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315" r:id="rId10"/>
    <p:sldId id="310" r:id="rId11"/>
    <p:sldId id="306" r:id="rId12"/>
    <p:sldId id="311" r:id="rId13"/>
    <p:sldId id="307" r:id="rId14"/>
    <p:sldId id="313" r:id="rId15"/>
    <p:sldId id="305" r:id="rId16"/>
    <p:sldId id="314" r:id="rId17"/>
    <p:sldId id="301" r:id="rId18"/>
    <p:sldId id="302" r:id="rId19"/>
    <p:sldId id="264" r:id="rId20"/>
    <p:sldId id="316" r:id="rId21"/>
    <p:sldId id="273" r:id="rId22"/>
    <p:sldId id="319" r:id="rId23"/>
    <p:sldId id="298" r:id="rId24"/>
    <p:sldId id="317" r:id="rId25"/>
    <p:sldId id="318" r:id="rId26"/>
    <p:sldId id="265" r:id="rId27"/>
    <p:sldId id="321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3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9416" autoAdjust="0"/>
  </p:normalViewPr>
  <p:slideViewPr>
    <p:cSldViewPr>
      <p:cViewPr varScale="1">
        <p:scale>
          <a:sx n="71" d="100"/>
          <a:sy n="71" d="100"/>
        </p:scale>
        <p:origin x="10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khan" userId="04510b0218625f80" providerId="LiveId" clId="{879BF5D5-F311-4D21-AA75-328B3DF14460}"/>
    <pc:docChg chg="modSld">
      <pc:chgData name="anwar khan" userId="04510b0218625f80" providerId="LiveId" clId="{879BF5D5-F311-4D21-AA75-328B3DF14460}" dt="2022-12-08T01:48:43.238" v="86" actId="20577"/>
      <pc:docMkLst>
        <pc:docMk/>
      </pc:docMkLst>
      <pc:sldChg chg="modSp mod">
        <pc:chgData name="anwar khan" userId="04510b0218625f80" providerId="LiveId" clId="{879BF5D5-F311-4D21-AA75-328B3DF14460}" dt="2022-12-08T01:48:43.238" v="86" actId="20577"/>
        <pc:sldMkLst>
          <pc:docMk/>
          <pc:sldMk cId="0" sldId="256"/>
        </pc:sldMkLst>
        <pc:spChg chg="mod">
          <ac:chgData name="anwar khan" userId="04510b0218625f80" providerId="LiveId" clId="{879BF5D5-F311-4D21-AA75-328B3DF14460}" dt="2022-12-08T01:48:43.238" v="8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2E62-3873-4E6B-B967-FF2BFAD8A2F7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212B-14B6-45DE-B243-80E89BC63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7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= physical</a:t>
            </a:r>
            <a:r>
              <a:rPr lang="en-US" baseline="0" dirty="0"/>
              <a:t> aspects</a:t>
            </a:r>
          </a:p>
          <a:p>
            <a:r>
              <a:rPr lang="en-US" baseline="0" dirty="0"/>
              <a:t>How numbers will be multiplied &amp; where result will be stored!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F7A41-3D95-4DC5-883A-F488E01FB0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32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D7FFC9-EF6A-4132-AE34-E99517C5E5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2EB120-07B7-47BC-BFD9-130A811B3E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063D98-8B40-48B6-99F1-885F767B6F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8B8FE-8B92-41E8-9431-DD9708ABD9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Several approaches for CU implementation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1 approach is Micro programmed Control unit which is programmed to execute micro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321381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D7FFC9-EF6A-4132-AE34-E99517C5E5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= Logical aspects</a:t>
            </a:r>
          </a:p>
          <a:p>
            <a:r>
              <a:rPr lang="en-US" dirty="0"/>
              <a:t>Explain</a:t>
            </a:r>
            <a:r>
              <a:rPr lang="en-US" baseline="0" dirty="0"/>
              <a:t> the terms underlined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EAF5E0-FD17-4FF8-975F-8DED2250DCCF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6793-5057-45EF-A955-BF5083F021AF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B2B9-B34D-4EB2-8440-9869F331BF43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4ED4-264A-4183-A026-51DDE8BC538F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82CEEBE-F9C9-43BF-8E91-DE30E2E332A1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41D-9059-4E8B-8372-C65065F0F727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9A8E-0BFF-4056-B387-6499B1B89482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7698-F792-4660-8A41-89ED822711CA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221-D18D-4F0A-9815-A34C98F3B0B2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6F99-A4D6-409E-A486-6409422F0C32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18A7-9DFD-4D89-B601-63FA42CDE755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753DF9-EFA3-4D47-99AE-525694BDC032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934200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CSC 222</a:t>
            </a:r>
            <a:r>
              <a:rPr lang="en-US" dirty="0"/>
              <a:t>: Computer Organization &amp;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943600"/>
            <a:ext cx="7086600" cy="685800"/>
          </a:xfrm>
        </p:spPr>
        <p:txBody>
          <a:bodyPr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dirty="0">
                <a:solidFill>
                  <a:schemeClr val="tx2"/>
                </a:solidFill>
              </a:rPr>
              <a:t>Instructor: </a:t>
            </a:r>
            <a:r>
              <a:rPr lang="en-US" dirty="0"/>
              <a:t>Anwar Khan</a:t>
            </a:r>
          </a:p>
          <a:p>
            <a:pPr algn="ctr">
              <a:spcBef>
                <a:spcPts val="400"/>
              </a:spcBef>
            </a:pPr>
            <a:r>
              <a:rPr lang="en-US" dirty="0">
                <a:solidFill>
                  <a:schemeClr val="tx2"/>
                </a:solidFill>
              </a:rPr>
              <a:t>Email: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– An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 sz="1600">
              <a:latin typeface="Georgia" pitchFamily="18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pPr eaLnBrk="1" hangingPunct="1"/>
            <a:r>
              <a:rPr lang="en-GB" dirty="0"/>
              <a:t>Structure - Top Level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29072-6184-4002-A8D2-BC86BFBC4F2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33400" y="3657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519113" y="3946525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Computer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6629400" y="3048000"/>
            <a:ext cx="915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Main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Memory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791200" y="5133975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Input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Output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Systems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Interconnection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1066800" y="22098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1066800" y="47244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290513" y="2346325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Peripherals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138113" y="5622925"/>
            <a:ext cx="1590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Communication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lines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4800600" y="2971800"/>
            <a:ext cx="1241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Central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Processing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Unit</a:t>
            </a:r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914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914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5603875" y="22574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>
                <a:latin typeface="Georgia" pitchFamily="18" charset="0"/>
              </a:rPr>
              <a:t>Computer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Top Level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82000" cy="3810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Four main structural components:</a:t>
            </a:r>
          </a:p>
          <a:p>
            <a:pPr algn="just">
              <a:buNone/>
            </a:pPr>
            <a:endParaRPr lang="en-US" dirty="0"/>
          </a:p>
          <a:p>
            <a:pPr lvl="1" algn="just"/>
            <a:r>
              <a:rPr lang="en-US" b="1" dirty="0"/>
              <a:t>CPU</a:t>
            </a:r>
            <a:r>
              <a:rPr lang="en-US" dirty="0"/>
              <a:t>: controls the operation of the computer and performs its data processing functions; often referred as processor.</a:t>
            </a:r>
          </a:p>
          <a:p>
            <a:pPr lvl="1" algn="just"/>
            <a:r>
              <a:rPr lang="en-US" b="1" dirty="0"/>
              <a:t>Main Memory</a:t>
            </a:r>
            <a:r>
              <a:rPr lang="en-US" dirty="0"/>
              <a:t>: stores data</a:t>
            </a:r>
          </a:p>
          <a:p>
            <a:pPr lvl="1" algn="just"/>
            <a:r>
              <a:rPr lang="en-US" b="1" dirty="0"/>
              <a:t>I/O</a:t>
            </a:r>
            <a:r>
              <a:rPr lang="en-US" dirty="0"/>
              <a:t>: moves data between the computer and its external environment.</a:t>
            </a:r>
          </a:p>
          <a:p>
            <a:pPr lvl="1" algn="just"/>
            <a:r>
              <a:rPr lang="en-US" b="1" dirty="0"/>
              <a:t>System Interconnections</a:t>
            </a:r>
            <a:r>
              <a:rPr lang="en-US" dirty="0"/>
              <a:t>: Mechanism for communication among CPU, memory, and I/O.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 sz="1600">
              <a:latin typeface="Georgia" pitchFamily="18" charset="0"/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pPr eaLnBrk="1" hangingPunct="1"/>
            <a:r>
              <a:rPr lang="en-GB"/>
              <a:t>Structure - The CPU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1780C-C62D-41D8-9141-169C5D5ADE3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03250" y="301625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Computer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6553200" y="2971800"/>
            <a:ext cx="10937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Arithmetic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and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Login Unit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5715000" y="513397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Unit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Internal CPU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Interconnection</a:t>
            </a:r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4829175" y="3168650"/>
            <a:ext cx="1038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Registers</a:t>
            </a:r>
          </a:p>
        </p:txBody>
      </p:sp>
      <p:sp>
        <p:nvSpPr>
          <p:cNvPr id="20497" name="Oval 16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1327150" y="3810000"/>
            <a:ext cx="501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CPU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I/O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381000" y="4373563"/>
            <a:ext cx="730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Memory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606425" y="3810000"/>
            <a:ext cx="68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System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Bus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5910263" y="2317750"/>
            <a:ext cx="71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>
                <a:latin typeface="Georgia" pitchFamily="18" charset="0"/>
              </a:rPr>
              <a:t>CPU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The CPU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US" sz="2400" b="1" dirty="0"/>
              <a:t>Control Unit</a:t>
            </a:r>
            <a:r>
              <a:rPr lang="en-US" sz="2400" dirty="0"/>
              <a:t>: controls the operation of CPU and hence the computer.</a:t>
            </a:r>
          </a:p>
          <a:p>
            <a:pPr algn="just">
              <a:spcAft>
                <a:spcPts val="500"/>
              </a:spcAft>
            </a:pPr>
            <a:r>
              <a:rPr lang="en-US" sz="2400" b="1" dirty="0"/>
              <a:t>Arithmetic and logic unit</a:t>
            </a:r>
            <a:r>
              <a:rPr lang="en-US" sz="2400" dirty="0"/>
              <a:t>: performs the computer’s data processing functions.</a:t>
            </a:r>
          </a:p>
          <a:p>
            <a:pPr algn="just">
              <a:spcAft>
                <a:spcPts val="500"/>
              </a:spcAft>
            </a:pPr>
            <a:r>
              <a:rPr lang="en-US" sz="2400" b="1" dirty="0"/>
              <a:t>Registers:</a:t>
            </a:r>
            <a:r>
              <a:rPr lang="en-US" sz="2400" dirty="0"/>
              <a:t> provides storage internal to CPU.</a:t>
            </a:r>
          </a:p>
          <a:p>
            <a:pPr algn="just">
              <a:spcAft>
                <a:spcPts val="500"/>
              </a:spcAft>
            </a:pPr>
            <a:r>
              <a:rPr lang="en-US" sz="2400" b="1" dirty="0"/>
              <a:t>CPU interconnection</a:t>
            </a:r>
            <a:r>
              <a:rPr lang="en-US" sz="2400" dirty="0"/>
              <a:t>: Mechanism that provides for communication among the control unit, ALU, and registers.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pPr eaLnBrk="1" hangingPunct="1"/>
            <a:r>
              <a:rPr lang="en-GB"/>
              <a:t>Structure - The Control Unit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9434B-6C74-40A0-BA93-CC4D9B4191E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763588" y="3016250"/>
            <a:ext cx="60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CPU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942013" y="5362575"/>
            <a:ext cx="915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Memory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672138" y="4067175"/>
            <a:ext cx="14906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 Unit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Registers and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Decoders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829175" y="3168650"/>
            <a:ext cx="12319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Sequencing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Logic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1246188" y="3719513"/>
            <a:ext cx="66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Control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Unit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ALU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338138" y="4373563"/>
            <a:ext cx="822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Registers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09600" y="38100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Internal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Bus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5411788" y="2286000"/>
            <a:ext cx="152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Control Unit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D3016-F455-4320-84C8-A2D9C73336B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295400"/>
            <a:ext cx="8504238" cy="4803775"/>
          </a:xfrm>
        </p:spPr>
        <p:txBody>
          <a:bodyPr/>
          <a:lstStyle/>
          <a:p>
            <a:pPr algn="just" eaLnBrk="1" hangingPunct="1"/>
            <a:r>
              <a:rPr lang="en-GB" b="1" dirty="0"/>
              <a:t>Function</a:t>
            </a:r>
            <a:r>
              <a:rPr lang="en-GB" dirty="0"/>
              <a:t> is the operation of individual components as part of the structure.</a:t>
            </a:r>
          </a:p>
          <a:p>
            <a:pPr algn="just" eaLnBrk="1" hangingPunct="1"/>
            <a:r>
              <a:rPr lang="en-GB" sz="2400" dirty="0"/>
              <a:t>Main functions performed by a computer system are:</a:t>
            </a:r>
          </a:p>
          <a:p>
            <a:pPr lvl="1" algn="just" eaLnBrk="1" hangingPunct="1"/>
            <a:r>
              <a:rPr lang="en-GB" sz="2400" dirty="0">
                <a:solidFill>
                  <a:schemeClr val="tx1"/>
                </a:solidFill>
              </a:rPr>
              <a:t>Process Data </a:t>
            </a:r>
          </a:p>
          <a:p>
            <a:pPr lvl="1" algn="just" eaLnBrk="1" hangingPunct="1"/>
            <a:r>
              <a:rPr lang="en-GB" sz="2400" dirty="0">
                <a:solidFill>
                  <a:schemeClr val="tx1"/>
                </a:solidFill>
              </a:rPr>
              <a:t>Store Data </a:t>
            </a:r>
          </a:p>
          <a:p>
            <a:pPr lvl="1" algn="just" eaLnBrk="1" hangingPunct="1"/>
            <a:r>
              <a:rPr lang="en-GB" sz="2400" dirty="0">
                <a:solidFill>
                  <a:schemeClr val="tx1"/>
                </a:solidFill>
              </a:rPr>
              <a:t>Move Data</a:t>
            </a:r>
          </a:p>
          <a:p>
            <a:pPr lvl="1" algn="just" eaLnBrk="1" hangingPunct="1"/>
            <a:r>
              <a:rPr lang="en-GB" sz="2400" dirty="0">
                <a:solidFill>
                  <a:schemeClr val="tx1"/>
                </a:solidFill>
              </a:rPr>
              <a:t>Control the above three functions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381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movement device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295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storage device (read/write)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Operations Contd..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on data stored in storage or in external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68008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0"/>
            <a:ext cx="7010400" cy="774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</a:t>
            </a:r>
            <a:r>
              <a:rPr lang="en-US" sz="3600" i="1" dirty="0"/>
              <a:t>C</a:t>
            </a:r>
            <a:r>
              <a:rPr lang="en-US" sz="3600" dirty="0"/>
              <a:t>omputer </a:t>
            </a:r>
            <a:r>
              <a:rPr lang="en-US" sz="3600" i="1" dirty="0"/>
              <a:t>O</a:t>
            </a:r>
            <a:r>
              <a:rPr lang="en-US" sz="3600" dirty="0"/>
              <a:t>rganization?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this Course</a:t>
            </a:r>
          </a:p>
          <a:p>
            <a:r>
              <a:rPr lang="en-US" dirty="0"/>
              <a:t>Basic Structure of Computer</a:t>
            </a:r>
          </a:p>
          <a:p>
            <a:r>
              <a:rPr lang="en-US" dirty="0"/>
              <a:t>What is Computer Organization?</a:t>
            </a:r>
          </a:p>
          <a:p>
            <a:r>
              <a:rPr lang="en-US" dirty="0"/>
              <a:t>About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Computer Architecture refers to those attributes of a system visible to a programmer </a:t>
            </a:r>
          </a:p>
          <a:p>
            <a:pPr lvl="1" algn="just"/>
            <a:r>
              <a:rPr lang="en-US" sz="2100" dirty="0"/>
              <a:t>Those attributes that have direct impact on logical execution of a program.</a:t>
            </a:r>
          </a:p>
          <a:p>
            <a:pPr algn="just"/>
            <a:r>
              <a:rPr lang="en-US" sz="2400" b="1" dirty="0"/>
              <a:t>Architectural attributes include</a:t>
            </a:r>
            <a:r>
              <a:rPr lang="en-US" sz="2400" dirty="0"/>
              <a:t>:  </a:t>
            </a:r>
          </a:p>
          <a:p>
            <a:pPr lvl="1" algn="just"/>
            <a:r>
              <a:rPr lang="en-US" sz="2100" dirty="0"/>
              <a:t>the </a:t>
            </a:r>
            <a:r>
              <a:rPr lang="en-US" sz="2100" u="sng" dirty="0"/>
              <a:t>instruction set</a:t>
            </a:r>
            <a:r>
              <a:rPr lang="en-US" sz="2100" dirty="0"/>
              <a:t>, </a:t>
            </a:r>
          </a:p>
          <a:p>
            <a:pPr lvl="1" algn="just"/>
            <a:r>
              <a:rPr lang="en-US" sz="2100" dirty="0"/>
              <a:t>no. of bits used to represent various </a:t>
            </a:r>
            <a:r>
              <a:rPr lang="en-US" sz="2100" u="sng" dirty="0"/>
              <a:t>data types</a:t>
            </a:r>
            <a:r>
              <a:rPr lang="en-US" sz="2100" dirty="0"/>
              <a:t> (numbers, characters etc), </a:t>
            </a:r>
          </a:p>
          <a:p>
            <a:pPr lvl="1" algn="just"/>
            <a:r>
              <a:rPr lang="en-US" sz="2100" dirty="0"/>
              <a:t>I/O mechanisms and technology for </a:t>
            </a:r>
            <a:r>
              <a:rPr lang="en-US" sz="2100" u="sng" dirty="0"/>
              <a:t>addressing memory</a:t>
            </a:r>
            <a:r>
              <a:rPr lang="en-US" sz="2100" dirty="0"/>
              <a:t>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Example</a:t>
            </a:r>
            <a:r>
              <a:rPr lang="en-US" sz="2400" dirty="0"/>
              <a:t>: Architectural design issue whether a computer will have multiply instruction or not.   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Computer Organization?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Organization is how features are implemented.</a:t>
            </a:r>
          </a:p>
          <a:p>
            <a:pPr marL="27305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None/>
            </a:pPr>
            <a:r>
              <a:rPr lang="en-GB" sz="2400" b="1" dirty="0">
                <a:solidFill>
                  <a:srgbClr val="C00000"/>
                </a:solidFill>
              </a:rPr>
              <a:t>			How does a Computer Work?</a:t>
            </a:r>
          </a:p>
          <a:p>
            <a:pPr marL="547370" lvl="2" algn="just">
              <a:spcBef>
                <a:spcPts val="600"/>
              </a:spcBef>
              <a:buClr>
                <a:schemeClr val="accent1"/>
              </a:buClr>
            </a:pPr>
            <a:r>
              <a:rPr lang="en-GB" sz="2100" b="1" dirty="0">
                <a:solidFill>
                  <a:schemeClr val="tx1"/>
                </a:solidFill>
              </a:rPr>
              <a:t>For Example</a:t>
            </a:r>
            <a:r>
              <a:rPr lang="en-GB" sz="2100" dirty="0">
                <a:solidFill>
                  <a:schemeClr val="tx1"/>
                </a:solidFill>
              </a:rPr>
              <a:t>: Is there a special hardware multiply unit for multiplication operation or is it done by repeated addition?</a:t>
            </a:r>
          </a:p>
          <a:p>
            <a:pPr marL="273050" lvl="1" algn="just">
              <a:spcBef>
                <a:spcPts val="600"/>
              </a:spcBef>
              <a:buClr>
                <a:schemeClr val="accent1"/>
              </a:buClr>
            </a:pPr>
            <a:r>
              <a:rPr lang="en-GB" sz="2400" i="1" dirty="0">
                <a:solidFill>
                  <a:schemeClr val="tx1"/>
                </a:solidFill>
              </a:rPr>
              <a:t>Computer Organization</a:t>
            </a:r>
            <a:r>
              <a:rPr lang="en-GB" sz="2400" dirty="0">
                <a:solidFill>
                  <a:schemeClr val="tx1"/>
                </a:solidFill>
              </a:rPr>
              <a:t> refers to the operational units and their interconnections that realize the architectural specifications.</a:t>
            </a:r>
          </a:p>
          <a:p>
            <a:pPr marL="273050" lvl="1" algn="just">
              <a:spcBef>
                <a:spcPts val="600"/>
              </a:spcBef>
              <a:buClr>
                <a:schemeClr val="accent1"/>
              </a:buClr>
            </a:pPr>
            <a:r>
              <a:rPr lang="en-GB" sz="2400" b="1" dirty="0">
                <a:solidFill>
                  <a:schemeClr val="tx1"/>
                </a:solidFill>
              </a:rPr>
              <a:t>Organizational attributes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</a:p>
          <a:p>
            <a:pPr marL="547370" lvl="2" algn="just">
              <a:spcBef>
                <a:spcPts val="600"/>
              </a:spcBef>
              <a:buClr>
                <a:schemeClr val="accent1"/>
              </a:buClr>
            </a:pPr>
            <a:r>
              <a:rPr lang="en-GB" sz="2100" dirty="0">
                <a:solidFill>
                  <a:schemeClr val="tx1"/>
                </a:solidFill>
              </a:rPr>
              <a:t>hardware details transparent to the programmer such as </a:t>
            </a:r>
            <a:r>
              <a:rPr lang="en-GB" sz="2100" u="sng" dirty="0">
                <a:solidFill>
                  <a:schemeClr val="tx1"/>
                </a:solidFill>
              </a:rPr>
              <a:t>control signals</a:t>
            </a:r>
            <a:r>
              <a:rPr lang="en-GB" sz="2100" dirty="0">
                <a:solidFill>
                  <a:schemeClr val="tx1"/>
                </a:solidFill>
              </a:rPr>
              <a:t>, </a:t>
            </a:r>
          </a:p>
          <a:p>
            <a:pPr marL="547370" lvl="2" algn="just">
              <a:spcBef>
                <a:spcPts val="600"/>
              </a:spcBef>
              <a:buClr>
                <a:schemeClr val="accent1"/>
              </a:buClr>
            </a:pPr>
            <a:r>
              <a:rPr lang="en-GB" sz="2100" u="sng" dirty="0">
                <a:solidFill>
                  <a:schemeClr val="tx1"/>
                </a:solidFill>
              </a:rPr>
              <a:t>interfaces</a:t>
            </a:r>
            <a:r>
              <a:rPr lang="en-GB" sz="2100" dirty="0">
                <a:solidFill>
                  <a:schemeClr val="tx1"/>
                </a:solidFill>
              </a:rPr>
              <a:t> between peripherals and the computer, </a:t>
            </a:r>
          </a:p>
          <a:p>
            <a:pPr marL="547370" lvl="2" algn="just">
              <a:spcBef>
                <a:spcPts val="600"/>
              </a:spcBef>
              <a:buClr>
                <a:schemeClr val="accent1"/>
              </a:buClr>
            </a:pPr>
            <a:r>
              <a:rPr lang="en-GB" sz="2100" dirty="0">
                <a:solidFill>
                  <a:schemeClr val="tx1"/>
                </a:solidFill>
              </a:rPr>
              <a:t>the memory technology used.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 3" pitchFamily="18" charset="2"/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GB" sz="20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5EFA6-2E14-4C2F-9045-1C8531AFCB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 vs.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Architecture: </a:t>
            </a:r>
          </a:p>
          <a:p>
            <a:pPr lvl="1"/>
            <a:r>
              <a:rPr lang="en-US" dirty="0"/>
              <a:t>Logical aspects of computer hardware that are visible to the programmer</a:t>
            </a:r>
          </a:p>
          <a:p>
            <a:pPr lvl="2"/>
            <a:r>
              <a:rPr lang="en-US" dirty="0"/>
              <a:t>What  instruction a computer understands!</a:t>
            </a:r>
          </a:p>
          <a:p>
            <a:r>
              <a:rPr lang="en-US" dirty="0"/>
              <a:t>Organization:</a:t>
            </a:r>
          </a:p>
          <a:p>
            <a:pPr lvl="1"/>
            <a:r>
              <a:rPr lang="en-US" dirty="0"/>
              <a:t>Physical aspects of computer hardware that are invisible to the programmer</a:t>
            </a:r>
          </a:p>
          <a:p>
            <a:pPr lvl="2"/>
            <a:r>
              <a:rPr lang="en-US" dirty="0"/>
              <a:t>How does the computer hardware carries out instructions!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Organization vs. Architecture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Computer Organization must be designed to implement a particular architectural specifications.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is possible to have same architecture but different organizations. </a:t>
            </a:r>
          </a:p>
          <a:p>
            <a:pPr lvl="1" algn="just"/>
            <a:r>
              <a:rPr lang="en-US" sz="2000" dirty="0"/>
              <a:t>All computers in the Intel Pentium series have the same architecture.</a:t>
            </a:r>
          </a:p>
          <a:p>
            <a:pPr lvl="1" algn="just"/>
            <a:r>
              <a:rPr lang="en-US" sz="2000" dirty="0"/>
              <a:t>Each version of the Pentium has a different organization or implementation.</a:t>
            </a:r>
          </a:p>
          <a:p>
            <a:pPr algn="just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Organization vs. Architecture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Architectural Issues</a:t>
            </a:r>
            <a:r>
              <a:rPr lang="en-US" sz="2400" dirty="0"/>
              <a:t>:</a:t>
            </a:r>
          </a:p>
          <a:p>
            <a:pPr lvl="1" algn="just"/>
            <a:r>
              <a:rPr lang="en-US" sz="2100" dirty="0"/>
              <a:t>Reduced Instruction Set Computing (RISC)</a:t>
            </a:r>
          </a:p>
          <a:p>
            <a:pPr lvl="1" algn="just"/>
            <a:r>
              <a:rPr lang="en-US" sz="2100" dirty="0"/>
              <a:t>Complex Instruction Set Computing (CISC)</a:t>
            </a:r>
          </a:p>
          <a:p>
            <a:pPr lvl="1" algn="just"/>
            <a:r>
              <a:rPr lang="en-US" sz="2100" dirty="0"/>
              <a:t>Pipeline  etc</a:t>
            </a:r>
          </a:p>
          <a:p>
            <a:pPr lvl="1" algn="just">
              <a:buNone/>
            </a:pPr>
            <a:endParaRPr lang="en-US" sz="2100" dirty="0"/>
          </a:p>
          <a:p>
            <a:pPr algn="just"/>
            <a:r>
              <a:rPr lang="en-US" sz="2400" b="1" dirty="0"/>
              <a:t>Organizational Issues</a:t>
            </a:r>
            <a:r>
              <a:rPr lang="en-US" sz="2400" dirty="0"/>
              <a:t>:</a:t>
            </a:r>
          </a:p>
          <a:p>
            <a:pPr lvl="1" algn="just"/>
            <a:r>
              <a:rPr lang="en-US" sz="2100" dirty="0"/>
              <a:t>I/O, control unit, memory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Computer Organization?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Understand how computer works!</a:t>
            </a:r>
          </a:p>
          <a:p>
            <a:pPr lvl="1" algn="just"/>
            <a:r>
              <a:rPr lang="en-US" sz="2100" dirty="0"/>
              <a:t>Computer functional components, their characteristics, their performance, and their interactions.</a:t>
            </a:r>
          </a:p>
          <a:p>
            <a:pPr algn="just"/>
            <a:r>
              <a:rPr lang="en-US" sz="2400" dirty="0"/>
              <a:t>How to select a system?</a:t>
            </a:r>
          </a:p>
          <a:p>
            <a:pPr lvl="1" algn="just"/>
            <a:r>
              <a:rPr lang="en-US" sz="2100" dirty="0"/>
              <a:t>Understand tradeoff among various components, such as memory size, </a:t>
            </a:r>
            <a:r>
              <a:rPr lang="en-US" sz="2100" u="sng" dirty="0"/>
              <a:t>CPU clock speed</a:t>
            </a:r>
            <a:r>
              <a:rPr lang="en-US" sz="2100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dirty="0"/>
              <a:t>ssembly </a:t>
            </a:r>
            <a:r>
              <a:rPr lang="en-US" i="1" dirty="0"/>
              <a:t>L</a:t>
            </a:r>
            <a:r>
              <a:rPr lang="en-US" dirty="0"/>
              <a:t>anguage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Level Hierarchy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61722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Figure Reference</a:t>
            </a:r>
            <a:r>
              <a:rPr lang="en-US" sz="1600" dirty="0"/>
              <a:t>: http://users.dickinson.edu/~braught/courses/cs251f09/topics/slides/intro.pdf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638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Languages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High-Level Languages (HLL)</a:t>
            </a:r>
          </a:p>
          <a:p>
            <a:pPr eaLnBrk="1" hangingPunct="1"/>
            <a:r>
              <a:rPr lang="en-US"/>
              <a:t>Assembly Language</a:t>
            </a:r>
          </a:p>
          <a:p>
            <a:pPr eaLnBrk="1" hangingPunct="1"/>
            <a:r>
              <a:rPr lang="en-US"/>
              <a:t>Machine Language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B7BE5-61A2-4D54-8300-208B4A8CC1E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High-Level Language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 eaLnBrk="1" hangingPunct="1"/>
            <a:r>
              <a:rPr lang="en-US" sz="2400" dirty="0"/>
              <a:t>Allow programmers to write programs that look more like natural language.</a:t>
            </a:r>
          </a:p>
          <a:p>
            <a:pPr algn="just" eaLnBrk="1" hangingPunct="1"/>
            <a:r>
              <a:rPr lang="en-US" sz="2400" dirty="0"/>
              <a:t>Examples: C++, Java, C#.NET etc</a:t>
            </a:r>
          </a:p>
          <a:p>
            <a:pPr algn="just" eaLnBrk="1" hangingPunct="1"/>
            <a:r>
              <a:rPr lang="en-US" sz="2400" dirty="0"/>
              <a:t>A program called </a:t>
            </a:r>
            <a:r>
              <a:rPr lang="en-US" sz="2400" b="1" dirty="0"/>
              <a:t>Compiler </a:t>
            </a:r>
            <a:r>
              <a:rPr lang="en-US" sz="2400" dirty="0"/>
              <a:t>is needed to translate a high-level language program into machine code.</a:t>
            </a:r>
          </a:p>
          <a:p>
            <a:pPr algn="just" eaLnBrk="1" hangingPunct="1"/>
            <a:r>
              <a:rPr lang="en-US" sz="2400" dirty="0"/>
              <a:t>Each statement usually translates into multiple machine language instructions.</a:t>
            </a:r>
          </a:p>
          <a:p>
            <a:pPr algn="just" eaLnBrk="1" hangingPunct="1"/>
            <a:endParaRPr lang="en-US" sz="24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79A91-313A-46C1-ACC7-31C45F2E3B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Machine Language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 eaLnBrk="1" hangingPunct="1"/>
            <a:r>
              <a:rPr lang="en-US" sz="2400">
                <a:latin typeface="Arial" pitchFamily="34" charset="0"/>
              </a:rPr>
              <a:t>The "native" language of the computer</a:t>
            </a:r>
            <a:endParaRPr lang="en-US" sz="2400"/>
          </a:p>
          <a:p>
            <a:pPr algn="just" eaLnBrk="1" hangingPunct="1"/>
            <a:r>
              <a:rPr lang="en-US" sz="2400"/>
              <a:t>Numeric instructions and operands that can be stored in memory and are directly executed by computer system.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>
                <a:latin typeface="Arial" pitchFamily="34" charset="0"/>
              </a:rPr>
              <a:t>Each ML instruction contains an </a:t>
            </a:r>
            <a:r>
              <a:rPr lang="en-US" sz="2400" i="1">
                <a:latin typeface="Arial" pitchFamily="34" charset="0"/>
              </a:rPr>
              <a:t>op code</a:t>
            </a:r>
            <a:r>
              <a:rPr lang="en-US" sz="2400">
                <a:latin typeface="Arial" pitchFamily="34" charset="0"/>
              </a:rPr>
              <a:t> (operation code) and zero or more operands.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>
                <a:latin typeface="Arial" pitchFamily="34" charset="0"/>
              </a:rPr>
              <a:t>Examples: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Opcode	Operand		Meaning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-------------------------------------------------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40				increment the AX register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05		0005	      add 0005 to AX</a:t>
            </a:r>
          </a:p>
          <a:p>
            <a:pPr algn="just" eaLnBrk="1" hangingPunct="1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31F28-4713-4C03-BD52-8C17FF8779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/>
              <a:t>Use instruction mnemonics that have one-to-one correspondence with machine language.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An </a:t>
            </a:r>
            <a:r>
              <a:rPr lang="en-US" sz="2400" b="1" i="1" dirty="0">
                <a:latin typeface="Arial" pitchFamily="34" charset="0"/>
              </a:rPr>
              <a:t>instruction</a:t>
            </a:r>
            <a:r>
              <a:rPr lang="en-US" sz="2400" dirty="0">
                <a:latin typeface="Arial" pitchFamily="34" charset="0"/>
              </a:rPr>
              <a:t> is a symbolic representation of a single machine instruction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Consists of: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label		always optional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mnemonic	always required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operand(s)	required by some instructions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Arial" pitchFamily="34" charset="0"/>
              </a:rPr>
              <a:t>comment		always optional</a:t>
            </a:r>
          </a:p>
          <a:p>
            <a:pPr eaLnBrk="1" hangingPunct="1">
              <a:buFont typeface="Wingdings 3" pitchFamily="18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F8EF-E6A5-4E76-9ED8-9F88AB74053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46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43000" y="533400"/>
            <a:ext cx="2630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Gill Sans MT"/>
              </a:rPr>
              <a:t>Sample Program</a:t>
            </a:r>
            <a:endParaRPr lang="en-US" sz="2400" b="1" dirty="0">
              <a:latin typeface="Times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34536-EBE2-4660-A655-C172BA83E4D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812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33400" y="6096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Gill Sans MT"/>
              </a:rPr>
              <a:t>Figure: Machine Language Generation by ASM and HLL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00711-7AA7-46A3-9BC1-1A1A17FFA7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/>
              <a:t>Essential Tools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76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000" b="1" i="1">
                <a:latin typeface="Arial" pitchFamily="34" charset="0"/>
              </a:rPr>
              <a:t>Assembler</a:t>
            </a:r>
            <a:r>
              <a:rPr lang="en-US" sz="2000">
                <a:latin typeface="Arial" pitchFamily="34" charset="0"/>
              </a:rPr>
              <a:t> is a program that converts source-code programs into a machine language (</a:t>
            </a:r>
            <a:r>
              <a:rPr lang="en-US" sz="2000" i="1">
                <a:latin typeface="Arial" pitchFamily="34" charset="0"/>
              </a:rPr>
              <a:t>object fil</a:t>
            </a:r>
            <a:r>
              <a:rPr lang="en-US" sz="2000">
                <a:latin typeface="Arial" pitchFamily="34" charset="0"/>
              </a:rPr>
              <a:t>e).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000" b="1" i="1">
                <a:latin typeface="Arial" pitchFamily="34" charset="0"/>
              </a:rPr>
              <a:t>Linker</a:t>
            </a:r>
            <a:r>
              <a:rPr lang="en-US" sz="2000">
                <a:latin typeface="Arial" pitchFamily="34" charset="0"/>
              </a:rPr>
              <a:t> joins together two or more object files and produces a single executable file.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000" b="1" i="1">
                <a:latin typeface="Arial" pitchFamily="34" charset="0"/>
              </a:rPr>
              <a:t>Debugger</a:t>
            </a:r>
            <a:r>
              <a:rPr lang="en-US" sz="2000">
                <a:latin typeface="Arial" pitchFamily="34" charset="0"/>
              </a:rPr>
              <a:t> loads an executable program, displays the source code, and lets the programmer step through the program one instruction at a time, and display and modify memory.</a:t>
            </a:r>
          </a:p>
          <a:p>
            <a:pPr algn="just" eaLnBrk="1" hangingPunct="1"/>
            <a:r>
              <a:rPr lang="en-US" sz="2000" b="1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Emulator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allows you to load and run assembly language programs, examine and change contents of registers. Example: EMU8086</a:t>
            </a:r>
          </a:p>
          <a:p>
            <a:pPr eaLnBrk="1" hangingPunct="1">
              <a:lnSpc>
                <a:spcPct val="120000"/>
              </a:lnSpc>
            </a:pPr>
            <a:endParaRPr 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BAE6D-E2D4-4DA6-80CC-3B42008700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C76CE7-4060-4C98-A710-C3F0F27CDE3C}" type="slidenum">
              <a:rPr lang="tr-T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tr-T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464653"/>
                </a:solidFill>
              </a:rPr>
              <a:t>Why Learn Assembly Language?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4953000"/>
          </a:xfrm>
        </p:spPr>
        <p:txBody>
          <a:bodyPr/>
          <a:lstStyle/>
          <a:p>
            <a:pPr algn="just" eaLnBrk="1" hangingPunct="1"/>
            <a:r>
              <a:rPr lang="en-US" sz="2400" dirty="0"/>
              <a:t>Learn how a processor works</a:t>
            </a:r>
          </a:p>
          <a:p>
            <a:pPr lvl="1" algn="just"/>
            <a:r>
              <a:rPr lang="en-US" sz="2100" dirty="0"/>
              <a:t>Explore the internal representation of data and instructions</a:t>
            </a:r>
          </a:p>
          <a:p>
            <a:pPr lvl="1" algn="just"/>
            <a:r>
              <a:rPr lang="en-US" sz="2100" dirty="0"/>
              <a:t>How to structure a program so it runs more efficiently.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Compilers/Device Drivers/ OS codes</a:t>
            </a:r>
          </a:p>
          <a:p>
            <a:pPr algn="just"/>
            <a:r>
              <a:rPr lang="en-US" sz="2400" dirty="0"/>
              <a:t>Games/Embedded System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n-US" sz="2400" dirty="0"/>
              <a:t>		</a:t>
            </a:r>
          </a:p>
          <a:p>
            <a:pPr algn="just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US" sz="2400" dirty="0"/>
              <a:t>To understand organization of a computer system</a:t>
            </a:r>
          </a:p>
          <a:p>
            <a:pPr lvl="1" algn="just">
              <a:spcAft>
                <a:spcPts val="500"/>
              </a:spcAft>
            </a:pPr>
            <a:r>
              <a:rPr lang="en-US" sz="2100" dirty="0"/>
              <a:t>To gain an insight knowledge about the </a:t>
            </a:r>
            <a:r>
              <a:rPr lang="en-US" sz="2100" u="sng" dirty="0"/>
              <a:t>internal architecture</a:t>
            </a:r>
            <a:r>
              <a:rPr lang="en-US" sz="2100" dirty="0"/>
              <a:t> and working of </a:t>
            </a:r>
            <a:r>
              <a:rPr lang="en-US" sz="2100" u="sng" dirty="0"/>
              <a:t>microprocessors</a:t>
            </a:r>
            <a:r>
              <a:rPr lang="en-US" sz="2100" dirty="0"/>
              <a:t>. </a:t>
            </a:r>
          </a:p>
          <a:p>
            <a:pPr lvl="1" algn="just">
              <a:spcAft>
                <a:spcPts val="500"/>
              </a:spcAft>
            </a:pPr>
            <a:r>
              <a:rPr lang="en-US" sz="2100" dirty="0"/>
              <a:t>To understand working of </a:t>
            </a:r>
            <a:r>
              <a:rPr lang="en-US" sz="2100" u="sng" dirty="0"/>
              <a:t>memory devices</a:t>
            </a:r>
            <a:r>
              <a:rPr lang="en-US" sz="2100" dirty="0"/>
              <a:t>, </a:t>
            </a:r>
            <a:r>
              <a:rPr lang="en-US" sz="2100" u="sng" dirty="0"/>
              <a:t>interrupt controllers</a:t>
            </a:r>
            <a:r>
              <a:rPr lang="en-US" sz="2100" dirty="0"/>
              <a:t> and </a:t>
            </a:r>
            <a:r>
              <a:rPr lang="en-US" sz="2100" u="sng" dirty="0"/>
              <a:t>I/O devices</a:t>
            </a:r>
            <a:r>
              <a:rPr lang="en-US" sz="2100" dirty="0"/>
              <a:t>.</a:t>
            </a:r>
          </a:p>
          <a:p>
            <a:pPr algn="just">
              <a:spcAft>
                <a:spcPts val="500"/>
              </a:spcAft>
            </a:pPr>
            <a:r>
              <a:rPr lang="en-US" sz="2400" dirty="0"/>
              <a:t>To learn Assembly Language</a:t>
            </a:r>
          </a:p>
          <a:p>
            <a:pPr lvl="1" algn="just">
              <a:spcAft>
                <a:spcPts val="500"/>
              </a:spcAft>
            </a:pPr>
            <a:r>
              <a:rPr lang="en-US" sz="2100" dirty="0"/>
              <a:t>To understand how low level logic is employed for problem solving by using assembly language as a tool.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Basic Structure &amp; Components of a Computer System</a:t>
            </a:r>
          </a:p>
          <a:p>
            <a:pPr algn="just"/>
            <a:r>
              <a:rPr lang="en-US" sz="2400" dirty="0"/>
              <a:t>Difference in Computer Organization &amp; Computer Architecture</a:t>
            </a:r>
          </a:p>
          <a:p>
            <a:pPr algn="just"/>
            <a:r>
              <a:rPr lang="en-US" sz="2400" dirty="0"/>
              <a:t>Computer Evolution</a:t>
            </a:r>
          </a:p>
          <a:p>
            <a:pPr algn="just"/>
            <a:r>
              <a:rPr lang="en-US" sz="2400" dirty="0"/>
              <a:t>Microprocessor &amp; Microcontrollers</a:t>
            </a:r>
          </a:p>
          <a:p>
            <a:pPr algn="just"/>
            <a:r>
              <a:rPr lang="en-US" sz="2400" dirty="0"/>
              <a:t>Interconnection Structures</a:t>
            </a:r>
          </a:p>
          <a:p>
            <a:pPr algn="just"/>
            <a:r>
              <a:rPr lang="en-US" sz="2400" dirty="0"/>
              <a:t>Memory Organization</a:t>
            </a:r>
          </a:p>
          <a:p>
            <a:pPr algn="just"/>
            <a:r>
              <a:rPr lang="en-US" sz="2400" dirty="0"/>
              <a:t>Data Representation</a:t>
            </a:r>
          </a:p>
          <a:p>
            <a:pPr algn="just"/>
            <a:r>
              <a:rPr lang="en-US" sz="2400" dirty="0"/>
              <a:t>Instruction Set</a:t>
            </a:r>
          </a:p>
          <a:p>
            <a:pPr algn="just"/>
            <a:r>
              <a:rPr lang="en-US" sz="2400" dirty="0"/>
              <a:t>Processor Structure &amp; Function </a:t>
            </a:r>
          </a:p>
          <a:p>
            <a:pPr algn="just"/>
            <a:r>
              <a:rPr lang="en-US" sz="2400" dirty="0"/>
              <a:t>Interrupts</a:t>
            </a:r>
          </a:p>
          <a:p>
            <a:pPr algn="just"/>
            <a:r>
              <a:rPr lang="en-US" sz="2400" dirty="0"/>
              <a:t>Processor Registers &amp; FLAGS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Assembly Language</a:t>
            </a:r>
          </a:p>
          <a:p>
            <a:pPr lvl="1" algn="just"/>
            <a:r>
              <a:rPr lang="en-US" sz="2100" dirty="0"/>
              <a:t>Syntax</a:t>
            </a:r>
          </a:p>
          <a:p>
            <a:pPr lvl="1" algn="just"/>
            <a:r>
              <a:rPr lang="en-US" sz="2100" dirty="0"/>
              <a:t>Basic Instructions</a:t>
            </a:r>
          </a:p>
          <a:p>
            <a:pPr lvl="1" algn="just"/>
            <a:r>
              <a:rPr lang="en-US" sz="2100" dirty="0"/>
              <a:t>Flow Control Instructions</a:t>
            </a:r>
          </a:p>
          <a:p>
            <a:pPr lvl="1" algn="just"/>
            <a:r>
              <a:rPr lang="en-US" sz="2100" dirty="0"/>
              <a:t>High Level Language Structures</a:t>
            </a:r>
          </a:p>
          <a:p>
            <a:pPr lvl="1" algn="just"/>
            <a:r>
              <a:rPr lang="en-US" sz="2100" dirty="0"/>
              <a:t>Logic, Shift and Rotate Instructions</a:t>
            </a:r>
          </a:p>
          <a:p>
            <a:pPr lvl="1" algn="just"/>
            <a:r>
              <a:rPr lang="en-US" sz="2100" dirty="0"/>
              <a:t>The Stack</a:t>
            </a:r>
          </a:p>
          <a:p>
            <a:pPr lvl="1" algn="just"/>
            <a:r>
              <a:rPr lang="en-US" sz="2100" dirty="0"/>
              <a:t>Multiplication &amp; Division Instructions</a:t>
            </a:r>
          </a:p>
          <a:p>
            <a:pPr lvl="1" algn="just"/>
            <a:r>
              <a:rPr lang="en-US" sz="2100" dirty="0"/>
              <a:t>Array &amp; Addressing Modes</a:t>
            </a:r>
          </a:p>
          <a:p>
            <a:pPr lvl="1" algn="just"/>
            <a:r>
              <a:rPr lang="en-US" sz="2100" dirty="0"/>
              <a:t>String Instructions</a:t>
            </a:r>
          </a:p>
          <a:p>
            <a:pPr lvl="1" algn="just"/>
            <a:r>
              <a:rPr lang="en-US" sz="2100" dirty="0"/>
              <a:t>Procedures &amp; Macros</a:t>
            </a:r>
          </a:p>
          <a:p>
            <a:pPr lvl="1" algn="just"/>
            <a:r>
              <a:rPr lang="en-US" sz="2100" dirty="0"/>
              <a:t>Translation of high level language into assembly language.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7086600" cy="774700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Ba</a:t>
            </a:r>
            <a:r>
              <a:rPr lang="en-US" sz="3600" dirty="0"/>
              <a:t>sic </a:t>
            </a:r>
            <a:r>
              <a:rPr lang="en-US" sz="3600" i="1" dirty="0"/>
              <a:t>S</a:t>
            </a:r>
            <a:r>
              <a:rPr lang="en-US" sz="3600" dirty="0"/>
              <a:t>tructure &amp; </a:t>
            </a:r>
            <a:r>
              <a:rPr lang="en-US" sz="3600" i="1" dirty="0"/>
              <a:t>F</a:t>
            </a:r>
            <a:r>
              <a:rPr lang="en-US" sz="3600" dirty="0"/>
              <a:t>unction – </a:t>
            </a:r>
            <a:br>
              <a:rPr lang="en-US" sz="3600" dirty="0"/>
            </a:br>
            <a:r>
              <a:rPr lang="en-US" sz="3600" i="1" dirty="0"/>
              <a:t>C</a:t>
            </a:r>
            <a:r>
              <a:rPr lang="en-US" sz="3600" dirty="0"/>
              <a:t>omputer </a:t>
            </a:r>
            <a:r>
              <a:rPr lang="en-US" sz="3600" i="1" dirty="0"/>
              <a:t>S</a:t>
            </a:r>
            <a:r>
              <a:rPr lang="en-US" sz="3600" dirty="0"/>
              <a:t>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Structure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D3016-F455-4320-84C8-A2D9C73336B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987425"/>
          </a:xfrm>
        </p:spPr>
        <p:txBody>
          <a:bodyPr/>
          <a:lstStyle/>
          <a:p>
            <a:pPr algn="just" eaLnBrk="1" hangingPunct="1"/>
            <a:r>
              <a:rPr lang="en-GB" b="1" dirty="0"/>
              <a:t>Structure</a:t>
            </a:r>
            <a:r>
              <a:rPr lang="en-GB" dirty="0"/>
              <a:t> is the way in which components relate to each other</a:t>
            </a:r>
          </a:p>
          <a:p>
            <a:pPr eaLnBrk="1" hangingPunct="1"/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48958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in Peripherals &amp; Communication Lines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8525"/>
          </a:xfrm>
        </p:spPr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US" sz="2400" dirty="0"/>
              <a:t>When data is received from or delivered by a device that is directly connected to the computer, process is called </a:t>
            </a:r>
            <a:r>
              <a:rPr lang="en-US" sz="2400" b="1" dirty="0"/>
              <a:t>Input-Output</a:t>
            </a:r>
            <a:r>
              <a:rPr lang="en-US" sz="2400" dirty="0"/>
              <a:t> (I/O).</a:t>
            </a:r>
          </a:p>
          <a:p>
            <a:pPr algn="just">
              <a:spcAft>
                <a:spcPts val="500"/>
              </a:spcAft>
            </a:pPr>
            <a:r>
              <a:rPr lang="en-US" sz="2400" dirty="0"/>
              <a:t>When data are moved over longer distance, to or from a remote device, the process is known as </a:t>
            </a:r>
            <a:r>
              <a:rPr lang="en-US" sz="2400" b="1" dirty="0"/>
              <a:t>Data Communication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5BC5C-7F91-493A-81D3-12C74894F1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533</TotalTime>
  <Words>1300</Words>
  <Application>Microsoft Office PowerPoint</Application>
  <PresentationFormat>On-screen Show (4:3)</PresentationFormat>
  <Paragraphs>260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Bookman Old Style</vt:lpstr>
      <vt:lpstr>Calibri</vt:lpstr>
      <vt:lpstr>Courier New</vt:lpstr>
      <vt:lpstr>Georgia</vt:lpstr>
      <vt:lpstr>Gill Sans MT</vt:lpstr>
      <vt:lpstr>Times</vt:lpstr>
      <vt:lpstr>Times New Roman</vt:lpstr>
      <vt:lpstr>Wingdings</vt:lpstr>
      <vt:lpstr>Wingdings 3</vt:lpstr>
      <vt:lpstr>Origin</vt:lpstr>
      <vt:lpstr>CSC 222: Computer Organization &amp; Assembly Language</vt:lpstr>
      <vt:lpstr>Outline</vt:lpstr>
      <vt:lpstr>What is this course about?</vt:lpstr>
      <vt:lpstr>Course Objectives</vt:lpstr>
      <vt:lpstr>Course Contents</vt:lpstr>
      <vt:lpstr>Course Contents Contd..</vt:lpstr>
      <vt:lpstr>Basic Structure &amp; Function –  Computer System</vt:lpstr>
      <vt:lpstr>Structure</vt:lpstr>
      <vt:lpstr>Difference in Peripherals &amp; Communication Lines </vt:lpstr>
      <vt:lpstr>Structure - Top Level</vt:lpstr>
      <vt:lpstr>Structure – Top Level Contd..</vt:lpstr>
      <vt:lpstr>Structure - The CPU</vt:lpstr>
      <vt:lpstr>Structure – The CPU</vt:lpstr>
      <vt:lpstr>Structure - The Control Unit</vt:lpstr>
      <vt:lpstr>Function</vt:lpstr>
      <vt:lpstr>Functional View of Computer </vt:lpstr>
      <vt:lpstr>Possible Operations</vt:lpstr>
      <vt:lpstr>Possible Operations Contd..</vt:lpstr>
      <vt:lpstr>What is Computer Organization?</vt:lpstr>
      <vt:lpstr>Computer Architecture</vt:lpstr>
      <vt:lpstr>What is Computer Organization?</vt:lpstr>
      <vt:lpstr>Computer Organization vs. Architecture</vt:lpstr>
      <vt:lpstr>Computer Organization vs. Architecture Contd..</vt:lpstr>
      <vt:lpstr>Computer Organization vs. Architecture Contd..</vt:lpstr>
      <vt:lpstr>Why Study Computer Organization?</vt:lpstr>
      <vt:lpstr>Assembly Language</vt:lpstr>
      <vt:lpstr>Computer Level Hierarchy</vt:lpstr>
      <vt:lpstr>Programming Languages</vt:lpstr>
      <vt:lpstr>High-Level Language</vt:lpstr>
      <vt:lpstr>Machine Language</vt:lpstr>
      <vt:lpstr>Assembly Language</vt:lpstr>
      <vt:lpstr>PowerPoint Presentation</vt:lpstr>
      <vt:lpstr>PowerPoint Presentation</vt:lpstr>
      <vt:lpstr>Essential Tools</vt:lpstr>
      <vt:lpstr>Why Learn Assembly Language?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222: Computer Organization &amp; Assembly Language</dc:title>
  <dc:creator>Nausheen</dc:creator>
  <cp:lastModifiedBy>anwar khan</cp:lastModifiedBy>
  <cp:revision>218</cp:revision>
  <dcterms:created xsi:type="dcterms:W3CDTF">2006-08-16T00:00:00Z</dcterms:created>
  <dcterms:modified xsi:type="dcterms:W3CDTF">2022-12-08T01:48:46Z</dcterms:modified>
</cp:coreProperties>
</file>