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1"/>
  </p:notesMasterIdLst>
  <p:sldIdLst>
    <p:sldId id="256" r:id="rId2"/>
    <p:sldId id="317" r:id="rId3"/>
    <p:sldId id="318" r:id="rId4"/>
    <p:sldId id="374" r:id="rId5"/>
    <p:sldId id="379" r:id="rId6"/>
    <p:sldId id="373" r:id="rId7"/>
    <p:sldId id="283" r:id="rId8"/>
    <p:sldId id="375" r:id="rId9"/>
    <p:sldId id="387" r:id="rId10"/>
    <p:sldId id="388" r:id="rId11"/>
    <p:sldId id="389" r:id="rId12"/>
    <p:sldId id="315" r:id="rId13"/>
    <p:sldId id="378" r:id="rId14"/>
    <p:sldId id="380" r:id="rId15"/>
    <p:sldId id="381" r:id="rId16"/>
    <p:sldId id="382" r:id="rId17"/>
    <p:sldId id="400" r:id="rId18"/>
    <p:sldId id="383" r:id="rId19"/>
    <p:sldId id="384" r:id="rId20"/>
    <p:sldId id="385" r:id="rId21"/>
    <p:sldId id="386" r:id="rId22"/>
    <p:sldId id="395" r:id="rId23"/>
    <p:sldId id="396" r:id="rId24"/>
    <p:sldId id="397" r:id="rId25"/>
    <p:sldId id="399" r:id="rId26"/>
    <p:sldId id="390" r:id="rId27"/>
    <p:sldId id="391" r:id="rId28"/>
    <p:sldId id="394" r:id="rId29"/>
    <p:sldId id="398" r:id="rId3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9661" autoAdjust="0"/>
  </p:normalViewPr>
  <p:slideViewPr>
    <p:cSldViewPr>
      <p:cViewPr varScale="1">
        <p:scale>
          <a:sx n="80" d="100"/>
          <a:sy n="80" d="100"/>
        </p:scale>
        <p:origin x="88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war khan" userId="04510b0218625f80" providerId="LiveId" clId="{5E08F020-4A84-4205-820A-A55237D40154}"/>
    <pc:docChg chg="delSld modSld">
      <pc:chgData name="anwar khan" userId="04510b0218625f80" providerId="LiveId" clId="{5E08F020-4A84-4205-820A-A55237D40154}" dt="2022-12-09T01:02:06.194" v="31" actId="2696"/>
      <pc:docMkLst>
        <pc:docMk/>
      </pc:docMkLst>
      <pc:sldChg chg="modSp mod">
        <pc:chgData name="anwar khan" userId="04510b0218625f80" providerId="LiveId" clId="{5E08F020-4A84-4205-820A-A55237D40154}" dt="2022-12-08T01:46:12.398" v="28" actId="20577"/>
        <pc:sldMkLst>
          <pc:docMk/>
          <pc:sldMk cId="0" sldId="256"/>
        </pc:sldMkLst>
        <pc:spChg chg="mod">
          <ac:chgData name="anwar khan" userId="04510b0218625f80" providerId="LiveId" clId="{5E08F020-4A84-4205-820A-A55237D40154}" dt="2022-12-08T01:46:12.398" v="28" actId="20577"/>
          <ac:spMkLst>
            <pc:docMk/>
            <pc:sldMk cId="0" sldId="256"/>
            <ac:spMk id="6" creationId="{00000000-0000-0000-0000-000000000000}"/>
          </ac:spMkLst>
        </pc:spChg>
      </pc:sldChg>
      <pc:sldChg chg="del">
        <pc:chgData name="anwar khan" userId="04510b0218625f80" providerId="LiveId" clId="{5E08F020-4A84-4205-820A-A55237D40154}" dt="2022-12-09T01:02:06.194" v="31" actId="2696"/>
        <pc:sldMkLst>
          <pc:docMk/>
          <pc:sldMk cId="0" sldId="376"/>
        </pc:sldMkLst>
      </pc:sldChg>
      <pc:sldChg chg="del mod modShow">
        <pc:chgData name="anwar khan" userId="04510b0218625f80" providerId="LiveId" clId="{5E08F020-4A84-4205-820A-A55237D40154}" dt="2022-12-09T01:01:58.912" v="30" actId="2696"/>
        <pc:sldMkLst>
          <pc:docMk/>
          <pc:sldMk cId="0" sldId="37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358071C-DA45-4E9B-9588-B049DB80A05C}" type="datetimeFigureOut">
              <a:rPr lang="en-US"/>
              <a:pPr>
                <a:defRPr/>
              </a:pPr>
              <a:t>12/9/2022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0B86C4D-06DD-4315-A32A-C7E9918853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5905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04875" y="3648075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A9449F75-3F68-4A92-98C9-60C1167E8CE0}" type="datetime1">
              <a:rPr lang="en-US"/>
              <a:pPr>
                <a:defRPr/>
              </a:pPr>
              <a:t>12/9/2022</a:t>
            </a:fld>
            <a:endParaRPr lang="en-US"/>
          </a:p>
        </p:txBody>
      </p:sp>
      <p:sp>
        <p:nvSpPr>
          <p:cNvPr id="11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025" y="6354763"/>
            <a:ext cx="12192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48522F-A8B0-4431-9CDC-6D82D8F6E6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040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E46910-5EE8-42B0-BB6E-3500FD959B4E}" type="datetime1">
              <a:rPr lang="en-US"/>
              <a:pPr>
                <a:defRPr/>
              </a:pPr>
              <a:t>12/9/2022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1C54E8-3420-424B-9DA3-1EA10561A9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321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traight Connector 10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Isosceles Triangle 4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Straight Connector 12"/>
          <p:cNvSpPr>
            <a:spLocks noChangeShapeType="1"/>
          </p:cNvSpPr>
          <p:nvPr/>
        </p:nvSpPr>
        <p:spPr bwMode="auto">
          <a:xfrm rot="5400000">
            <a:off x="3630612" y="3201988"/>
            <a:ext cx="585152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B2B2B9-7DCF-4214-B580-482F090D600F}" type="datetime1">
              <a:rPr lang="en-US"/>
              <a:pPr>
                <a:defRPr/>
              </a:pPr>
              <a:t>12/9/2022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A5C760-F7A5-4F65-9B65-921CA7F06E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776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39D1B4-6A53-4DC0-951C-D5897AB941D1}" type="datetime1">
              <a:rPr lang="en-US"/>
              <a:pPr>
                <a:defRPr/>
              </a:pPr>
              <a:t>12/9/2022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B2CC1B-CD49-4A19-ADF7-0FF15023F9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854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4400" y="2819400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14400" y="2819400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/>
          <a:lstStyle>
            <a:lvl1pPr algn="r">
              <a:buNone/>
              <a:defRPr sz="3200" b="0" cap="none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F21362-D211-4543-85F1-87BC65A48942}" type="datetime1">
              <a:rPr lang="en-US"/>
              <a:pPr>
                <a:defRPr/>
              </a:pPr>
              <a:t>12/9/2022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975" y="6354763"/>
            <a:ext cx="1520825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248AC1-485A-41B3-B857-3DFC5FED5F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42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FF43F5-E45F-4BCD-9008-3828F13EC51A}" type="datetime1">
              <a:rPr lang="en-US"/>
              <a:pPr>
                <a:defRPr/>
              </a:pPr>
              <a:t>12/9/2022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66F090-0606-4E77-86DC-1FE00F0FBE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1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87270B-A3AC-4FB0-BDA2-D2D90E68167C}" type="datetime1">
              <a:rPr lang="en-US"/>
              <a:pPr>
                <a:defRPr/>
              </a:pPr>
              <a:t>12/9/2022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612D3F-A666-4B8E-8E1E-3E650B67C4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776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sosceles Triangle 2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9AA3AA-25B2-4ACB-A4EB-52D9681B09D3}" type="datetime1">
              <a:rPr lang="en-US"/>
              <a:pPr>
                <a:defRPr/>
              </a:pPr>
              <a:t>12/9/2022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C60718-EE8B-451B-8499-F251C75197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435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raight Connector 10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Isosceles Triangle 2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7579C8-AF9F-4460-A10C-F421755C9A8D}" type="datetime1">
              <a:rPr lang="en-US"/>
              <a:pPr>
                <a:defRPr/>
              </a:pPr>
              <a:t>12/9/2022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4FD95B-63CB-49BB-8D78-355B4CA6FD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026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10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Straight Connector 11"/>
          <p:cNvSpPr>
            <a:spLocks noChangeShapeType="1"/>
          </p:cNvSpPr>
          <p:nvPr/>
        </p:nvSpPr>
        <p:spPr bwMode="auto">
          <a:xfrm rot="5400000">
            <a:off x="3160712" y="3324226"/>
            <a:ext cx="603567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Isosceles Triangle 6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0276D2-7253-4DDC-8C0F-85E52FEC832C}" type="datetime1">
              <a:rPr lang="en-US"/>
              <a:pPr>
                <a:defRPr/>
              </a:pPr>
              <a:t>12/9/2022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A6B65D-6559-4D28-AD95-4188D8A6D7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639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10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200" y="500063"/>
            <a:ext cx="182563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79E68A-FF56-48CD-ABE4-8539EC6CC508}" type="datetime1">
              <a:rPr lang="en-US"/>
              <a:pPr>
                <a:defRPr/>
              </a:pPr>
              <a:t>12/9/2022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DDAFB3-3D24-4714-AC02-44D26A2A97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5685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42AD78A-F482-4B92-A580-7009E28E9B1E}" type="datetime1">
              <a:rPr lang="en-US"/>
              <a:pPr>
                <a:defRPr/>
              </a:pPr>
              <a:t>12/9/2022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35AAC32-FB45-4B42-AD13-2D6154294A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3" r:id="rId2"/>
    <p:sldLayoutId id="2147483828" r:id="rId3"/>
    <p:sldLayoutId id="2147483824" r:id="rId4"/>
    <p:sldLayoutId id="2147483825" r:id="rId5"/>
    <p:sldLayoutId id="2147483829" r:id="rId6"/>
    <p:sldLayoutId id="2147483830" r:id="rId7"/>
    <p:sldLayoutId id="2147483831" r:id="rId8"/>
    <p:sldLayoutId id="2147483832" r:id="rId9"/>
    <p:sldLayoutId id="2147483826" r:id="rId10"/>
    <p:sldLayoutId id="2147483833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1143000" y="3733800"/>
            <a:ext cx="7010400" cy="1066800"/>
          </a:xfrm>
        </p:spPr>
        <p:txBody>
          <a:bodyPr/>
          <a:lstStyle/>
          <a:p>
            <a:pPr algn="ctr" eaLnBrk="1" hangingPunct="1"/>
            <a:r>
              <a:rPr lang="en-US" i="1" dirty="0"/>
              <a:t>CSC 222</a:t>
            </a:r>
            <a:r>
              <a:rPr lang="en-US" dirty="0"/>
              <a:t>: Computer Organization &amp; Assembly Language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95400" y="5181600"/>
            <a:ext cx="655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2 – Data Representation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 bwMode="auto">
          <a:xfrm>
            <a:off x="1143000" y="5943600"/>
            <a:ext cx="7086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itchFamily="18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Instructor: </a:t>
            </a:r>
            <a:r>
              <a:rPr lang="en-US" sz="20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Anwar khan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itchFamily="18" charset="2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Between Number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/>
              <a:t>Converting Decimal to Hexadecimal</a:t>
            </a:r>
          </a:p>
          <a:p>
            <a:pPr eaLnBrk="1" hangingPunct="1">
              <a:defRPr/>
            </a:pPr>
            <a:r>
              <a:rPr lang="en-US" sz="2800" dirty="0"/>
              <a:t>Divide the decimal number by 16.</a:t>
            </a:r>
          </a:p>
          <a:p>
            <a:pPr eaLnBrk="1" hangingPunct="1">
              <a:defRPr/>
            </a:pPr>
            <a:r>
              <a:rPr lang="en-US" sz="2800" dirty="0"/>
              <a:t>Take the remainder and record it on the side. </a:t>
            </a:r>
          </a:p>
          <a:p>
            <a:pPr eaLnBrk="1" hangingPunct="1">
              <a:defRPr/>
            </a:pPr>
            <a:r>
              <a:rPr lang="en-US" sz="2800" dirty="0"/>
              <a:t>REPEAT UNTIL the decimal number cannot be divided into anymore.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B2CC1B-CD49-4A19-ADF7-0FF15023F91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976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Between Number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sz="2400" dirty="0"/>
              <a:t>Converting Hexadecimal to Binary</a:t>
            </a:r>
          </a:p>
          <a:p>
            <a:pPr algn="just"/>
            <a:r>
              <a:rPr lang="en-US" sz="1800" dirty="0"/>
              <a:t>Given a hexadecimal number, simply convert each digit to it’s binary equivalent. Then, combine each 4 bit binary number and that is the resulting answer. </a:t>
            </a:r>
          </a:p>
          <a:p>
            <a:pPr marL="0" indent="0" algn="just">
              <a:buNone/>
            </a:pPr>
            <a:endParaRPr lang="en-US" sz="1800" dirty="0"/>
          </a:p>
          <a:p>
            <a:pPr algn="just"/>
            <a:r>
              <a:rPr lang="en-US" sz="2400" dirty="0"/>
              <a:t>Converting Binary to Hexadecimal</a:t>
            </a:r>
          </a:p>
          <a:p>
            <a:pPr algn="just"/>
            <a:r>
              <a:rPr lang="en-US" sz="1800" dirty="0"/>
              <a:t>Begin at the rightmost 4 bits. If there are not 4 bits, pad 0s to the left until you hit 4. Repeat the steps until all groups have been converted.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B2CC1B-CD49-4A19-ADF7-0FF15023F91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698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Binary Arithmetic Operations </a:t>
            </a:r>
            <a:endParaRPr lang="en-US"/>
          </a:p>
        </p:txBody>
      </p:sp>
      <p:sp>
        <p:nvSpPr>
          <p:cNvPr id="17411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2400"/>
              <a:t>Addition</a:t>
            </a:r>
          </a:p>
          <a:p>
            <a:pPr>
              <a:spcBef>
                <a:spcPct val="50000"/>
              </a:spcBef>
            </a:pPr>
            <a:r>
              <a:rPr lang="en-GB" sz="2400"/>
              <a:t>Like decimal numbers, two numbers can be added by adding each pair of digits together with carry propagation.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33048-56C7-4342-A316-9FCC00793A3D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066800" y="3810000"/>
          <a:ext cx="1600200" cy="11080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97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urier New" pitchFamily="49" charset="0"/>
                          <a:cs typeface="Courier New" pitchFamily="49" charset="0"/>
                        </a:rPr>
                        <a:t>     11001 </a:t>
                      </a:r>
                    </a:p>
                  </a:txBody>
                  <a:tcPr marT="45746" marB="45746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053">
                <a:tc>
                  <a:txBody>
                    <a:bodyPr/>
                    <a:lstStyle/>
                    <a:p>
                      <a:r>
                        <a:rPr lang="en-US" sz="1800" u="none" dirty="0"/>
                        <a:t>       +</a:t>
                      </a:r>
                      <a:r>
                        <a:rPr lang="en-US" sz="1800" u="sng" dirty="0"/>
                        <a:t>  </a:t>
                      </a:r>
                      <a:r>
                        <a:rPr kumimoji="0" lang="en-US" sz="1800" u="sng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10011</a:t>
                      </a:r>
                    </a:p>
                  </a:txBody>
                  <a:tcPr marT="45746" marB="45746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053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800" u="none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kumimoji="0" lang="en-US" sz="1800" u="sng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101100</a:t>
                      </a:r>
                    </a:p>
                  </a:txBody>
                  <a:tcPr marT="45746" marB="45746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029200" y="3810000"/>
          <a:ext cx="1600200" cy="11080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97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urier New" pitchFamily="49" charset="0"/>
                          <a:cs typeface="Courier New" pitchFamily="49" charset="0"/>
                        </a:rPr>
                        <a:t>       647 </a:t>
                      </a:r>
                    </a:p>
                  </a:txBody>
                  <a:tcPr marT="45746" marB="45746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053">
                <a:tc>
                  <a:txBody>
                    <a:bodyPr/>
                    <a:lstStyle/>
                    <a:p>
                      <a:r>
                        <a:rPr lang="en-US" sz="1800" u="none" dirty="0"/>
                        <a:t>           +</a:t>
                      </a:r>
                      <a:r>
                        <a:rPr lang="en-US" sz="1800" u="sng" dirty="0"/>
                        <a:t>  </a:t>
                      </a:r>
                      <a:r>
                        <a:rPr kumimoji="0" lang="en-US" sz="1800" u="sng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537</a:t>
                      </a:r>
                    </a:p>
                  </a:txBody>
                  <a:tcPr marT="45746" marB="45746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053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800" u="none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</a:t>
                      </a:r>
                      <a:r>
                        <a:rPr kumimoji="0" lang="en-US" sz="1800" u="sng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1184</a:t>
                      </a:r>
                    </a:p>
                  </a:txBody>
                  <a:tcPr marT="45746" marB="45746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433" name="TextBox 4"/>
          <p:cNvSpPr txBox="1">
            <a:spLocks noChangeArrowheads="1"/>
          </p:cNvSpPr>
          <p:nvPr/>
        </p:nvSpPr>
        <p:spPr bwMode="auto">
          <a:xfrm>
            <a:off x="1219200" y="5105400"/>
            <a:ext cx="1981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Binary Addition</a:t>
            </a:r>
          </a:p>
        </p:txBody>
      </p:sp>
      <p:sp>
        <p:nvSpPr>
          <p:cNvPr id="17434" name="TextBox 8"/>
          <p:cNvSpPr txBox="1">
            <a:spLocks noChangeArrowheads="1"/>
          </p:cNvSpPr>
          <p:nvPr/>
        </p:nvSpPr>
        <p:spPr bwMode="auto">
          <a:xfrm>
            <a:off x="5257800" y="5105400"/>
            <a:ext cx="1981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Decimal Addition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Binary Arithmetic Operations </a:t>
            </a:r>
            <a:endParaRPr lang="en-US"/>
          </a:p>
        </p:txBody>
      </p:sp>
      <p:sp>
        <p:nvSpPr>
          <p:cNvPr id="18435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229600" cy="4937125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2400" dirty="0"/>
              <a:t>Subtraction</a:t>
            </a:r>
          </a:p>
          <a:p>
            <a:pPr>
              <a:spcBef>
                <a:spcPct val="50000"/>
              </a:spcBef>
            </a:pPr>
            <a:r>
              <a:rPr lang="en-GB" sz="2400" dirty="0"/>
              <a:t>Two numbers can be subtracted by subtracting each pair of digits together with borrowing, where needed.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3AC175-FC73-420F-B48E-E63DD9A12D7A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066800" y="3810000"/>
          <a:ext cx="1600200" cy="11080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97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urier New" pitchFamily="49" charset="0"/>
                          <a:cs typeface="Courier New" pitchFamily="49" charset="0"/>
                        </a:rPr>
                        <a:t>     11001 </a:t>
                      </a:r>
                    </a:p>
                  </a:txBody>
                  <a:tcPr marT="45746" marB="45746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053">
                <a:tc>
                  <a:txBody>
                    <a:bodyPr/>
                    <a:lstStyle/>
                    <a:p>
                      <a:r>
                        <a:rPr lang="en-US" sz="1800" u="none" dirty="0"/>
                        <a:t>       -</a:t>
                      </a:r>
                      <a:r>
                        <a:rPr lang="en-US" sz="1800" u="sng" dirty="0"/>
                        <a:t>  </a:t>
                      </a:r>
                      <a:r>
                        <a:rPr kumimoji="0" lang="en-US" sz="1800" u="sng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10011</a:t>
                      </a:r>
                    </a:p>
                  </a:txBody>
                  <a:tcPr marT="45746" marB="45746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053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800" u="none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kumimoji="0" lang="en-US" sz="1800" u="sng" kern="1200" baseline="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kumimoji="0" lang="en-US" sz="1800" u="sng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00110</a:t>
                      </a:r>
                    </a:p>
                  </a:txBody>
                  <a:tcPr marT="45746" marB="45746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029200" y="3810000"/>
          <a:ext cx="1600200" cy="11080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97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urier New" pitchFamily="49" charset="0"/>
                          <a:cs typeface="Courier New" pitchFamily="49" charset="0"/>
                        </a:rPr>
                        <a:t>       627 </a:t>
                      </a:r>
                    </a:p>
                  </a:txBody>
                  <a:tcPr marT="45746" marB="45746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053">
                <a:tc>
                  <a:txBody>
                    <a:bodyPr/>
                    <a:lstStyle/>
                    <a:p>
                      <a:r>
                        <a:rPr lang="en-US" sz="1800" u="none" dirty="0"/>
                        <a:t>            -</a:t>
                      </a:r>
                      <a:r>
                        <a:rPr lang="en-US" sz="1800" u="sng" dirty="0"/>
                        <a:t> </a:t>
                      </a:r>
                      <a:r>
                        <a:rPr lang="en-US" sz="1800" u="sng" baseline="0" dirty="0"/>
                        <a:t> </a:t>
                      </a:r>
                      <a:r>
                        <a:rPr kumimoji="0" lang="en-US" sz="1800" u="sng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537</a:t>
                      </a:r>
                    </a:p>
                  </a:txBody>
                  <a:tcPr marT="45746" marB="45746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053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800" u="none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</a:t>
                      </a:r>
                      <a:r>
                        <a:rPr kumimoji="0" lang="en-US" sz="1800" u="sng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090</a:t>
                      </a:r>
                    </a:p>
                  </a:txBody>
                  <a:tcPr marT="45746" marB="45746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457" name="TextBox 4"/>
          <p:cNvSpPr txBox="1">
            <a:spLocks noChangeArrowheads="1"/>
          </p:cNvSpPr>
          <p:nvPr/>
        </p:nvSpPr>
        <p:spPr bwMode="auto">
          <a:xfrm>
            <a:off x="1219200" y="5105400"/>
            <a:ext cx="2209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Binary Subtraction</a:t>
            </a:r>
          </a:p>
        </p:txBody>
      </p:sp>
      <p:sp>
        <p:nvSpPr>
          <p:cNvPr id="18458" name="TextBox 8"/>
          <p:cNvSpPr txBox="1">
            <a:spLocks noChangeArrowheads="1"/>
          </p:cNvSpPr>
          <p:nvPr/>
        </p:nvSpPr>
        <p:spPr bwMode="auto">
          <a:xfrm>
            <a:off x="5257800" y="5105400"/>
            <a:ext cx="2438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Decimal Subtraction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MSB and LSB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endParaRPr lang="en-US" dirty="0"/>
          </a:p>
          <a:p>
            <a:pPr algn="just"/>
            <a:r>
              <a:rPr lang="en-US" dirty="0"/>
              <a:t>In computing, the </a:t>
            </a:r>
            <a:r>
              <a:rPr lang="en-US" b="1" dirty="0"/>
              <a:t>most significant bit</a:t>
            </a:r>
            <a:r>
              <a:rPr lang="en-US" dirty="0"/>
              <a:t> (</a:t>
            </a:r>
            <a:r>
              <a:rPr lang="en-US" b="1" dirty="0" err="1"/>
              <a:t>msb</a:t>
            </a:r>
            <a:r>
              <a:rPr lang="en-US" dirty="0"/>
              <a:t>) is the bit position in a binary number having the greatest value. The </a:t>
            </a:r>
            <a:r>
              <a:rPr lang="en-US" b="1" dirty="0" err="1"/>
              <a:t>msb</a:t>
            </a:r>
            <a:r>
              <a:rPr lang="en-US" dirty="0"/>
              <a:t> is sometimes referred to as the </a:t>
            </a:r>
            <a:r>
              <a:rPr lang="en-US" b="1" dirty="0"/>
              <a:t>left-most bit.</a:t>
            </a:r>
          </a:p>
          <a:p>
            <a:pPr algn="just"/>
            <a:endParaRPr lang="en-US" b="1" dirty="0"/>
          </a:p>
          <a:p>
            <a:pPr algn="just"/>
            <a:r>
              <a:rPr lang="en-US" dirty="0"/>
              <a:t>In computing, the </a:t>
            </a:r>
            <a:r>
              <a:rPr lang="en-US" b="1" dirty="0"/>
              <a:t>least significant bit</a:t>
            </a:r>
            <a:r>
              <a:rPr lang="en-US" dirty="0"/>
              <a:t> (</a:t>
            </a:r>
            <a:r>
              <a:rPr lang="en-US" b="1" dirty="0" err="1"/>
              <a:t>lsb</a:t>
            </a:r>
            <a:r>
              <a:rPr lang="en-US" dirty="0"/>
              <a:t>) is the bit position in a binary integer giving the units value, that is, determining whether the number is even or odd. The </a:t>
            </a:r>
            <a:r>
              <a:rPr lang="en-US" b="1" dirty="0" err="1"/>
              <a:t>lsb</a:t>
            </a:r>
            <a:r>
              <a:rPr lang="en-US" dirty="0"/>
              <a:t> is sometimes referred to as the </a:t>
            </a:r>
            <a:r>
              <a:rPr lang="en-US" b="1" dirty="0"/>
              <a:t>right-most bit.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B2CC1B-CD49-4A19-ADF7-0FF15023F91E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9236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Unsigned Integers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endParaRPr lang="en-US" dirty="0"/>
          </a:p>
          <a:p>
            <a:pPr algn="just"/>
            <a:r>
              <a:rPr lang="en-US" dirty="0"/>
              <a:t>An unsigned integer is an integer at represent a magnitude, so it is never negative.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Unsigned integers are appropriate for representing quantities that can be never negative.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B2CC1B-CD49-4A19-ADF7-0FF15023F91E}" type="slidenum">
              <a:rPr lang="en-US" smtClean="0"/>
              <a:pPr>
                <a:defRPr/>
              </a:pPr>
              <a:t>15</a:t>
            </a:fld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377063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Signed Integers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 signed integer can be positive or negative.</a:t>
            </a:r>
          </a:p>
          <a:p>
            <a:r>
              <a:rPr lang="en-US" dirty="0"/>
              <a:t>The most significant bit is reserved for the sign:</a:t>
            </a:r>
          </a:p>
          <a:p>
            <a:pPr lvl="2"/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n-US" dirty="0"/>
              <a:t> means negative and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dirty="0"/>
              <a:t> means positive.</a:t>
            </a:r>
          </a:p>
          <a:p>
            <a:pPr marL="593725" lvl="2" indent="0">
              <a:buNone/>
            </a:pPr>
            <a:endParaRPr lang="en-US" dirty="0"/>
          </a:p>
          <a:p>
            <a:pPr lvl="2"/>
            <a:endParaRPr lang="en-US" dirty="0"/>
          </a:p>
          <a:p>
            <a:r>
              <a:rPr lang="en-US" dirty="0"/>
              <a:t>Example: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>
                <a:latin typeface="Arial" pitchFamily="34" charset="0"/>
                <a:cs typeface="Arial" pitchFamily="34" charset="0"/>
              </a:rPr>
              <a:t>00001010</a:t>
            </a:r>
            <a:r>
              <a:rPr lang="en-US" dirty="0"/>
              <a:t> = decimal </a:t>
            </a:r>
            <a:r>
              <a:rPr lang="en-US" dirty="0">
                <a:latin typeface="Arial" pitchFamily="34" charset="0"/>
                <a:cs typeface="Arial" pitchFamily="34" charset="0"/>
              </a:rPr>
              <a:t>1</a:t>
            </a:r>
            <a:r>
              <a:rPr lang="en-US" dirty="0"/>
              <a:t>0 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>
                <a:latin typeface="Arial" pitchFamily="34" charset="0"/>
                <a:cs typeface="Arial" pitchFamily="34" charset="0"/>
              </a:rPr>
              <a:t>10001010</a:t>
            </a:r>
            <a:r>
              <a:rPr lang="en-US" dirty="0"/>
              <a:t> = decimal -</a:t>
            </a:r>
            <a:r>
              <a:rPr lang="en-US" dirty="0">
                <a:latin typeface="Arial" pitchFamily="34" charset="0"/>
                <a:cs typeface="Arial" pitchFamily="34" charset="0"/>
              </a:rPr>
              <a:t>1</a:t>
            </a:r>
            <a:r>
              <a:rPr lang="en-US" dirty="0"/>
              <a:t>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B2CC1B-CD49-4A19-ADF7-0FF15023F91E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2742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B2CC1B-CD49-4A19-ADF7-0FF15023F91E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2854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One’s Complement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/>
              <a:t>The one’s complement of an integer is obtained by complementing each bit, that is, replace each </a:t>
            </a:r>
            <a:r>
              <a:rPr lang="en-US" dirty="0">
                <a:latin typeface="Arial" pitchFamily="34" charset="0"/>
                <a:cs typeface="Arial" pitchFamily="34" charset="0"/>
              </a:rPr>
              <a:t>0</a:t>
            </a:r>
            <a:r>
              <a:rPr lang="en-US" dirty="0"/>
              <a:t> by a </a:t>
            </a:r>
            <a:r>
              <a:rPr lang="en-US" dirty="0">
                <a:latin typeface="Arial" pitchFamily="34" charset="0"/>
                <a:cs typeface="Arial" pitchFamily="34" charset="0"/>
              </a:rPr>
              <a:t>1 </a:t>
            </a:r>
            <a:r>
              <a:rPr lang="en-US" dirty="0"/>
              <a:t>and each </a:t>
            </a:r>
            <a:r>
              <a:rPr lang="en-US" dirty="0">
                <a:latin typeface="Arial" pitchFamily="34" charset="0"/>
                <a:cs typeface="Arial" pitchFamily="34" charset="0"/>
              </a:rPr>
              <a:t>1</a:t>
            </a:r>
            <a:r>
              <a:rPr lang="en-US" dirty="0"/>
              <a:t> by a </a:t>
            </a:r>
            <a:r>
              <a:rPr lang="en-US" dirty="0">
                <a:latin typeface="Arial" pitchFamily="34" charset="0"/>
                <a:cs typeface="Arial" pitchFamily="34" charset="0"/>
              </a:rPr>
              <a:t>0.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B2CC1B-CD49-4A19-ADF7-0FF15023F91E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4013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2’s Complement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/>
              <a:t>Negative integers are stored in computer using 2’s complement.</a:t>
            </a:r>
          </a:p>
          <a:p>
            <a:pPr algn="just"/>
            <a:r>
              <a:rPr lang="en-US" dirty="0"/>
              <a:t>To get a two’s complement by first finding the one’s complement, and then by adding </a:t>
            </a:r>
            <a:r>
              <a:rPr lang="en-US" dirty="0">
                <a:latin typeface="Arial" pitchFamily="34" charset="0"/>
                <a:cs typeface="Arial" pitchFamily="34" charset="0"/>
              </a:rPr>
              <a:t>1</a:t>
            </a:r>
            <a:r>
              <a:rPr lang="en-US" dirty="0"/>
              <a:t> to it.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Example</a:t>
            </a:r>
          </a:p>
          <a:p>
            <a:pPr marL="457200" lvl="1" indent="0" algn="just">
              <a:buNone/>
            </a:pPr>
            <a:r>
              <a:rPr lang="en-US" dirty="0"/>
              <a:t>	</a:t>
            </a:r>
            <a:r>
              <a:rPr lang="en-US" dirty="0">
                <a:latin typeface="Arial" pitchFamily="34" charset="0"/>
                <a:cs typeface="Arial" pitchFamily="34" charset="0"/>
              </a:rPr>
              <a:t>11110011</a:t>
            </a:r>
            <a:r>
              <a:rPr lang="en-US" dirty="0"/>
              <a:t>     (one's complement of </a:t>
            </a:r>
            <a:r>
              <a:rPr lang="en-US" dirty="0">
                <a:latin typeface="Arial" pitchFamily="34" charset="0"/>
                <a:cs typeface="Arial" pitchFamily="34" charset="0"/>
              </a:rPr>
              <a:t>1</a:t>
            </a:r>
            <a:r>
              <a:rPr lang="en-US" dirty="0"/>
              <a:t>2)     </a:t>
            </a:r>
          </a:p>
          <a:p>
            <a:pPr marL="457200" lvl="1" indent="0" algn="just">
              <a:buNone/>
            </a:pPr>
            <a:r>
              <a:rPr lang="en-US" dirty="0"/>
              <a:t>   + </a:t>
            </a:r>
            <a:r>
              <a:rPr lang="en-US" dirty="0">
                <a:latin typeface="Arial" pitchFamily="34" charset="0"/>
                <a:cs typeface="Arial" pitchFamily="34" charset="0"/>
              </a:rPr>
              <a:t>00000001</a:t>
            </a:r>
            <a:r>
              <a:rPr lang="en-US" dirty="0"/>
              <a:t>   (decimal </a:t>
            </a:r>
            <a:r>
              <a:rPr lang="en-US" dirty="0">
                <a:latin typeface="Arial" pitchFamily="34" charset="0"/>
                <a:cs typeface="Arial" pitchFamily="34" charset="0"/>
              </a:rPr>
              <a:t>1</a:t>
            </a:r>
            <a:r>
              <a:rPr lang="en-US" dirty="0"/>
              <a:t>)     </a:t>
            </a:r>
          </a:p>
          <a:p>
            <a:pPr marL="457200" lvl="1" indent="0" algn="just">
              <a:buNone/>
            </a:pPr>
            <a:r>
              <a:rPr lang="en-US" dirty="0"/>
              <a:t>      </a:t>
            </a:r>
            <a:r>
              <a:rPr lang="en-US" dirty="0">
                <a:latin typeface="Arial" pitchFamily="34" charset="0"/>
                <a:cs typeface="Arial" pitchFamily="34" charset="0"/>
              </a:rPr>
              <a:t>11110100</a:t>
            </a:r>
            <a:r>
              <a:rPr lang="en-US" dirty="0"/>
              <a:t>    (two's complement of </a:t>
            </a:r>
            <a:r>
              <a:rPr lang="en-US" dirty="0">
                <a:latin typeface="Arial" pitchFamily="34" charset="0"/>
                <a:cs typeface="Arial" pitchFamily="34" charset="0"/>
              </a:rPr>
              <a:t>1</a:t>
            </a:r>
            <a:r>
              <a:rPr lang="en-US" dirty="0"/>
              <a:t>2)</a:t>
            </a:r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B2CC1B-CD49-4A19-ADF7-0FF15023F91E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1447800" y="4724400"/>
            <a:ext cx="137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447800" y="5181600"/>
            <a:ext cx="137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6076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Number System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algn="just">
              <a:spcAft>
                <a:spcPts val="500"/>
              </a:spcAft>
            </a:pPr>
            <a:r>
              <a:rPr lang="en-US" sz="2400"/>
              <a:t>Any number system using a range of digits that represents a specific number. The most common numbering systems are decimal, binary, octal, and hexadecimal. </a:t>
            </a:r>
          </a:p>
          <a:p>
            <a:pPr algn="just">
              <a:spcAft>
                <a:spcPts val="500"/>
              </a:spcAft>
            </a:pPr>
            <a:r>
              <a:rPr lang="en-GB" sz="2400"/>
              <a:t>Numbers are important to computers</a:t>
            </a:r>
            <a:endParaRPr lang="en-GB"/>
          </a:p>
          <a:p>
            <a:pPr lvl="1" algn="just">
              <a:spcAft>
                <a:spcPts val="500"/>
              </a:spcAft>
            </a:pPr>
            <a:r>
              <a:rPr lang="en-GB" sz="2000"/>
              <a:t>represent information precisely</a:t>
            </a:r>
          </a:p>
          <a:p>
            <a:pPr lvl="1" algn="just">
              <a:spcAft>
                <a:spcPts val="500"/>
              </a:spcAft>
            </a:pPr>
            <a:r>
              <a:rPr lang="en-GB" sz="2000"/>
              <a:t>can be processed</a:t>
            </a:r>
          </a:p>
          <a:p>
            <a:pPr algn="just">
              <a:spcAft>
                <a:spcPts val="500"/>
              </a:spcAft>
            </a:pPr>
            <a:r>
              <a:rPr lang="en-GB" sz="2700"/>
              <a:t>For example:</a:t>
            </a:r>
          </a:p>
          <a:p>
            <a:pPr lvl="1" algn="just">
              <a:spcAft>
                <a:spcPts val="500"/>
              </a:spcAft>
            </a:pPr>
            <a:r>
              <a:rPr lang="en-GB" sz="2000"/>
              <a:t>to represent yes or no: use 0 for no and 1 for yes</a:t>
            </a:r>
          </a:p>
          <a:p>
            <a:pPr lvl="1" algn="just">
              <a:spcAft>
                <a:spcPts val="500"/>
              </a:spcAft>
            </a:pPr>
            <a:r>
              <a:rPr lang="en-GB" sz="2000"/>
              <a:t>to represent 4 seasons: 0 (autumn), 1 (winter), 2(spring) and 3 (summer)</a:t>
            </a:r>
          </a:p>
          <a:p>
            <a:pPr algn="just">
              <a:spcAft>
                <a:spcPts val="500"/>
              </a:spcAft>
            </a:pPr>
            <a:endParaRPr lang="en-US" sz="2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43D18D-67F2-4503-8D50-7783717FE73D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Subtract as 2’s Complement Addition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229600" cy="4937760"/>
          </a:xfrm>
        </p:spPr>
        <p:txBody>
          <a:bodyPr/>
          <a:lstStyle/>
          <a:p>
            <a:r>
              <a:rPr lang="en-US" dirty="0"/>
              <a:t>Find the difference of </a:t>
            </a:r>
            <a:r>
              <a:rPr lang="en-US" dirty="0">
                <a:latin typeface="Arial" pitchFamily="34" charset="0"/>
                <a:cs typeface="Arial" pitchFamily="34" charset="0"/>
              </a:rPr>
              <a:t>1</a:t>
            </a:r>
            <a:r>
              <a:rPr lang="en-US" dirty="0"/>
              <a:t>2 – 5 using complementation and addition.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00000101 </a:t>
            </a:r>
            <a:r>
              <a:rPr lang="en-US" dirty="0">
                <a:cs typeface="Arial" pitchFamily="34" charset="0"/>
              </a:rPr>
              <a:t>(decimal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cs typeface="Arial" pitchFamily="34" charset="0"/>
              </a:rPr>
              <a:t>5)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11111011   </a:t>
            </a:r>
            <a:r>
              <a:rPr lang="en-US" dirty="0">
                <a:cs typeface="Arial" pitchFamily="34" charset="0"/>
              </a:rPr>
              <a:t>(2’s Complement of 5)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    00001100   </a:t>
            </a:r>
            <a:r>
              <a:rPr lang="en-US" dirty="0"/>
              <a:t>(decimal </a:t>
            </a:r>
            <a:r>
              <a:rPr lang="en-US" dirty="0">
                <a:latin typeface="Arial" pitchFamily="34" charset="0"/>
                <a:cs typeface="Arial" pitchFamily="34" charset="0"/>
              </a:rPr>
              <a:t>1</a:t>
            </a:r>
            <a:r>
              <a:rPr lang="en-US" dirty="0"/>
              <a:t>2)</a:t>
            </a:r>
          </a:p>
          <a:p>
            <a:pPr marL="457200" lvl="1" indent="0">
              <a:buNone/>
            </a:pPr>
            <a:r>
              <a:rPr lang="en-US" dirty="0"/>
              <a:t>+  </a:t>
            </a:r>
            <a:r>
              <a:rPr lang="en-US" dirty="0">
                <a:latin typeface="Arial" pitchFamily="34" charset="0"/>
                <a:cs typeface="Arial" pitchFamily="34" charset="0"/>
              </a:rPr>
              <a:t>11111011    </a:t>
            </a:r>
            <a:r>
              <a:rPr lang="en-US" dirty="0"/>
              <a:t>(decimal -5)</a:t>
            </a:r>
          </a:p>
          <a:p>
            <a:pPr marL="457200" lvl="1" indent="0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    00000111    </a:t>
            </a:r>
            <a:r>
              <a:rPr lang="en-US" dirty="0"/>
              <a:t>(decimal 7)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B2CC1B-CD49-4A19-ADF7-0FF15023F91E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1295400" y="4267200"/>
            <a:ext cx="137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295400" y="4648200"/>
            <a:ext cx="137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152400" y="5181600"/>
            <a:ext cx="1676400" cy="5334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 Carry 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914400" y="4648200"/>
            <a:ext cx="355979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29316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Find the difference of </a:t>
            </a:r>
            <a:r>
              <a:rPr lang="en-US" dirty="0">
                <a:latin typeface="Arial" pitchFamily="34" charset="0"/>
                <a:cs typeface="Arial" pitchFamily="34" charset="0"/>
              </a:rPr>
              <a:t>5ABCh</a:t>
            </a:r>
            <a:r>
              <a:rPr lang="en-US" dirty="0"/>
              <a:t> – 2</a:t>
            </a:r>
            <a:r>
              <a:rPr lang="en-US" dirty="0">
                <a:latin typeface="Arial" pitchFamily="34" charset="0"/>
                <a:cs typeface="Arial" pitchFamily="34" charset="0"/>
              </a:rPr>
              <a:t>1</a:t>
            </a:r>
            <a:r>
              <a:rPr lang="en-US" dirty="0"/>
              <a:t>FCh using complementation and addition.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5ABCh = 0101 1010 1011 1100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 21FCh = 0010 0001 1111 1100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1101 1110 0000 0100  (2’s Complement of 21FCh)</a:t>
            </a:r>
          </a:p>
          <a:p>
            <a:pPr marL="0" indent="0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      </a:t>
            </a:r>
          </a:p>
          <a:p>
            <a:pPr marL="0" indent="0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       0101 1010 1011 1100 (Binary 5ABCh)</a:t>
            </a:r>
          </a:p>
          <a:p>
            <a:pPr marL="0" indent="0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    + 1101 1110 0000 0100  (1’s Complement of 21FCh)</a:t>
            </a:r>
          </a:p>
          <a:p>
            <a:pPr marL="0" indent="0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    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n-US" dirty="0">
                <a:latin typeface="Arial" pitchFamily="34" charset="0"/>
                <a:cs typeface="Arial" pitchFamily="34" charset="0"/>
              </a:rPr>
              <a:t>0011 1000 1100 0000</a:t>
            </a:r>
          </a:p>
          <a:p>
            <a:pPr marL="0" indent="0"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B2CC1B-CD49-4A19-ADF7-0FF15023F91E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1069075" y="4953000"/>
            <a:ext cx="32743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094096" y="5486400"/>
            <a:ext cx="32493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-48904" y="5791200"/>
            <a:ext cx="1676400" cy="5334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Discard  Carry 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713096" y="5257800"/>
            <a:ext cx="355979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14879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Decimal Interpretation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How to interpret the contents of a byte or word as a signed and unsigned decimal integer?</a:t>
            </a:r>
          </a:p>
          <a:p>
            <a:r>
              <a:rPr lang="en-US" dirty="0"/>
              <a:t>Unsigned decimal interpretation</a:t>
            </a:r>
          </a:p>
          <a:p>
            <a:pPr lvl="1"/>
            <a:r>
              <a:rPr lang="en-US" dirty="0"/>
              <a:t>Simply just do a binary to decimal conversion or first convert binary to hexadecimal and then convert hexadecimal to decimal.</a:t>
            </a:r>
          </a:p>
          <a:p>
            <a:r>
              <a:rPr lang="en-US" dirty="0"/>
              <a:t>Signed decimal interpretation</a:t>
            </a:r>
          </a:p>
          <a:p>
            <a:pPr lvl="1"/>
            <a:r>
              <a:rPr lang="en-US" dirty="0"/>
              <a:t>If </a:t>
            </a:r>
            <a:r>
              <a:rPr lang="en-US" dirty="0" err="1"/>
              <a:t>msb</a:t>
            </a:r>
            <a:r>
              <a:rPr lang="en-US" dirty="0"/>
              <a:t> is zero  then number is positive and signed decimal is same as unsigned decimal.</a:t>
            </a:r>
          </a:p>
          <a:p>
            <a:pPr lvl="1"/>
            <a:r>
              <a:rPr lang="en-US" dirty="0"/>
              <a:t>If </a:t>
            </a:r>
            <a:r>
              <a:rPr lang="en-US" dirty="0" err="1"/>
              <a:t>msb</a:t>
            </a:r>
            <a:r>
              <a:rPr lang="en-US" dirty="0"/>
              <a:t> is </a:t>
            </a:r>
            <a:r>
              <a:rPr lang="en-US" dirty="0">
                <a:latin typeface="Arial" pitchFamily="34" charset="0"/>
                <a:cs typeface="Arial" pitchFamily="34" charset="0"/>
              </a:rPr>
              <a:t>one</a:t>
            </a:r>
            <a:r>
              <a:rPr lang="en-US" dirty="0"/>
              <a:t> then number is negative, so call it -N. To find N, just take the 2’s complement and then convert to decimal.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B2CC1B-CD49-4A19-ADF7-0FF15023F91E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7005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Give unsigned and signed decimal interpretation FE0Ch.</a:t>
                </a:r>
              </a:p>
              <a:p>
                <a:r>
                  <a:rPr lang="en-US" dirty="0"/>
                  <a:t>Unsigned decimal interpretation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16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∗15+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16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∗1</m:t>
                    </m:r>
                    <m:r>
                      <a:rPr lang="en-US" b="0" i="0" smtClean="0">
                        <a:latin typeface="Cambria Math"/>
                      </a:rPr>
                      <m:t>4+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16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∗</m:t>
                    </m:r>
                    <m:r>
                      <a:rPr lang="en-US" b="0" i="1" smtClean="0">
                        <a:latin typeface="Cambria Math"/>
                      </a:rPr>
                      <m:t>0+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16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∗</m:t>
                    </m:r>
                    <m:r>
                      <a:rPr lang="en-US" b="0" i="1" smtClean="0">
                        <a:latin typeface="Cambria Math"/>
                      </a:rPr>
                      <m:t>12=61440+3584+0+12=65036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Signed decimal interpretation</a:t>
                </a:r>
              </a:p>
              <a:p>
                <a:pPr lvl="1"/>
                <a:r>
                  <a:rPr lang="en-US" dirty="0"/>
                  <a:t>FE0Ch = </a:t>
                </a:r>
                <a:r>
                  <a:rPr lang="en-US" dirty="0">
                    <a:latin typeface="Arial" pitchFamily="34" charset="0"/>
                    <a:cs typeface="Arial" pitchFamily="34" charset="0"/>
                  </a:rPr>
                  <a:t>1111 1110 0000 1100 (</a:t>
                </a:r>
                <a:r>
                  <a:rPr lang="en-US" dirty="0" err="1">
                    <a:latin typeface="Arial" pitchFamily="34" charset="0"/>
                    <a:cs typeface="Arial" pitchFamily="34" charset="0"/>
                  </a:rPr>
                  <a:t>msb</a:t>
                </a:r>
                <a:r>
                  <a:rPr lang="en-US" dirty="0">
                    <a:latin typeface="Arial" pitchFamily="34" charset="0"/>
                    <a:cs typeface="Arial" pitchFamily="34" charset="0"/>
                  </a:rPr>
                  <a:t> is 1, so number is negative).</a:t>
                </a:r>
              </a:p>
              <a:p>
                <a:pPr lvl="1"/>
                <a:r>
                  <a:rPr lang="en-US" dirty="0">
                    <a:latin typeface="Arial" pitchFamily="34" charset="0"/>
                    <a:cs typeface="Arial" pitchFamily="34" charset="0"/>
                  </a:rPr>
                  <a:t>To find N, get its 2’s complement</a:t>
                </a:r>
              </a:p>
              <a:p>
                <a:pPr marL="274638" lvl="1" indent="0">
                  <a:buNone/>
                </a:pPr>
                <a:r>
                  <a:rPr lang="en-US" dirty="0">
                    <a:latin typeface="Arial" pitchFamily="34" charset="0"/>
                    <a:cs typeface="Arial" pitchFamily="34" charset="0"/>
                  </a:rPr>
                  <a:t>0000 0001 1111 0011 (1’s complement of FE0Ch)</a:t>
                </a:r>
              </a:p>
              <a:p>
                <a:pPr marL="274638" lvl="1" indent="0">
                  <a:buNone/>
                </a:pPr>
                <a:r>
                  <a:rPr lang="en-US" dirty="0">
                    <a:latin typeface="Arial" pitchFamily="34" charset="0"/>
                    <a:cs typeface="Arial" pitchFamily="34" charset="0"/>
                  </a:rPr>
                  <a:t>      +                               1</a:t>
                </a:r>
              </a:p>
              <a:p>
                <a:pPr marL="274638" lvl="1" indent="0">
                  <a:buNone/>
                </a:pPr>
                <a:r>
                  <a:rPr lang="en-US" dirty="0">
                    <a:latin typeface="Arial" pitchFamily="34" charset="0"/>
                    <a:cs typeface="Arial" pitchFamily="34" charset="0"/>
                  </a:rPr>
                  <a:t>N = 0000 0001 1111 0100  = 01F4h = 500</a:t>
                </a:r>
              </a:p>
              <a:p>
                <a:pPr marL="274638" lvl="1" indent="0">
                  <a:buNone/>
                </a:pPr>
                <a:r>
                  <a:rPr lang="en-US" dirty="0">
                    <a:latin typeface="Arial" pitchFamily="34" charset="0"/>
                    <a:cs typeface="Arial" pitchFamily="34" charset="0"/>
                  </a:rPr>
                  <a:t>So, -N = 500</a:t>
                </a:r>
              </a:p>
              <a:p>
                <a:pPr marL="274638" lvl="1" indent="0">
                  <a:buNone/>
                </a:pPr>
                <a:endParaRPr lang="en-US" dirty="0">
                  <a:latin typeface="Arial" pitchFamily="34" charset="0"/>
                  <a:cs typeface="Arial" pitchFamily="34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 cstate="print"/>
                <a:stretch>
                  <a:fillRect l="-593" t="-1111" b="-2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B2CC1B-CD49-4A19-ADF7-0FF15023F91E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1447800" y="5410200"/>
            <a:ext cx="289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447800" y="5791200"/>
            <a:ext cx="289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69616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Decimal Interpretation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/>
              <a:t>For 16 – bit word, following relationships holds between signed and unsigned decimal interpretation</a:t>
            </a:r>
          </a:p>
          <a:p>
            <a:pPr algn="just"/>
            <a:r>
              <a:rPr lang="en-US" dirty="0"/>
              <a:t>From 0000h – 7FFFh, signed decimal = unsigned decimal</a:t>
            </a:r>
          </a:p>
          <a:p>
            <a:pPr algn="just"/>
            <a:r>
              <a:rPr lang="en-US" dirty="0"/>
              <a:t>From 8000h – </a:t>
            </a:r>
            <a:r>
              <a:rPr lang="en-US" dirty="0" err="1"/>
              <a:t>FFFFh</a:t>
            </a:r>
            <a:r>
              <a:rPr lang="en-US" dirty="0"/>
              <a:t>, signed decimal = unsigned decimal – 65536.</a:t>
            </a:r>
          </a:p>
          <a:p>
            <a:pPr algn="just"/>
            <a:r>
              <a:rPr lang="en-US" dirty="0"/>
              <a:t>Example:</a:t>
            </a:r>
          </a:p>
          <a:p>
            <a:pPr algn="just"/>
            <a:r>
              <a:rPr lang="en-US" dirty="0"/>
              <a:t>Unsigned interpretation of FE0Ch is 65036. </a:t>
            </a:r>
          </a:p>
          <a:p>
            <a:pPr algn="just"/>
            <a:r>
              <a:rPr lang="en-US" dirty="0"/>
              <a:t>Signed interpretation of FE0Ch = 65036 – 65536 = -500.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B2CC1B-CD49-4A19-ADF7-0FF15023F91E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0237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888" name="Object 0"/>
          <p:cNvGraphicFramePr>
            <a:graphicFrameLocks noChangeAspect="1"/>
          </p:cNvGraphicFramePr>
          <p:nvPr/>
        </p:nvGraphicFramePr>
        <p:xfrm>
          <a:off x="685800" y="1981200"/>
          <a:ext cx="7848600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dobe® Table" r:id="rId2" imgW="4817880" imgH="2405880" progId="">
                  <p:embed/>
                </p:oleObj>
              </mc:Choice>
              <mc:Fallback>
                <p:oleObj name="Adobe® Table" r:id="rId2" imgW="4817880" imgH="2405880" progId="">
                  <p:embed/>
                  <p:pic>
                    <p:nvPicPr>
                      <p:cNvPr id="37888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981200"/>
                        <a:ext cx="7848600" cy="3917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228600" y="762000"/>
            <a:ext cx="751481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1">
              <a:spcBef>
                <a:spcPts val="713"/>
              </a:spcBef>
              <a:spcAft>
                <a:spcPts val="713"/>
              </a:spcAft>
            </a:pPr>
            <a:r>
              <a:rPr lang="en-US" sz="2400" b="1" dirty="0"/>
              <a:t>Binary, Decimal, and Hexadecimal Equivalents.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All data, characters must be coded in binary to be processed by the computer.</a:t>
            </a:r>
          </a:p>
          <a:p>
            <a:r>
              <a:rPr lang="en-US" dirty="0"/>
              <a:t>ASCII: </a:t>
            </a:r>
          </a:p>
          <a:p>
            <a:pPr lvl="1"/>
            <a:r>
              <a:rPr lang="en-US" dirty="0"/>
              <a:t>American Standard Code for Information Interchange</a:t>
            </a:r>
          </a:p>
          <a:p>
            <a:pPr lvl="1"/>
            <a:r>
              <a:rPr lang="en-US" dirty="0"/>
              <a:t>Most popular character encoding scheme.</a:t>
            </a:r>
          </a:p>
          <a:p>
            <a:pPr lvl="1"/>
            <a:r>
              <a:rPr lang="en-US" dirty="0"/>
              <a:t>Uses 7 bit to code each character. 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7 </a:t>
            </a:r>
            <a:r>
              <a:rPr lang="en-US" dirty="0"/>
              <a:t> = 128 ASCII codes.</a:t>
            </a:r>
            <a:r>
              <a:rPr lang="en-US" baseline="30000" dirty="0"/>
              <a:t> </a:t>
            </a:r>
          </a:p>
          <a:p>
            <a:pPr lvl="1"/>
            <a:r>
              <a:rPr lang="en-US" dirty="0"/>
              <a:t>Single character Code = One Byte [7 bits: char code, 8</a:t>
            </a:r>
            <a:r>
              <a:rPr lang="en-US" baseline="30000" dirty="0"/>
              <a:t>th</a:t>
            </a:r>
            <a:r>
              <a:rPr lang="en-US" dirty="0"/>
              <a:t> bit set to zero]     </a:t>
            </a:r>
          </a:p>
          <a:p>
            <a:pPr lvl="1"/>
            <a:r>
              <a:rPr lang="en-US" dirty="0"/>
              <a:t>32 to 126 ASCII codes: printable</a:t>
            </a:r>
          </a:p>
          <a:p>
            <a:pPr lvl="1"/>
            <a:r>
              <a:rPr lang="en-US" dirty="0"/>
              <a:t>0 to 31 and 127 ASCII codes: Control characters   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B2CC1B-CD49-4A19-ADF7-0FF15023F91E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6017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B2CC1B-CD49-4A19-ADF7-0FF15023F91E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pic>
        <p:nvPicPr>
          <p:cNvPr id="5" name="Picture 4" descr="http://www.cdrummond.qc.ca/cegep/informat/professeurs/alain/images/ASCII1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8600"/>
            <a:ext cx="8229600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06610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Convert?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/>
              <a:t>If a byte contains the ASCII code of an uppercase letter, what hex should be added to it to convert to lower case?</a:t>
            </a:r>
          </a:p>
          <a:p>
            <a:pPr lvl="1" algn="just"/>
            <a:r>
              <a:rPr lang="en-US" dirty="0"/>
              <a:t>Solution: 20 h</a:t>
            </a:r>
          </a:p>
          <a:p>
            <a:pPr lvl="1" algn="just"/>
            <a:r>
              <a:rPr lang="en-US" dirty="0"/>
              <a:t>Example:  A (41h)   a (61 h)</a:t>
            </a:r>
          </a:p>
          <a:p>
            <a:pPr algn="just"/>
            <a:r>
              <a:rPr lang="en-US" dirty="0"/>
              <a:t>If a byte contains the ASCII code of a decimal digit,  What hex should be subtracted from the byte to convert it to the numerical form of the characters?</a:t>
            </a:r>
          </a:p>
          <a:p>
            <a:pPr lvl="1" algn="just"/>
            <a:r>
              <a:rPr lang="en-US" dirty="0"/>
              <a:t>Solution: 30 h</a:t>
            </a:r>
          </a:p>
          <a:p>
            <a:pPr lvl="1" algn="just"/>
            <a:r>
              <a:rPr lang="en-US" dirty="0"/>
              <a:t>Example:  2 (32 h)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B2CC1B-CD49-4A19-ADF7-0FF15023F91E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7593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Storage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B2CC1B-CD49-4A19-ADF7-0FF15023F91E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514600"/>
            <a:ext cx="7543800" cy="232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33400" y="1905000"/>
            <a:ext cx="5867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ASCII Representation of “123” and 123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Positional Number System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algn="just">
              <a:defRPr/>
            </a:pPr>
            <a:r>
              <a:rPr lang="en-US" sz="2400" dirty="0"/>
              <a:t>A computer can understand positional number system where there are only a few symbols called digits and these symbols represent different values depending on the position they occupy in the number.</a:t>
            </a:r>
          </a:p>
          <a:p>
            <a:pPr marL="0" indent="0" algn="just">
              <a:buFont typeface="Wingdings 3" pitchFamily="18" charset="2"/>
              <a:buNone/>
              <a:defRPr/>
            </a:pPr>
            <a:endParaRPr lang="en-US" sz="2400" dirty="0"/>
          </a:p>
          <a:p>
            <a:pPr algn="just">
              <a:defRPr/>
            </a:pPr>
            <a:r>
              <a:rPr lang="en-US" sz="2400" dirty="0"/>
              <a:t>A value of each digit in a number can be determined using </a:t>
            </a:r>
          </a:p>
          <a:p>
            <a:pPr lvl="1" algn="just">
              <a:defRPr/>
            </a:pPr>
            <a:r>
              <a:rPr lang="en-US" sz="2400" dirty="0"/>
              <a:t>The digit</a:t>
            </a:r>
          </a:p>
          <a:p>
            <a:pPr lvl="1" algn="just">
              <a:defRPr/>
            </a:pPr>
            <a:r>
              <a:rPr lang="en-US" sz="2400" dirty="0"/>
              <a:t>The position of the digit in the number</a:t>
            </a:r>
          </a:p>
          <a:p>
            <a:pPr lvl="1" algn="just">
              <a:defRPr/>
            </a:pPr>
            <a:r>
              <a:rPr lang="en-US" sz="2400" dirty="0"/>
              <a:t>The base of the number system (where base is defined as the total number of digits available in the number system).</a:t>
            </a:r>
          </a:p>
          <a:p>
            <a:pPr marL="0" indent="0" algn="just">
              <a:buFont typeface="Wingdings 3" pitchFamily="18" charset="2"/>
              <a:buNone/>
              <a:defRPr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2827E0-B91D-4B88-A744-854CBED9E57D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Decimal Number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A753D-50E6-4719-A0FE-7615E9460B8B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371600"/>
            <a:ext cx="7953375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Number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C5BFB1-D6EF-4F42-83D4-FC3A8F31C04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295400"/>
            <a:ext cx="7858125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245636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Hexadecimal Number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C4214D-7AC2-489A-9900-B3A9E6564FD2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447800"/>
            <a:ext cx="8086725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Conversion Between Number Systems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en-US" sz="3600" u="sng" dirty="0"/>
              <a:t>Converting Hexadecimal to Decimal</a:t>
            </a:r>
          </a:p>
          <a:p>
            <a:pPr eaLnBrk="1" hangingPunct="1"/>
            <a:r>
              <a:rPr lang="en-US" sz="2400" dirty="0"/>
              <a:t>Multiply each digit of the hexadecimal number from right to left with its corresponding power of 16.</a:t>
            </a:r>
          </a:p>
          <a:p>
            <a:pPr eaLnBrk="1" hangingPunct="1"/>
            <a:r>
              <a:rPr lang="en-US" sz="2400" dirty="0"/>
              <a:t>Convert the Hexadecimal number </a:t>
            </a:r>
            <a:r>
              <a:rPr lang="en-US" sz="2400" b="1" dirty="0"/>
              <a:t>82ADh</a:t>
            </a:r>
            <a:r>
              <a:rPr lang="en-US" sz="2400" dirty="0"/>
              <a:t> to decimal number.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8D2403-016F-4422-B507-5EE7E9E83A2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Conversion Between Number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u="sng" dirty="0"/>
              <a:t>Converting Binary to Decimal</a:t>
            </a:r>
          </a:p>
          <a:p>
            <a:pPr eaLnBrk="1" hangingPunct="1">
              <a:defRPr/>
            </a:pPr>
            <a:r>
              <a:rPr lang="en-US" sz="2800" dirty="0"/>
              <a:t>Multiply each digit of the binary number from right to left with its corresponding power of 2.</a:t>
            </a:r>
          </a:p>
          <a:p>
            <a:pPr eaLnBrk="1" hangingPunct="1">
              <a:defRPr/>
            </a:pPr>
            <a:r>
              <a:rPr lang="en-US" sz="2800" dirty="0"/>
              <a:t>Convert the Binary number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11101</a:t>
            </a:r>
            <a:r>
              <a:rPr lang="en-US" sz="2800" dirty="0"/>
              <a:t> to decimal number.</a:t>
            </a:r>
          </a:p>
          <a:p>
            <a:pPr marL="0" indent="0">
              <a:buFont typeface="Wingdings 3" pitchFamily="18" charset="2"/>
              <a:buNone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FF2498-67DF-4A1E-957A-57823E2259C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Between Number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/>
              <a:t>Converting Decimal to Binary</a:t>
            </a:r>
          </a:p>
          <a:p>
            <a:pPr eaLnBrk="1" hangingPunct="1">
              <a:defRPr/>
            </a:pPr>
            <a:r>
              <a:rPr lang="en-US" sz="2800" dirty="0"/>
              <a:t>Divide the decimal number by 2.</a:t>
            </a:r>
          </a:p>
          <a:p>
            <a:pPr eaLnBrk="1" hangingPunct="1">
              <a:defRPr/>
            </a:pPr>
            <a:r>
              <a:rPr lang="en-US" sz="2800" dirty="0"/>
              <a:t>Take the remainder and record it on the side. </a:t>
            </a:r>
          </a:p>
          <a:p>
            <a:pPr eaLnBrk="1" hangingPunct="1">
              <a:defRPr/>
            </a:pPr>
            <a:r>
              <a:rPr lang="en-US" sz="2800" dirty="0"/>
              <a:t>REPEAT UNTIL the decimal number cannot be divided into anymore. </a:t>
            </a:r>
          </a:p>
          <a:p>
            <a:pPr marL="0" indent="0">
              <a:buFont typeface="Wingdings 3" pitchFamily="18" charset="2"/>
              <a:buNone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FF2498-67DF-4A1E-957A-57823E2259C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8296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rigin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ppt/theme/themeOverride2.xml><?xml version="1.0" encoding="utf-8"?>
<a:themeOverride xmlns:a="http://schemas.openxmlformats.org/drawingml/2006/main">
  <a:clrScheme name="Origin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1204</TotalTime>
  <Words>1296</Words>
  <Application>Microsoft Office PowerPoint</Application>
  <PresentationFormat>On-screen Show (4:3)</PresentationFormat>
  <Paragraphs>188</Paragraphs>
  <Slides>29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40" baseType="lpstr">
      <vt:lpstr>Arial</vt:lpstr>
      <vt:lpstr>Bookman Old Style</vt:lpstr>
      <vt:lpstr>Calibri</vt:lpstr>
      <vt:lpstr>Cambria Math</vt:lpstr>
      <vt:lpstr>Courier New</vt:lpstr>
      <vt:lpstr>Gill Sans MT</vt:lpstr>
      <vt:lpstr>Times New Roman</vt:lpstr>
      <vt:lpstr>Wingdings</vt:lpstr>
      <vt:lpstr>Wingdings 3</vt:lpstr>
      <vt:lpstr>Origin</vt:lpstr>
      <vt:lpstr>Adobe® Table</vt:lpstr>
      <vt:lpstr>CSC 222: Computer Organization &amp; Assembly Language</vt:lpstr>
      <vt:lpstr>Number System</vt:lpstr>
      <vt:lpstr>Positional Number System</vt:lpstr>
      <vt:lpstr>Decimal Number System</vt:lpstr>
      <vt:lpstr>Binary Number System</vt:lpstr>
      <vt:lpstr>Hexadecimal Number System</vt:lpstr>
      <vt:lpstr>Conversion Between Number Systems</vt:lpstr>
      <vt:lpstr>Conversion Between Number Systems</vt:lpstr>
      <vt:lpstr>Conversion Between Number Systems</vt:lpstr>
      <vt:lpstr>Conversion Between Number Systems</vt:lpstr>
      <vt:lpstr>Conversion Between Number Systems</vt:lpstr>
      <vt:lpstr>Binary Arithmetic Operations </vt:lpstr>
      <vt:lpstr>Binary Arithmetic Operations </vt:lpstr>
      <vt:lpstr> MSB and LSB</vt:lpstr>
      <vt:lpstr>Unsigned Integers</vt:lpstr>
      <vt:lpstr>Signed Integers</vt:lpstr>
      <vt:lpstr>PowerPoint Presentation</vt:lpstr>
      <vt:lpstr>One’s Complement</vt:lpstr>
      <vt:lpstr>2’s Complement</vt:lpstr>
      <vt:lpstr>Subtract as 2’s Complement Addition</vt:lpstr>
      <vt:lpstr>Example</vt:lpstr>
      <vt:lpstr>Decimal Interpretation</vt:lpstr>
      <vt:lpstr>Example</vt:lpstr>
      <vt:lpstr>Decimal Interpretation</vt:lpstr>
      <vt:lpstr>PowerPoint Presentation</vt:lpstr>
      <vt:lpstr>Character Representation</vt:lpstr>
      <vt:lpstr>PowerPoint Presentation</vt:lpstr>
      <vt:lpstr>How to Convert?</vt:lpstr>
      <vt:lpstr>Character Storage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Nausheen</dc:creator>
  <cp:lastModifiedBy>anwar khan</cp:lastModifiedBy>
  <cp:revision>198</cp:revision>
  <dcterms:created xsi:type="dcterms:W3CDTF">2012-09-02T17:49:14Z</dcterms:created>
  <dcterms:modified xsi:type="dcterms:W3CDTF">2022-12-09T01:02:08Z</dcterms:modified>
</cp:coreProperties>
</file>