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387" r:id="rId4"/>
    <p:sldId id="341" r:id="rId5"/>
    <p:sldId id="342" r:id="rId6"/>
    <p:sldId id="346" r:id="rId7"/>
    <p:sldId id="347" r:id="rId8"/>
    <p:sldId id="348" r:id="rId9"/>
    <p:sldId id="345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64" r:id="rId20"/>
    <p:sldId id="358" r:id="rId21"/>
    <p:sldId id="369" r:id="rId22"/>
    <p:sldId id="370" r:id="rId23"/>
    <p:sldId id="371" r:id="rId24"/>
    <p:sldId id="372" r:id="rId25"/>
    <p:sldId id="373" r:id="rId26"/>
    <p:sldId id="359" r:id="rId27"/>
    <p:sldId id="368" r:id="rId28"/>
    <p:sldId id="360" r:id="rId29"/>
    <p:sldId id="361" r:id="rId30"/>
    <p:sldId id="362" r:id="rId31"/>
    <p:sldId id="374" r:id="rId32"/>
    <p:sldId id="363" r:id="rId33"/>
    <p:sldId id="335" r:id="rId34"/>
    <p:sldId id="338" r:id="rId35"/>
    <p:sldId id="328" r:id="rId36"/>
    <p:sldId id="329" r:id="rId37"/>
    <p:sldId id="330" r:id="rId38"/>
    <p:sldId id="339" r:id="rId39"/>
    <p:sldId id="331" r:id="rId40"/>
    <p:sldId id="332" r:id="rId41"/>
    <p:sldId id="34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6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2E62-3873-4E6B-B967-FF2BFAD8A2F7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B212B-14B6-45DE-B243-80E89BC63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4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details covered in later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7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3753B6-6CC1-47E1-B294-0626EA6BCD6E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3740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EE9C4F-6447-4058-BBF5-2058D74D205D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7420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C69A16-E131-4450-97B2-5C9BB01761CD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2589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6C22FF-EE8D-49CB-883B-C1EC3EECDBFA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6297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AE98248-F834-4875-8F57-4F6C93C7DDA4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757-6E01-4653-87C2-91702F95F6BC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AFC-98E2-4C9C-BF81-A6CD202724C4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50FC-048D-475D-89E4-09AF79FF23A7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269345-CE2F-4F66-B56B-2524B1687C47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579-453E-4944-953B-3DAB75267BB3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68E-7105-4F38-B9CE-E67FDE9F9594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3792-B8DE-4EFC-91FE-E3BAC13B01C8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BBCC-BCA9-40FD-9701-4360B4386985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7077-F4C6-413C-8D43-D74632625AEB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38D-2EF2-4B3B-8513-AA490C2D391C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EB00B-35A8-40E0-958A-6DC2EA387420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33800"/>
            <a:ext cx="6934200" cy="1143000"/>
          </a:xfrm>
        </p:spPr>
        <p:txBody>
          <a:bodyPr>
            <a:normAutofit/>
          </a:bodyPr>
          <a:lstStyle/>
          <a:p>
            <a:r>
              <a:rPr lang="en-US" i="1" dirty="0" smtClean="0"/>
              <a:t>CSC 222</a:t>
            </a:r>
            <a:r>
              <a:rPr lang="en-US" dirty="0" smtClean="0"/>
              <a:t>: Computer Organization &amp; Assembly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181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</a:t>
            </a:r>
            <a:r>
              <a:rPr lang="en-US" sz="2400" b="1" smtClean="0"/>
              <a:t> </a:t>
            </a:r>
            <a:r>
              <a:rPr lang="en-US" sz="2400" b="1" dirty="0" smtClean="0"/>
              <a:t>– Register &amp; Memory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egisters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37125"/>
          </a:xfrm>
        </p:spPr>
        <p:txBody>
          <a:bodyPr/>
          <a:lstStyle/>
          <a:p>
            <a:pPr algn="just" eaLnBrk="1" hangingPunct="1"/>
            <a:r>
              <a:rPr lang="en-US" sz="2400" dirty="0" smtClean="0">
                <a:cs typeface="Times New Roman" pitchFamily="18" charset="0"/>
              </a:rPr>
              <a:t>Registers are high-speed storage locations inside the microprocessor.</a:t>
            </a:r>
          </a:p>
          <a:p>
            <a:pPr algn="just" eaLnBrk="1" hangingPunct="1"/>
            <a:r>
              <a:rPr lang="en-US" sz="2400" dirty="0" smtClean="0">
                <a:cs typeface="Times New Roman" pitchFamily="18" charset="0"/>
              </a:rPr>
              <a:t>Designed to be accessed at much higher speed than conventional memory.</a:t>
            </a:r>
          </a:p>
          <a:p>
            <a:pPr algn="just" eaLnBrk="1" hangingPunct="1"/>
            <a:r>
              <a:rPr lang="en-US" sz="2400" dirty="0" smtClean="0">
                <a:cs typeface="Times New Roman" pitchFamily="18" charset="0"/>
              </a:rPr>
              <a:t>Registers are classified according to the functions they perform.</a:t>
            </a:r>
          </a:p>
          <a:p>
            <a:pPr algn="just" eaLnBrk="1" hangingPunct="1"/>
            <a:r>
              <a:rPr lang="en-US" sz="2400" dirty="0" smtClean="0">
                <a:cs typeface="Times New Roman" pitchFamily="18" charset="0"/>
              </a:rPr>
              <a:t>General Types of Registers:</a:t>
            </a:r>
          </a:p>
          <a:p>
            <a:pPr lvl="1" algn="just" eaLnBrk="1" hangingPunct="1"/>
            <a:r>
              <a:rPr lang="en-US" sz="2000" b="1" dirty="0" smtClean="0">
                <a:cs typeface="Times New Roman" pitchFamily="18" charset="0"/>
              </a:rPr>
              <a:t>Data Registers</a:t>
            </a:r>
            <a:r>
              <a:rPr lang="en-US" sz="2000" dirty="0" smtClean="0">
                <a:cs typeface="Times New Roman" pitchFamily="18" charset="0"/>
              </a:rPr>
              <a:t>:  To hold data for an operation. </a:t>
            </a:r>
          </a:p>
          <a:p>
            <a:pPr lvl="1" algn="just" eaLnBrk="1" hangingPunct="1"/>
            <a:r>
              <a:rPr lang="en-US" sz="2000" b="1" dirty="0" smtClean="0">
                <a:cs typeface="Times New Roman" pitchFamily="18" charset="0"/>
              </a:rPr>
              <a:t>Address Registers</a:t>
            </a:r>
            <a:r>
              <a:rPr lang="en-US" sz="2000" dirty="0" smtClean="0">
                <a:cs typeface="Times New Roman" pitchFamily="18" charset="0"/>
              </a:rPr>
              <a:t>: To hold the address of an instruction or data.</a:t>
            </a:r>
          </a:p>
          <a:p>
            <a:pPr lvl="1" algn="just" eaLnBrk="1" hangingPunct="1"/>
            <a:r>
              <a:rPr lang="en-US" sz="2000" b="1" dirty="0" smtClean="0">
                <a:cs typeface="Times New Roman" pitchFamily="18" charset="0"/>
              </a:rPr>
              <a:t>Status/Flag Register</a:t>
            </a:r>
            <a:r>
              <a:rPr lang="en-US" sz="2000" dirty="0" smtClean="0">
                <a:cs typeface="Times New Roman" pitchFamily="18" charset="0"/>
              </a:rPr>
              <a:t>: keeps the current status of the processor or result of an arithmetic operation.</a:t>
            </a:r>
          </a:p>
          <a:p>
            <a:pPr algn="just" eaLnBrk="1" hangingPunct="1"/>
            <a:endParaRPr lang="en-US" sz="2000" dirty="0" smtClean="0">
              <a:cs typeface="Times New Roman" pitchFamily="18" charset="0"/>
            </a:endParaRPr>
          </a:p>
          <a:p>
            <a:pPr lvl="2" eaLnBrk="1" hangingPunct="1">
              <a:buFontTx/>
              <a:buNone/>
            </a:pPr>
            <a:endParaRPr lang="en-US" sz="1600" dirty="0" smtClean="0">
              <a:cs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4E6AA-047B-44C6-99EA-8532B279CCE9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312E6-8E68-4A9D-9CB1-42445363EAD2}" type="slidenum">
              <a:rPr lang="en-US" alt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20000" cy="457200"/>
          </a:xfrm>
          <a:noFill/>
        </p:spPr>
        <p:txBody>
          <a:bodyPr/>
          <a:lstStyle/>
          <a:p>
            <a:pPr eaLnBrk="1" hangingPunct="1"/>
            <a:r>
              <a:rPr lang="en-US" sz="2400" b="1" dirty="0" smtClean="0"/>
              <a:t>8086 Internal registers 16 bits (2 bytes each)</a:t>
            </a:r>
          </a:p>
        </p:txBody>
      </p:sp>
      <p:pic>
        <p:nvPicPr>
          <p:cNvPr id="2150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44132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953000" y="838200"/>
            <a:ext cx="3962400" cy="1371600"/>
          </a:xfrm>
          <a:prstGeom prst="rect">
            <a:avLst/>
          </a:prstGeom>
          <a:solidFill>
            <a:srgbClr val="B9D1D0"/>
          </a:solidFill>
          <a:ln w="12699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051425" y="966788"/>
            <a:ext cx="3765550" cy="1266825"/>
          </a:xfrm>
          <a:prstGeom prst="rect">
            <a:avLst/>
          </a:prstGeom>
          <a:solidFill>
            <a:srgbClr val="B9D1D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AX, BX, CX and DX are two</a:t>
            </a:r>
          </a:p>
          <a:p>
            <a:pPr algn="ctr" eaLnBrk="0" hangingPunct="0"/>
            <a:r>
              <a:rPr lang="en-US" sz="2400" dirty="0">
                <a:latin typeface="Times New Roman" pitchFamily="18" charset="0"/>
              </a:rPr>
              <a:t>bytes wide and each byte can </a:t>
            </a:r>
          </a:p>
          <a:p>
            <a:pPr algn="ctr" eaLnBrk="0" hangingPunct="0"/>
            <a:r>
              <a:rPr lang="en-US" sz="2400" dirty="0">
                <a:latin typeface="Times New Roman" pitchFamily="18" charset="0"/>
              </a:rPr>
              <a:t>be accessed separately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953000" y="2362200"/>
            <a:ext cx="3962400" cy="1371600"/>
          </a:xfrm>
          <a:prstGeom prst="rect">
            <a:avLst/>
          </a:prstGeom>
          <a:solidFill>
            <a:srgbClr val="B9D1D0"/>
          </a:solidFill>
          <a:ln w="12699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5051425" y="2490788"/>
            <a:ext cx="3765550" cy="1266825"/>
          </a:xfrm>
          <a:prstGeom prst="rect">
            <a:avLst/>
          </a:prstGeom>
          <a:solidFill>
            <a:srgbClr val="B9D1D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These registers are used as </a:t>
            </a:r>
          </a:p>
          <a:p>
            <a:pPr algn="ctr" eaLnBrk="0" hangingPunct="0"/>
            <a:r>
              <a:rPr lang="en-US" sz="2400" dirty="0">
                <a:latin typeface="Times New Roman" pitchFamily="18" charset="0"/>
              </a:rPr>
              <a:t>memory </a:t>
            </a:r>
            <a:r>
              <a:rPr lang="en-US" sz="2400" i="1" u="sng" dirty="0">
                <a:solidFill>
                  <a:srgbClr val="FF0000"/>
                </a:solidFill>
                <a:latin typeface="Times New Roman" pitchFamily="18" charset="0"/>
              </a:rPr>
              <a:t>pointers</a:t>
            </a:r>
            <a:r>
              <a:rPr lang="en-US" sz="2400" dirty="0">
                <a:latin typeface="Times New Roman" pitchFamily="18" charset="0"/>
              </a:rPr>
              <a:t>.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953000" y="4876800"/>
            <a:ext cx="3962400" cy="1371600"/>
          </a:xfrm>
          <a:prstGeom prst="rect">
            <a:avLst/>
          </a:prstGeom>
          <a:solidFill>
            <a:srgbClr val="B9D1D0"/>
          </a:solidFill>
          <a:ln w="12699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051425" y="5105400"/>
            <a:ext cx="3765550" cy="1143000"/>
          </a:xfrm>
          <a:prstGeom prst="rect">
            <a:avLst/>
          </a:prstGeom>
          <a:solidFill>
            <a:srgbClr val="B9D1D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Segment registers are used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as base address for a segment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6800" y="4038600"/>
            <a:ext cx="4038600" cy="609600"/>
            <a:chOff x="3072" y="2496"/>
            <a:chExt cx="2544" cy="384"/>
          </a:xfrm>
        </p:grpSpPr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3120" y="2496"/>
              <a:ext cx="2496" cy="384"/>
            </a:xfrm>
            <a:prstGeom prst="rect">
              <a:avLst/>
            </a:prstGeom>
            <a:solidFill>
              <a:srgbClr val="FFFF99"/>
            </a:solidFill>
            <a:ln w="12699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072" y="2544"/>
              <a:ext cx="2496" cy="318"/>
              <a:chOff x="3072" y="2544"/>
              <a:chExt cx="2496" cy="318"/>
            </a:xfrm>
          </p:grpSpPr>
          <p:sp>
            <p:nvSpPr>
              <p:cNvPr id="21518" name="Rectangle 12"/>
              <p:cNvSpPr>
                <a:spLocks noChangeArrowheads="1"/>
              </p:cNvSpPr>
              <p:nvPr/>
            </p:nvSpPr>
            <p:spPr bwMode="auto">
              <a:xfrm>
                <a:off x="3182" y="2544"/>
                <a:ext cx="2372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1519" name="Text Box 15"/>
              <p:cNvSpPr txBox="1">
                <a:spLocks noChangeArrowheads="1"/>
              </p:cNvSpPr>
              <p:nvPr/>
            </p:nvSpPr>
            <p:spPr bwMode="auto">
              <a:xfrm>
                <a:off x="3072" y="2544"/>
                <a:ext cx="24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6 status; 3 control ; 7 unused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63496" grpId="0" animBg="1" autoUpdateAnimBg="0"/>
      <p:bldP spid="63497" grpId="0" animBg="1"/>
      <p:bldP spid="63498" grpId="0" animBg="1" autoUpdateAnimBg="0"/>
      <p:bldP spid="63501" grpId="0" animBg="1"/>
      <p:bldP spid="6350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General Purpose/Data Registers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5029200"/>
          </a:xfrm>
          <a:noFill/>
        </p:spPr>
        <p:txBody>
          <a:bodyPr/>
          <a:lstStyle/>
          <a:p>
            <a:pPr algn="just" eaLnBrk="1" hangingPunct="1">
              <a:spcAft>
                <a:spcPts val="400"/>
              </a:spcAft>
            </a:pPr>
            <a:r>
              <a:rPr lang="en-US" sz="2000" dirty="0" smtClean="0"/>
              <a:t>Following four registers are available to the programmer for general data manipulation:</a:t>
            </a:r>
          </a:p>
          <a:p>
            <a:pPr algn="just" eaLnBrk="1" hangingPunct="1">
              <a:spcAft>
                <a:spcPts val="400"/>
              </a:spcAft>
            </a:pPr>
            <a:r>
              <a:rPr lang="en-US" sz="2000" b="1" dirty="0" smtClean="0"/>
              <a:t>AX (Accumulator):</a:t>
            </a:r>
            <a:r>
              <a:rPr lang="en-US" sz="2000" dirty="0" smtClean="0"/>
              <a:t> Used in arithmetic, logic and data transfer instructions. Also required in multiplication, division and input/output operations. </a:t>
            </a:r>
          </a:p>
          <a:p>
            <a:pPr algn="just" eaLnBrk="1" hangingPunct="1">
              <a:spcAft>
                <a:spcPts val="400"/>
              </a:spcAft>
            </a:pPr>
            <a:r>
              <a:rPr lang="en-US" sz="2000" b="1" dirty="0" smtClean="0"/>
              <a:t>BX (Base): </a:t>
            </a:r>
            <a:r>
              <a:rPr lang="en-US" sz="2000" dirty="0" smtClean="0"/>
              <a:t>It can hold a memory address that points to a variable. </a:t>
            </a:r>
          </a:p>
          <a:p>
            <a:pPr algn="just" eaLnBrk="1" hangingPunct="1">
              <a:spcAft>
                <a:spcPts val="400"/>
              </a:spcAft>
            </a:pPr>
            <a:r>
              <a:rPr lang="en-US" sz="2000" b="1" dirty="0" smtClean="0"/>
              <a:t>CX (Counter): </a:t>
            </a:r>
            <a:r>
              <a:rPr lang="en-US" sz="2000" dirty="0" smtClean="0"/>
              <a:t>Act as a counter for repeating or looping instructions. These instructions automatically repeat and decrement CX and quit when equals to 0.</a:t>
            </a:r>
          </a:p>
          <a:p>
            <a:pPr algn="just" eaLnBrk="1" hangingPunct="1">
              <a:spcAft>
                <a:spcPts val="400"/>
              </a:spcAft>
            </a:pPr>
            <a:r>
              <a:rPr lang="en-US" sz="2000" b="1" dirty="0" smtClean="0"/>
              <a:t>DX (Data): </a:t>
            </a:r>
            <a:r>
              <a:rPr lang="en-US" sz="2000" dirty="0" smtClean="0"/>
              <a:t>It has a special role in multiply and divide operations. Also used in input/output operations.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E77E9-38EE-44C6-A195-AD254EE5C6A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01000" cy="685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Segment Registers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  <a:noFill/>
        </p:spPr>
        <p:txBody>
          <a:bodyPr/>
          <a:lstStyle/>
          <a:p>
            <a:pPr algn="just" eaLnBrk="1" hangingPunct="1"/>
            <a:r>
              <a:rPr lang="en-US" sz="2000" dirty="0" smtClean="0"/>
              <a:t>Store addresses of instruction and data in memory.</a:t>
            </a:r>
          </a:p>
          <a:p>
            <a:pPr algn="just" eaLnBrk="1" hangingPunct="1"/>
            <a:r>
              <a:rPr lang="en-US" sz="2000" dirty="0" smtClean="0"/>
              <a:t>These values are used by the processor to access memory locations.</a:t>
            </a:r>
          </a:p>
          <a:p>
            <a:pPr algn="just" eaLnBrk="1" hangingPunct="1"/>
            <a:r>
              <a:rPr lang="en-US" sz="2000" b="1" dirty="0" smtClean="0"/>
              <a:t>CS (Code)</a:t>
            </a:r>
            <a:r>
              <a:rPr lang="en-US" sz="2000" dirty="0" smtClean="0"/>
              <a:t>: Defines the starting address of the section of memory holding code.</a:t>
            </a:r>
          </a:p>
          <a:p>
            <a:pPr algn="just" eaLnBrk="1" hangingPunct="1"/>
            <a:r>
              <a:rPr lang="en-US" sz="2000" b="1" dirty="0" smtClean="0"/>
              <a:t>DS (Data)</a:t>
            </a:r>
            <a:r>
              <a:rPr lang="en-US" sz="2000" dirty="0" smtClean="0"/>
              <a:t>: Defines the section of memory that holds most of the data used by programs.</a:t>
            </a:r>
          </a:p>
          <a:p>
            <a:pPr algn="just" eaLnBrk="1" hangingPunct="1"/>
            <a:r>
              <a:rPr lang="en-US" sz="2000" b="1" dirty="0" smtClean="0"/>
              <a:t>ES (Extra)</a:t>
            </a:r>
            <a:r>
              <a:rPr lang="en-US" sz="2000" dirty="0" smtClean="0"/>
              <a:t>: This is an additional data segment that is used by some of the string instructions.</a:t>
            </a:r>
          </a:p>
          <a:p>
            <a:pPr algn="just" eaLnBrk="1" hangingPunct="1"/>
            <a:r>
              <a:rPr lang="en-US" sz="2000" b="1" dirty="0" smtClean="0"/>
              <a:t>SS (Stack</a:t>
            </a:r>
            <a:r>
              <a:rPr lang="en-US" sz="2000" dirty="0" smtClean="0"/>
              <a:t>): It defines the area of the memory used for stack</a:t>
            </a:r>
          </a:p>
          <a:p>
            <a:pPr algn="just"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56F99-E1BB-4119-95C2-190D2B48B3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76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Pointers and Index Registers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  <a:noFill/>
        </p:spPr>
        <p:txBody>
          <a:bodyPr/>
          <a:lstStyle/>
          <a:p>
            <a:pPr algn="just" eaLnBrk="1" hangingPunct="1"/>
            <a:r>
              <a:rPr lang="en-US" sz="2000" dirty="0" smtClean="0"/>
              <a:t>These can be accessed only as 16 bit registers.</a:t>
            </a:r>
          </a:p>
          <a:p>
            <a:pPr algn="just" eaLnBrk="1" hangingPunct="1"/>
            <a:r>
              <a:rPr lang="en-US" sz="2000" b="1" dirty="0" smtClean="0"/>
              <a:t>IP - instruction pointer</a:t>
            </a:r>
            <a:r>
              <a:rPr lang="en-US" sz="2000" dirty="0" smtClean="0"/>
              <a:t>: Always points to next instruction to be executed. IP register always works together with CS segment register and it points to currently executing instruction.</a:t>
            </a:r>
          </a:p>
          <a:p>
            <a:pPr algn="just" eaLnBrk="1" hangingPunct="1"/>
            <a:r>
              <a:rPr lang="en-US" sz="2000" b="1" dirty="0" smtClean="0"/>
              <a:t>SI - source index register</a:t>
            </a:r>
            <a:r>
              <a:rPr lang="en-US" sz="2000" dirty="0" smtClean="0"/>
              <a:t>: Can be used for pointer addressing of data. Offset address relative to DS </a:t>
            </a:r>
          </a:p>
          <a:p>
            <a:pPr algn="just" eaLnBrk="1" hangingPunct="1"/>
            <a:r>
              <a:rPr lang="en-US" sz="2000" b="1" dirty="0" smtClean="0"/>
              <a:t>DI - destination index register</a:t>
            </a:r>
            <a:r>
              <a:rPr lang="en-US" sz="2000" dirty="0" smtClean="0"/>
              <a:t>: Can be used for pointer addressing of data . Offset address relative to ES </a:t>
            </a:r>
          </a:p>
          <a:p>
            <a:pPr algn="just" eaLnBrk="1" hangingPunct="1"/>
            <a:r>
              <a:rPr lang="en-US" sz="2000" b="1" dirty="0" smtClean="0"/>
              <a:t>SI</a:t>
            </a:r>
            <a:r>
              <a:rPr lang="en-US" sz="2000" dirty="0" smtClean="0"/>
              <a:t> and </a:t>
            </a:r>
            <a:r>
              <a:rPr lang="en-US" sz="2000" b="1" dirty="0" smtClean="0"/>
              <a:t>DI </a:t>
            </a:r>
            <a:r>
              <a:rPr lang="en-US" sz="2000" dirty="0" smtClean="0"/>
              <a:t>used in string movement instructions.</a:t>
            </a:r>
          </a:p>
          <a:p>
            <a:pPr algn="just" eaLnBrk="1" hangingPunct="1"/>
            <a:r>
              <a:rPr lang="en-US" sz="2000" b="1" dirty="0" smtClean="0"/>
              <a:t>SP</a:t>
            </a:r>
            <a:r>
              <a:rPr lang="en-US" sz="2000" dirty="0" smtClean="0"/>
              <a:t> and </a:t>
            </a:r>
            <a:r>
              <a:rPr lang="en-US" sz="2000" b="1" dirty="0" smtClean="0"/>
              <a:t>BP</a:t>
            </a:r>
            <a:r>
              <a:rPr lang="en-US" sz="2000" dirty="0" smtClean="0"/>
              <a:t> are used to access data inside the stack segment</a:t>
            </a:r>
          </a:p>
          <a:p>
            <a:pPr algn="just" eaLnBrk="1" hangingPunct="1"/>
            <a:r>
              <a:rPr lang="en-US" sz="2000" b="1" dirty="0" smtClean="0"/>
              <a:t>BP - base pointer</a:t>
            </a:r>
            <a:r>
              <a:rPr lang="en-US" sz="2000" dirty="0" smtClean="0"/>
              <a:t>: Primarily used to access parameters passed via the stack. Offset address relative to SS </a:t>
            </a:r>
          </a:p>
          <a:p>
            <a:pPr algn="just" eaLnBrk="1" hangingPunct="1"/>
            <a:r>
              <a:rPr lang="en-US" sz="2000" b="1" dirty="0" smtClean="0"/>
              <a:t>SP – stack pointer</a:t>
            </a:r>
            <a:r>
              <a:rPr lang="en-US" sz="2000" dirty="0" smtClean="0"/>
              <a:t>: Always points to top item on the stack. Offset address relative to SS </a:t>
            </a:r>
          </a:p>
          <a:p>
            <a:pPr marL="342900" lvl="1" indent="-342900" algn="just" eaLnBrk="1" hangingPunct="1">
              <a:buFontTx/>
              <a:buChar char="•"/>
            </a:pPr>
            <a:endParaRPr lang="en-US" sz="2000" dirty="0" smtClean="0"/>
          </a:p>
          <a:p>
            <a:pPr algn="just" eaLnBrk="1" hangingPunct="1"/>
            <a:endParaRPr lang="en-US" sz="2000" dirty="0" smtClean="0"/>
          </a:p>
          <a:p>
            <a:pPr algn="just" eaLnBrk="1" hangingPunct="1"/>
            <a:endParaRPr lang="en-US" sz="2000" dirty="0" smtClean="0"/>
          </a:p>
          <a:p>
            <a:pPr algn="just" eaLnBrk="1" hangingPunct="1"/>
            <a:endParaRPr lang="en-US" sz="2000" dirty="0" smtClean="0"/>
          </a:p>
          <a:p>
            <a:pPr algn="just" eaLnBrk="1" hangingPunct="1"/>
            <a:endParaRPr lang="en-US" sz="20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22DA3-40DE-4E27-A308-E127EE82DD5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80386 Extended Registers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/>
            <a:r>
              <a:rPr lang="en-US" sz="2400" dirty="0" smtClean="0"/>
              <a:t>The 80386/80486 processor contain 32-bit registers which greatly improve the efficiency of program that take advantage of them.</a:t>
            </a:r>
          </a:p>
          <a:p>
            <a:pPr lvl="1" algn="just"/>
            <a:r>
              <a:rPr lang="en-US" sz="2000" dirty="0" smtClean="0"/>
              <a:t>EAX, EBX, ECX, EDX,</a:t>
            </a:r>
          </a:p>
          <a:p>
            <a:pPr lvl="1" algn="just"/>
            <a:r>
              <a:rPr lang="en-US" sz="2000" dirty="0" smtClean="0"/>
              <a:t>EFLAGS</a:t>
            </a:r>
          </a:p>
          <a:p>
            <a:pPr lvl="1" algn="just"/>
            <a:r>
              <a:rPr lang="en-US" sz="2000" dirty="0" smtClean="0"/>
              <a:t>EIP</a:t>
            </a:r>
          </a:p>
          <a:p>
            <a:pPr lvl="1" algn="just"/>
            <a:r>
              <a:rPr lang="en-US" sz="2000" dirty="0" smtClean="0"/>
              <a:t>EBP, ESP, ESI, EDI.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60C0D-452D-4BDE-9FDF-8784BB727DA6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</a:t>
            </a:r>
            <a:r>
              <a:rPr lang="en-US" dirty="0" smtClean="0"/>
              <a:t>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027"/>
          <p:cNvPicPr>
            <a:picLocks noChangeAspect="1" noChangeArrowheads="1"/>
          </p:cNvPicPr>
          <p:nvPr/>
        </p:nvPicPr>
        <p:blipFill>
          <a:blip r:embed="rId2" cstate="print"/>
          <a:srcRect r="25533"/>
          <a:stretch>
            <a:fillRect/>
          </a:stretch>
        </p:blipFill>
        <p:spPr bwMode="auto">
          <a:xfrm>
            <a:off x="3810000" y="1219200"/>
            <a:ext cx="53340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1028"/>
          <p:cNvSpPr txBox="1">
            <a:spLocks noChangeArrowheads="1"/>
          </p:cNvSpPr>
          <p:nvPr/>
        </p:nvSpPr>
        <p:spPr bwMode="auto">
          <a:xfrm>
            <a:off x="457200" y="2667000"/>
            <a:ext cx="5486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 smtClean="0"/>
              <a:t> Each </a:t>
            </a:r>
            <a:r>
              <a:rPr lang="en-US" sz="2400" dirty="0"/>
              <a:t>1 or 0 is called a </a:t>
            </a:r>
            <a:r>
              <a:rPr lang="en-US" sz="2400" i="1" dirty="0"/>
              <a:t>bit</a:t>
            </a:r>
            <a:r>
              <a:rPr lang="en-US" sz="2400" dirty="0" smtClean="0"/>
              <a:t>.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 smtClean="0"/>
              <a:t> Group of 4 bits = </a:t>
            </a:r>
            <a:r>
              <a:rPr lang="en-US" sz="2400" b="1" dirty="0" smtClean="0"/>
              <a:t>N</a:t>
            </a:r>
            <a:r>
              <a:rPr lang="en-US" sz="2400" dirty="0" smtClean="0"/>
              <a:t>ibble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 smtClean="0"/>
              <a:t> Group of 8 bits = </a:t>
            </a:r>
            <a:r>
              <a:rPr lang="en-US" sz="2400" b="1" dirty="0" smtClean="0"/>
              <a:t>B</a:t>
            </a:r>
            <a:r>
              <a:rPr lang="en-US" sz="2400" dirty="0" smtClean="0"/>
              <a:t>yte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 smtClean="0"/>
              <a:t> Group of 16 bits = </a:t>
            </a:r>
            <a:r>
              <a:rPr lang="en-US" sz="2400" b="1" dirty="0" smtClean="0"/>
              <a:t>W</a:t>
            </a:r>
            <a:r>
              <a:rPr lang="en-US" sz="2400" dirty="0" smtClean="0"/>
              <a:t>ord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 smtClean="0"/>
              <a:t> Group of 32 bits = </a:t>
            </a:r>
            <a:r>
              <a:rPr lang="en-US" sz="2400" b="1" dirty="0" smtClean="0"/>
              <a:t>D</a:t>
            </a:r>
            <a:r>
              <a:rPr lang="en-US" sz="2400" dirty="0" smtClean="0"/>
              <a:t>ouble words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 and Double words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Prefixes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The Components of Microcomputer System</a:t>
            </a:r>
          </a:p>
          <a:p>
            <a:pPr lvl="2"/>
            <a:r>
              <a:rPr lang="en-US" dirty="0" smtClean="0"/>
              <a:t>The CPU</a:t>
            </a:r>
          </a:p>
          <a:p>
            <a:pPr lvl="3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Memory</a:t>
            </a:r>
          </a:p>
          <a:p>
            <a:pPr lvl="3"/>
            <a:r>
              <a:rPr lang="en-US" dirty="0" smtClean="0"/>
              <a:t>Types: RAM, ROM, Cache</a:t>
            </a:r>
          </a:p>
          <a:p>
            <a:pPr lvl="3"/>
            <a:r>
              <a:rPr lang="en-US" dirty="0" smtClean="0"/>
              <a:t>Memory Organization &amp; Segmentation</a:t>
            </a:r>
          </a:p>
          <a:p>
            <a:pPr lvl="2"/>
            <a:r>
              <a:rPr lang="en-US" dirty="0" smtClean="0"/>
              <a:t>System Bus  </a:t>
            </a:r>
          </a:p>
          <a:p>
            <a:pPr lvl="3"/>
            <a:r>
              <a:rPr lang="en-US" dirty="0" smtClean="0"/>
              <a:t>Data, Address &amp; Control 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Information processed by the computer is stored in its memory.</a:t>
            </a:r>
          </a:p>
          <a:p>
            <a:pPr lvl="1" algn="just"/>
            <a:r>
              <a:rPr lang="en-US" sz="2100" dirty="0" smtClean="0"/>
              <a:t>Program</a:t>
            </a:r>
          </a:p>
          <a:p>
            <a:pPr lvl="1" algn="just"/>
            <a:r>
              <a:rPr lang="en-US" sz="2100" dirty="0" smtClean="0"/>
              <a:t>Data</a:t>
            </a:r>
          </a:p>
          <a:p>
            <a:pPr algn="just"/>
            <a:r>
              <a:rPr lang="en-US" sz="2400" dirty="0" smtClean="0"/>
              <a:t>Not all accumulated information is needed by the CPU at the same time</a:t>
            </a:r>
          </a:p>
          <a:p>
            <a:pPr lvl="1" algn="just"/>
            <a:r>
              <a:rPr lang="en-US" sz="2100" dirty="0" smtClean="0"/>
              <a:t>Therefore, it is more economical to use low-cost storage devices to serve as a backup for storing the information that is not currently used by CPU</a:t>
            </a:r>
          </a:p>
          <a:p>
            <a:pPr algn="just"/>
            <a:r>
              <a:rPr lang="en-US" dirty="0" smtClean="0"/>
              <a:t>Memory Operations:</a:t>
            </a:r>
          </a:p>
          <a:p>
            <a:pPr lvl="1" algn="just"/>
            <a:r>
              <a:rPr lang="en-US" dirty="0" smtClean="0"/>
              <a:t>Read (Fetch contents of a location)</a:t>
            </a:r>
          </a:p>
          <a:p>
            <a:pPr lvl="1" algn="just"/>
            <a:r>
              <a:rPr lang="en-US" dirty="0" smtClean="0"/>
              <a:t>Write (Store data at a location)</a:t>
            </a:r>
            <a:endParaRPr lang="en-US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88F27-48BE-49CA-8131-2C677A48E4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9484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 smtClean="0"/>
              <a:t>The memory unit that directly communicate with CPU is called the </a:t>
            </a:r>
            <a:r>
              <a:rPr lang="en-US" sz="2400" i="1" dirty="0" smtClean="0">
                <a:solidFill>
                  <a:schemeClr val="folHlink"/>
                </a:solidFill>
              </a:rPr>
              <a:t>main memory  </a:t>
            </a:r>
          </a:p>
          <a:p>
            <a:pPr algn="just">
              <a:lnSpc>
                <a:spcPct val="80000"/>
              </a:lnSpc>
              <a:buNone/>
            </a:pPr>
            <a:endParaRPr lang="en-US" sz="2400" i="1" dirty="0" smtClean="0">
              <a:solidFill>
                <a:schemeClr val="folHlink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Devices that provide backup storage are called </a:t>
            </a:r>
            <a:r>
              <a:rPr lang="en-US" sz="2400" i="1" dirty="0" smtClean="0">
                <a:solidFill>
                  <a:schemeClr val="folHlink"/>
                </a:solidFill>
              </a:rPr>
              <a:t>auxiliary memory</a:t>
            </a:r>
            <a:r>
              <a:rPr lang="en-US" sz="2400" i="1" dirty="0" smtClean="0"/>
              <a:t> </a:t>
            </a:r>
          </a:p>
          <a:p>
            <a:pPr algn="just">
              <a:lnSpc>
                <a:spcPct val="80000"/>
              </a:lnSpc>
              <a:buNone/>
            </a:pPr>
            <a:endParaRPr lang="en-US" sz="2400" i="1" dirty="0" smtClean="0"/>
          </a:p>
          <a:p>
            <a:pPr algn="just"/>
            <a:r>
              <a:rPr lang="en-US" sz="2400" dirty="0" smtClean="0"/>
              <a:t>The main memory occupies a central position by being able to communicate directly with the CPU and with auxiliary memory devices through an I/O processor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special very-high-speed memory called </a:t>
            </a:r>
            <a:r>
              <a:rPr lang="en-US" sz="2400" b="1" dirty="0" smtClean="0"/>
              <a:t>cache</a:t>
            </a:r>
            <a:r>
              <a:rPr lang="en-US" sz="2400" dirty="0" smtClean="0"/>
              <a:t> is used to increase the speed of processing by making current programs and data available to the CPU at a rapid rate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07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/>
              <a:t>Most of the main memory in a general purpose computer is made up of RAM integrated circuits chips, but a portion of the memory may be constructed with ROM chips </a:t>
            </a:r>
          </a:p>
          <a:p>
            <a:pPr algn="just"/>
            <a:r>
              <a:rPr lang="en-US" dirty="0" smtClean="0"/>
              <a:t>Memory Circuits:</a:t>
            </a:r>
          </a:p>
          <a:p>
            <a:pPr lvl="1" algn="just"/>
            <a:r>
              <a:rPr lang="en-US" dirty="0" smtClean="0"/>
              <a:t>RAM</a:t>
            </a:r>
          </a:p>
          <a:p>
            <a:pPr lvl="2" algn="just"/>
            <a:r>
              <a:rPr lang="en-US" dirty="0" smtClean="0"/>
              <a:t>Program Data and Instructions</a:t>
            </a:r>
          </a:p>
          <a:p>
            <a:pPr lvl="2" algn="just"/>
            <a:r>
              <a:rPr lang="en-US" dirty="0" smtClean="0"/>
              <a:t>Read and Write</a:t>
            </a:r>
          </a:p>
          <a:p>
            <a:pPr lvl="1" algn="just"/>
            <a:r>
              <a:rPr lang="en-US" dirty="0" smtClean="0"/>
              <a:t>ROM</a:t>
            </a:r>
          </a:p>
          <a:p>
            <a:pPr lvl="2" algn="just"/>
            <a:r>
              <a:rPr lang="en-US" dirty="0" smtClean="0"/>
              <a:t>Used for storing an initial program called </a:t>
            </a:r>
            <a:r>
              <a:rPr lang="en-US" i="1" dirty="0" smtClean="0"/>
              <a:t>bootstrap loader, </a:t>
            </a:r>
            <a:r>
              <a:rPr lang="en-US" dirty="0" smtClean="0"/>
              <a:t>which is required to start the computer software operating when power is turned off.</a:t>
            </a:r>
          </a:p>
          <a:p>
            <a:pPr lvl="2" algn="just"/>
            <a:r>
              <a:rPr lang="en-US" dirty="0" smtClean="0"/>
              <a:t>Only Read</a:t>
            </a:r>
          </a:p>
          <a:p>
            <a:pPr lvl="1" algn="just"/>
            <a:endParaRPr lang="en-US" sz="21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special very-high-speed memory called </a:t>
            </a:r>
            <a:r>
              <a:rPr lang="en-US" sz="2400" b="1" dirty="0" smtClean="0"/>
              <a:t>cache</a:t>
            </a:r>
            <a:r>
              <a:rPr lang="en-US" sz="2400" dirty="0" smtClean="0"/>
              <a:t> is used to increase the speed of processing by making current programs and data available to the CPU at a rapid rate.</a:t>
            </a:r>
          </a:p>
          <a:p>
            <a:pPr algn="just"/>
            <a:r>
              <a:rPr lang="en-US" sz="2400" dirty="0" smtClean="0"/>
              <a:t>To reduce memory access time thus program execution time.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12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Memory is organized into a collection of bytes.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Each byte is identified by a number – </a:t>
            </a:r>
            <a:r>
              <a:rPr lang="en-US" sz="2400" b="1" dirty="0" smtClean="0"/>
              <a:t>Address</a:t>
            </a:r>
          </a:p>
          <a:p>
            <a:pPr lvl="1" algn="just"/>
            <a:r>
              <a:rPr lang="en-US" sz="2400" dirty="0" smtClean="0"/>
              <a:t>Number of bits in an address depends on the processor</a:t>
            </a:r>
          </a:p>
          <a:p>
            <a:pPr lvl="1" algn="just"/>
            <a:r>
              <a:rPr lang="en-US" sz="2400" dirty="0" smtClean="0"/>
              <a:t>Example:- Intel 8086: 20-bit address, Intel 80286: 24-bit address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Data stored in a memory byte – </a:t>
            </a:r>
            <a:r>
              <a:rPr lang="en-US" sz="2400" b="1" dirty="0" smtClean="0"/>
              <a:t>Contents</a:t>
            </a:r>
          </a:p>
          <a:p>
            <a:pPr lvl="1" algn="just"/>
            <a:endParaRPr lang="en-US" sz="2400" dirty="0" smtClean="0"/>
          </a:p>
          <a:p>
            <a:pPr>
              <a:buFont typeface="Wingdings 3" pitchFamily="18" charset="2"/>
              <a:buNone/>
            </a:pPr>
            <a:endParaRPr lang="en-US" sz="2400" b="1" dirty="0" smtClean="0"/>
          </a:p>
          <a:p>
            <a:pPr lvl="1">
              <a:buFont typeface="Wingdings 3" pitchFamily="18" charset="2"/>
              <a:buNone/>
            </a:pPr>
            <a:endParaRPr lang="en-US" sz="2400" b="1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85CF1-E711-46E0-AF5A-685ACB4D492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Number of bits used in the address determines the number of bytes that can be accessed by the processor.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Example</a:t>
            </a:r>
            <a:r>
              <a:rPr lang="en-US" sz="2400" dirty="0" smtClean="0"/>
              <a:t>: If processor uses 20-bit address, it can access 2</a:t>
            </a:r>
            <a:r>
              <a:rPr lang="en-US" sz="2400" baseline="30000" dirty="0" smtClean="0"/>
              <a:t>20</a:t>
            </a:r>
            <a:r>
              <a:rPr lang="en-US" sz="2400" dirty="0" smtClean="0"/>
              <a:t> = 1048576 bytes = 1 MB of memory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Question</a:t>
            </a:r>
            <a:r>
              <a:rPr lang="en-US" sz="2400" dirty="0" smtClean="0"/>
              <a:t>: If processor uses 24-bit address, how many bytes of memory can be accessed?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Segments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/>
            <a:r>
              <a:rPr lang="en-US" dirty="0" smtClean="0"/>
              <a:t>A memory segment is a block of 2</a:t>
            </a:r>
            <a:r>
              <a:rPr lang="en-US" baseline="30000" dirty="0" smtClean="0"/>
              <a:t>16  </a:t>
            </a:r>
            <a:r>
              <a:rPr lang="en-US" dirty="0" smtClean="0"/>
              <a:t>(or 64 K) consecutive memory bytes. </a:t>
            </a:r>
          </a:p>
          <a:p>
            <a:pPr algn="just"/>
            <a:r>
              <a:rPr lang="en-US" dirty="0" smtClean="0"/>
              <a:t>Each segment has a number.</a:t>
            </a:r>
          </a:p>
          <a:p>
            <a:pPr algn="just"/>
            <a:r>
              <a:rPr lang="en-US" dirty="0" smtClean="0"/>
              <a:t>Within a segment, memory location is specified by an offset. This is the number of bytes from the beginning of the segment.</a:t>
            </a:r>
          </a:p>
          <a:p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B9B49-183C-4FD8-95AE-45746C2B79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92D88-7A63-4317-92CE-FCB582DE1E5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38200" y="533400"/>
          <a:ext cx="7620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VISIO" r:id="rId3" imgW="4676040" imgH="5000760" progId="Visio.Drawing.11">
                  <p:embed/>
                </p:oleObj>
              </mc:Choice>
              <mc:Fallback>
                <p:oleObj name="VISIO" r:id="rId3" imgW="4676040" imgH="50007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524"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7620000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dirty="0" smtClean="0"/>
              <a:t>Chapter 1, </a:t>
            </a:r>
            <a:r>
              <a:rPr lang="en-US" sz="2000" dirty="0" err="1" smtClean="0"/>
              <a:t>Ytha</a:t>
            </a:r>
            <a:r>
              <a:rPr lang="en-US" sz="2000" dirty="0" smtClean="0"/>
              <a:t> Yu and Charles </a:t>
            </a:r>
            <a:r>
              <a:rPr lang="en-US" sz="2000" dirty="0" err="1" smtClean="0"/>
              <a:t>Marut</a:t>
            </a:r>
            <a:r>
              <a:rPr lang="en-US" sz="2000" dirty="0" smtClean="0"/>
              <a:t>, “Assembly Language Programming and Organization of IBM PC”</a:t>
            </a:r>
          </a:p>
          <a:p>
            <a:pPr algn="just"/>
            <a:r>
              <a:rPr lang="en-US" sz="2000" b="1" i="1" dirty="0" smtClean="0"/>
              <a:t>Chapter 3</a:t>
            </a:r>
            <a:r>
              <a:rPr lang="en-US" sz="2000" dirty="0" smtClean="0"/>
              <a:t>, William Stallings, “Computer Organization &amp; Architecture”</a:t>
            </a:r>
          </a:p>
          <a:p>
            <a:pPr algn="just"/>
            <a:r>
              <a:rPr lang="en-US" sz="2000" b="1" i="1" dirty="0" smtClean="0"/>
              <a:t>Chapter 2</a:t>
            </a:r>
            <a:r>
              <a:rPr lang="en-US" sz="2000" dirty="0" smtClean="0"/>
              <a:t>, </a:t>
            </a:r>
            <a:r>
              <a:rPr lang="en-US" sz="2000" dirty="0" err="1" smtClean="0"/>
              <a:t>Subrata</a:t>
            </a:r>
            <a:r>
              <a:rPr lang="en-US" sz="2000" dirty="0" smtClean="0"/>
              <a:t> </a:t>
            </a:r>
            <a:r>
              <a:rPr lang="en-US" sz="2000" dirty="0" err="1" smtClean="0"/>
              <a:t>Ghoshal</a:t>
            </a:r>
            <a:r>
              <a:rPr lang="en-US" sz="2000" dirty="0" smtClean="0"/>
              <a:t>, “Computer Organization &amp; Architecture”</a:t>
            </a:r>
          </a:p>
          <a:p>
            <a:pPr algn="just"/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: Offset Address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b="1" dirty="0" smtClean="0"/>
              <a:t>Logical Address = Segment : Offset</a:t>
            </a:r>
          </a:p>
          <a:p>
            <a:pPr lvl="1"/>
            <a:r>
              <a:rPr lang="en-US" dirty="0" smtClean="0"/>
              <a:t>16-bit segment, 16-bit offset</a:t>
            </a:r>
          </a:p>
          <a:p>
            <a:r>
              <a:rPr lang="en-US" b="1" dirty="0" smtClean="0"/>
              <a:t>Physical Address = Segment * 10h + Offset</a:t>
            </a:r>
          </a:p>
          <a:p>
            <a:pPr lvl="1"/>
            <a:r>
              <a:rPr lang="en-US" dirty="0" smtClean="0"/>
              <a:t>20-bit address</a:t>
            </a:r>
          </a:p>
          <a:p>
            <a:r>
              <a:rPr lang="en-US" dirty="0" smtClean="0"/>
              <a:t>Example: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Logical Address = A4FB:4872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Physical Address = A4FB0h + 4872h = 0A9822h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493F9-D262-481C-A6FA-8EC35F74B08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A memory location has a physical address 4A37Bh. Compute: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dirty="0" smtClean="0"/>
              <a:t>a. The offset address if the segment number is 40FFh.</a:t>
            </a:r>
          </a:p>
          <a:p>
            <a:pPr algn="just">
              <a:buNone/>
            </a:pPr>
            <a:r>
              <a:rPr lang="en-US" sz="2400" dirty="0" smtClean="0"/>
              <a:t>b. The segment number if the offset address is 123Bh.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/>
            <a:r>
              <a:rPr lang="en-US" dirty="0" smtClean="0"/>
              <a:t>A typical machine language program is loaded into following different memory segments:</a:t>
            </a:r>
          </a:p>
          <a:p>
            <a:pPr lvl="1" algn="just"/>
            <a:r>
              <a:rPr lang="en-US" dirty="0" smtClean="0"/>
              <a:t>Code Segment</a:t>
            </a:r>
          </a:p>
          <a:p>
            <a:pPr lvl="1" algn="just"/>
            <a:r>
              <a:rPr lang="en-US" dirty="0" smtClean="0"/>
              <a:t>Data Segment</a:t>
            </a:r>
          </a:p>
          <a:p>
            <a:pPr lvl="1" algn="just"/>
            <a:r>
              <a:rPr lang="en-US" dirty="0" smtClean="0"/>
              <a:t>Stack Segment</a:t>
            </a:r>
          </a:p>
          <a:p>
            <a:pPr algn="just"/>
            <a:r>
              <a:rPr lang="en-US" dirty="0" smtClean="0"/>
              <a:t>Stack is a data structure used by processor to implement procedure 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F6BD5-DAEB-4DD7-8630-AC032F0FE0E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</a:t>
            </a:r>
            <a:r>
              <a:rPr lang="en-US" dirty="0" smtClean="0"/>
              <a:t>ystem </a:t>
            </a:r>
            <a:r>
              <a:rPr lang="en-US" i="1" dirty="0" smtClean="0"/>
              <a:t>B</a:t>
            </a:r>
            <a:r>
              <a:rPr lang="en-US" dirty="0" smtClean="0"/>
              <a:t>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Bus?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04238" cy="2286000"/>
          </a:xfrm>
        </p:spPr>
        <p:txBody>
          <a:bodyPr/>
          <a:lstStyle/>
          <a:p>
            <a:pPr algn="just" eaLnBrk="1" hangingPunct="1"/>
            <a:r>
              <a:rPr lang="en-GB" dirty="0" smtClean="0"/>
              <a:t>A communication pathway connecting two or more devices</a:t>
            </a:r>
          </a:p>
          <a:p>
            <a:pPr algn="just" eaLnBrk="1" hangingPunct="1"/>
            <a:r>
              <a:rPr lang="en-GB" dirty="0" smtClean="0"/>
              <a:t>Often grouped</a:t>
            </a:r>
          </a:p>
          <a:p>
            <a:pPr lvl="1" algn="just" eaLnBrk="1" hangingPunct="1"/>
            <a:r>
              <a:rPr lang="en-GB" dirty="0" smtClean="0">
                <a:solidFill>
                  <a:schemeClr val="tx1"/>
                </a:solidFill>
              </a:rPr>
              <a:t>A number of channels in one bus</a:t>
            </a:r>
          </a:p>
          <a:p>
            <a:pPr lvl="1" algn="just" eaLnBrk="1" hangingPunct="1"/>
            <a:r>
              <a:rPr lang="en-GB" dirty="0" smtClean="0">
                <a:solidFill>
                  <a:schemeClr val="tx1"/>
                </a:solidFill>
              </a:rPr>
              <a:t>e.g. 32 bit data bus is 32 separate single bit channels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6C819-E8BA-4EF0-BF75-4A2E8F6505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659312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4659312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4659312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I/O</a:t>
            </a:r>
          </a:p>
        </p:txBody>
      </p:sp>
      <p:sp>
        <p:nvSpPr>
          <p:cNvPr id="9" name="U-Turn Arrow 8"/>
          <p:cNvSpPr/>
          <p:nvPr/>
        </p:nvSpPr>
        <p:spPr>
          <a:xfrm>
            <a:off x="1600200" y="4278312"/>
            <a:ext cx="5562600" cy="381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19600" y="4354512"/>
            <a:ext cx="228600" cy="3048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3429000" y="3821112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Address Bus</a:t>
            </a:r>
          </a:p>
        </p:txBody>
      </p:sp>
      <p:sp>
        <p:nvSpPr>
          <p:cNvPr id="12" name="Bent-Up Arrow 11"/>
          <p:cNvSpPr/>
          <p:nvPr/>
        </p:nvSpPr>
        <p:spPr>
          <a:xfrm>
            <a:off x="4495800" y="5573712"/>
            <a:ext cx="26670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Bent-Up Arrow 12"/>
          <p:cNvSpPr/>
          <p:nvPr/>
        </p:nvSpPr>
        <p:spPr>
          <a:xfrm>
            <a:off x="1752600" y="5573712"/>
            <a:ext cx="28194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676400" y="5573712"/>
            <a:ext cx="2286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2514600" y="5497512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Control Bus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3352800" y="6488112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Data Bus</a:t>
            </a:r>
          </a:p>
        </p:txBody>
      </p:sp>
      <p:sp>
        <p:nvSpPr>
          <p:cNvPr id="17" name="Bent-Up Arrow 16"/>
          <p:cNvSpPr/>
          <p:nvPr/>
        </p:nvSpPr>
        <p:spPr>
          <a:xfrm>
            <a:off x="4724400" y="5649912"/>
            <a:ext cx="3124200" cy="685800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4648200" y="5573712"/>
            <a:ext cx="304800" cy="76200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Bent-Up Arrow 18"/>
          <p:cNvSpPr/>
          <p:nvPr/>
        </p:nvSpPr>
        <p:spPr>
          <a:xfrm flipH="1">
            <a:off x="1905000" y="5573712"/>
            <a:ext cx="2819400" cy="762000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Bus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48663" cy="4572000"/>
          </a:xfrm>
        </p:spPr>
        <p:txBody>
          <a:bodyPr/>
          <a:lstStyle/>
          <a:p>
            <a:pPr algn="just" eaLnBrk="1" hangingPunct="1"/>
            <a:r>
              <a:rPr lang="en-GB" sz="2800" dirty="0" smtClean="0"/>
              <a:t>Carries data</a:t>
            </a:r>
          </a:p>
          <a:p>
            <a:pPr lvl="1" algn="just" eaLnBrk="1" hangingPunct="1"/>
            <a:r>
              <a:rPr lang="en-GB" sz="2400" dirty="0" smtClean="0">
                <a:solidFill>
                  <a:schemeClr val="tx1"/>
                </a:solidFill>
              </a:rPr>
              <a:t>Remember that there is no difference between “data” and “instruction” at this level</a:t>
            </a:r>
          </a:p>
          <a:p>
            <a:pPr algn="just" eaLnBrk="1" hangingPunct="1"/>
            <a:r>
              <a:rPr lang="en-GB" sz="2800" dirty="0" smtClean="0"/>
              <a:t>Width is a key determinant of performance</a:t>
            </a:r>
          </a:p>
          <a:p>
            <a:pPr lvl="1" algn="just" eaLnBrk="1" hangingPunct="1"/>
            <a:r>
              <a:rPr lang="en-GB" sz="2400" dirty="0" smtClean="0">
                <a:solidFill>
                  <a:schemeClr val="tx1"/>
                </a:solidFill>
              </a:rPr>
              <a:t>8, 16, 32, 64 bit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033F8-D481-4993-90C6-652B722401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Address bus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04238" cy="4572000"/>
          </a:xfrm>
        </p:spPr>
        <p:txBody>
          <a:bodyPr/>
          <a:lstStyle/>
          <a:p>
            <a:pPr algn="just" eaLnBrk="1" hangingPunct="1"/>
            <a:r>
              <a:rPr lang="en-GB" dirty="0" smtClean="0"/>
              <a:t>Identify the source or destination of data</a:t>
            </a:r>
          </a:p>
          <a:p>
            <a:pPr lvl="1" algn="just"/>
            <a:r>
              <a:rPr lang="en-GB" dirty="0" smtClean="0"/>
              <a:t>e.g. CPU needs to read an instruction (data) from a given location in memory</a:t>
            </a:r>
          </a:p>
          <a:p>
            <a:pPr algn="just" eaLnBrk="1" hangingPunct="1"/>
            <a:r>
              <a:rPr lang="en-GB" dirty="0" smtClean="0"/>
              <a:t>Bus width determines maximum memory capacity of system</a:t>
            </a:r>
          </a:p>
          <a:p>
            <a:pPr lvl="1" algn="just" eaLnBrk="1" hangingPunct="1"/>
            <a:r>
              <a:rPr lang="en-GB" dirty="0" smtClean="0">
                <a:solidFill>
                  <a:schemeClr val="tx1"/>
                </a:solidFill>
              </a:rPr>
              <a:t>e.g. 8080 has 16 bit address bus giving 64k address space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6A412-DE7F-4EF0-92A1-4A3587358DC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Control Bus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572000"/>
          </a:xfrm>
        </p:spPr>
        <p:txBody>
          <a:bodyPr/>
          <a:lstStyle/>
          <a:p>
            <a:pPr algn="just" eaLnBrk="1" hangingPunct="1"/>
            <a:r>
              <a:rPr lang="en-GB" sz="2800" dirty="0" smtClean="0"/>
              <a:t>Control and timing information</a:t>
            </a:r>
          </a:p>
          <a:p>
            <a:pPr lvl="1" algn="just" eaLnBrk="1" hangingPunct="1"/>
            <a:r>
              <a:rPr lang="en-GB" sz="2400" dirty="0" smtClean="0">
                <a:solidFill>
                  <a:schemeClr val="tx1"/>
                </a:solidFill>
              </a:rPr>
              <a:t>Memory read/write signal</a:t>
            </a:r>
          </a:p>
          <a:p>
            <a:pPr lvl="1" algn="just" eaLnBrk="1" hangingPunct="1"/>
            <a:r>
              <a:rPr lang="en-GB" sz="2400" u="sng" dirty="0" smtClean="0">
                <a:solidFill>
                  <a:schemeClr val="tx1"/>
                </a:solidFill>
              </a:rPr>
              <a:t>Interrupt request</a:t>
            </a:r>
          </a:p>
          <a:p>
            <a:pPr lvl="1" algn="just" eaLnBrk="1" hangingPunct="1"/>
            <a:r>
              <a:rPr lang="en-GB" sz="2400" u="sng" dirty="0" smtClean="0">
                <a:solidFill>
                  <a:schemeClr val="tx1"/>
                </a:solidFill>
              </a:rPr>
              <a:t>Clock signals</a:t>
            </a:r>
          </a:p>
          <a:p>
            <a:pPr lvl="1" algn="just" eaLnBrk="1" hangingPunct="1"/>
            <a:endParaRPr lang="en-GB" sz="2400" dirty="0" smtClean="0">
              <a:solidFill>
                <a:schemeClr val="tx1"/>
              </a:solidFill>
            </a:endParaRPr>
          </a:p>
          <a:p>
            <a:pPr algn="just" eaLnBrk="1" hangingPunct="1"/>
            <a:endParaRPr lang="en-GB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7F68D-9C35-45A3-8258-BC575845D1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Transfer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Memory to Processor</a:t>
            </a:r>
          </a:p>
          <a:p>
            <a:r>
              <a:rPr lang="en-US" smtClean="0"/>
              <a:t>Processor to Memory</a:t>
            </a:r>
          </a:p>
          <a:p>
            <a:r>
              <a:rPr lang="en-US" smtClean="0"/>
              <a:t>I/O to Processor</a:t>
            </a:r>
          </a:p>
          <a:p>
            <a:r>
              <a:rPr lang="en-US" smtClean="0"/>
              <a:t>Processor to I/O</a:t>
            </a:r>
          </a:p>
          <a:p>
            <a:r>
              <a:rPr lang="en-US" smtClean="0"/>
              <a:t>I/O to and from Memory</a:t>
            </a:r>
          </a:p>
          <a:p>
            <a:pPr lvl="1">
              <a:buFont typeface="Wingdings 3" pitchFamily="18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09431-5D92-483A-BCB3-54694381EB7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/>
            <a:r>
              <a:rPr lang="en-US" dirty="0" smtClean="0"/>
              <a:t>Memory</a:t>
            </a:r>
          </a:p>
          <a:p>
            <a:pPr lvl="1" algn="just"/>
            <a:r>
              <a:rPr lang="en-US" dirty="0" smtClean="0"/>
              <a:t>N words of equal length, each word having a unique address</a:t>
            </a:r>
          </a:p>
          <a:p>
            <a:pPr lvl="1" algn="just"/>
            <a:r>
              <a:rPr lang="en-US" dirty="0" smtClean="0"/>
              <a:t>Unit of Transfer (read/Write): Word</a:t>
            </a:r>
          </a:p>
          <a:p>
            <a:pPr lvl="1" algn="just"/>
            <a:r>
              <a:rPr lang="en-US" dirty="0" smtClean="0"/>
              <a:t>Operation: Read/Write indicated by Control Signal</a:t>
            </a:r>
          </a:p>
          <a:p>
            <a:pPr lvl="1" algn="just"/>
            <a:r>
              <a:rPr lang="en-US" dirty="0" smtClean="0"/>
              <a:t>Location of operation specified by an address</a:t>
            </a:r>
          </a:p>
          <a:p>
            <a:pPr algn="just"/>
            <a:r>
              <a:rPr lang="en-US" dirty="0" smtClean="0"/>
              <a:t>I/O Module</a:t>
            </a:r>
          </a:p>
          <a:p>
            <a:pPr lvl="1" algn="just"/>
            <a:r>
              <a:rPr lang="en-US" dirty="0" smtClean="0"/>
              <a:t>Two operations: read and write</a:t>
            </a:r>
          </a:p>
          <a:p>
            <a:pPr lvl="1" algn="just"/>
            <a:r>
              <a:rPr lang="en-US" dirty="0" smtClean="0"/>
              <a:t>May control other external devices</a:t>
            </a:r>
          </a:p>
          <a:p>
            <a:pPr lvl="1" algn="just"/>
            <a:r>
              <a:rPr lang="en-US" dirty="0" smtClean="0"/>
              <a:t>Port: interface between I/O module and device</a:t>
            </a:r>
          </a:p>
          <a:p>
            <a:pPr lvl="1" algn="just"/>
            <a:r>
              <a:rPr lang="en-US" dirty="0" smtClean="0"/>
              <a:t>Able to send interrupt signal to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2DE0E-FB1C-472F-B6BF-E725FF83BC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i="1" dirty="0" smtClean="0"/>
              <a:t> C</a:t>
            </a:r>
            <a:r>
              <a:rPr lang="en-US" dirty="0" smtClean="0"/>
              <a:t>PU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273050" lvl="1" algn="just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dirty="0" smtClean="0"/>
              <a:t>CPU</a:t>
            </a:r>
          </a:p>
          <a:p>
            <a:pPr lvl="1" algn="just">
              <a:defRPr/>
            </a:pPr>
            <a:r>
              <a:rPr lang="en-US" dirty="0" smtClean="0"/>
              <a:t>Reads in instruction and data</a:t>
            </a:r>
          </a:p>
          <a:p>
            <a:pPr lvl="1" algn="just">
              <a:defRPr/>
            </a:pPr>
            <a:r>
              <a:rPr lang="en-US" dirty="0" smtClean="0"/>
              <a:t>Writes out data</a:t>
            </a:r>
          </a:p>
          <a:p>
            <a:pPr lvl="1" algn="just">
              <a:defRPr/>
            </a:pPr>
            <a:r>
              <a:rPr lang="en-US" dirty="0" smtClean="0"/>
              <a:t>Uses control signal to control all operations</a:t>
            </a:r>
          </a:p>
          <a:p>
            <a:pPr lvl="1" algn="just">
              <a:defRPr/>
            </a:pPr>
            <a:r>
              <a:rPr lang="en-US" dirty="0" smtClean="0"/>
              <a:t>Receives interrupt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3414F-1010-4EFE-870E-584CD54D9CD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6A11A-4390-47CC-9810-16D3A6C1B0E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 cstate="print"/>
          <a:srcRect l="22549" t="9848" r="24510" b="15909"/>
          <a:stretch>
            <a:fillRect/>
          </a:stretch>
        </p:blipFill>
        <p:spPr bwMode="auto">
          <a:xfrm>
            <a:off x="2438400" y="1066800"/>
            <a:ext cx="31908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10800000">
            <a:off x="1752600" y="4191000"/>
            <a:ext cx="3429000" cy="14478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28800" y="3962400"/>
            <a:ext cx="838200" cy="2286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028700" y="2705100"/>
            <a:ext cx="2286000" cy="6858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1600200"/>
            <a:ext cx="2057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Address</a:t>
            </a:r>
          </a:p>
          <a:p>
            <a:pPr>
              <a:defRPr/>
            </a:pPr>
            <a:r>
              <a:rPr lang="en-GB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Read</a:t>
            </a:r>
          </a:p>
          <a:p>
            <a:pPr>
              <a:defRPr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 Write</a:t>
            </a:r>
          </a:p>
          <a:p>
            <a:pPr>
              <a:defRPr/>
            </a:pPr>
            <a:r>
              <a:rPr lang="en-GB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Interrupt Signals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1371600" y="1905000"/>
            <a:ext cx="4114800" cy="373380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447800" y="3505200"/>
            <a:ext cx="4038600" cy="213360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24000" y="5638800"/>
            <a:ext cx="990600" cy="45720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990600" y="4038600"/>
            <a:ext cx="4495800" cy="24384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66800" y="4038600"/>
            <a:ext cx="1524000" cy="2286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876300" y="2400300"/>
            <a:ext cx="1752600" cy="15240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2514600" y="4343400"/>
            <a:ext cx="2895600" cy="2286000"/>
          </a:xfrm>
          <a:prstGeom prst="line">
            <a:avLst/>
          </a:prstGeom>
          <a:ln w="3810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24000" y="5562600"/>
            <a:ext cx="990600" cy="7620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"/>
                            </p:stCondLst>
                            <p:childTnLst>
                              <p:par>
                                <p:cTn id="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Brain of Computer; controls all operations</a:t>
            </a:r>
          </a:p>
          <a:p>
            <a:pPr lvl="1" algn="just"/>
            <a:r>
              <a:rPr lang="en-US" sz="2100" dirty="0" smtClean="0"/>
              <a:t>Uses Memory Circuits to store information</a:t>
            </a:r>
          </a:p>
          <a:p>
            <a:pPr lvl="1" algn="just"/>
            <a:r>
              <a:rPr lang="en-US" sz="2100" dirty="0" smtClean="0"/>
              <a:t>Uses I/O Circuits to communicate with I/O Devices</a:t>
            </a:r>
          </a:p>
          <a:p>
            <a:pPr algn="just"/>
            <a:r>
              <a:rPr lang="en-US" sz="2400" dirty="0" smtClean="0"/>
              <a:t>Executes programs stored in memory</a:t>
            </a:r>
          </a:p>
          <a:p>
            <a:pPr lvl="1" algn="just"/>
            <a:r>
              <a:rPr lang="en-US" sz="2100" dirty="0" smtClean="0"/>
              <a:t>System programs</a:t>
            </a:r>
          </a:p>
          <a:p>
            <a:pPr lvl="1" algn="just"/>
            <a:r>
              <a:rPr lang="en-US" sz="2100" dirty="0" smtClean="0"/>
              <a:t>Application programs</a:t>
            </a:r>
          </a:p>
          <a:p>
            <a:pPr algn="just"/>
            <a:r>
              <a:rPr lang="en-US" sz="2400" b="1" dirty="0" smtClean="0"/>
              <a:t>Instruction Set: </a:t>
            </a:r>
            <a:r>
              <a:rPr lang="en-US" sz="2400" dirty="0" smtClean="0"/>
              <a:t>Instructions performed by CPU</a:t>
            </a:r>
            <a:endParaRPr lang="en-US" sz="2400" b="1" dirty="0" smtClean="0"/>
          </a:p>
          <a:p>
            <a:pPr algn="just"/>
            <a:r>
              <a:rPr lang="en-US" sz="2400" dirty="0" smtClean="0"/>
              <a:t>Two main components:</a:t>
            </a:r>
          </a:p>
          <a:p>
            <a:pPr lvl="1" algn="just"/>
            <a:r>
              <a:rPr lang="en-US" sz="2400" dirty="0" smtClean="0"/>
              <a:t>Execution Unit (EU)</a:t>
            </a:r>
          </a:p>
          <a:p>
            <a:pPr lvl="1" algn="just"/>
            <a:r>
              <a:rPr lang="en-US" sz="2400" dirty="0" smtClean="0"/>
              <a:t>Bus Interface Unit (BIU)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Unit (EU)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Purpose: Execute instructions</a:t>
            </a:r>
          </a:p>
          <a:p>
            <a:pPr algn="just"/>
            <a:r>
              <a:rPr lang="en-US" sz="2400" dirty="0" smtClean="0"/>
              <a:t>Contains ALU (Arithmetic &amp; Logic Unit)</a:t>
            </a:r>
          </a:p>
          <a:p>
            <a:pPr lvl="1" algn="just"/>
            <a:r>
              <a:rPr lang="en-US" dirty="0" smtClean="0"/>
              <a:t>To perform arithmetic (+, -, x,/) and logic (AND, OR, NOT) operations.</a:t>
            </a:r>
          </a:p>
          <a:p>
            <a:pPr algn="just"/>
            <a:r>
              <a:rPr lang="en-US" sz="2400" dirty="0" smtClean="0"/>
              <a:t>The data for the operations are stored in circuits called </a:t>
            </a:r>
            <a:r>
              <a:rPr lang="en-US" sz="2400" b="1" dirty="0" smtClean="0"/>
              <a:t>Registers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register is like a memory location except that it is referred by a name not a number (address).</a:t>
            </a:r>
          </a:p>
          <a:p>
            <a:pPr algn="just"/>
            <a:r>
              <a:rPr lang="en-US" sz="2400" dirty="0" smtClean="0"/>
              <a:t>EU uses registers for:</a:t>
            </a:r>
          </a:p>
          <a:p>
            <a:pPr lvl="1" algn="just"/>
            <a:r>
              <a:rPr lang="en-US" sz="2100" dirty="0" smtClean="0"/>
              <a:t>Storing data.</a:t>
            </a:r>
          </a:p>
          <a:p>
            <a:pPr lvl="1" algn="just"/>
            <a:r>
              <a:rPr lang="en-US" sz="2100" dirty="0" smtClean="0"/>
              <a:t>Holding operands for ALU</a:t>
            </a:r>
          </a:p>
          <a:p>
            <a:pPr lvl="1" algn="just"/>
            <a:r>
              <a:rPr lang="en-US" sz="2100" dirty="0" smtClean="0"/>
              <a:t>To reflect result of a computation – FLAG register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Interface Unit (BIU)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Facilitates communication between the EU and the memory or I/O circuits.</a:t>
            </a:r>
          </a:p>
          <a:p>
            <a:pPr algn="just"/>
            <a:r>
              <a:rPr lang="en-US" sz="2400" dirty="0" smtClean="0"/>
              <a:t>Responsible for transmitting address, data and control signals on the buses.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Bus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EU and BIU are connected by an internal bus and they work together.</a:t>
            </a:r>
          </a:p>
          <a:p>
            <a:pPr algn="just"/>
            <a:r>
              <a:rPr lang="en-US" sz="2400" dirty="0" smtClean="0"/>
              <a:t>While EU is executing, the BIU fetches up to six bytes of the next instruction and places them in the instruction queue.</a:t>
            </a:r>
          </a:p>
          <a:p>
            <a:pPr lvl="1" algn="just"/>
            <a:r>
              <a:rPr lang="en-US" sz="2100" dirty="0" smtClean="0"/>
              <a:t>Instruction Pre-fetch</a:t>
            </a:r>
          </a:p>
          <a:p>
            <a:pPr lvl="1" algn="just"/>
            <a:r>
              <a:rPr lang="en-US" sz="2100" dirty="0" smtClean="0"/>
              <a:t>Purpose: Speed up the processor</a:t>
            </a:r>
          </a:p>
          <a:p>
            <a:pPr algn="just"/>
            <a:r>
              <a:rPr lang="en-US" sz="2400" dirty="0" smtClean="0"/>
              <a:t>If the EU needs to communicate with memory or the peripherals, the BIU suspends instruction pre-fetch and performs the needed operations.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7826" name="Picture 2" descr="http://2.bp.blogspot.com/-gt-jg8d2EzE/Tgd4weJWxsI/AAAAAAAAAKM/308fOZ6-gLA/s640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7086600" cy="609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0" y="640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Intel 8086 Microprocessor Organization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859</TotalTime>
  <Words>1736</Words>
  <Application>Microsoft Office PowerPoint</Application>
  <PresentationFormat>On-screen Show (4:3)</PresentationFormat>
  <Paragraphs>277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VISIO</vt:lpstr>
      <vt:lpstr>CSC 222: Computer Organization &amp; Assembly Language</vt:lpstr>
      <vt:lpstr>Outline</vt:lpstr>
      <vt:lpstr>References</vt:lpstr>
      <vt:lpstr>The CPU</vt:lpstr>
      <vt:lpstr>CPU</vt:lpstr>
      <vt:lpstr>Execution Unit (EU)</vt:lpstr>
      <vt:lpstr>Bus Interface Unit (BIU)</vt:lpstr>
      <vt:lpstr>Internal Bus</vt:lpstr>
      <vt:lpstr>PowerPoint Presentation</vt:lpstr>
      <vt:lpstr>Registers</vt:lpstr>
      <vt:lpstr>Registers</vt:lpstr>
      <vt:lpstr>8086 Internal registers 16 bits (2 bytes each)</vt:lpstr>
      <vt:lpstr>General Purpose/Data Registers</vt:lpstr>
      <vt:lpstr>Segment Registers</vt:lpstr>
      <vt:lpstr>Pointers and Index Registers</vt:lpstr>
      <vt:lpstr>80386 Extended Registers</vt:lpstr>
      <vt:lpstr>Memory</vt:lpstr>
      <vt:lpstr>Bits, Bytes and Double words</vt:lpstr>
      <vt:lpstr>Common Prefixes</vt:lpstr>
      <vt:lpstr>Memory</vt:lpstr>
      <vt:lpstr>Memory Hierarchy</vt:lpstr>
      <vt:lpstr>Contd..</vt:lpstr>
      <vt:lpstr>Contd..</vt:lpstr>
      <vt:lpstr>Main Memory </vt:lpstr>
      <vt:lpstr>Cache</vt:lpstr>
      <vt:lpstr>Memory Organization</vt:lpstr>
      <vt:lpstr>Contd..</vt:lpstr>
      <vt:lpstr>Memory Segments</vt:lpstr>
      <vt:lpstr>PowerPoint Presentation</vt:lpstr>
      <vt:lpstr>Segment : Offset Address</vt:lpstr>
      <vt:lpstr>Exercise </vt:lpstr>
      <vt:lpstr>Program Segments</vt:lpstr>
      <vt:lpstr>System Bus</vt:lpstr>
      <vt:lpstr>What is a Bus?</vt:lpstr>
      <vt:lpstr>Data Bus</vt:lpstr>
      <vt:lpstr>Address bus</vt:lpstr>
      <vt:lpstr>Control Bus</vt:lpstr>
      <vt:lpstr>Types of Transfer </vt:lpstr>
      <vt:lpstr>Interconnection Structure</vt:lpstr>
      <vt:lpstr>Contd..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222: Computer Organization &amp; Assembly Language</dc:title>
  <dc:creator>Nausheen</dc:creator>
  <cp:lastModifiedBy>IQRA</cp:lastModifiedBy>
  <cp:revision>269</cp:revision>
  <dcterms:created xsi:type="dcterms:W3CDTF">2006-08-16T00:00:00Z</dcterms:created>
  <dcterms:modified xsi:type="dcterms:W3CDTF">2017-09-19T06:38:46Z</dcterms:modified>
</cp:coreProperties>
</file>