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399" r:id="rId3"/>
    <p:sldId id="257" r:id="rId4"/>
    <p:sldId id="387" r:id="rId5"/>
    <p:sldId id="380" r:id="rId6"/>
    <p:sldId id="391" r:id="rId7"/>
    <p:sldId id="394" r:id="rId8"/>
    <p:sldId id="393" r:id="rId9"/>
    <p:sldId id="395" r:id="rId10"/>
    <p:sldId id="396" r:id="rId11"/>
    <p:sldId id="397" r:id="rId12"/>
    <p:sldId id="388" r:id="rId13"/>
    <p:sldId id="389" r:id="rId14"/>
    <p:sldId id="390" r:id="rId15"/>
    <p:sldId id="381" r:id="rId16"/>
    <p:sldId id="382" r:id="rId17"/>
    <p:sldId id="398" r:id="rId18"/>
    <p:sldId id="383" r:id="rId19"/>
    <p:sldId id="384" r:id="rId20"/>
    <p:sldId id="385" r:id="rId21"/>
    <p:sldId id="386" r:id="rId22"/>
    <p:sldId id="3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6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khan" userId="04510b0218625f80" providerId="LiveId" clId="{D8661577-AC37-46A4-BA6B-328859ABED93}"/>
    <pc:docChg chg="modSld">
      <pc:chgData name="anwar khan" userId="04510b0218625f80" providerId="LiveId" clId="{D8661577-AC37-46A4-BA6B-328859ABED93}" dt="2022-12-08T01:49:27.286" v="28" actId="20577"/>
      <pc:docMkLst>
        <pc:docMk/>
      </pc:docMkLst>
      <pc:sldChg chg="modSp mod">
        <pc:chgData name="anwar khan" userId="04510b0218625f80" providerId="LiveId" clId="{D8661577-AC37-46A4-BA6B-328859ABED93}" dt="2022-12-08T01:49:27.286" v="28" actId="20577"/>
        <pc:sldMkLst>
          <pc:docMk/>
          <pc:sldMk cId="0" sldId="256"/>
        </pc:sldMkLst>
        <pc:spChg chg="mod">
          <ac:chgData name="anwar khan" userId="04510b0218625f80" providerId="LiveId" clId="{D8661577-AC37-46A4-BA6B-328859ABED93}" dt="2022-12-08T01:49:27.286" v="28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2E62-3873-4E6B-B967-FF2BFAD8A2F7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212B-14B6-45DE-B243-80E89BC63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12B-14B6-45DE-B243-80E89BC63F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CB460-6C62-4AA8-AC22-D60EABA16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78830-F684-4E57-AC00-22DF1E0404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/>
              <a:t>Vector data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AE98248-F834-4875-8F57-4F6C93C7DDA4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F757-6E01-4653-87C2-91702F95F6BC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AFC-98E2-4C9C-BF81-A6CD202724C4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50FC-048D-475D-89E4-09AF79FF23A7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269345-CE2F-4F66-B56B-2524B1687C47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579-453E-4944-953B-3DAB75267BB3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68E-7105-4F38-B9CE-E67FDE9F9594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3792-B8DE-4EFC-91FE-E3BAC13B01C8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BBCC-BCA9-40FD-9701-4360B4386985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7077-F4C6-413C-8D43-D74632625AEB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38D-2EF2-4B3B-8513-AA490C2D391C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EB00B-35A8-40E0-958A-6DC2EA387420}" type="datetime1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934200" cy="1143000"/>
          </a:xfrm>
        </p:spPr>
        <p:txBody>
          <a:bodyPr>
            <a:normAutofit/>
          </a:bodyPr>
          <a:lstStyle/>
          <a:p>
            <a:r>
              <a:rPr lang="en-US" i="1" dirty="0"/>
              <a:t>CSC 222</a:t>
            </a:r>
            <a:r>
              <a:rPr lang="en-US" dirty="0"/>
              <a:t>: Computer Organization &amp;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943600"/>
            <a:ext cx="7086600" cy="685800"/>
          </a:xfrm>
        </p:spPr>
        <p:txBody>
          <a:bodyPr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dirty="0">
                <a:solidFill>
                  <a:schemeClr val="tx2"/>
                </a:solidFill>
              </a:rPr>
              <a:t>Instructor</a:t>
            </a:r>
            <a:r>
              <a:rPr lang="en-US">
                <a:solidFill>
                  <a:schemeClr val="tx2"/>
                </a:solidFill>
              </a:rPr>
              <a:t>: </a:t>
            </a:r>
            <a:r>
              <a:rPr lang="en-US"/>
              <a:t>Anwar Khan</a:t>
            </a:r>
            <a:endParaRPr lang="en-US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 – Processor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Addresses in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Three addresses</a:t>
            </a:r>
          </a:p>
          <a:p>
            <a:pPr lvl="1" algn="just"/>
            <a:r>
              <a:rPr lang="en-US" dirty="0"/>
              <a:t>Operand 1, operand 2, result</a:t>
            </a:r>
          </a:p>
          <a:p>
            <a:pPr algn="just"/>
            <a:r>
              <a:rPr lang="en-US" dirty="0"/>
              <a:t>Two addresses</a:t>
            </a:r>
          </a:p>
          <a:p>
            <a:pPr lvl="1" algn="just"/>
            <a:r>
              <a:rPr lang="en-US" dirty="0"/>
              <a:t>Source</a:t>
            </a:r>
          </a:p>
          <a:p>
            <a:pPr lvl="1" algn="just"/>
            <a:r>
              <a:rPr lang="en-US" dirty="0"/>
              <a:t>Destination</a:t>
            </a:r>
          </a:p>
          <a:p>
            <a:pPr algn="just"/>
            <a:r>
              <a:rPr lang="en-US" dirty="0"/>
              <a:t>One addresses</a:t>
            </a:r>
          </a:p>
          <a:p>
            <a:pPr lvl="1" algn="just"/>
            <a:r>
              <a:rPr lang="en-US" dirty="0"/>
              <a:t>Source or Destination</a:t>
            </a:r>
          </a:p>
          <a:p>
            <a:pPr algn="just"/>
            <a:r>
              <a:rPr lang="en-US" dirty="0"/>
              <a:t>Zero address</a:t>
            </a:r>
          </a:p>
          <a:p>
            <a:pPr lvl="1" algn="just"/>
            <a:r>
              <a:rPr lang="en-US" dirty="0"/>
              <a:t>Zero-address instructions are applicable to a special memory organization, called a Stack. A stack is a last-in-first-out set of locations.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Machine instructions operate on data. </a:t>
            </a:r>
          </a:p>
          <a:p>
            <a:pPr algn="just"/>
            <a:r>
              <a:rPr lang="en-US" sz="2400" dirty="0"/>
              <a:t>The most important general categories of data are:</a:t>
            </a:r>
          </a:p>
          <a:p>
            <a:pPr lvl="1" algn="just"/>
            <a:r>
              <a:rPr lang="en-US" sz="2100" dirty="0"/>
              <a:t>Addresses</a:t>
            </a:r>
          </a:p>
          <a:p>
            <a:pPr lvl="1" algn="just"/>
            <a:r>
              <a:rPr lang="en-US" sz="2100" dirty="0"/>
              <a:t>Numbers </a:t>
            </a:r>
          </a:p>
          <a:p>
            <a:pPr lvl="1" algn="just"/>
            <a:r>
              <a:rPr lang="en-US" sz="2100" dirty="0"/>
              <a:t>Characters </a:t>
            </a:r>
          </a:p>
          <a:p>
            <a:pPr lvl="1" algn="just"/>
            <a:r>
              <a:rPr lang="en-US" sz="2100" dirty="0"/>
              <a:t>Logical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– Processor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Execute the software by fetching instruction from memory</a:t>
            </a:r>
          </a:p>
          <a:p>
            <a:pPr algn="just"/>
            <a:r>
              <a:rPr lang="en-US" sz="2400" dirty="0"/>
              <a:t>Look for any external signal and react accordingly</a:t>
            </a:r>
          </a:p>
          <a:p>
            <a:pPr lvl="1" algn="just"/>
            <a:r>
              <a:rPr lang="en-US" sz="2100" dirty="0"/>
              <a:t>Input signals from keyboard or mouse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Heart of any processor</a:t>
            </a:r>
          </a:p>
          <a:p>
            <a:pPr algn="just"/>
            <a:r>
              <a:rPr lang="en-US" sz="2400" dirty="0"/>
              <a:t>Simple digital signals at equal time intervals</a:t>
            </a:r>
          </a:p>
          <a:p>
            <a:pPr lvl="1" algn="just"/>
            <a:r>
              <a:rPr lang="en-US" sz="2100" dirty="0"/>
              <a:t>Alternate On Off states</a:t>
            </a:r>
          </a:p>
          <a:p>
            <a:pPr algn="just"/>
            <a:r>
              <a:rPr lang="en-US" sz="2400" dirty="0"/>
              <a:t>All activity within the CPU is synchronized with the edges (rising or falling) of this clock signal. </a:t>
            </a:r>
          </a:p>
        </p:txBody>
      </p:sp>
      <p:pic>
        <p:nvPicPr>
          <p:cNvPr id="161794" name="Picture 2" descr="http://www.plantation-productions.com/Webster/www.artofasm.com/Linux/HTML/images/SystemOrganization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81400"/>
            <a:ext cx="6324600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</a:t>
            </a:r>
            <a:r>
              <a:rPr lang="en-US" sz="1400" dirty="0"/>
              <a:t>: http://www.plantation-productions.com/Webster/www.artofasm.com/Linux/HTML/SystemOrganizationa4.html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943100" y="43053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705100" y="43815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3962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Rising Edge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3962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Falling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Counter (a.k.a. Binary Counter)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050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With every falling edge or rising edge (depending upon processor) of clock signal, the counter is incremented by one.  </a:t>
            </a:r>
          </a:p>
          <a:p>
            <a:pPr algn="just"/>
            <a:r>
              <a:rPr lang="en-US" sz="2000" dirty="0"/>
              <a:t>Width varies from processor to processor</a:t>
            </a:r>
          </a:p>
          <a:p>
            <a:pPr algn="just"/>
            <a:r>
              <a:rPr lang="en-US" sz="2000" dirty="0"/>
              <a:t>The contents of PC are used as target address for the memory area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09600" y="3352800"/>
            <a:ext cx="7924800" cy="2590800"/>
            <a:chOff x="609600" y="3200400"/>
            <a:chExt cx="7924800" cy="2590800"/>
          </a:xfrm>
        </p:grpSpPr>
        <p:sp>
          <p:nvSpPr>
            <p:cNvPr id="5" name="Rectangle 4"/>
            <p:cNvSpPr/>
            <p:nvPr/>
          </p:nvSpPr>
          <p:spPr>
            <a:xfrm>
              <a:off x="609600" y="3200400"/>
              <a:ext cx="3810000" cy="2590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  <a:p>
              <a:pPr algn="ctr">
                <a:tabLst>
                  <a:tab pos="231775" algn="l"/>
                </a:tabLst>
              </a:pPr>
              <a:endParaRPr lang="en-US" b="1" dirty="0">
                <a:solidFill>
                  <a:sysClr val="windowText" lastClr="000000"/>
                </a:solidFill>
              </a:endParaRPr>
            </a:p>
            <a:p>
              <a:pPr algn="ctr">
                <a:tabLst>
                  <a:tab pos="231775" algn="l"/>
                </a:tabLst>
              </a:pPr>
              <a:endParaRPr lang="en-US" b="1" dirty="0">
                <a:solidFill>
                  <a:sysClr val="windowText" lastClr="000000"/>
                </a:solidFill>
              </a:endParaRPr>
            </a:p>
            <a:p>
              <a:pPr algn="ctr">
                <a:tabLst>
                  <a:tab pos="231775" algn="l"/>
                </a:tabLst>
              </a:pPr>
              <a:r>
                <a:rPr lang="en-US" b="1" dirty="0">
                  <a:solidFill>
                    <a:sysClr val="windowText" lastClr="000000"/>
                  </a:solidFill>
                </a:rPr>
                <a:t>Microprocessor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0800" y="3200400"/>
              <a:ext cx="2133600" cy="23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3352800"/>
              <a:ext cx="1524000" cy="609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Control Unit</a:t>
              </a:r>
              <a:r>
                <a:rPr lang="en-US" dirty="0"/>
                <a:t> (CU)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886200"/>
              <a:ext cx="15240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4724400"/>
              <a:ext cx="15240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Buffer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2286000" y="3657600"/>
              <a:ext cx="411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4419600" y="4038600"/>
              <a:ext cx="1981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4419600" y="4800600"/>
              <a:ext cx="19812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00600" y="3276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733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5800" y="43434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address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52578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from Memory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0" y="4724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7000" y="3962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3429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Figure: Reading from memory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 Cycle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Fetch </a:t>
            </a:r>
            <a:r>
              <a:rPr lang="en-GB" dirty="0">
                <a:sym typeface="Wingdings" pitchFamily="2" charset="2"/>
              </a:rPr>
              <a:t> Decode  Execute</a:t>
            </a:r>
            <a:endParaRPr lang="en-GB" dirty="0"/>
          </a:p>
          <a:p>
            <a:r>
              <a:rPr lang="en-GB" dirty="0"/>
              <a:t>Fetch</a:t>
            </a:r>
          </a:p>
          <a:p>
            <a:pPr marL="731838" lvl="1" indent="-457200">
              <a:buFont typeface="Bookman Old Style" pitchFamily="18" charset="0"/>
              <a:buAutoNum type="arabicPeriod"/>
            </a:pPr>
            <a:r>
              <a:rPr lang="en-GB" dirty="0"/>
              <a:t>Fetch an instruction from memory</a:t>
            </a:r>
          </a:p>
          <a:p>
            <a:pPr marL="731838" lvl="1" indent="-457200">
              <a:buFont typeface="Bookman Old Style" pitchFamily="18" charset="0"/>
              <a:buAutoNum type="arabicPeriod"/>
            </a:pPr>
            <a:r>
              <a:rPr lang="en-GB" dirty="0"/>
              <a:t>Decode the instruction to determine the operation</a:t>
            </a:r>
          </a:p>
          <a:p>
            <a:pPr marL="731838" lvl="1" indent="-457200">
              <a:buFont typeface="Bookman Old Style" pitchFamily="18" charset="0"/>
              <a:buAutoNum type="arabicPeriod"/>
            </a:pPr>
            <a:r>
              <a:rPr lang="en-GB" dirty="0"/>
              <a:t>Fetch data from memory if necessary</a:t>
            </a:r>
          </a:p>
          <a:p>
            <a:r>
              <a:rPr lang="en-GB" dirty="0"/>
              <a:t>Execute</a:t>
            </a:r>
          </a:p>
          <a:p>
            <a:pPr marL="731838" lvl="1" indent="-457200">
              <a:buFont typeface="Bookman Old Style" pitchFamily="18" charset="0"/>
              <a:buAutoNum type="arabicPeriod" startAt="4"/>
            </a:pPr>
            <a:r>
              <a:rPr lang="en-GB" dirty="0"/>
              <a:t>Perform the operation on the data</a:t>
            </a:r>
          </a:p>
          <a:p>
            <a:pPr marL="731838" lvl="1" indent="-457200">
              <a:buFont typeface="Bookman Old Style" pitchFamily="18" charset="0"/>
              <a:buAutoNum type="arabicPeriod" startAt="4"/>
            </a:pPr>
            <a:r>
              <a:rPr lang="en-GB" dirty="0"/>
              <a:t>Store the result in memory if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E8A40-BC8C-4CA2-AC11-0789DA0D09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269" name="Picture 4"/>
          <p:cNvSpPr>
            <a:spLocks noChangeAspect="1" noChangeArrowheads="1"/>
          </p:cNvSpPr>
          <p:nvPr/>
        </p:nvSpPr>
        <p:spPr bwMode="auto">
          <a:xfrm>
            <a:off x="0" y="4495800"/>
            <a:ext cx="91440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 b="40727"/>
          <a:stretch>
            <a:fillRect/>
          </a:stretch>
        </p:blipFill>
        <p:spPr bwMode="auto">
          <a:xfrm>
            <a:off x="0" y="4648200"/>
            <a:ext cx="91440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Contd..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/>
              <a:t>Internal CPU Registers used in instruction cycle:</a:t>
            </a:r>
          </a:p>
          <a:p>
            <a:pPr lvl="1"/>
            <a:r>
              <a:rPr lang="en-US" dirty="0"/>
              <a:t>Program Counter (PC) = Address of instruction</a:t>
            </a:r>
          </a:p>
          <a:p>
            <a:pPr lvl="1"/>
            <a:r>
              <a:rPr lang="en-US" dirty="0"/>
              <a:t>Instruction Register (IR) = Instruction being executed</a:t>
            </a:r>
          </a:p>
          <a:p>
            <a:pPr lvl="1"/>
            <a:r>
              <a:rPr lang="en-US" dirty="0"/>
              <a:t>Accumulator (AC) = Temporary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E988-BD2E-4DCF-811F-43726B0B67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Computer Components: Top Level View Contd..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7CC99-3CD6-43D5-ABFD-107A6E2C27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 b="8975"/>
          <a:stretch>
            <a:fillRect/>
          </a:stretch>
        </p:blipFill>
        <p:spPr bwMode="auto">
          <a:xfrm>
            <a:off x="1295400" y="1219200"/>
            <a:ext cx="62563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Steps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0925"/>
          </a:xfrm>
        </p:spPr>
        <p:txBody>
          <a:bodyPr/>
          <a:lstStyle/>
          <a:p>
            <a:r>
              <a:rPr lang="en-GB" sz="2000" dirty="0"/>
              <a:t>Address in the Program Counter register</a:t>
            </a:r>
          </a:p>
          <a:p>
            <a:pPr lvl="1"/>
            <a:r>
              <a:rPr lang="en-US" sz="2000" dirty="0"/>
              <a:t>Program Counter (PC) holds address of next instruction to fetch</a:t>
            </a:r>
          </a:p>
          <a:p>
            <a:r>
              <a:rPr lang="en-GB" sz="2000" dirty="0"/>
              <a:t>Fetch the instruction from the memory</a:t>
            </a:r>
          </a:p>
          <a:p>
            <a:r>
              <a:rPr lang="en-GB" sz="2000" dirty="0"/>
              <a:t>Increment the Program Counter</a:t>
            </a:r>
          </a:p>
          <a:p>
            <a:pPr lvl="1"/>
            <a:r>
              <a:rPr lang="en-US" sz="2000" dirty="0"/>
              <a:t>Unless told otherwise</a:t>
            </a:r>
          </a:p>
          <a:p>
            <a:r>
              <a:rPr lang="en-US" sz="2000" dirty="0"/>
              <a:t>Instruction loaded into Instruction Register (IR)</a:t>
            </a:r>
          </a:p>
          <a:p>
            <a:r>
              <a:rPr lang="en-GB" sz="2000" dirty="0"/>
              <a:t>Decode the type of instruction</a:t>
            </a:r>
          </a:p>
          <a:p>
            <a:r>
              <a:rPr lang="en-GB" sz="2000" dirty="0"/>
              <a:t>Fetch the operands</a:t>
            </a:r>
          </a:p>
          <a:p>
            <a:r>
              <a:rPr lang="en-GB" sz="2000" dirty="0"/>
              <a:t>Execute the instruction</a:t>
            </a:r>
          </a:p>
          <a:p>
            <a:r>
              <a:rPr lang="en-GB" sz="2000" dirty="0"/>
              <a:t>Store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31D1E-61C7-4BC3-9368-8046656268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C71EA-41E4-416C-878C-FD592987DD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4340" name="Picture 1029"/>
          <p:cNvPicPr>
            <a:picLocks noChangeAspect="1" noChangeArrowheads="1"/>
          </p:cNvPicPr>
          <p:nvPr/>
        </p:nvPicPr>
        <p:blipFill>
          <a:blip r:embed="rId2" cstate="print"/>
          <a:srcRect b="22234"/>
          <a:stretch>
            <a:fillRect/>
          </a:stretch>
        </p:blipFill>
        <p:spPr bwMode="auto">
          <a:xfrm>
            <a:off x="1219200" y="1219200"/>
            <a:ext cx="70548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Overview</a:t>
            </a:r>
          </a:p>
        </p:txBody>
      </p:sp>
      <p:pic>
        <p:nvPicPr>
          <p:cNvPr id="4" name="Content Placeholder 3" descr="f04-17-P3744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35814"/>
            <a:ext cx="6858000" cy="532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44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6502400" cy="3810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Instruction Execution Cycle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3400" y="1371600"/>
          <a:ext cx="7924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55760" imgH="2412720" progId="">
                  <p:embed/>
                </p:oleObj>
              </mc:Choice>
              <mc:Fallback>
                <p:oleObj name="VISIO" r:id="rId2" imgW="3155760" imgH="241272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9248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71684-1C24-4111-92DC-B03E6C71FEC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Instruction Cycle State Diagram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 cstate="print"/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2135D-B59E-40A7-BF52-CA814F3F74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Instruction Fetch</a:t>
            </a:r>
          </a:p>
          <a:p>
            <a:pPr lvl="1" algn="just"/>
            <a:r>
              <a:rPr lang="en-US" dirty="0"/>
              <a:t>Read instruction from memory into processor</a:t>
            </a:r>
          </a:p>
          <a:p>
            <a:pPr algn="just"/>
            <a:r>
              <a:rPr lang="en-US" dirty="0"/>
              <a:t>Instruction Operation Decoding</a:t>
            </a:r>
          </a:p>
          <a:p>
            <a:pPr lvl="1" algn="just"/>
            <a:r>
              <a:rPr lang="en-US" dirty="0"/>
              <a:t>Determine the type of operation to be performed and operand(s) to be used. </a:t>
            </a:r>
          </a:p>
          <a:p>
            <a:pPr algn="just"/>
            <a:r>
              <a:rPr lang="en-US" dirty="0"/>
              <a:t>Operand Address Calculation</a:t>
            </a:r>
          </a:p>
          <a:p>
            <a:pPr lvl="1" algn="just"/>
            <a:r>
              <a:rPr lang="en-US" dirty="0"/>
              <a:t>If operation involves reference to an operand in memory or I/O, then determine the address of operand.</a:t>
            </a:r>
          </a:p>
          <a:p>
            <a:pPr algn="just"/>
            <a:r>
              <a:rPr lang="en-US" dirty="0"/>
              <a:t>Operand Fetch</a:t>
            </a:r>
          </a:p>
          <a:p>
            <a:pPr lvl="1" algn="just"/>
            <a:r>
              <a:rPr lang="en-US" dirty="0"/>
              <a:t>Fetch from memory or read from I/O</a:t>
            </a:r>
          </a:p>
          <a:p>
            <a:pPr algn="just"/>
            <a:r>
              <a:rPr lang="en-US" dirty="0"/>
              <a:t>Data Operation</a:t>
            </a:r>
          </a:p>
          <a:p>
            <a:pPr lvl="1" algn="just"/>
            <a:r>
              <a:rPr lang="en-US" dirty="0"/>
              <a:t>Perform the operation</a:t>
            </a:r>
          </a:p>
          <a:p>
            <a:pPr algn="just"/>
            <a:r>
              <a:rPr lang="en-US" dirty="0"/>
              <a:t>Operand Store</a:t>
            </a:r>
          </a:p>
          <a:p>
            <a:pPr lvl="1" algn="just"/>
            <a:r>
              <a:rPr lang="en-US" dirty="0"/>
              <a:t>Write into memory or out to I/O if required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9FB8CD"/>
              </a:buClr>
            </a:pPr>
            <a:r>
              <a:rPr lang="en-US" dirty="0">
                <a:solidFill>
                  <a:srgbClr val="464653"/>
                </a:solidFill>
              </a:rPr>
              <a:t>Basic Operational Concepts </a:t>
            </a:r>
          </a:p>
          <a:p>
            <a:pPr lvl="2">
              <a:buClr>
                <a:srgbClr val="9FB8CD"/>
              </a:buClr>
            </a:pPr>
            <a:r>
              <a:rPr lang="en-US" dirty="0"/>
              <a:t>Processor Clock</a:t>
            </a:r>
          </a:p>
          <a:p>
            <a:pPr lvl="2">
              <a:buClr>
                <a:srgbClr val="9FB8CD"/>
              </a:buClr>
            </a:pPr>
            <a:r>
              <a:rPr lang="en-US" dirty="0"/>
              <a:t>Instruction Representation</a:t>
            </a:r>
          </a:p>
          <a:p>
            <a:pPr lvl="2">
              <a:buClr>
                <a:srgbClr val="9FB8CD"/>
              </a:buClr>
            </a:pPr>
            <a:r>
              <a:rPr lang="en-US" dirty="0"/>
              <a:t>Instruction Cycle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dirty="0"/>
              <a:t>Chapter 1, </a:t>
            </a:r>
            <a:r>
              <a:rPr lang="en-US" sz="2000" dirty="0" err="1"/>
              <a:t>Ytha</a:t>
            </a:r>
            <a:r>
              <a:rPr lang="en-US" sz="2000" dirty="0"/>
              <a:t> Yu and Charles </a:t>
            </a:r>
            <a:r>
              <a:rPr lang="en-US" sz="2000" dirty="0" err="1"/>
              <a:t>Marut</a:t>
            </a:r>
            <a:r>
              <a:rPr lang="en-US" sz="2000" dirty="0"/>
              <a:t>, “Assembly Language Programming and Organization of IBM PC”</a:t>
            </a:r>
          </a:p>
          <a:p>
            <a:pPr algn="just"/>
            <a:r>
              <a:rPr lang="en-US" sz="2000" b="1" i="1" dirty="0"/>
              <a:t>Chapter 3</a:t>
            </a:r>
            <a:r>
              <a:rPr lang="en-US" sz="2000" dirty="0"/>
              <a:t>, William Stallings, “Computer Organization &amp; Architecture”</a:t>
            </a:r>
          </a:p>
          <a:p>
            <a:pPr algn="just"/>
            <a:r>
              <a:rPr lang="en-US" sz="2000" b="1" i="1" dirty="0"/>
              <a:t>Chapter 2</a:t>
            </a:r>
            <a:r>
              <a:rPr lang="en-US" sz="2000" dirty="0"/>
              <a:t>, </a:t>
            </a:r>
            <a:r>
              <a:rPr lang="en-US" sz="2000" dirty="0" err="1"/>
              <a:t>Subrata</a:t>
            </a:r>
            <a:r>
              <a:rPr lang="en-US" sz="2000" dirty="0"/>
              <a:t> </a:t>
            </a:r>
            <a:r>
              <a:rPr lang="en-US" sz="2000" dirty="0" err="1"/>
              <a:t>Ghoshal</a:t>
            </a:r>
            <a:r>
              <a:rPr lang="en-US" sz="2000" dirty="0"/>
              <a:t>, “Computer Organization &amp; Architecture”</a:t>
            </a:r>
          </a:p>
          <a:p>
            <a:pPr algn="just"/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</a:t>
            </a:r>
            <a:r>
              <a:rPr lang="en-US" dirty="0"/>
              <a:t>asic </a:t>
            </a:r>
            <a:r>
              <a:rPr lang="en-US" i="1" dirty="0"/>
              <a:t>O</a:t>
            </a:r>
            <a:r>
              <a:rPr lang="en-US" dirty="0"/>
              <a:t>perational </a:t>
            </a:r>
            <a:r>
              <a:rPr lang="en-US" i="1" dirty="0"/>
              <a:t>C</a:t>
            </a:r>
            <a:r>
              <a:rPr lang="en-US" dirty="0"/>
              <a:t>oncepts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Each instruction must have elements that contain the information required by the CPU for execution.</a:t>
            </a:r>
          </a:p>
          <a:p>
            <a:pPr algn="just"/>
            <a:r>
              <a:rPr lang="en-US" sz="2400" dirty="0"/>
              <a:t>These elements can be:  </a:t>
            </a:r>
          </a:p>
          <a:p>
            <a:pPr lvl="1" algn="just"/>
            <a:r>
              <a:rPr lang="en-US" sz="2100" b="1" dirty="0"/>
              <a:t>Operation code</a:t>
            </a:r>
            <a:r>
              <a:rPr lang="en-US" sz="2100" dirty="0"/>
              <a:t>: Specifies the operation to be performed (e.g.. ADD, I/O). The operation is specified by a binary code, known as the operation code, or </a:t>
            </a:r>
            <a:r>
              <a:rPr lang="en-US" sz="2100" dirty="0" err="1"/>
              <a:t>opcode</a:t>
            </a:r>
            <a:r>
              <a:rPr lang="en-US" sz="2100" dirty="0"/>
              <a:t>. </a:t>
            </a:r>
          </a:p>
          <a:p>
            <a:pPr lvl="1" algn="just"/>
            <a:r>
              <a:rPr lang="en-US" sz="2100" b="1" dirty="0"/>
              <a:t>Source operand reference</a:t>
            </a:r>
            <a:r>
              <a:rPr lang="en-US" sz="2100" dirty="0"/>
              <a:t>: The operation may involve one or more source operands, that is, operands that are inputs for the operation. </a:t>
            </a:r>
          </a:p>
          <a:p>
            <a:pPr lvl="1" algn="just"/>
            <a:r>
              <a:rPr lang="en-US" sz="2100" b="1" dirty="0"/>
              <a:t>Result operand reference</a:t>
            </a:r>
            <a:r>
              <a:rPr lang="en-US" sz="2100" dirty="0"/>
              <a:t>: The operation may produce a result.  Also called destination operand.</a:t>
            </a:r>
          </a:p>
          <a:p>
            <a:pPr lvl="1" algn="just"/>
            <a:r>
              <a:rPr lang="en-US" sz="2100" b="1" dirty="0"/>
              <a:t>Next instruction reference</a:t>
            </a:r>
            <a:r>
              <a:rPr lang="en-US" sz="2100" dirty="0"/>
              <a:t>: This tells the CPU where to fetch the next instruction.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6400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Reference</a:t>
            </a:r>
            <a:r>
              <a:rPr lang="en-US" dirty="0"/>
              <a:t>: http://cnx.org/content/m29425/latest/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Within the computer, each instruction is represented by a sequence of bits. </a:t>
            </a:r>
          </a:p>
          <a:p>
            <a:pPr algn="just"/>
            <a:r>
              <a:rPr lang="en-US" sz="2400" dirty="0"/>
              <a:t>16 bits instruction</a:t>
            </a:r>
          </a:p>
          <a:p>
            <a:pPr lvl="1" algn="just"/>
            <a:r>
              <a:rPr lang="en-US" sz="2000" dirty="0"/>
              <a:t>4 bit </a:t>
            </a:r>
            <a:r>
              <a:rPr lang="en-US" sz="2000" dirty="0" err="1"/>
              <a:t>opcode</a:t>
            </a:r>
            <a:r>
              <a:rPr lang="en-US" sz="2000" dirty="0"/>
              <a:t>, 6 bit operand 1, 6 bit operand 2</a:t>
            </a:r>
          </a:p>
          <a:p>
            <a:pPr lvl="1" algn="just"/>
            <a:r>
              <a:rPr lang="en-US" sz="2000" dirty="0"/>
              <a:t>4 bit </a:t>
            </a:r>
            <a:r>
              <a:rPr lang="en-US" sz="2000" dirty="0" err="1"/>
              <a:t>opcode</a:t>
            </a:r>
            <a:r>
              <a:rPr lang="en-US" sz="2000" dirty="0"/>
              <a:t>, 12 bit operand</a:t>
            </a:r>
          </a:p>
          <a:p>
            <a:pPr algn="just"/>
            <a:r>
              <a:rPr lang="en-US" sz="2400" dirty="0"/>
              <a:t>32 bits instruction</a:t>
            </a:r>
          </a:p>
          <a:p>
            <a:pPr algn="just"/>
            <a:r>
              <a:rPr lang="en-US" sz="2400" dirty="0"/>
              <a:t>64 bits instruction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594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486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Figure: A Simple Instruction Format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410200"/>
            <a:ext cx="4076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62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Binary representations of machine instructions is difficult to remember. </a:t>
            </a:r>
          </a:p>
          <a:p>
            <a:pPr algn="just"/>
            <a:r>
              <a:rPr lang="en-US" sz="2400" dirty="0"/>
              <a:t>Use a symbolic representation of machine instructions. </a:t>
            </a:r>
          </a:p>
          <a:p>
            <a:pPr algn="just"/>
            <a:r>
              <a:rPr lang="en-US" sz="2400" dirty="0" err="1"/>
              <a:t>Opcodes</a:t>
            </a:r>
            <a:r>
              <a:rPr lang="en-US" sz="2400" dirty="0"/>
              <a:t> are represented by abbreviations, called mnemonics, that indicate the operation. Common examples include:</a:t>
            </a: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8100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/>
              <a:t>Data processing</a:t>
            </a:r>
            <a:r>
              <a:rPr lang="en-US" sz="2400" dirty="0"/>
              <a:t>: Arithmetic and logic instructions</a:t>
            </a:r>
          </a:p>
          <a:p>
            <a:pPr algn="just">
              <a:spcAft>
                <a:spcPts val="600"/>
              </a:spcAft>
            </a:pPr>
            <a:r>
              <a:rPr lang="en-US" sz="2400" b="1" dirty="0"/>
              <a:t>Data storage</a:t>
            </a:r>
            <a:r>
              <a:rPr lang="en-US" sz="2400" dirty="0"/>
              <a:t>: Memory instructions </a:t>
            </a:r>
          </a:p>
          <a:p>
            <a:pPr algn="just">
              <a:spcAft>
                <a:spcPts val="600"/>
              </a:spcAft>
            </a:pPr>
            <a:r>
              <a:rPr lang="en-US" sz="2400" b="1" dirty="0"/>
              <a:t>Data movement</a:t>
            </a:r>
            <a:r>
              <a:rPr lang="en-US" sz="2400" dirty="0"/>
              <a:t>: I/O instructions </a:t>
            </a:r>
          </a:p>
          <a:p>
            <a:pPr algn="just">
              <a:spcAft>
                <a:spcPts val="600"/>
              </a:spcAft>
            </a:pPr>
            <a:r>
              <a:rPr lang="en-US" sz="2400" b="1" dirty="0"/>
              <a:t>Transfer of Control</a:t>
            </a:r>
            <a:r>
              <a:rPr lang="en-US" sz="2400" dirty="0"/>
              <a:t>: Test and branch instructions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739</TotalTime>
  <Words>828</Words>
  <Application>Microsoft Office PowerPoint</Application>
  <PresentationFormat>On-screen Show (4:3)</PresentationFormat>
  <Paragraphs>165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Bookman Old Style</vt:lpstr>
      <vt:lpstr>Calibri</vt:lpstr>
      <vt:lpstr>Gill Sans MT</vt:lpstr>
      <vt:lpstr>Wingdings</vt:lpstr>
      <vt:lpstr>Wingdings 3</vt:lpstr>
      <vt:lpstr>Origin</vt:lpstr>
      <vt:lpstr>VISIO</vt:lpstr>
      <vt:lpstr>CSC 222: Computer Organization &amp; Assembly Language</vt:lpstr>
      <vt:lpstr>CPU Overview</vt:lpstr>
      <vt:lpstr>Outline</vt:lpstr>
      <vt:lpstr>References</vt:lpstr>
      <vt:lpstr>Basic Operational Concepts</vt:lpstr>
      <vt:lpstr>Machine Instruction Elements</vt:lpstr>
      <vt:lpstr>Instruction Representation</vt:lpstr>
      <vt:lpstr>Contd..</vt:lpstr>
      <vt:lpstr>Instruction Types</vt:lpstr>
      <vt:lpstr>No. of Addresses in an Instruction</vt:lpstr>
      <vt:lpstr>Types of Operands</vt:lpstr>
      <vt:lpstr>Basic Operations – Processor </vt:lpstr>
      <vt:lpstr>Processor Clock</vt:lpstr>
      <vt:lpstr>Program Counter (a.k.a. Binary Counter) </vt:lpstr>
      <vt:lpstr>Basic Instruction Cycle</vt:lpstr>
      <vt:lpstr>Contd..</vt:lpstr>
      <vt:lpstr>Computer Components: Top Level View Contd..</vt:lpstr>
      <vt:lpstr>Detailed Steps</vt:lpstr>
      <vt:lpstr>Example Program Execution</vt:lpstr>
      <vt:lpstr>Instruction Execution Cycle</vt:lpstr>
      <vt:lpstr>Instruction Cycle State Diagram</vt:lpstr>
      <vt:lpstr>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222: Computer Organization &amp; Assembly Language</dc:title>
  <dc:creator>Nausheen</dc:creator>
  <cp:lastModifiedBy>anwar khan</cp:lastModifiedBy>
  <cp:revision>267</cp:revision>
  <dcterms:created xsi:type="dcterms:W3CDTF">2006-08-16T00:00:00Z</dcterms:created>
  <dcterms:modified xsi:type="dcterms:W3CDTF">2022-12-08T01:49:28Z</dcterms:modified>
</cp:coreProperties>
</file>