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63" r:id="rId3"/>
    <p:sldMasterId id="2147483677" r:id="rId4"/>
  </p:sldMasterIdLst>
  <p:notesMasterIdLst>
    <p:notesMasterId r:id="rId42"/>
  </p:notesMasterIdLst>
  <p:handoutMasterIdLst>
    <p:handoutMasterId r:id="rId43"/>
  </p:handoutMasterIdLst>
  <p:sldIdLst>
    <p:sldId id="256" r:id="rId5"/>
    <p:sldId id="260" r:id="rId6"/>
    <p:sldId id="257" r:id="rId7"/>
    <p:sldId id="334" r:id="rId8"/>
    <p:sldId id="340" r:id="rId9"/>
    <p:sldId id="300" r:id="rId10"/>
    <p:sldId id="335" r:id="rId11"/>
    <p:sldId id="261" r:id="rId12"/>
    <p:sldId id="274" r:id="rId13"/>
    <p:sldId id="275" r:id="rId14"/>
    <p:sldId id="277" r:id="rId15"/>
    <p:sldId id="336" r:id="rId16"/>
    <p:sldId id="262" r:id="rId17"/>
    <p:sldId id="266" r:id="rId18"/>
    <p:sldId id="267" r:id="rId19"/>
    <p:sldId id="337" r:id="rId20"/>
    <p:sldId id="268" r:id="rId21"/>
    <p:sldId id="269" r:id="rId22"/>
    <p:sldId id="338" r:id="rId23"/>
    <p:sldId id="270" r:id="rId24"/>
    <p:sldId id="271" r:id="rId25"/>
    <p:sldId id="272" r:id="rId26"/>
    <p:sldId id="339" r:id="rId27"/>
    <p:sldId id="273" r:id="rId28"/>
    <p:sldId id="280" r:id="rId29"/>
    <p:sldId id="302" r:id="rId30"/>
    <p:sldId id="283" r:id="rId31"/>
    <p:sldId id="298" r:id="rId32"/>
    <p:sldId id="297" r:id="rId33"/>
    <p:sldId id="301" r:id="rId34"/>
    <p:sldId id="306" r:id="rId35"/>
    <p:sldId id="307" r:id="rId36"/>
    <p:sldId id="299" r:id="rId37"/>
    <p:sldId id="303" r:id="rId38"/>
    <p:sldId id="288" r:id="rId39"/>
    <p:sldId id="287" r:id="rId40"/>
    <p:sldId id="290" r:id="rId41"/>
  </p:sldIdLst>
  <p:sldSz cx="9144000" cy="6858000" type="screen4x3"/>
  <p:notesSz cx="7099300" cy="10234613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336699"/>
    <a:srgbClr val="00CC99"/>
    <a:srgbClr val="00CC66"/>
    <a:srgbClr val="0033CC"/>
    <a:srgbClr val="008080"/>
    <a:srgbClr val="5F5F5F"/>
    <a:srgbClr val="CC33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3" autoAdjust="0"/>
    <p:restoredTop sz="96574" autoAdjust="0"/>
  </p:normalViewPr>
  <p:slideViewPr>
    <p:cSldViewPr>
      <p:cViewPr varScale="1">
        <p:scale>
          <a:sx n="116" d="100"/>
          <a:sy n="116" d="100"/>
        </p:scale>
        <p:origin x="10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4088" y="17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8C4C23A1-EAD2-4EB4-B944-C1073A33495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6.5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8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93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3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39.18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4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3.37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688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6.5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3.37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4.25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0 515</inkml:trace>
  <inkml:trace contextRef="#ctx0" brushRef="#br0" timeOffset="937">34 0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4.25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0 515</inkml:trace>
  <inkml:trace contextRef="#ctx0" brushRef="#br0" timeOffset="937">34 0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688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20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92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0.50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156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8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93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3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39.18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4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688">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688">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6.5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3.37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4.25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0 515</inkml:trace>
  <inkml:trace contextRef="#ctx0" brushRef="#br0" timeOffset="937">34 0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688">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20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92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0.50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156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20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8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93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3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39.18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4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92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688">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6.5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3.37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4.25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0 515</inkml:trace>
  <inkml:trace contextRef="#ctx0" brushRef="#br0" timeOffset="937">18 0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0.50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258 294</inkml:trace>
  <inkml:trace contextRef="#ctx0" brushRef="#br0" timeOffset="1688">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20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92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0.50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156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8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93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156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3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39.18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4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258 294</inkml:trace>
  <inkml:trace contextRef="#ctx0" brushRef="#br0" timeOffset="1688">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CF6ADF58-B8F0-4BEB-AFC2-9D079436A91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6ADF58-B8F0-4BEB-AFC2-9D079436A917}" type="slidenum">
              <a:rPr lang="sl-SI" smtClean="0"/>
              <a:pPr>
                <a:defRPr/>
              </a:pPr>
              <a:t>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6438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4B7C2-86CF-4C16-A1A5-C390BA328858}" type="slidenum">
              <a:rPr lang="sl-SI" smtClean="0"/>
              <a:pPr/>
              <a:t>2</a:t>
            </a:fld>
            <a:endParaRPr lang="sl-SI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Image source: https://neptune.ai/blog/backpropagation-algorithm-in-neural-networks-guide</a:t>
            </a: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ADF58-B8F0-4BEB-AFC2-9D079436A917}" type="slidenum">
              <a:rPr lang="sl-SI" smtClean="0"/>
              <a:pPr>
                <a:defRPr/>
              </a:pPr>
              <a:t>11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9051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1CAB-A61C-42C6-8065-6313EDB13711}" type="slidenum">
              <a:rPr lang="sl-SI" smtClean="0"/>
              <a:pPr/>
              <a:t>13</a:t>
            </a:fld>
            <a:endParaRPr lang="sl-SI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/>
              <a:t>Haykin p.161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Learning rate:  </a:t>
            </a:r>
            <a:r>
              <a:rPr lang="sl-SI" i="1"/>
              <a:t>eta  (</a:t>
            </a:r>
            <a:r>
              <a:rPr lang="el-GR" i="1"/>
              <a:t>η</a:t>
            </a:r>
            <a:r>
              <a:rPr lang="sl-SI" i="1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ADF58-B8F0-4BEB-AFC2-9D079436A917}" type="slidenum">
              <a:rPr lang="sl-SI" smtClean="0"/>
              <a:pPr>
                <a:defRPr/>
              </a:pPr>
              <a:t>18</a:t>
            </a:fld>
            <a:endParaRPr lang="sl-S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The</a:t>
            </a:r>
            <a:r>
              <a:rPr lang="sl-SI" baseline="0" dirty="0"/>
              <a:t> </a:t>
            </a:r>
            <a:r>
              <a:rPr lang="sl-SI" baseline="0" dirty="0" err="1"/>
              <a:t>green</a:t>
            </a:r>
            <a:r>
              <a:rPr lang="sl-SI" baseline="0" dirty="0"/>
              <a:t> </a:t>
            </a:r>
            <a:r>
              <a:rPr lang="sl-SI" baseline="0" dirty="0" err="1"/>
              <a:t>text</a:t>
            </a:r>
            <a:r>
              <a:rPr lang="sl-SI" baseline="0" dirty="0"/>
              <a:t> is </a:t>
            </a:r>
            <a:r>
              <a:rPr lang="sl-SI" baseline="0" dirty="0" err="1"/>
              <a:t>the</a:t>
            </a:r>
            <a:r>
              <a:rPr lang="sl-SI" baseline="0" dirty="0"/>
              <a:t> </a:t>
            </a:r>
            <a:r>
              <a:rPr lang="sl-SI" baseline="0" dirty="0" err="1"/>
              <a:t>invitation</a:t>
            </a:r>
            <a:r>
              <a:rPr lang="sl-SI" baseline="0" dirty="0"/>
              <a:t> to </a:t>
            </a:r>
            <a:r>
              <a:rPr lang="sl-SI" baseline="0" dirty="0" err="1"/>
              <a:t>the</a:t>
            </a:r>
            <a:r>
              <a:rPr lang="sl-SI" baseline="0" dirty="0"/>
              <a:t> </a:t>
            </a:r>
            <a:r>
              <a:rPr lang="sl-SI" baseline="0" dirty="0" err="1"/>
              <a:t>next</a:t>
            </a:r>
            <a:r>
              <a:rPr lang="sl-SI" baseline="0" dirty="0"/>
              <a:t> </a:t>
            </a:r>
            <a:r>
              <a:rPr lang="sl-SI" baseline="0" dirty="0" err="1"/>
              <a:t>slide</a:t>
            </a:r>
            <a:r>
              <a:rPr lang="sl-SI" baseline="0" dirty="0"/>
              <a:t>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ADF58-B8F0-4BEB-AFC2-9D079436A917}" type="slidenum">
              <a:rPr lang="sl-SI" smtClean="0"/>
              <a:pPr>
                <a:defRPr/>
              </a:pPr>
              <a:t>20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0005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Run </a:t>
            </a:r>
            <a:r>
              <a:rPr lang="sl-SI" dirty="0" err="1"/>
              <a:t>the</a:t>
            </a:r>
            <a:r>
              <a:rPr lang="sl-SI" dirty="0"/>
              <a:t> MATLAB</a:t>
            </a:r>
            <a:r>
              <a:rPr lang="sl-SI" baseline="0" dirty="0"/>
              <a:t> demo on </a:t>
            </a:r>
            <a:r>
              <a:rPr lang="sl-SI" baseline="0" dirty="0" err="1"/>
              <a:t>the</a:t>
            </a:r>
            <a:r>
              <a:rPr lang="sl-SI" baseline="0" dirty="0"/>
              <a:t> </a:t>
            </a:r>
            <a:r>
              <a:rPr lang="sl-SI" baseline="0" dirty="0" err="1"/>
              <a:t>next</a:t>
            </a:r>
            <a:r>
              <a:rPr lang="sl-SI" baseline="0" dirty="0"/>
              <a:t> </a:t>
            </a:r>
            <a:r>
              <a:rPr lang="sl-SI" baseline="0" dirty="0" err="1"/>
              <a:t>slide</a:t>
            </a:r>
            <a:r>
              <a:rPr lang="sl-SI" baseline="0" dirty="0"/>
              <a:t> </a:t>
            </a:r>
            <a:r>
              <a:rPr lang="sl-SI" baseline="0" dirty="0" err="1"/>
              <a:t>for</a:t>
            </a:r>
            <a:r>
              <a:rPr lang="sl-SI" baseline="0" dirty="0"/>
              <a:t> a </a:t>
            </a:r>
            <a:r>
              <a:rPr lang="sl-SI" baseline="0" dirty="0" err="1"/>
              <a:t>practical</a:t>
            </a:r>
            <a:r>
              <a:rPr lang="sl-SI" baseline="0" dirty="0"/>
              <a:t> </a:t>
            </a:r>
            <a:r>
              <a:rPr lang="sl-SI" baseline="0" dirty="0" err="1"/>
              <a:t>demonstration</a:t>
            </a:r>
            <a:r>
              <a:rPr lang="sl-SI" baseline="0" dirty="0"/>
              <a:t> of </a:t>
            </a:r>
            <a:r>
              <a:rPr lang="sl-SI" baseline="0" dirty="0" err="1"/>
              <a:t>backpropagation</a:t>
            </a:r>
            <a:r>
              <a:rPr lang="sl-SI" baseline="0" dirty="0"/>
              <a:t> </a:t>
            </a:r>
            <a:r>
              <a:rPr lang="sl-SI" baseline="0" dirty="0" err="1"/>
              <a:t>calculation</a:t>
            </a:r>
            <a:r>
              <a:rPr lang="sl-SI" baseline="0" dirty="0"/>
              <a:t>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ADF58-B8F0-4BEB-AFC2-9D079436A917}" type="slidenum">
              <a:rPr lang="sl-SI" smtClean="0"/>
              <a:pPr>
                <a:defRPr/>
              </a:pPr>
              <a:t>26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1039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BA68BC-B911-4BAE-AD86-B63AA40780BA}" type="slidenum">
              <a:rPr lang="sl-SI" smtClean="0"/>
              <a:pPr/>
              <a:t>33</a:t>
            </a:fld>
            <a:endParaRPr lang="sl-SI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/>
              <a:t>nnd9sdq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753C87-1CB7-6F6C-AA19-B8CD8EBF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2024</a:t>
            </a:r>
            <a:endParaRPr lang="sl-SI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EF89D3-FEE5-0D76-FE55-C7A37241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8894FC2-9B3E-EF9D-568D-727C60FE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8CAA692C-B63D-4B90-A5D5-4B171E3D0D64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3EE8-C933-F331-6C39-0DBB1CB9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E4E3-9275-7CF2-269A-CD00353A6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24D62-FC00-0EB8-A644-54AFBC06A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1DDEA-879F-EE5A-1A38-6082CCAC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7B7EA-BFCA-4EE6-4650-77720D91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65E51-C178-2227-9842-E7FB2D5E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3D5F-5C71-8E82-6D95-58E7543D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0FFB8-E148-D775-F840-F4F2C9A47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05AE5-B62D-7E45-0A85-1928C28EC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0E56D-8852-0039-F48C-E67AC68F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0D468-EB1A-7566-E5BC-E67B99EC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59FDA-7E40-B194-3795-723CC559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9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80F1-0AC9-B366-22D5-F582412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90E57-8AFF-595F-8DC8-04BEA7D8D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9CBA8-A4B1-0933-6995-6906FE9C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56469-0222-BB0B-AD55-2BD688CC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5683-DC65-62B0-A240-98C4F5DD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12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8491C-831D-EA0A-F93F-E73EC42AF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0B92B-A09E-F79E-D186-DD9825C94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34FF-5927-E4AE-2949-26B67ADC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00092-C986-9CCE-CB63-7F65836F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3236E-F670-C760-845A-972C3A51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14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6908-FB2D-EBB9-5890-0E631B54C7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4F463-C008-64C8-436A-33782E80C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4854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CDF3-D2B7-96EA-3D2C-CB1EFD5914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5213-2BDC-2C7F-5720-E7EB29156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50" y="1525831"/>
            <a:ext cx="8668116" cy="4845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0713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BF03-B205-C417-763F-1C84A213D2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E6472-AFDC-810E-9B2D-99553836B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432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AA07-4AC2-42DC-80F3-8D836F0AC6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612CC-C1D4-0CDF-BE9D-1D15AFE34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850" y="1674564"/>
            <a:ext cx="4221000" cy="4696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64583-AB68-57CF-E967-5CCC1440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74564"/>
            <a:ext cx="4332816" cy="4696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0517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7741-1E3D-8C4E-31B8-F6606860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56" y="519362"/>
            <a:ext cx="865925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6C7B2-0AA5-DE1E-595A-216A61D2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455" y="1835399"/>
            <a:ext cx="419953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78979-5B7E-033B-47FF-F893EFC2B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7456" y="2659311"/>
            <a:ext cx="419953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F1867-FC97-C696-7AAF-E152C6665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7959" y="1835399"/>
            <a:ext cx="432875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C5D3F-7A19-C6B6-6395-F16164E1D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7959" y="2659311"/>
            <a:ext cx="4328754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050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8EC5-A919-CD8A-5B41-7DF22957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46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1DDD1-3C92-165A-5B2D-446A5DF7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© 2024</a:t>
            </a:r>
            <a:endParaRPr lang="sl-SI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73C71-EC69-6992-8E25-21DF9DC2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48036-8794-A6D9-15D2-2893FE58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8CAA692C-B63D-4B90-A5D5-4B171E3D0D64}" type="slidenum">
              <a:rPr lang="sl-SI" smtClean="0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602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E45D-8FDA-EA62-B18B-8AE8DC53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379" y="499221"/>
            <a:ext cx="5722071" cy="575836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18B2E3-F7FA-1FBC-2071-98752FE5CDC9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00024" y="499220"/>
            <a:ext cx="2831521" cy="5923614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 tIns="216000"/>
          <a:lstStyle>
            <a:lvl1pPr marL="369094" indent="-22979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/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SOME TITLE HERE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Title here</a:t>
            </a:r>
          </a:p>
          <a:p>
            <a:pPr lvl="1"/>
            <a:r>
              <a:rPr lang="en-US" dirty="0"/>
              <a:t>Title 2</a:t>
            </a:r>
          </a:p>
          <a:p>
            <a:pPr lvl="2"/>
            <a:r>
              <a:rPr lang="en-US" dirty="0"/>
              <a:t>Title 3</a:t>
            </a:r>
          </a:p>
        </p:txBody>
      </p:sp>
    </p:spTree>
    <p:extLst>
      <p:ext uri="{BB962C8B-B14F-4D97-AF65-F5344CB8AC3E}">
        <p14:creationId xmlns:p14="http://schemas.microsoft.com/office/powerpoint/2010/main" val="3212963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E45D-8FDA-EA62-B18B-8AE8DC53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379" y="499221"/>
            <a:ext cx="5722071" cy="575836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18B2E3-F7FA-1FBC-2071-98752FE5CD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0024" y="499220"/>
            <a:ext cx="2831521" cy="5923614"/>
          </a:xfr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1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52188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DC6D-6FF4-C5DE-327F-28F9A09D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99" y="457200"/>
            <a:ext cx="2841146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E45D-8FDA-EA62-B18B-8AE8DC53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379" y="464124"/>
            <a:ext cx="5738597" cy="579345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48329-A908-9220-F292-1C3244EAD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9193" y="2233669"/>
            <a:ext cx="2841146" cy="40239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4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91C6-4BB9-EEA3-0709-627FD1FE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21" y="497174"/>
            <a:ext cx="2808799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A7184-4916-68D9-15FA-42EABD813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412474" y="826265"/>
            <a:ext cx="5354198" cy="53872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EEA98-B80F-3E4C-7855-E829505A8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6221" y="2097374"/>
            <a:ext cx="2808799" cy="411613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4590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20B4-0122-A301-75D3-01D89FD7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396A4-ED77-10C7-8324-0F2D568D2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3850" y="1557441"/>
            <a:ext cx="8668116" cy="3998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00D11-75FE-68B8-FEC2-97EB3D2D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2650" y="564073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E3F9D-2799-86E6-F363-87B29F7C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64073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CEA2A-DBFC-4B31-9E4D-55FBEEAA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522" y="6032963"/>
            <a:ext cx="1066637" cy="288000"/>
          </a:xfrm>
          <a:prstGeom prst="parallelogram">
            <a:avLst/>
          </a:prstGeom>
        </p:spPr>
        <p:txBody>
          <a:bodyPr/>
          <a:lstStyle/>
          <a:p>
            <a:fld id="{FD7E1875-0D24-D141-A4CE-52694660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0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721B7-130B-215F-C0FE-ED4BECF9C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44D35-519E-49C4-F780-83E8249AD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1F2B6-A34F-27E7-C266-3CDB7935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2650" y="564073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98EDA-E059-BC6C-A6DE-C5D41EC1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564073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779AA-CFCB-3E63-F82E-9902E6A6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522" y="6032963"/>
            <a:ext cx="1066637" cy="288000"/>
          </a:xfrm>
          <a:prstGeom prst="parallelogram">
            <a:avLst/>
          </a:prstGeom>
        </p:spPr>
        <p:txBody>
          <a:bodyPr/>
          <a:lstStyle/>
          <a:p>
            <a:fld id="{FD7E1875-0D24-D141-A4CE-526946601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4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26F-7CEC-3D49-9831-6AF8493C979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1155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C78D-88C9-674A-A73F-556CD3BC2F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5263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E0B8-B1E4-AB4B-A93A-5A5A26BB31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58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2B4B-7165-93B9-1417-E06725E14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765A8-F0EC-5E2D-2E9F-D4CD39A9E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D6E2C-1097-84D3-D358-3506D5F4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843BB-BA3A-A2D1-286A-05C4F40E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8157-F541-A74F-A738-AB1DC577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3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9B93-23A6-AD44-B0DA-15BB4900BC3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218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70FD-CCD3-7142-BEB1-BBF364D3C5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080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79783-A636-7747-8F12-C0DFFC63D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9607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D7D-AC2E-1F4D-8EC8-BFAF81BBB3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9813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F543B-1B7A-8345-84F7-ED07F7BA4E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6121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810B-C1E4-B043-874C-EA19B639F2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4033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935D7-D5F0-8247-AFD3-44C2427C39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3209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D1C2-D206-2541-B39A-6700D505CB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6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0F33-45F7-75E6-FCCE-F4ABA7FE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E68F-DF63-46CE-E9FD-AC90DF1A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B0E80-4B63-6708-9186-3EB40FCE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2638-F486-C8E4-AA60-D8DF3E0D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B27E-4DA9-FF14-8E01-831A058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AE6D-BE8E-739A-06B9-4B618801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95A6A-14AB-B294-4AF9-B3B1202A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50A1-E0A4-D254-3CB2-F31A65F9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0E2D4-31F8-EA42-0EAB-19AF68E9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1726-312D-49D4-2EFD-154E903C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B35E-CE2C-A6CA-332C-4B2BE4D4F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72C6-D246-7351-07CD-22063E4E5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2E480-1B4C-0BA4-0540-1D5D8F2F5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B8A4B-7478-8D38-423B-AE069099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25DF-6F1F-03B1-768B-44DBF652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571D6-D130-C422-C63B-D7582E0A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4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365C-B670-1B5B-BFF8-420AF9C9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D5088-5ABB-BFC1-6BF2-96B8AFA5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5F015-C242-9334-EDA7-9602427BE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7B7D7D-D207-99EE-B32A-5327DF87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B15CD-2C1D-2D0D-2BEA-5FFA3828C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0914-C7A3-1794-F893-B318601C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D9E92-16D3-F89C-71F4-3451E122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31391-D59D-9BAF-3799-67E6A813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D451-05EB-9598-522D-2A0A733E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CD3439-DD2B-E2F0-371A-E6A5EF88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B0166-737A-4219-B8D4-8829061B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CFB6E-6666-32F7-79FC-463171C8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3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430687-3231-F1FC-0B19-F4B486C9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1577-6D88-E744-9F40-F7CEF7524F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E7BD2-2FFA-23B0-A380-86FE525E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5C1B9-F871-420D-2DDC-FBCE89FA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9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title </a:t>
            </a:r>
            <a:r>
              <a:rPr lang="sl-SI" dirty="0" err="1"/>
              <a:t>style</a:t>
            </a:r>
            <a:endParaRPr lang="sl-SI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</a:t>
            </a:r>
            <a:r>
              <a:rPr lang="sl-SI" dirty="0" err="1"/>
              <a:t>text</a:t>
            </a:r>
            <a:r>
              <a:rPr lang="sl-SI" dirty="0"/>
              <a:t> </a:t>
            </a:r>
            <a:r>
              <a:rPr lang="sl-SI" dirty="0" err="1"/>
              <a:t>styles</a:t>
            </a:r>
            <a:endParaRPr lang="sl-SI" dirty="0"/>
          </a:p>
          <a:p>
            <a:pPr lvl="1"/>
            <a:r>
              <a:rPr lang="sl-SI" dirty="0" err="1"/>
              <a:t>Second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2"/>
            <a:r>
              <a:rPr lang="sl-SI" dirty="0" err="1"/>
              <a:t>Third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3"/>
            <a:r>
              <a:rPr lang="sl-SI" dirty="0" err="1"/>
              <a:t>Fourth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4"/>
            <a:r>
              <a:rPr lang="sl-SI" dirty="0" err="1"/>
              <a:t>Fifth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97650"/>
            <a:ext cx="24590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 dirty="0"/>
              <a:t>© 2024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7704" y="6597650"/>
            <a:ext cx="5401146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97650"/>
            <a:ext cx="2386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#</a:t>
            </a:r>
            <a:fld id="{8CAA692C-B63D-4B90-A5D5-4B171E3D0D6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66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DA5B3D-034A-70A5-AC7D-0C95437A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2E909-4738-4EDD-792B-6F3A52F5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98FB-60E1-C0C3-B2B7-F8F9BF662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1577-6D88-E744-9F40-F7CEF7524FC7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397F9-B867-9A34-27C9-728FB05A7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5303-D6C2-92DE-E797-81C02BC45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5A07-1B05-5C4E-98E8-E5B067C42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E3B046F-452B-47ED-B73F-87FC8170704F}"/>
              </a:ext>
            </a:extLst>
          </p:cNvPr>
          <p:cNvSpPr/>
          <p:nvPr userDrawn="1"/>
        </p:nvSpPr>
        <p:spPr>
          <a:xfrm>
            <a:off x="1" y="6517614"/>
            <a:ext cx="9144000" cy="3403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ECDAE-C048-46EF-2B57-3DBE8761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50" y="487019"/>
            <a:ext cx="8668116" cy="10137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B82F-28E7-0DD3-189D-660DA4E65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850" y="1557440"/>
            <a:ext cx="8668116" cy="461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8BCA12-B093-AECB-7827-870CFCA8C86E}"/>
              </a:ext>
            </a:extLst>
          </p:cNvPr>
          <p:cNvSpPr/>
          <p:nvPr userDrawn="1"/>
        </p:nvSpPr>
        <p:spPr>
          <a:xfrm>
            <a:off x="293850" y="340387"/>
            <a:ext cx="2835000" cy="9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73295-C8F1-0068-D6C6-526B5E2F8528}"/>
              </a:ext>
            </a:extLst>
          </p:cNvPr>
          <p:cNvSpPr/>
          <p:nvPr userDrawn="1"/>
        </p:nvSpPr>
        <p:spPr>
          <a:xfrm>
            <a:off x="3210408" y="340387"/>
            <a:ext cx="2835000" cy="9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EF729-4561-2E47-1C00-FDDD60C07346}"/>
              </a:ext>
            </a:extLst>
          </p:cNvPr>
          <p:cNvSpPr/>
          <p:nvPr userDrawn="1"/>
        </p:nvSpPr>
        <p:spPr>
          <a:xfrm>
            <a:off x="6126966" y="340387"/>
            <a:ext cx="2835000" cy="9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7A06CCD-FB64-BE99-D379-0243C0E550FF}"/>
              </a:ext>
            </a:extLst>
          </p:cNvPr>
          <p:cNvSpPr/>
          <p:nvPr userDrawn="1"/>
        </p:nvSpPr>
        <p:spPr>
          <a:xfrm>
            <a:off x="-2214" y="6517614"/>
            <a:ext cx="2477057" cy="291175"/>
          </a:xfrm>
          <a:custGeom>
            <a:avLst/>
            <a:gdLst>
              <a:gd name="connsiteX0" fmla="*/ 0 w 3419061"/>
              <a:gd name="connsiteY0" fmla="*/ 288000 h 288000"/>
              <a:gd name="connsiteX1" fmla="*/ 72000 w 3419061"/>
              <a:gd name="connsiteY1" fmla="*/ 0 h 288000"/>
              <a:gd name="connsiteX2" fmla="*/ 3419061 w 3419061"/>
              <a:gd name="connsiteY2" fmla="*/ 0 h 288000"/>
              <a:gd name="connsiteX3" fmla="*/ 3347061 w 3419061"/>
              <a:gd name="connsiteY3" fmla="*/ 288000 h 288000"/>
              <a:gd name="connsiteX4" fmla="*/ 0 w 3419061"/>
              <a:gd name="connsiteY4" fmla="*/ 288000 h 288000"/>
              <a:gd name="connsiteX0" fmla="*/ 39125 w 3347061"/>
              <a:gd name="connsiteY0" fmla="*/ 291175 h 291175"/>
              <a:gd name="connsiteX1" fmla="*/ 0 w 3347061"/>
              <a:gd name="connsiteY1" fmla="*/ 0 h 291175"/>
              <a:gd name="connsiteX2" fmla="*/ 3347061 w 3347061"/>
              <a:gd name="connsiteY2" fmla="*/ 0 h 291175"/>
              <a:gd name="connsiteX3" fmla="*/ 3275061 w 3347061"/>
              <a:gd name="connsiteY3" fmla="*/ 288000 h 291175"/>
              <a:gd name="connsiteX4" fmla="*/ 39125 w 3347061"/>
              <a:gd name="connsiteY4" fmla="*/ 291175 h 291175"/>
              <a:gd name="connsiteX0" fmla="*/ 0 w 3307936"/>
              <a:gd name="connsiteY0" fmla="*/ 291175 h 291175"/>
              <a:gd name="connsiteX1" fmla="*/ 8500 w 3307936"/>
              <a:gd name="connsiteY1" fmla="*/ 3175 h 291175"/>
              <a:gd name="connsiteX2" fmla="*/ 3307936 w 3307936"/>
              <a:gd name="connsiteY2" fmla="*/ 0 h 291175"/>
              <a:gd name="connsiteX3" fmla="*/ 3235936 w 3307936"/>
              <a:gd name="connsiteY3" fmla="*/ 288000 h 291175"/>
              <a:gd name="connsiteX4" fmla="*/ 0 w 3307936"/>
              <a:gd name="connsiteY4" fmla="*/ 291175 h 291175"/>
              <a:gd name="connsiteX0" fmla="*/ 0 w 3301586"/>
              <a:gd name="connsiteY0" fmla="*/ 291175 h 291175"/>
              <a:gd name="connsiteX1" fmla="*/ 2150 w 3301586"/>
              <a:gd name="connsiteY1" fmla="*/ 3175 h 291175"/>
              <a:gd name="connsiteX2" fmla="*/ 3301586 w 3301586"/>
              <a:gd name="connsiteY2" fmla="*/ 0 h 291175"/>
              <a:gd name="connsiteX3" fmla="*/ 3229586 w 3301586"/>
              <a:gd name="connsiteY3" fmla="*/ 288000 h 291175"/>
              <a:gd name="connsiteX4" fmla="*/ 0 w 3301586"/>
              <a:gd name="connsiteY4" fmla="*/ 291175 h 291175"/>
              <a:gd name="connsiteX0" fmla="*/ 1157 w 3302743"/>
              <a:gd name="connsiteY0" fmla="*/ 291175 h 291175"/>
              <a:gd name="connsiteX1" fmla="*/ 132 w 3302743"/>
              <a:gd name="connsiteY1" fmla="*/ 3175 h 291175"/>
              <a:gd name="connsiteX2" fmla="*/ 3302743 w 3302743"/>
              <a:gd name="connsiteY2" fmla="*/ 0 h 291175"/>
              <a:gd name="connsiteX3" fmla="*/ 3230743 w 3302743"/>
              <a:gd name="connsiteY3" fmla="*/ 288000 h 291175"/>
              <a:gd name="connsiteX4" fmla="*/ 1157 w 3302743"/>
              <a:gd name="connsiteY4" fmla="*/ 291175 h 29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2743" h="291175">
                <a:moveTo>
                  <a:pt x="1157" y="291175"/>
                </a:moveTo>
                <a:cubicBezTo>
                  <a:pt x="1874" y="195175"/>
                  <a:pt x="-585" y="99175"/>
                  <a:pt x="132" y="3175"/>
                </a:cubicBezTo>
                <a:lnTo>
                  <a:pt x="3302743" y="0"/>
                </a:lnTo>
                <a:lnTo>
                  <a:pt x="3230743" y="288000"/>
                </a:lnTo>
                <a:lnTo>
                  <a:pt x="1157" y="29117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Summer 2025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DDDF09F5-085D-8336-AE48-B735BB7EAB58}"/>
              </a:ext>
            </a:extLst>
          </p:cNvPr>
          <p:cNvSpPr/>
          <p:nvPr userDrawn="1"/>
        </p:nvSpPr>
        <p:spPr>
          <a:xfrm>
            <a:off x="2306542" y="6517613"/>
            <a:ext cx="3671846" cy="288000"/>
          </a:xfrm>
          <a:prstGeom prst="parallelogram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SEP769 CPS – Deep / Machine Learning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1C0C642-5BD5-A309-DC6F-355BB499ADB7}"/>
              </a:ext>
            </a:extLst>
          </p:cNvPr>
          <p:cNvSpPr/>
          <p:nvPr userDrawn="1"/>
        </p:nvSpPr>
        <p:spPr>
          <a:xfrm>
            <a:off x="6403950" y="6517613"/>
            <a:ext cx="1421961" cy="2880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033639D-84D2-6B35-2FF4-4A86DFC09C99}"/>
              </a:ext>
            </a:extLst>
          </p:cNvPr>
          <p:cNvSpPr/>
          <p:nvPr userDrawn="1"/>
        </p:nvSpPr>
        <p:spPr>
          <a:xfrm>
            <a:off x="7841826" y="6517613"/>
            <a:ext cx="1161000" cy="288000"/>
          </a:xfrm>
          <a:prstGeom prst="parallelogram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fld id="{D79FBCF1-1253-984F-99BD-0FC5A3CE05B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730B4B-0772-BFC7-4B1D-8A59568F96A2}"/>
              </a:ext>
            </a:extLst>
          </p:cNvPr>
          <p:cNvCxnSpPr>
            <a:cxnSpLocks/>
            <a:stCxn id="10" idx="0"/>
          </p:cNvCxnSpPr>
          <p:nvPr userDrawn="1"/>
        </p:nvCxnSpPr>
        <p:spPr>
          <a:xfrm>
            <a:off x="-1347" y="6808788"/>
            <a:ext cx="91453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52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02B15-067D-144B-A099-0B4EC2E3BB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509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1.bin"/><Relationship Id="rId3" Type="http://schemas.openxmlformats.org/officeDocument/2006/relationships/image" Target="../media/image82.w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87.wmf"/><Relationship Id="rId2" Type="http://schemas.openxmlformats.org/officeDocument/2006/relationships/oleObject" Target="../embeddings/oleObject6.bin"/><Relationship Id="rId16" Type="http://schemas.openxmlformats.org/officeDocument/2006/relationships/image" Target="../media/image8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83.wmf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86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8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96.wmf"/><Relationship Id="rId18" Type="http://schemas.openxmlformats.org/officeDocument/2006/relationships/image" Target="../media/image85.wmf"/><Relationship Id="rId3" Type="http://schemas.openxmlformats.org/officeDocument/2006/relationships/image" Target="../media/image91.wmf"/><Relationship Id="rId21" Type="http://schemas.openxmlformats.org/officeDocument/2006/relationships/oleObject" Target="../embeddings/oleObject22.bin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0.bin"/><Relationship Id="rId2" Type="http://schemas.openxmlformats.org/officeDocument/2006/relationships/oleObject" Target="../embeddings/oleObject13.bin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95.wmf"/><Relationship Id="rId24" Type="http://schemas.openxmlformats.org/officeDocument/2006/relationships/image" Target="../media/image88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23" Type="http://schemas.openxmlformats.org/officeDocument/2006/relationships/oleObject" Target="../embeddings/oleObject23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1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19.bin"/><Relationship Id="rId22" Type="http://schemas.openxmlformats.org/officeDocument/2006/relationships/image" Target="../media/image8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8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88.wmf"/><Relationship Id="rId2" Type="http://schemas.openxmlformats.org/officeDocument/2006/relationships/notesSlide" Target="../notesSlides/notesSlide5.xml"/><Relationship Id="rId16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wmf"/><Relationship Id="rId11" Type="http://schemas.openxmlformats.org/officeDocument/2006/relationships/image" Target="../media/image85.wmf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20.bin"/><Relationship Id="rId4" Type="http://schemas.openxmlformats.org/officeDocument/2006/relationships/image" Target="../media/image98.wmf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92.wmf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87.wmf"/><Relationship Id="rId2" Type="http://schemas.openxmlformats.org/officeDocument/2006/relationships/notesSlide" Target="../notesSlides/notesSlide6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wmf"/><Relationship Id="rId11" Type="http://schemas.openxmlformats.org/officeDocument/2006/relationships/image" Target="../media/image84.wmf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86.wmf"/><Relationship Id="rId10" Type="http://schemas.openxmlformats.org/officeDocument/2006/relationships/image" Target="../media/image105.wmf"/><Relationship Id="rId19" Type="http://schemas.openxmlformats.org/officeDocument/2006/relationships/image" Target="../media/image88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113.wmf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43.bin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11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107.wmf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84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109.wmf"/><Relationship Id="rId14" Type="http://schemas.openxmlformats.org/officeDocument/2006/relationships/image" Target="../media/image1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7" Type="http://schemas.openxmlformats.org/officeDocument/2006/relationships/image" Target="../media/image116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121.wmf"/><Relationship Id="rId3" Type="http://schemas.openxmlformats.org/officeDocument/2006/relationships/image" Target="../media/image118.wmf"/><Relationship Id="rId21" Type="http://schemas.openxmlformats.org/officeDocument/2006/relationships/oleObject" Target="../embeddings/oleObject56.bin"/><Relationship Id="rId7" Type="http://schemas.openxmlformats.org/officeDocument/2006/relationships/image" Target="../media/image116.wmf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54.bin"/><Relationship Id="rId2" Type="http://schemas.openxmlformats.org/officeDocument/2006/relationships/oleObject" Target="../embeddings/oleObject47.bin"/><Relationship Id="rId16" Type="http://schemas.openxmlformats.org/officeDocument/2006/relationships/image" Target="../media/image88.wmf"/><Relationship Id="rId20" Type="http://schemas.openxmlformats.org/officeDocument/2006/relationships/image" Target="../media/image12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1.bin"/><Relationship Id="rId5" Type="http://schemas.openxmlformats.org/officeDocument/2006/relationships/image" Target="../media/image119.wmf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55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87.wmf"/><Relationship Id="rId22" Type="http://schemas.openxmlformats.org/officeDocument/2006/relationships/image" Target="../media/image12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129.wmf"/><Relationship Id="rId18" Type="http://schemas.openxmlformats.org/officeDocument/2006/relationships/image" Target="../media/image120.wmf"/><Relationship Id="rId26" Type="http://schemas.openxmlformats.org/officeDocument/2006/relationships/image" Target="../media/image121.wmf"/><Relationship Id="rId3" Type="http://schemas.openxmlformats.org/officeDocument/2006/relationships/image" Target="../media/image124.wmf"/><Relationship Id="rId21" Type="http://schemas.openxmlformats.org/officeDocument/2006/relationships/oleObject" Target="../embeddings/oleObject52.bin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oleObject" Target="../embeddings/oleObject57.bin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29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128.wmf"/><Relationship Id="rId24" Type="http://schemas.openxmlformats.org/officeDocument/2006/relationships/image" Target="../media/image88.wmf"/><Relationship Id="rId32" Type="http://schemas.openxmlformats.org/officeDocument/2006/relationships/image" Target="../media/image131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122.wmf"/><Relationship Id="rId10" Type="http://schemas.openxmlformats.org/officeDocument/2006/relationships/oleObject" Target="../embeddings/oleObject61.bin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63.bin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12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70.bin"/><Relationship Id="rId3" Type="http://schemas.openxmlformats.org/officeDocument/2006/relationships/image" Target="../media/image132.wmf"/><Relationship Id="rId7" Type="http://schemas.openxmlformats.org/officeDocument/2006/relationships/image" Target="../media/image134.wmf"/><Relationship Id="rId12" Type="http://schemas.openxmlformats.org/officeDocument/2006/relationships/image" Target="../media/image137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7.bin"/><Relationship Id="rId11" Type="http://schemas.openxmlformats.org/officeDocument/2006/relationships/oleObject" Target="../embeddings/oleObject69.bin"/><Relationship Id="rId5" Type="http://schemas.openxmlformats.org/officeDocument/2006/relationships/image" Target="../media/image133.wmf"/><Relationship Id="rId10" Type="http://schemas.openxmlformats.org/officeDocument/2006/relationships/image" Target="../media/image136.wmf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13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156.wmf"/><Relationship Id="rId7" Type="http://schemas.openxmlformats.org/officeDocument/2006/relationships/image" Target="../media/image158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157.wmf"/><Relationship Id="rId10" Type="http://schemas.openxmlformats.org/officeDocument/2006/relationships/image" Target="../media/image160.png"/><Relationship Id="rId4" Type="http://schemas.openxmlformats.org/officeDocument/2006/relationships/oleObject" Target="../embeddings/oleObject72.bin"/><Relationship Id="rId9" Type="http://schemas.openxmlformats.org/officeDocument/2006/relationships/image" Target="../media/image15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170.wmf"/><Relationship Id="rId18" Type="http://schemas.openxmlformats.org/officeDocument/2006/relationships/image" Target="../media/image175.png"/><Relationship Id="rId3" Type="http://schemas.openxmlformats.org/officeDocument/2006/relationships/oleObject" Target="../embeddings/oleObject76.bin"/><Relationship Id="rId7" Type="http://schemas.openxmlformats.org/officeDocument/2006/relationships/image" Target="../media/image167.jpeg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174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jpeg"/><Relationship Id="rId11" Type="http://schemas.openxmlformats.org/officeDocument/2006/relationships/image" Target="../media/image169.wmf"/><Relationship Id="rId5" Type="http://schemas.openxmlformats.org/officeDocument/2006/relationships/image" Target="../media/image165.jpeg"/><Relationship Id="rId15" Type="http://schemas.openxmlformats.org/officeDocument/2006/relationships/image" Target="../media/image172.svg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176.svg"/><Relationship Id="rId4" Type="http://schemas.openxmlformats.org/officeDocument/2006/relationships/image" Target="../media/image164.wmf"/><Relationship Id="rId9" Type="http://schemas.openxmlformats.org/officeDocument/2006/relationships/image" Target="../media/image168.wmf"/><Relationship Id="rId14" Type="http://schemas.openxmlformats.org/officeDocument/2006/relationships/image" Target="../media/image17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178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customXml" Target="../ink/ink13.xml"/><Relationship Id="rId42" Type="http://schemas.openxmlformats.org/officeDocument/2006/relationships/customXml" Target="../ink/ink32.xml"/><Relationship Id="rId47" Type="http://schemas.openxmlformats.org/officeDocument/2006/relationships/customXml" Target="../ink/ink37.xml"/><Relationship Id="rId63" Type="http://schemas.openxmlformats.org/officeDocument/2006/relationships/customXml" Target="../ink/ink53.xml"/><Relationship Id="rId68" Type="http://schemas.openxmlformats.org/officeDocument/2006/relationships/customXml" Target="../ink/ink58.xml"/><Relationship Id="rId84" Type="http://schemas.openxmlformats.org/officeDocument/2006/relationships/customXml" Target="../ink/ink74.xml"/><Relationship Id="rId89" Type="http://schemas.openxmlformats.org/officeDocument/2006/relationships/image" Target="../media/image100.emf"/><Relationship Id="rId112" Type="http://schemas.openxmlformats.org/officeDocument/2006/relationships/customXml" Target="../ink/ink100.xml"/><Relationship Id="rId16" Type="http://schemas.openxmlformats.org/officeDocument/2006/relationships/customXml" Target="../ink/ink9.xml"/><Relationship Id="rId107" Type="http://schemas.openxmlformats.org/officeDocument/2006/relationships/customXml" Target="../ink/ink95.xml"/><Relationship Id="rId11" Type="http://schemas.openxmlformats.org/officeDocument/2006/relationships/image" Target="../media/image95.emf"/><Relationship Id="rId32" Type="http://schemas.openxmlformats.org/officeDocument/2006/relationships/customXml" Target="../ink/ink22.xml"/><Relationship Id="rId37" Type="http://schemas.openxmlformats.org/officeDocument/2006/relationships/customXml" Target="../ink/ink27.xml"/><Relationship Id="rId53" Type="http://schemas.openxmlformats.org/officeDocument/2006/relationships/customXml" Target="../ink/ink43.xml"/><Relationship Id="rId58" Type="http://schemas.openxmlformats.org/officeDocument/2006/relationships/customXml" Target="../ink/ink48.xml"/><Relationship Id="rId74" Type="http://schemas.openxmlformats.org/officeDocument/2006/relationships/customXml" Target="../ink/ink64.xml"/><Relationship Id="rId79" Type="http://schemas.openxmlformats.org/officeDocument/2006/relationships/customXml" Target="../ink/ink69.xml"/><Relationship Id="rId102" Type="http://schemas.openxmlformats.org/officeDocument/2006/relationships/customXml" Target="../ink/ink90.xml"/><Relationship Id="rId5" Type="http://schemas.openxmlformats.org/officeDocument/2006/relationships/image" Target="../media/image92.emf"/><Relationship Id="rId90" Type="http://schemas.openxmlformats.org/officeDocument/2006/relationships/customXml" Target="../ink/ink79.xml"/><Relationship Id="rId95" Type="http://schemas.openxmlformats.org/officeDocument/2006/relationships/customXml" Target="../ink/ink83.xml"/><Relationship Id="rId22" Type="http://schemas.openxmlformats.org/officeDocument/2006/relationships/image" Target="../media/image98.emf"/><Relationship Id="rId27" Type="http://schemas.openxmlformats.org/officeDocument/2006/relationships/customXml" Target="../ink/ink17.xml"/><Relationship Id="rId43" Type="http://schemas.openxmlformats.org/officeDocument/2006/relationships/customXml" Target="../ink/ink33.xml"/><Relationship Id="rId48" Type="http://schemas.openxmlformats.org/officeDocument/2006/relationships/customXml" Target="../ink/ink38.xml"/><Relationship Id="rId64" Type="http://schemas.openxmlformats.org/officeDocument/2006/relationships/customXml" Target="../ink/ink54.xml"/><Relationship Id="rId69" Type="http://schemas.openxmlformats.org/officeDocument/2006/relationships/customXml" Target="../ink/ink59.xml"/><Relationship Id="rId80" Type="http://schemas.openxmlformats.org/officeDocument/2006/relationships/customXml" Target="../ink/ink70.xml"/><Relationship Id="rId85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97.emf"/><Relationship Id="rId33" Type="http://schemas.openxmlformats.org/officeDocument/2006/relationships/customXml" Target="../ink/ink23.xml"/><Relationship Id="rId38" Type="http://schemas.openxmlformats.org/officeDocument/2006/relationships/customXml" Target="../ink/ink28.xml"/><Relationship Id="rId59" Type="http://schemas.openxmlformats.org/officeDocument/2006/relationships/customXml" Target="../ink/ink49.xml"/><Relationship Id="rId103" Type="http://schemas.openxmlformats.org/officeDocument/2006/relationships/customXml" Target="../ink/ink91.xml"/><Relationship Id="rId108" Type="http://schemas.openxmlformats.org/officeDocument/2006/relationships/customXml" Target="../ink/ink96.xml"/><Relationship Id="rId54" Type="http://schemas.openxmlformats.org/officeDocument/2006/relationships/customXml" Target="../ink/ink44.xml"/><Relationship Id="rId70" Type="http://schemas.openxmlformats.org/officeDocument/2006/relationships/customXml" Target="../ink/ink60.xml"/><Relationship Id="rId75" Type="http://schemas.openxmlformats.org/officeDocument/2006/relationships/customXml" Target="../ink/ink65.xml"/><Relationship Id="rId91" Type="http://schemas.openxmlformats.org/officeDocument/2006/relationships/customXml" Target="../ink/ink80.xml"/><Relationship Id="rId96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6.xml"/><Relationship Id="rId49" Type="http://schemas.openxmlformats.org/officeDocument/2006/relationships/customXml" Target="../ink/ink39.xml"/><Relationship Id="rId57" Type="http://schemas.openxmlformats.org/officeDocument/2006/relationships/customXml" Target="../ink/ink47.xml"/><Relationship Id="rId106" Type="http://schemas.openxmlformats.org/officeDocument/2006/relationships/customXml" Target="../ink/ink94.xml"/><Relationship Id="rId10" Type="http://schemas.openxmlformats.org/officeDocument/2006/relationships/customXml" Target="../ink/ink5.xml"/><Relationship Id="rId31" Type="http://schemas.openxmlformats.org/officeDocument/2006/relationships/customXml" Target="../ink/ink21.xml"/><Relationship Id="rId44" Type="http://schemas.openxmlformats.org/officeDocument/2006/relationships/customXml" Target="../ink/ink34.xml"/><Relationship Id="rId52" Type="http://schemas.openxmlformats.org/officeDocument/2006/relationships/customXml" Target="../ink/ink42.xml"/><Relationship Id="rId60" Type="http://schemas.openxmlformats.org/officeDocument/2006/relationships/customXml" Target="../ink/ink50.xml"/><Relationship Id="rId65" Type="http://schemas.openxmlformats.org/officeDocument/2006/relationships/customXml" Target="../ink/ink55.xml"/><Relationship Id="rId73" Type="http://schemas.openxmlformats.org/officeDocument/2006/relationships/customXml" Target="../ink/ink63.xml"/><Relationship Id="rId78" Type="http://schemas.openxmlformats.org/officeDocument/2006/relationships/customXml" Target="../ink/ink68.xml"/><Relationship Id="rId81" Type="http://schemas.openxmlformats.org/officeDocument/2006/relationships/customXml" Target="../ink/ink71.xml"/><Relationship Id="rId86" Type="http://schemas.openxmlformats.org/officeDocument/2006/relationships/customXml" Target="../ink/ink76.xml"/><Relationship Id="rId94" Type="http://schemas.openxmlformats.org/officeDocument/2006/relationships/customXml" Target="../ink/ink82.xml"/><Relationship Id="rId99" Type="http://schemas.openxmlformats.org/officeDocument/2006/relationships/customXml" Target="../ink/ink87.xml"/><Relationship Id="rId101" Type="http://schemas.openxmlformats.org/officeDocument/2006/relationships/customXml" Target="../ink/ink89.xml"/><Relationship Id="rId4" Type="http://schemas.openxmlformats.org/officeDocument/2006/relationships/customXml" Target="../ink/ink2.xml"/><Relationship Id="rId9" Type="http://schemas.openxmlformats.org/officeDocument/2006/relationships/image" Target="../media/image94.emf"/><Relationship Id="rId13" Type="http://schemas.openxmlformats.org/officeDocument/2006/relationships/customXml" Target="../ink/ink7.xml"/><Relationship Id="rId18" Type="http://schemas.openxmlformats.org/officeDocument/2006/relationships/customXml" Target="../ink/ink10.xml"/><Relationship Id="rId39" Type="http://schemas.openxmlformats.org/officeDocument/2006/relationships/customXml" Target="../ink/ink29.xml"/><Relationship Id="rId109" Type="http://schemas.openxmlformats.org/officeDocument/2006/relationships/customXml" Target="../ink/ink97.xml"/><Relationship Id="rId34" Type="http://schemas.openxmlformats.org/officeDocument/2006/relationships/customXml" Target="../ink/ink24.xml"/><Relationship Id="rId50" Type="http://schemas.openxmlformats.org/officeDocument/2006/relationships/customXml" Target="../ink/ink40.xml"/><Relationship Id="rId55" Type="http://schemas.openxmlformats.org/officeDocument/2006/relationships/customXml" Target="../ink/ink45.xml"/><Relationship Id="rId76" Type="http://schemas.openxmlformats.org/officeDocument/2006/relationships/customXml" Target="../ink/ink66.xml"/><Relationship Id="rId97" Type="http://schemas.openxmlformats.org/officeDocument/2006/relationships/customXml" Target="../ink/ink85.xml"/><Relationship Id="rId104" Type="http://schemas.openxmlformats.org/officeDocument/2006/relationships/customXml" Target="../ink/ink92.xml"/><Relationship Id="rId7" Type="http://schemas.openxmlformats.org/officeDocument/2006/relationships/image" Target="../media/image93.emf"/><Relationship Id="rId71" Type="http://schemas.openxmlformats.org/officeDocument/2006/relationships/customXml" Target="../ink/ink61.xml"/><Relationship Id="rId92" Type="http://schemas.openxmlformats.org/officeDocument/2006/relationships/image" Target="../media/image101.emf"/><Relationship Id="rId2" Type="http://schemas.openxmlformats.org/officeDocument/2006/relationships/customXml" Target="../ink/ink1.xml"/><Relationship Id="rId29" Type="http://schemas.openxmlformats.org/officeDocument/2006/relationships/customXml" Target="../ink/ink19.xml"/><Relationship Id="rId24" Type="http://schemas.openxmlformats.org/officeDocument/2006/relationships/image" Target="../media/image99.emf"/><Relationship Id="rId40" Type="http://schemas.openxmlformats.org/officeDocument/2006/relationships/customXml" Target="../ink/ink30.xml"/><Relationship Id="rId45" Type="http://schemas.openxmlformats.org/officeDocument/2006/relationships/customXml" Target="../ink/ink35.xml"/><Relationship Id="rId66" Type="http://schemas.openxmlformats.org/officeDocument/2006/relationships/customXml" Target="../ink/ink56.xml"/><Relationship Id="rId87" Type="http://schemas.openxmlformats.org/officeDocument/2006/relationships/customXml" Target="../ink/ink77.xml"/><Relationship Id="rId110" Type="http://schemas.openxmlformats.org/officeDocument/2006/relationships/customXml" Target="../ink/ink98.xml"/><Relationship Id="rId61" Type="http://schemas.openxmlformats.org/officeDocument/2006/relationships/customXml" Target="../ink/ink51.xml"/><Relationship Id="rId82" Type="http://schemas.openxmlformats.org/officeDocument/2006/relationships/customXml" Target="../ink/ink72.xml"/><Relationship Id="rId19" Type="http://schemas.openxmlformats.org/officeDocument/2006/relationships/customXml" Target="../ink/ink11.xml"/><Relationship Id="rId14" Type="http://schemas.openxmlformats.org/officeDocument/2006/relationships/image" Target="../media/image96.emf"/><Relationship Id="rId30" Type="http://schemas.openxmlformats.org/officeDocument/2006/relationships/customXml" Target="../ink/ink20.xml"/><Relationship Id="rId35" Type="http://schemas.openxmlformats.org/officeDocument/2006/relationships/customXml" Target="../ink/ink25.xml"/><Relationship Id="rId56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88.xml"/><Relationship Id="rId105" Type="http://schemas.openxmlformats.org/officeDocument/2006/relationships/customXml" Target="../ink/ink93.xml"/><Relationship Id="rId8" Type="http://schemas.openxmlformats.org/officeDocument/2006/relationships/customXml" Target="../ink/ink4.xml"/><Relationship Id="rId51" Type="http://schemas.openxmlformats.org/officeDocument/2006/relationships/customXml" Target="../ink/ink41.xml"/><Relationship Id="rId72" Type="http://schemas.openxmlformats.org/officeDocument/2006/relationships/customXml" Target="../ink/ink62.xml"/><Relationship Id="rId93" Type="http://schemas.openxmlformats.org/officeDocument/2006/relationships/customXml" Target="../ink/ink81.xml"/><Relationship Id="rId98" Type="http://schemas.openxmlformats.org/officeDocument/2006/relationships/customXml" Target="../ink/ink86.xml"/><Relationship Id="rId3" Type="http://schemas.openxmlformats.org/officeDocument/2006/relationships/image" Target="../media/image91.emf"/><Relationship Id="rId25" Type="http://schemas.openxmlformats.org/officeDocument/2006/relationships/customXml" Target="../ink/ink15.xml"/><Relationship Id="rId46" Type="http://schemas.openxmlformats.org/officeDocument/2006/relationships/customXml" Target="../ink/ink36.xml"/><Relationship Id="rId67" Type="http://schemas.openxmlformats.org/officeDocument/2006/relationships/customXml" Target="../ink/ink57.xml"/><Relationship Id="rId20" Type="http://schemas.openxmlformats.org/officeDocument/2006/relationships/customXml" Target="../ink/ink12.xml"/><Relationship Id="rId41" Type="http://schemas.openxmlformats.org/officeDocument/2006/relationships/customXml" Target="../ink/ink31.xml"/><Relationship Id="rId62" Type="http://schemas.openxmlformats.org/officeDocument/2006/relationships/customXml" Target="../ink/ink52.xml"/><Relationship Id="rId83" Type="http://schemas.openxmlformats.org/officeDocument/2006/relationships/customXml" Target="../ink/ink73.xml"/><Relationship Id="rId88" Type="http://schemas.openxmlformats.org/officeDocument/2006/relationships/customXml" Target="../ink/ink78.xml"/><Relationship Id="rId111" Type="http://schemas.openxmlformats.org/officeDocument/2006/relationships/customXml" Target="../ink/ink9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8" Type="http://schemas.openxmlformats.org/officeDocument/2006/relationships/image" Target="../media/image46.png"/><Relationship Id="rId3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8A0C-559C-13D8-A7E9-3A18E4F47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SEP760 Cyber Physical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CB8E1-E5F8-9889-B763-8C63A610A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790700"/>
          </a:xfrm>
        </p:spPr>
        <p:txBody>
          <a:bodyPr>
            <a:normAutofit/>
          </a:bodyPr>
          <a:lstStyle/>
          <a:p>
            <a:r>
              <a:rPr lang="en-US" dirty="0"/>
              <a:t>Summer 2025</a:t>
            </a:r>
          </a:p>
          <a:p>
            <a:r>
              <a:rPr lang="en-US" dirty="0"/>
              <a:t>Deep / Machine Learning</a:t>
            </a:r>
          </a:p>
          <a:p>
            <a:r>
              <a:rPr lang="en-US" dirty="0"/>
              <a:t>W. Booth School of Engineering, McMaster University</a:t>
            </a:r>
          </a:p>
          <a:p>
            <a:r>
              <a:rPr lang="en-US" dirty="0"/>
              <a:t>Dr. Anwar Mirza</a:t>
            </a:r>
          </a:p>
          <a:p>
            <a:r>
              <a:rPr lang="en-US" dirty="0"/>
              <a:t>mirzaa24@mcmaster.ca</a:t>
            </a:r>
          </a:p>
        </p:txBody>
      </p:sp>
    </p:spTree>
    <p:extLst>
      <p:ext uri="{BB962C8B-B14F-4D97-AF65-F5344CB8AC3E}">
        <p14:creationId xmlns:p14="http://schemas.microsoft.com/office/powerpoint/2010/main" val="406831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2459038" cy="21590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F60FF35B-02EE-4D10-BE05-CB65F1E6F068}" type="slidenum">
              <a:rPr lang="sl-SI" smtClean="0"/>
              <a:pPr/>
              <a:t>10</a:t>
            </a:fld>
            <a:endParaRPr lang="sl-SI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Properties of multilayer perceptrons</a:t>
            </a:r>
            <a:endParaRPr lang="en-GB" dirty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dirty="0"/>
              <a:t>Neurons include nonlinear activation function</a:t>
            </a:r>
          </a:p>
          <a:p>
            <a:pPr marL="762000" lvl="1" indent="-304800" eaLnBrk="1" hangingPunct="1"/>
            <a:r>
              <a:rPr lang="en-US" dirty="0"/>
              <a:t>Without </a:t>
            </a:r>
            <a:r>
              <a:rPr lang="en-US" dirty="0">
                <a:solidFill>
                  <a:srgbClr val="FF0000"/>
                </a:solidFill>
              </a:rPr>
              <a:t>nonlinearity</a:t>
            </a:r>
            <a:r>
              <a:rPr lang="en-US" dirty="0"/>
              <a:t>, the capacity of the network is reduced to that of a single layer perceptron</a:t>
            </a:r>
          </a:p>
          <a:p>
            <a:pPr marL="762000" lvl="1" indent="-304800" eaLnBrk="1" hangingPunct="1"/>
            <a:r>
              <a:rPr lang="en-US" dirty="0"/>
              <a:t>Nonlinearity must be </a:t>
            </a:r>
            <a:r>
              <a:rPr lang="en-US" dirty="0">
                <a:solidFill>
                  <a:srgbClr val="FF0000"/>
                </a:solidFill>
              </a:rPr>
              <a:t>smooth</a:t>
            </a:r>
            <a:r>
              <a:rPr lang="en-US" dirty="0"/>
              <a:t> (differentiable everywhere), not hard-limiting as in the original perceptron</a:t>
            </a:r>
          </a:p>
          <a:p>
            <a:pPr marL="762000" lvl="1" indent="-304800" eaLnBrk="1" hangingPunct="1"/>
            <a:r>
              <a:rPr lang="en-US" dirty="0"/>
              <a:t>Often, a logistic function is used:</a:t>
            </a:r>
          </a:p>
          <a:p>
            <a:pPr marL="762000" lvl="1" indent="-304800" eaLnBrk="1" hangingPunct="1"/>
            <a:endParaRPr lang="en-US" dirty="0"/>
          </a:p>
          <a:p>
            <a:pPr marL="762000" lvl="1" indent="-304800" eaLnBrk="1" hangingPunct="1"/>
            <a:endParaRPr lang="en-US" dirty="0"/>
          </a:p>
          <a:p>
            <a:pPr marL="457200" indent="-457200" eaLnBrk="1" hangingPunct="1">
              <a:buFontTx/>
              <a:buAutoNum type="arabicPeriod"/>
            </a:pPr>
            <a:r>
              <a:rPr lang="en-US" dirty="0"/>
              <a:t>One or more layers of </a:t>
            </a:r>
            <a:r>
              <a:rPr lang="en-US" dirty="0">
                <a:solidFill>
                  <a:srgbClr val="FF0000"/>
                </a:solidFill>
              </a:rPr>
              <a:t>hidden neurons</a:t>
            </a:r>
          </a:p>
          <a:p>
            <a:pPr marL="762000" lvl="1" indent="-304800" eaLnBrk="1" hangingPunct="1"/>
            <a:r>
              <a:rPr lang="en-US" dirty="0"/>
              <a:t>Enable learning of complex tasks by extracting features from the input patterns</a:t>
            </a:r>
          </a:p>
          <a:p>
            <a:pPr marL="762000" lvl="1" indent="-304800" eaLnBrk="1" hangingPunct="1"/>
            <a:endParaRPr lang="en-US" dirty="0"/>
          </a:p>
          <a:p>
            <a:pPr marL="457200" indent="-457200" eaLnBrk="1" hangingPunct="1">
              <a:buFontTx/>
              <a:buAutoNum type="arabicPeriod"/>
            </a:pPr>
            <a:r>
              <a:rPr lang="en-US" dirty="0"/>
              <a:t>Full connectivity</a:t>
            </a:r>
          </a:p>
          <a:p>
            <a:pPr marL="762000" lvl="1" indent="-304800" eaLnBrk="1" hangingPunct="1"/>
            <a:r>
              <a:rPr lang="en-US" dirty="0"/>
              <a:t>Neurons in successive layers are fully interconnected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422775" y="2787650"/>
          <a:ext cx="1662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419040" progId="Equation.3">
                  <p:embed/>
                </p:oleObj>
              </mc:Choice>
              <mc:Fallback>
                <p:oleObj name="Equation" r:id="rId2" imgW="9777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2787650"/>
                        <a:ext cx="1662113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9858751-D07C-E2B9-D16C-E9C1761A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DB75E4DE-13F2-4F55-984F-5C6F90CFB485}" type="slidenum">
              <a:rPr lang="sl-SI" smtClean="0"/>
              <a:pPr/>
              <a:t>11</a:t>
            </a:fld>
            <a:endParaRPr lang="sl-SI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About backpropagation</a:t>
            </a:r>
            <a:endParaRPr lang="en-GB" sz="2800" dirty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113337"/>
          </a:xfrm>
        </p:spPr>
        <p:txBody>
          <a:bodyPr/>
          <a:lstStyle/>
          <a:p>
            <a:pPr marL="457200" indent="-457200" eaLnBrk="1" hangingPunct="1"/>
            <a:r>
              <a:rPr lang="sl-SI" dirty="0" err="1"/>
              <a:t>Multilayer</a:t>
            </a:r>
            <a:r>
              <a:rPr lang="sl-SI" dirty="0"/>
              <a:t> </a:t>
            </a:r>
            <a:r>
              <a:rPr lang="sl-SI" dirty="0" err="1"/>
              <a:t>perceptrons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</a:t>
            </a:r>
            <a:r>
              <a:rPr lang="sl-SI" dirty="0" err="1"/>
              <a:t>trained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r>
              <a:rPr lang="sl-SI" dirty="0"/>
              <a:t> </a:t>
            </a:r>
            <a:r>
              <a:rPr lang="sl-SI" dirty="0" err="1"/>
              <a:t>learning</a:t>
            </a:r>
            <a:r>
              <a:rPr lang="sl-SI" dirty="0"/>
              <a:t> rule</a:t>
            </a:r>
          </a:p>
          <a:p>
            <a:pPr marL="762000" lvl="1" indent="-304800" eaLnBrk="1" hangingPunct="1"/>
            <a:r>
              <a:rPr lang="sl-SI" dirty="0" err="1"/>
              <a:t>Based</a:t>
            </a:r>
            <a:r>
              <a:rPr lang="sl-SI" dirty="0"/>
              <a:t> on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error-correction</a:t>
            </a:r>
            <a:r>
              <a:rPr lang="sl-SI" dirty="0"/>
              <a:t> </a:t>
            </a:r>
            <a:r>
              <a:rPr lang="sl-SI" dirty="0" err="1"/>
              <a:t>learning</a:t>
            </a:r>
            <a:r>
              <a:rPr lang="sl-SI" dirty="0"/>
              <a:t> rule</a:t>
            </a:r>
          </a:p>
          <a:p>
            <a:pPr marL="762000" lvl="1" indent="-304800" eaLnBrk="1" hangingPunct="1"/>
            <a:r>
              <a:rPr lang="sl-SI" dirty="0" err="1"/>
              <a:t>Generalization</a:t>
            </a:r>
            <a:r>
              <a:rPr lang="sl-SI" dirty="0"/>
              <a:t> of LMS </a:t>
            </a:r>
            <a:r>
              <a:rPr lang="sl-SI" dirty="0" err="1"/>
              <a:t>learning</a:t>
            </a:r>
            <a:r>
              <a:rPr lang="sl-SI" dirty="0"/>
              <a:t> rule (used to </a:t>
            </a:r>
            <a:r>
              <a:rPr lang="sl-SI" dirty="0" err="1"/>
              <a:t>train</a:t>
            </a:r>
            <a:r>
              <a:rPr lang="sl-SI" dirty="0"/>
              <a:t> </a:t>
            </a:r>
            <a:r>
              <a:rPr lang="sl-SI" dirty="0" err="1"/>
              <a:t>ADALINE</a:t>
            </a:r>
            <a:r>
              <a:rPr lang="sl-SI" dirty="0"/>
              <a:t>)</a:t>
            </a:r>
          </a:p>
          <a:p>
            <a:pPr marL="762000" lvl="1" indent="-304800" eaLnBrk="1" hangingPunct="1"/>
            <a:endParaRPr lang="en-US" dirty="0"/>
          </a:p>
          <a:p>
            <a:pPr marL="457200" indent="-457200" eaLnBrk="1" hangingPunct="1"/>
            <a:r>
              <a:rPr lang="sl-SI" dirty="0"/>
              <a:t>Backpropagation consists of two passes through the network</a:t>
            </a:r>
          </a:p>
          <a:p>
            <a:pPr marL="1257300" lvl="3" indent="0" eaLnBrk="1" hangingPunct="1">
              <a:buNone/>
            </a:pPr>
            <a:endParaRPr lang="sl-SI" dirty="0">
              <a:solidFill>
                <a:srgbClr val="FF0000"/>
              </a:solidFill>
            </a:endParaRPr>
          </a:p>
          <a:p>
            <a:pPr marL="857250" lvl="1" indent="-457200" eaLnBrk="1" hangingPunct="1">
              <a:buFontTx/>
              <a:buAutoNum type="arabicPeriod"/>
            </a:pPr>
            <a:r>
              <a:rPr lang="sl-SI" dirty="0" err="1">
                <a:solidFill>
                  <a:srgbClr val="FF0000"/>
                </a:solidFill>
              </a:rPr>
              <a:t>Forward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pass</a:t>
            </a:r>
            <a:endParaRPr lang="sl-SI" dirty="0">
              <a:solidFill>
                <a:srgbClr val="FF0000"/>
              </a:solidFill>
            </a:endParaRPr>
          </a:p>
          <a:p>
            <a:pPr marL="1162050" lvl="2" indent="-304800" eaLnBrk="1" hangingPunct="1"/>
            <a:r>
              <a:rPr lang="sl-SI" dirty="0" err="1"/>
              <a:t>Input</a:t>
            </a:r>
            <a:r>
              <a:rPr lang="sl-SI" dirty="0"/>
              <a:t> is </a:t>
            </a:r>
            <a:r>
              <a:rPr lang="sl-SI" dirty="0" err="1"/>
              <a:t>applied</a:t>
            </a:r>
            <a:r>
              <a:rPr lang="sl-SI" dirty="0"/>
              <a:t> to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</a:t>
            </a:r>
          </a:p>
          <a:p>
            <a:pPr marL="1162050" lvl="2" indent="-304800" eaLnBrk="1" hangingPunct="1"/>
            <a:r>
              <a:rPr lang="sl-SI" dirty="0" err="1"/>
              <a:t>Input</a:t>
            </a:r>
            <a:r>
              <a:rPr lang="sl-SI" dirty="0"/>
              <a:t> is </a:t>
            </a:r>
            <a:r>
              <a:rPr lang="sl-SI" dirty="0" err="1"/>
              <a:t>propagated</a:t>
            </a:r>
            <a:r>
              <a:rPr lang="sl-SI" dirty="0"/>
              <a:t> to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output</a:t>
            </a:r>
            <a:endParaRPr lang="sl-SI" dirty="0"/>
          </a:p>
          <a:p>
            <a:pPr marL="1162050" lvl="2" indent="-304800" eaLnBrk="1" hangingPunct="1"/>
            <a:r>
              <a:rPr lang="sl-SI" dirty="0" err="1"/>
              <a:t>Synaptic</a:t>
            </a:r>
            <a:r>
              <a:rPr lang="sl-SI" dirty="0"/>
              <a:t> </a:t>
            </a:r>
            <a:r>
              <a:rPr lang="sl-SI" dirty="0" err="1"/>
              <a:t>weights</a:t>
            </a:r>
            <a:r>
              <a:rPr lang="sl-SI" dirty="0"/>
              <a:t> </a:t>
            </a:r>
            <a:r>
              <a:rPr lang="sl-SI" dirty="0" err="1"/>
              <a:t>stay</a:t>
            </a:r>
            <a:r>
              <a:rPr lang="sl-SI" dirty="0"/>
              <a:t> </a:t>
            </a:r>
            <a:r>
              <a:rPr lang="sl-SI" dirty="0" err="1"/>
              <a:t>frozen</a:t>
            </a:r>
            <a:endParaRPr lang="sl-SI" dirty="0"/>
          </a:p>
          <a:p>
            <a:pPr marL="1162050" lvl="2" indent="-304800" eaLnBrk="1" hangingPunct="1"/>
            <a:r>
              <a:rPr lang="sl-SI" dirty="0" err="1"/>
              <a:t>Error</a:t>
            </a:r>
            <a:r>
              <a:rPr lang="sl-SI" dirty="0"/>
              <a:t> signal is </a:t>
            </a:r>
            <a:r>
              <a:rPr lang="sl-SI" dirty="0" err="1"/>
              <a:t>calculated</a:t>
            </a:r>
            <a:endParaRPr lang="sl-SI" dirty="0"/>
          </a:p>
          <a:p>
            <a:pPr marL="1619250" lvl="3" indent="-304800" eaLnBrk="1" hangingPunct="1"/>
            <a:endParaRPr lang="sl-SI" dirty="0"/>
          </a:p>
          <a:p>
            <a:pPr marL="857250" lvl="1" indent="-457200" eaLnBrk="1" hangingPunct="1">
              <a:buFontTx/>
              <a:buAutoNum type="arabicPeriod"/>
            </a:pPr>
            <a:r>
              <a:rPr lang="sl-SI" dirty="0" err="1">
                <a:solidFill>
                  <a:srgbClr val="3333FF"/>
                </a:solidFill>
              </a:rPr>
              <a:t>Backward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pass</a:t>
            </a:r>
            <a:endParaRPr lang="sl-SI" dirty="0">
              <a:solidFill>
                <a:srgbClr val="3333FF"/>
              </a:solidFill>
            </a:endParaRPr>
          </a:p>
          <a:p>
            <a:pPr marL="1162050" lvl="2" indent="-304800" eaLnBrk="1" hangingPunct="1"/>
            <a:r>
              <a:rPr lang="sl-SI" dirty="0" err="1"/>
              <a:t>Error</a:t>
            </a:r>
            <a:r>
              <a:rPr lang="sl-SI" dirty="0"/>
              <a:t> signal is </a:t>
            </a:r>
            <a:r>
              <a:rPr lang="sl-SI" dirty="0" err="1"/>
              <a:t>propagated</a:t>
            </a:r>
            <a:r>
              <a:rPr lang="sl-SI" dirty="0"/>
              <a:t> </a:t>
            </a:r>
            <a:r>
              <a:rPr lang="sl-SI" dirty="0" err="1"/>
              <a:t>backward</a:t>
            </a:r>
            <a:endParaRPr lang="sl-SI" dirty="0"/>
          </a:p>
          <a:p>
            <a:pPr marL="1162050" lvl="2" indent="-304800" eaLnBrk="1" hangingPunct="1"/>
            <a:r>
              <a:rPr lang="sl-SI" dirty="0" err="1"/>
              <a:t>Error</a:t>
            </a:r>
            <a:r>
              <a:rPr lang="sl-SI" dirty="0"/>
              <a:t> </a:t>
            </a:r>
            <a:r>
              <a:rPr lang="sl-SI" dirty="0" err="1"/>
              <a:t>gradients</a:t>
            </a:r>
            <a:r>
              <a:rPr lang="sl-SI" dirty="0"/>
              <a:t> are </a:t>
            </a:r>
            <a:r>
              <a:rPr lang="sl-SI" dirty="0" err="1"/>
              <a:t>calculated</a:t>
            </a:r>
            <a:endParaRPr lang="sl-SI" dirty="0"/>
          </a:p>
          <a:p>
            <a:pPr marL="1162050" lvl="2" indent="-304800" eaLnBrk="1" hangingPunct="1"/>
            <a:r>
              <a:rPr lang="sl-SI" dirty="0" err="1"/>
              <a:t>Synaptic</a:t>
            </a:r>
            <a:r>
              <a:rPr lang="sl-SI" dirty="0"/>
              <a:t> </a:t>
            </a:r>
            <a:r>
              <a:rPr lang="sl-SI" dirty="0" err="1"/>
              <a:t>weights</a:t>
            </a:r>
            <a:r>
              <a:rPr lang="sl-SI" dirty="0"/>
              <a:t> are </a:t>
            </a:r>
            <a:r>
              <a:rPr lang="sl-SI" dirty="0" err="1"/>
              <a:t>adjusted</a:t>
            </a:r>
            <a:endParaRPr lang="en-GB" dirty="0"/>
          </a:p>
        </p:txBody>
      </p:sp>
      <p:pic>
        <p:nvPicPr>
          <p:cNvPr id="33794" name="Picture 2" descr="A Comprehensive Guide to the Backpropagation Algorithm in Neural Networks -  neptune.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2989057" cy="28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9E4F0FB-17CC-FC85-B0BB-099A7A76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922AD-A2ED-0A92-3899-7EF1AF87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dirty="0"/>
              <a:t>©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9D1ED-14E8-6F24-71F9-EF8B4706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E86FB-9DAF-02CD-ECCC-D231FA66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/>
              <a:t>#</a:t>
            </a:r>
            <a:fld id="{8CAA692C-B63D-4B90-A5D5-4B171E3D0D64}" type="slidenum">
              <a:rPr lang="sl-SI" smtClean="0"/>
              <a:pPr>
                <a:defRPr/>
              </a:pPr>
              <a:t>12</a:t>
            </a:fld>
            <a:endParaRPr lang="sl-SI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F595D400-B900-113C-448C-D4154CE7A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65250"/>
            <a:ext cx="5486400" cy="41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DAFD6461-9816-AB8F-C666-975B82A72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76672"/>
            <a:ext cx="8226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CC"/>
                </a:solidFill>
                <a:latin typeface="Arial" charset="0"/>
              </a:defRPr>
            </a:lvl9pPr>
          </a:lstStyle>
          <a:p>
            <a:pPr algn="l"/>
            <a:r>
              <a:rPr lang="en-US" altLang="en-US" sz="1800" kern="0" dirty="0">
                <a:solidFill>
                  <a:srgbClr val="FF0000"/>
                </a:solidFill>
              </a:rPr>
              <a:t>Illustration of the directions of two basic signal flows in a multilayer perceptron: forward propagation of function signals and back propagation of error signals.</a:t>
            </a:r>
          </a:p>
        </p:txBody>
      </p:sp>
    </p:spTree>
    <p:extLst>
      <p:ext uri="{BB962C8B-B14F-4D97-AF65-F5344CB8AC3E}">
        <p14:creationId xmlns:p14="http://schemas.microsoft.com/office/powerpoint/2010/main" val="271415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6B8C2241-E124-42BA-BDD8-B0976595C5F3}" type="slidenum">
              <a:rPr lang="sl-SI" smtClean="0"/>
              <a:pPr/>
              <a:t>13</a:t>
            </a:fld>
            <a:endParaRPr lang="sl-SI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2.2  Backpropagation algorithm  </a:t>
            </a:r>
            <a:r>
              <a:rPr lang="sl-SI" sz="2800" dirty="0"/>
              <a:t>(1/9)</a:t>
            </a:r>
            <a:endParaRPr lang="en-GB" sz="2800" dirty="0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4897437"/>
          </a:xfrm>
        </p:spPr>
        <p:txBody>
          <a:bodyPr/>
          <a:lstStyle/>
          <a:p>
            <a:pPr eaLnBrk="1" hangingPunct="1"/>
            <a:r>
              <a:rPr lang="sl-SI"/>
              <a:t>A set of learning samples (inputs and target outputs)</a:t>
            </a:r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eaLnBrk="1" hangingPunct="1"/>
            <a:r>
              <a:rPr lang="sl-SI"/>
              <a:t>Error signal at output layer, neuron </a:t>
            </a:r>
            <a:r>
              <a:rPr lang="sl-SI" i="1">
                <a:solidFill>
                  <a:srgbClr val="3333FF"/>
                </a:solidFill>
              </a:rPr>
              <a:t>j</a:t>
            </a:r>
            <a:r>
              <a:rPr lang="sl-SI"/>
              <a:t>, learning iteration </a:t>
            </a:r>
            <a:r>
              <a:rPr lang="sl-SI" i="1">
                <a:solidFill>
                  <a:srgbClr val="3333FF"/>
                </a:solidFill>
              </a:rPr>
              <a:t>n</a:t>
            </a:r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eaLnBrk="1" hangingPunct="1"/>
            <a:r>
              <a:rPr lang="sl-SI">
                <a:solidFill>
                  <a:srgbClr val="FF0000"/>
                </a:solidFill>
              </a:rPr>
              <a:t>Instantaneous error energy</a:t>
            </a:r>
            <a:r>
              <a:rPr lang="sl-SI"/>
              <a:t> of output layer with </a:t>
            </a:r>
            <a:r>
              <a:rPr lang="sl-SI">
                <a:solidFill>
                  <a:srgbClr val="3333FF"/>
                </a:solidFill>
              </a:rPr>
              <a:t>R </a:t>
            </a:r>
            <a:r>
              <a:rPr lang="sl-SI"/>
              <a:t>neurons</a:t>
            </a:r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eaLnBrk="1" hangingPunct="1"/>
            <a:r>
              <a:rPr lang="sl-SI">
                <a:solidFill>
                  <a:srgbClr val="FF0000"/>
                </a:solidFill>
              </a:rPr>
              <a:t>Average error energy</a:t>
            </a:r>
            <a:r>
              <a:rPr lang="sl-SI"/>
              <a:t> over all learning set 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339349"/>
              </p:ext>
            </p:extLst>
          </p:nvPr>
        </p:nvGraphicFramePr>
        <p:xfrm>
          <a:off x="1068388" y="1916832"/>
          <a:ext cx="3992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09680" imgH="253800" progId="Equation.3">
                  <p:embed/>
                </p:oleObj>
              </mc:Choice>
              <mc:Fallback>
                <p:oleObj name="Equation" r:id="rId3" imgW="22096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916832"/>
                        <a:ext cx="39925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79537"/>
              </p:ext>
            </p:extLst>
          </p:nvPr>
        </p:nvGraphicFramePr>
        <p:xfrm>
          <a:off x="1358900" y="3861048"/>
          <a:ext cx="21336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444240" progId="Equation.3">
                  <p:embed/>
                </p:oleObj>
              </mc:Choice>
              <mc:Fallback>
                <p:oleObj name="Equation" r:id="rId5" imgW="11808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861048"/>
                        <a:ext cx="21336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Line 6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96720"/>
              </p:ext>
            </p:extLst>
          </p:nvPr>
        </p:nvGraphicFramePr>
        <p:xfrm>
          <a:off x="1403350" y="2924944"/>
          <a:ext cx="23669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07880" imgH="241200" progId="Equation.3">
                  <p:embed/>
                </p:oleObj>
              </mc:Choice>
              <mc:Fallback>
                <p:oleObj name="Equation" r:id="rId7" imgW="13078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944"/>
                        <a:ext cx="23669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612836"/>
              </p:ext>
            </p:extLst>
          </p:nvPr>
        </p:nvGraphicFramePr>
        <p:xfrm>
          <a:off x="1403350" y="5100985"/>
          <a:ext cx="17208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52200" imgH="431640" progId="Equation.3">
                  <p:embed/>
                </p:oleObj>
              </mc:Choice>
              <mc:Fallback>
                <p:oleObj name="Equation" r:id="rId9" imgW="9522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100985"/>
                        <a:ext cx="17208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EDBC-32C1-2170-A6BB-B1D3E6BD69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D11C-DB85-D8ED-A506-04738A26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452EE6C6-26EA-4CC4-8B44-6B7BFA0DCCEB}" type="slidenum">
              <a:rPr lang="sl-SI" smtClean="0"/>
              <a:pPr/>
              <a:t>14</a:t>
            </a:fld>
            <a:endParaRPr lang="sl-SI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Backpropagation algorithm  </a:t>
            </a:r>
            <a:r>
              <a:rPr lang="sl-SI" sz="2800"/>
              <a:t>(2/9)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413"/>
                <a:ext cx="8507413" cy="5113337"/>
              </a:xfrm>
            </p:spPr>
            <p:txBody>
              <a:bodyPr/>
              <a:lstStyle/>
              <a:p>
                <a:pPr eaLnBrk="1" hangingPunct="1"/>
                <a:r>
                  <a:rPr lang="en-US" dirty="0"/>
                  <a:t>Average error energy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represents a </a:t>
                </a:r>
                <a:r>
                  <a:rPr lang="en-US" dirty="0">
                    <a:solidFill>
                      <a:srgbClr val="FF0000"/>
                    </a:solidFill>
                  </a:rPr>
                  <a:t>cost function</a:t>
                </a:r>
                <a:r>
                  <a:rPr lang="en-US" dirty="0"/>
                  <a:t> as a measure of learning performance</a:t>
                </a:r>
              </a:p>
              <a:p>
                <a:pPr lvl="3" eaLnBrk="1" hangingPunct="1"/>
                <a:endParaRPr lang="en-US" dirty="0"/>
              </a:p>
              <a:p>
                <a:pPr eaLnBrk="1" hangingPunct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is a function of free network parameters</a:t>
                </a:r>
              </a:p>
              <a:p>
                <a:pPr lvl="1" eaLnBrk="1" hangingPunct="1"/>
                <a:r>
                  <a:rPr lang="en-US" dirty="0">
                    <a:solidFill>
                      <a:srgbClr val="0033CC"/>
                    </a:solidFill>
                  </a:rPr>
                  <a:t>synaptic weights</a:t>
                </a:r>
              </a:p>
              <a:p>
                <a:pPr lvl="1" eaLnBrk="1" hangingPunct="1"/>
                <a:r>
                  <a:rPr lang="en-US" dirty="0">
                    <a:solidFill>
                      <a:srgbClr val="0033CC"/>
                    </a:solidFill>
                  </a:rPr>
                  <a:t>bias levels</a:t>
                </a:r>
              </a:p>
              <a:p>
                <a:pPr lvl="3" eaLnBrk="1" hangingPunct="1"/>
                <a:endParaRPr lang="en-US" dirty="0"/>
              </a:p>
              <a:p>
                <a:pPr eaLnBrk="1" hangingPunct="1"/>
                <a:r>
                  <a:rPr lang="en-US" dirty="0">
                    <a:solidFill>
                      <a:srgbClr val="FF0000"/>
                    </a:solidFill>
                  </a:rPr>
                  <a:t>Learning objective</a:t>
                </a:r>
                <a:r>
                  <a:rPr lang="en-US" dirty="0"/>
                  <a:t> is to minimize average error energy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/>
                  <a:t> by adjusting free network parameters</a:t>
                </a:r>
              </a:p>
              <a:p>
                <a:pPr lvl="3" eaLnBrk="1" hangingPunct="1"/>
                <a:endParaRPr lang="en-US" dirty="0"/>
              </a:p>
              <a:p>
                <a:pPr eaLnBrk="1" hangingPunct="1"/>
                <a:r>
                  <a:rPr lang="en-US" dirty="0"/>
                  <a:t>Learning results from many presentations of training examples</a:t>
                </a:r>
              </a:p>
              <a:p>
                <a:pPr lvl="1" eaLnBrk="1" hangingPunct="1"/>
                <a:r>
                  <a:rPr lang="en-US" dirty="0">
                    <a:solidFill>
                      <a:srgbClr val="FF0000"/>
                    </a:solidFill>
                  </a:rPr>
                  <a:t>Epoch learning:</a:t>
                </a:r>
                <a:r>
                  <a:rPr lang="en-US" dirty="0"/>
                  <a:t>  network parameters are adjusted after presenting the entire training set</a:t>
                </a:r>
              </a:p>
              <a:p>
                <a:pPr lvl="1" eaLnBrk="1" hangingPunct="1"/>
                <a:r>
                  <a:rPr lang="en-US" dirty="0"/>
                  <a:t>We use an approximation: </a:t>
                </a:r>
                <a:r>
                  <a:rPr lang="en-US" dirty="0">
                    <a:solidFill>
                      <a:srgbClr val="FF0000"/>
                    </a:solidFill>
                  </a:rPr>
                  <a:t>pattern-by-pattern learning</a:t>
                </a:r>
                <a:r>
                  <a:rPr lang="en-US" dirty="0"/>
                  <a:t> instead of </a:t>
                </a:r>
                <a:r>
                  <a:rPr lang="en-US" dirty="0">
                    <a:solidFill>
                      <a:srgbClr val="FF0000"/>
                    </a:solidFill>
                  </a:rPr>
                  <a:t>epoch learning</a:t>
                </a:r>
              </a:p>
              <a:p>
                <a:pPr lvl="2" eaLnBrk="1" hangingPunct="1"/>
                <a:r>
                  <a:rPr lang="en-US" dirty="0"/>
                  <a:t>Parameter adjustments are made for each pattern presented to the network</a:t>
                </a:r>
              </a:p>
              <a:p>
                <a:pPr lvl="2" eaLnBrk="1" hangingPunct="1"/>
                <a:r>
                  <a:rPr lang="en-US" dirty="0"/>
                  <a:t>Minimizing </a:t>
                </a:r>
                <a:r>
                  <a:rPr lang="en-US" dirty="0">
                    <a:solidFill>
                      <a:srgbClr val="FF0000"/>
                    </a:solidFill>
                  </a:rPr>
                  <a:t>instantaneous error energy</a:t>
                </a:r>
                <a:r>
                  <a:rPr lang="en-US" dirty="0"/>
                  <a:t> at each step instead of </a:t>
                </a:r>
                <a:r>
                  <a:rPr lang="en-US" dirty="0">
                    <a:solidFill>
                      <a:srgbClr val="FF0000"/>
                    </a:solidFill>
                  </a:rPr>
                  <a:t>average error energy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413"/>
                <a:ext cx="8507413" cy="5113337"/>
              </a:xfrm>
              <a:blipFill>
                <a:blip r:embed="rId2"/>
                <a:stretch>
                  <a:fillRect l="-596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ABC4-ED9A-817B-9B4D-6C083E04C7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E573-3B30-BB4E-B469-4B8BEB0F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E1593E42-8CC0-443A-8243-7C76DCAA71FB}" type="slidenum">
              <a:rPr lang="sl-SI" smtClean="0"/>
              <a:pPr/>
              <a:t>15</a:t>
            </a:fld>
            <a:endParaRPr lang="sl-SI"/>
          </a:p>
        </p:txBody>
      </p:sp>
      <p:sp>
        <p:nvSpPr>
          <p:cNvPr id="4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Backpropagation algorithm  </a:t>
            </a:r>
            <a:r>
              <a:rPr lang="sl-SI" sz="2800"/>
              <a:t>(3/9)</a:t>
            </a:r>
          </a:p>
        </p:txBody>
      </p:sp>
      <p:sp>
        <p:nvSpPr>
          <p:cNvPr id="4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Similar</a:t>
            </a:r>
            <a:r>
              <a:rPr lang="sl-SI" dirty="0"/>
              <a:t> to </a:t>
            </a:r>
            <a:r>
              <a:rPr lang="sl-SI" dirty="0" err="1"/>
              <a:t>the</a:t>
            </a:r>
            <a:r>
              <a:rPr lang="sl-SI" dirty="0"/>
              <a:t> LMS </a:t>
            </a:r>
            <a:r>
              <a:rPr lang="sl-SI" dirty="0" err="1"/>
              <a:t>algorithm</a:t>
            </a:r>
            <a:r>
              <a:rPr lang="sl-SI" dirty="0"/>
              <a:t>, </a:t>
            </a:r>
            <a:r>
              <a:rPr lang="sl-SI" dirty="0" err="1"/>
              <a:t>backpropagation</a:t>
            </a:r>
            <a:r>
              <a:rPr lang="sl-SI" dirty="0"/>
              <a:t> </a:t>
            </a:r>
            <a:r>
              <a:rPr lang="sl-SI" dirty="0" err="1"/>
              <a:t>applies</a:t>
            </a:r>
            <a:r>
              <a:rPr lang="sl-SI" dirty="0"/>
              <a:t> </a:t>
            </a:r>
            <a:r>
              <a:rPr lang="sl-SI" dirty="0" err="1"/>
              <a:t>correction</a:t>
            </a:r>
            <a:r>
              <a:rPr lang="sl-SI" dirty="0"/>
              <a:t> of </a:t>
            </a:r>
            <a:r>
              <a:rPr lang="sl-SI" dirty="0" err="1"/>
              <a:t>weights</a:t>
            </a:r>
            <a:r>
              <a:rPr lang="sl-SI" dirty="0"/>
              <a:t> </a:t>
            </a:r>
            <a:r>
              <a:rPr lang="sl-SI" dirty="0" err="1"/>
              <a:t>proportional</a:t>
            </a:r>
            <a:r>
              <a:rPr lang="sl-SI" dirty="0"/>
              <a:t> to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partial</a:t>
            </a:r>
            <a:r>
              <a:rPr lang="sl-SI" dirty="0"/>
              <a:t> </a:t>
            </a:r>
            <a:r>
              <a:rPr lang="sl-SI" dirty="0" err="1"/>
              <a:t>derivative</a:t>
            </a:r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r>
              <a:rPr lang="sl-SI" dirty="0" err="1"/>
              <a:t>Expressing</a:t>
            </a:r>
            <a:r>
              <a:rPr lang="sl-SI" dirty="0"/>
              <a:t> </a:t>
            </a:r>
            <a:r>
              <a:rPr lang="sl-SI" dirty="0" err="1"/>
              <a:t>this</a:t>
            </a:r>
            <a:r>
              <a:rPr lang="sl-SI" dirty="0"/>
              <a:t> gradient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chain</a:t>
            </a:r>
            <a:r>
              <a:rPr lang="sl-SI" dirty="0"/>
              <a:t> rule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549400" y="2136775"/>
          <a:ext cx="22288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44240" progId="Equation.3">
                  <p:embed/>
                </p:oleObj>
              </mc:Choice>
              <mc:Fallback>
                <p:oleObj name="Equation" r:id="rId2" imgW="12315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136775"/>
                        <a:ext cx="22288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0" name="Group 43"/>
          <p:cNvGrpSpPr>
            <a:grpSpLocks/>
          </p:cNvGrpSpPr>
          <p:nvPr/>
        </p:nvGrpSpPr>
        <p:grpSpPr bwMode="auto">
          <a:xfrm>
            <a:off x="787400" y="3649663"/>
            <a:ext cx="4505325" cy="2011362"/>
            <a:chOff x="815" y="2526"/>
            <a:chExt cx="2838" cy="1267"/>
          </a:xfrm>
        </p:grpSpPr>
        <p:graphicFrame>
          <p:nvGraphicFramePr>
            <p:cNvPr id="4104" name="Object 5"/>
            <p:cNvGraphicFramePr>
              <a:graphicFrameLocks noChangeAspect="1"/>
            </p:cNvGraphicFramePr>
            <p:nvPr/>
          </p:nvGraphicFramePr>
          <p:xfrm>
            <a:off x="875" y="2526"/>
            <a:ext cx="2778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38280" imgH="469800" progId="Equation.3">
                    <p:embed/>
                  </p:oleObj>
                </mc:Choice>
                <mc:Fallback>
                  <p:oleObj name="Equation" r:id="rId4" imgW="2438280" imgH="469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2526"/>
                          <a:ext cx="2778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9" name="Text Box 6"/>
            <p:cNvSpPr txBox="1">
              <a:spLocks noChangeArrowheads="1"/>
            </p:cNvSpPr>
            <p:nvPr/>
          </p:nvSpPr>
          <p:spPr bwMode="auto">
            <a:xfrm>
              <a:off x="815" y="3119"/>
              <a:ext cx="2275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sl-SI">
                  <a:solidFill>
                    <a:schemeClr val="bg2"/>
                  </a:solidFill>
                </a:rPr>
                <a:t>output error</a:t>
              </a:r>
            </a:p>
            <a:p>
              <a:r>
                <a:rPr lang="sl-SI">
                  <a:solidFill>
                    <a:schemeClr val="bg2"/>
                  </a:solidFill>
                </a:rPr>
                <a:t>     network output</a:t>
              </a:r>
            </a:p>
            <a:p>
              <a:r>
                <a:rPr lang="sl-SI">
                  <a:solidFill>
                    <a:schemeClr val="bg2"/>
                  </a:solidFill>
                </a:rPr>
                <a:t>          induced local field</a:t>
              </a:r>
            </a:p>
            <a:p>
              <a:r>
                <a:rPr lang="sl-SI">
                  <a:solidFill>
                    <a:schemeClr val="bg2"/>
                  </a:solidFill>
                </a:rPr>
                <a:t>               synaptic weight</a:t>
              </a:r>
            </a:p>
          </p:txBody>
        </p:sp>
        <p:sp>
          <p:nvSpPr>
            <p:cNvPr id="4120" name="Line 9"/>
            <p:cNvSpPr>
              <a:spLocks noChangeShapeType="1"/>
            </p:cNvSpPr>
            <p:nvPr/>
          </p:nvSpPr>
          <p:spPr bwMode="auto">
            <a:xfrm flipV="1">
              <a:off x="1548" y="3000"/>
              <a:ext cx="136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Line 10"/>
            <p:cNvSpPr>
              <a:spLocks noChangeShapeType="1"/>
            </p:cNvSpPr>
            <p:nvPr/>
          </p:nvSpPr>
          <p:spPr bwMode="auto">
            <a:xfrm flipV="1">
              <a:off x="1911" y="3000"/>
              <a:ext cx="272" cy="36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Line 11"/>
            <p:cNvSpPr>
              <a:spLocks noChangeShapeType="1"/>
            </p:cNvSpPr>
            <p:nvPr/>
          </p:nvSpPr>
          <p:spPr bwMode="auto">
            <a:xfrm flipV="1">
              <a:off x="2274" y="3022"/>
              <a:ext cx="408" cy="47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Line 12"/>
            <p:cNvSpPr>
              <a:spLocks noChangeShapeType="1"/>
            </p:cNvSpPr>
            <p:nvPr/>
          </p:nvSpPr>
          <p:spPr bwMode="auto">
            <a:xfrm flipV="1">
              <a:off x="2319" y="3000"/>
              <a:ext cx="908" cy="6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11" name="Text Box 21"/>
          <p:cNvSpPr txBox="1">
            <a:spLocks noChangeArrowheads="1"/>
          </p:cNvSpPr>
          <p:nvPr/>
        </p:nvSpPr>
        <p:spPr bwMode="auto">
          <a:xfrm>
            <a:off x="4140200" y="2133600"/>
            <a:ext cx="2625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chemeClr val="bg2"/>
                </a:solidFill>
              </a:rPr>
              <a:t>Instantaneous error energy</a:t>
            </a:r>
          </a:p>
        </p:txBody>
      </p:sp>
      <p:sp>
        <p:nvSpPr>
          <p:cNvPr id="4112" name="Line 22"/>
          <p:cNvSpPr>
            <a:spLocks noChangeShapeType="1"/>
          </p:cNvSpPr>
          <p:nvPr/>
        </p:nvSpPr>
        <p:spPr bwMode="auto">
          <a:xfrm flipH="1">
            <a:off x="3779838" y="2276475"/>
            <a:ext cx="3603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4113" name="Group 40"/>
          <p:cNvGrpSpPr>
            <a:grpSpLocks/>
          </p:cNvGrpSpPr>
          <p:nvPr/>
        </p:nvGrpSpPr>
        <p:grpSpPr bwMode="auto">
          <a:xfrm>
            <a:off x="4857750" y="4679950"/>
            <a:ext cx="2435225" cy="1301750"/>
            <a:chOff x="4067" y="2474"/>
            <a:chExt cx="1345" cy="621"/>
          </a:xfrm>
        </p:grpSpPr>
        <p:pic>
          <p:nvPicPr>
            <p:cNvPr id="4115" name="Picture 3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87" y="2542"/>
              <a:ext cx="1225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100" name="Object 24"/>
            <p:cNvGraphicFramePr>
              <a:graphicFrameLocks noChangeAspect="1"/>
            </p:cNvGraphicFramePr>
            <p:nvPr/>
          </p:nvGraphicFramePr>
          <p:xfrm>
            <a:off x="4067" y="2474"/>
            <a:ext cx="12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0" imgH="228600" progId="Equation.3">
                    <p:embed/>
                  </p:oleObj>
                </mc:Choice>
                <mc:Fallback>
                  <p:oleObj name="Equation" r:id="rId7" imgW="16488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2474"/>
                          <a:ext cx="126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27"/>
            <p:cNvGraphicFramePr>
              <a:graphicFrameLocks noChangeAspect="1"/>
            </p:cNvGraphicFramePr>
            <p:nvPr/>
          </p:nvGraphicFramePr>
          <p:xfrm>
            <a:off x="4741" y="2604"/>
            <a:ext cx="1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0" imgH="241200" progId="Equation.3">
                    <p:embed/>
                  </p:oleObj>
                </mc:Choice>
                <mc:Fallback>
                  <p:oleObj name="Equation" r:id="rId9" imgW="16488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2604"/>
                          <a:ext cx="126" cy="1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33"/>
            <p:cNvGraphicFramePr>
              <a:graphicFrameLocks noChangeAspect="1"/>
            </p:cNvGraphicFramePr>
            <p:nvPr/>
          </p:nvGraphicFramePr>
          <p:xfrm>
            <a:off x="5171" y="2604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7480" imgH="241200" progId="Equation.3">
                    <p:embed/>
                  </p:oleObj>
                </mc:Choice>
                <mc:Fallback>
                  <p:oleObj name="Equation" r:id="rId11" imgW="17748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" y="2604"/>
                          <a:ext cx="135" cy="1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Oval 36"/>
            <p:cNvSpPr>
              <a:spLocks noChangeArrowheads="1"/>
            </p:cNvSpPr>
            <p:nvPr/>
          </p:nvSpPr>
          <p:spPr bwMode="auto">
            <a:xfrm>
              <a:off x="4332" y="2925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7" name="Oval 37"/>
            <p:cNvSpPr>
              <a:spLocks noChangeArrowheads="1"/>
            </p:cNvSpPr>
            <p:nvPr/>
          </p:nvSpPr>
          <p:spPr bwMode="auto">
            <a:xfrm>
              <a:off x="4335" y="2562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8" name="Oval 38"/>
            <p:cNvSpPr>
              <a:spLocks noChangeArrowheads="1"/>
            </p:cNvSpPr>
            <p:nvPr/>
          </p:nvSpPr>
          <p:spPr bwMode="auto">
            <a:xfrm>
              <a:off x="4625" y="2901"/>
              <a:ext cx="136" cy="9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4103" name="Object 39"/>
            <p:cNvGraphicFramePr>
              <a:graphicFrameLocks noChangeAspect="1"/>
            </p:cNvGraphicFramePr>
            <p:nvPr/>
          </p:nvGraphicFramePr>
          <p:xfrm>
            <a:off x="4328" y="2526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15640" imgH="241200" progId="Equation.3">
                    <p:embed/>
                  </p:oleObj>
                </mc:Choice>
                <mc:Fallback>
                  <p:oleObj name="Equation" r:id="rId13" imgW="215640" imgH="241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526"/>
                          <a:ext cx="165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9" name="Object 44"/>
          <p:cNvGraphicFramePr>
            <a:graphicFrameLocks noChangeAspect="1"/>
          </p:cNvGraphicFramePr>
          <p:nvPr/>
        </p:nvGraphicFramePr>
        <p:xfrm>
          <a:off x="7366000" y="5189538"/>
          <a:ext cx="11668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87320" imgH="711000" progId="Equation.3">
                  <p:embed/>
                </p:oleObj>
              </mc:Choice>
              <mc:Fallback>
                <p:oleObj name="Equation" r:id="rId15" imgW="787320" imgH="7110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5189538"/>
                        <a:ext cx="11668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14" name="AutoShape 45"/>
          <p:cNvCxnSpPr>
            <a:cxnSpLocks noChangeShapeType="1"/>
          </p:cNvCxnSpPr>
          <p:nvPr/>
        </p:nvCxnSpPr>
        <p:spPr bwMode="auto">
          <a:xfrm flipH="1" flipV="1">
            <a:off x="5480050" y="4789488"/>
            <a:ext cx="3052763" cy="923925"/>
          </a:xfrm>
          <a:prstGeom prst="curvedConnector4">
            <a:avLst>
              <a:gd name="adj1" fmla="val -7435"/>
              <a:gd name="adj2" fmla="val 124741"/>
            </a:avLst>
          </a:prstGeom>
          <a:noFill/>
          <a:ln w="9525">
            <a:solidFill>
              <a:srgbClr val="FF9933">
                <a:alpha val="69019"/>
              </a:srgbClr>
            </a:solidFill>
            <a:round/>
            <a:headEnd/>
            <a:tailEnd type="triangle" w="med" len="med"/>
          </a:ln>
        </p:spPr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F78C-EDA7-C439-2F2F-4B295B9A94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CBBE-2AD4-B966-AEB9-9E55CCB7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78EEEAB-801D-898C-2574-1D0A2E393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1165225"/>
            <a:ext cx="6892925" cy="4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C35BA5-15FE-BE75-740A-8BD87847CF9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226425" cy="457200"/>
          </a:xfrm>
          <a:prstGeom prst="rect">
            <a:avLst/>
          </a:prstGeom>
          <a:noFill/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1800" b="1" dirty="0">
                <a:solidFill>
                  <a:srgbClr val="FF0000"/>
                </a:solidFill>
              </a:rPr>
              <a:t>Signal-flow graph highlighting the details of output neuron </a:t>
            </a:r>
            <a:r>
              <a:rPr lang="en-US" altLang="en-US" sz="1800" b="1" i="1" dirty="0">
                <a:solidFill>
                  <a:srgbClr val="FF0000"/>
                </a:solidFill>
              </a:rPr>
              <a:t>j</a:t>
            </a:r>
            <a:r>
              <a:rPr lang="en-US" altLang="en-US" sz="1200" i="1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F047F-1B9B-3C14-8787-E248434C69E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2459038" cy="21590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0C5A-53F8-E777-F825-95CC4B1E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6597730"/>
            <a:ext cx="5760000" cy="21590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071E-0CA6-28D8-4FB7-6BA10FB6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F7FB3D4C-88BD-4959-B1CB-5802D1BF188C}" type="slidenum">
              <a:rPr lang="sl-SI" smtClean="0"/>
              <a:pPr/>
              <a:t>16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251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34928693-CB73-49EA-B23D-2D6A37196721}" type="slidenum">
              <a:rPr lang="sl-SI" smtClean="0"/>
              <a:pPr/>
              <a:t>17</a:t>
            </a:fld>
            <a:endParaRPr lang="sl-SI"/>
          </a:p>
        </p:txBody>
      </p:sp>
      <p:sp>
        <p:nvSpPr>
          <p:cNvPr id="51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Backpropagation algorithm  </a:t>
            </a:r>
            <a:r>
              <a:rPr lang="sl-SI" sz="2800"/>
              <a:t>(4/9)</a:t>
            </a:r>
          </a:p>
        </p:txBody>
      </p:sp>
      <p:sp>
        <p:nvSpPr>
          <p:cNvPr id="51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3337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dirty="0"/>
              <a:t>Gradient on </a:t>
            </a:r>
            <a:r>
              <a:rPr lang="sl-SI" dirty="0" err="1"/>
              <a:t>output</a:t>
            </a:r>
            <a:r>
              <a:rPr lang="sl-SI" dirty="0"/>
              <a:t> </a:t>
            </a:r>
            <a:r>
              <a:rPr lang="sl-SI" dirty="0" err="1"/>
              <a:t>error</a:t>
            </a: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r>
              <a:rPr lang="sl-SI" dirty="0"/>
              <a:t>Gradient on </a:t>
            </a:r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output</a:t>
            </a: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r>
              <a:rPr lang="sl-SI" dirty="0"/>
              <a:t>Gradient on </a:t>
            </a:r>
            <a:r>
              <a:rPr lang="sl-SI" dirty="0" err="1"/>
              <a:t>induced</a:t>
            </a:r>
            <a:r>
              <a:rPr lang="sl-SI" dirty="0"/>
              <a:t> </a:t>
            </a:r>
            <a:r>
              <a:rPr lang="sl-SI" dirty="0" err="1"/>
              <a:t>local</a:t>
            </a:r>
            <a:r>
              <a:rPr lang="sl-SI" dirty="0"/>
              <a:t> </a:t>
            </a:r>
            <a:r>
              <a:rPr lang="sl-SI" dirty="0" err="1"/>
              <a:t>field</a:t>
            </a: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r>
              <a:rPr lang="sl-SI" dirty="0"/>
              <a:t>Gradient on </a:t>
            </a:r>
            <a:r>
              <a:rPr lang="sl-SI" dirty="0" err="1"/>
              <a:t>synaptic</a:t>
            </a:r>
            <a:r>
              <a:rPr lang="sl-SI" dirty="0"/>
              <a:t> </a:t>
            </a:r>
            <a:r>
              <a:rPr lang="sl-SI" dirty="0" err="1"/>
              <a:t>weight</a:t>
            </a:r>
            <a:endParaRPr lang="sl-SI" dirty="0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615287"/>
              </p:ext>
            </p:extLst>
          </p:nvPr>
        </p:nvGraphicFramePr>
        <p:xfrm>
          <a:off x="5402263" y="1460525"/>
          <a:ext cx="16779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44240" progId="Equation.3">
                  <p:embed/>
                </p:oleObj>
              </mc:Choice>
              <mc:Fallback>
                <p:oleObj name="Equation" r:id="rId2" imgW="9270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1460525"/>
                        <a:ext cx="16779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20418"/>
              </p:ext>
            </p:extLst>
          </p:nvPr>
        </p:nvGraphicFramePr>
        <p:xfrm>
          <a:off x="5387975" y="3837682"/>
          <a:ext cx="21367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469800" progId="Equation.3">
                  <p:embed/>
                </p:oleObj>
              </mc:Choice>
              <mc:Fallback>
                <p:oleObj name="Equation" r:id="rId4" imgW="118080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3837682"/>
                        <a:ext cx="21367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158559"/>
              </p:ext>
            </p:extLst>
          </p:nvPr>
        </p:nvGraphicFramePr>
        <p:xfrm>
          <a:off x="1657350" y="1460525"/>
          <a:ext cx="21336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431640" progId="Equation.3">
                  <p:embed/>
                </p:oleObj>
              </mc:Choice>
              <mc:Fallback>
                <p:oleObj name="Equation" r:id="rId6" imgW="1180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460525"/>
                        <a:ext cx="21336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AutoShape 16"/>
          <p:cNvSpPr>
            <a:spLocks noChangeArrowheads="1"/>
          </p:cNvSpPr>
          <p:nvPr/>
        </p:nvSpPr>
        <p:spPr bwMode="auto">
          <a:xfrm>
            <a:off x="4213225" y="1603400"/>
            <a:ext cx="719138" cy="433387"/>
          </a:xfrm>
          <a:prstGeom prst="rightArrow">
            <a:avLst>
              <a:gd name="adj1" fmla="val 50000"/>
              <a:gd name="adj2" fmla="val 41484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1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280184"/>
              </p:ext>
            </p:extLst>
          </p:nvPr>
        </p:nvGraphicFramePr>
        <p:xfrm>
          <a:off x="5416550" y="2564904"/>
          <a:ext cx="13779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469800" progId="Equation.3">
                  <p:embed/>
                </p:oleObj>
              </mc:Choice>
              <mc:Fallback>
                <p:oleObj name="Equation" r:id="rId8" imgW="76176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2564904"/>
                        <a:ext cx="13779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5806"/>
              </p:ext>
            </p:extLst>
          </p:nvPr>
        </p:nvGraphicFramePr>
        <p:xfrm>
          <a:off x="1412875" y="2777629"/>
          <a:ext cx="23669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07880" imgH="241200" progId="Equation.3">
                  <p:embed/>
                </p:oleObj>
              </mc:Choice>
              <mc:Fallback>
                <p:oleObj name="Equation" r:id="rId10" imgW="130788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777629"/>
                        <a:ext cx="23669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4213225" y="2779217"/>
            <a:ext cx="719138" cy="433387"/>
          </a:xfrm>
          <a:prstGeom prst="rightArrow">
            <a:avLst>
              <a:gd name="adj1" fmla="val 50000"/>
              <a:gd name="adj2" fmla="val 41484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1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010377"/>
              </p:ext>
            </p:extLst>
          </p:nvPr>
        </p:nvGraphicFramePr>
        <p:xfrm>
          <a:off x="5389563" y="5157192"/>
          <a:ext cx="17700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77760" imgH="469800" progId="Equation.3">
                  <p:embed/>
                </p:oleObj>
              </mc:Choice>
              <mc:Fallback>
                <p:oleObj name="Equation" r:id="rId12" imgW="97776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5157192"/>
                        <a:ext cx="1770062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AutoShape 27"/>
          <p:cNvSpPr>
            <a:spLocks noChangeArrowheads="1"/>
          </p:cNvSpPr>
          <p:nvPr/>
        </p:nvSpPr>
        <p:spPr bwMode="auto">
          <a:xfrm>
            <a:off x="4213225" y="4031357"/>
            <a:ext cx="719138" cy="433388"/>
          </a:xfrm>
          <a:prstGeom prst="rightArrow">
            <a:avLst>
              <a:gd name="adj1" fmla="val 50000"/>
              <a:gd name="adj2" fmla="val 4148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1" name="AutoShape 30"/>
          <p:cNvSpPr>
            <a:spLocks noChangeArrowheads="1"/>
          </p:cNvSpPr>
          <p:nvPr/>
        </p:nvSpPr>
        <p:spPr bwMode="auto">
          <a:xfrm>
            <a:off x="4213225" y="5357217"/>
            <a:ext cx="719138" cy="433387"/>
          </a:xfrm>
          <a:prstGeom prst="rightArrow">
            <a:avLst>
              <a:gd name="adj1" fmla="val 50000"/>
              <a:gd name="adj2" fmla="val 41484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12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595"/>
              </p:ext>
            </p:extLst>
          </p:nvPr>
        </p:nvGraphicFramePr>
        <p:xfrm>
          <a:off x="1274763" y="5173067"/>
          <a:ext cx="250348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44240" progId="Equation.3">
                  <p:embed/>
                </p:oleObj>
              </mc:Choice>
              <mc:Fallback>
                <p:oleObj name="Equation" r:id="rId14" imgW="1384200" imgH="444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5173067"/>
                        <a:ext cx="2503487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2" name="Group 40"/>
          <p:cNvGrpSpPr>
            <a:grpSpLocks/>
          </p:cNvGrpSpPr>
          <p:nvPr/>
        </p:nvGrpSpPr>
        <p:grpSpPr bwMode="auto">
          <a:xfrm>
            <a:off x="1560513" y="3717032"/>
            <a:ext cx="2219325" cy="1012825"/>
            <a:chOff x="4067" y="2474"/>
            <a:chExt cx="1345" cy="621"/>
          </a:xfrm>
        </p:grpSpPr>
        <p:pic>
          <p:nvPicPr>
            <p:cNvPr id="5143" name="Picture 41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4187" y="2542"/>
              <a:ext cx="1225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129" name="Object 42"/>
            <p:cNvGraphicFramePr>
              <a:graphicFrameLocks noChangeAspect="1"/>
            </p:cNvGraphicFramePr>
            <p:nvPr/>
          </p:nvGraphicFramePr>
          <p:xfrm>
            <a:off x="4067" y="2474"/>
            <a:ext cx="12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4880" imgH="228600" progId="Equation.3">
                    <p:embed/>
                  </p:oleObj>
                </mc:Choice>
                <mc:Fallback>
                  <p:oleObj name="Equation" r:id="rId17" imgW="164880" imgH="228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2474"/>
                          <a:ext cx="126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43"/>
            <p:cNvGraphicFramePr>
              <a:graphicFrameLocks noChangeAspect="1"/>
            </p:cNvGraphicFramePr>
            <p:nvPr/>
          </p:nvGraphicFramePr>
          <p:xfrm>
            <a:off x="4741" y="2604"/>
            <a:ext cx="1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64880" imgH="241200" progId="Equation.3">
                    <p:embed/>
                  </p:oleObj>
                </mc:Choice>
                <mc:Fallback>
                  <p:oleObj name="Equation" r:id="rId19" imgW="164880" imgH="241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2604"/>
                          <a:ext cx="126" cy="1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44"/>
            <p:cNvGraphicFramePr>
              <a:graphicFrameLocks noChangeAspect="1"/>
            </p:cNvGraphicFramePr>
            <p:nvPr/>
          </p:nvGraphicFramePr>
          <p:xfrm>
            <a:off x="5171" y="2604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77480" imgH="241200" progId="Equation.3">
                    <p:embed/>
                  </p:oleObj>
                </mc:Choice>
                <mc:Fallback>
                  <p:oleObj name="Equation" r:id="rId21" imgW="177480" imgH="2412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" y="2604"/>
                          <a:ext cx="135" cy="1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Oval 45"/>
            <p:cNvSpPr>
              <a:spLocks noChangeArrowheads="1"/>
            </p:cNvSpPr>
            <p:nvPr/>
          </p:nvSpPr>
          <p:spPr bwMode="auto">
            <a:xfrm>
              <a:off x="4332" y="2925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45" name="Oval 46"/>
            <p:cNvSpPr>
              <a:spLocks noChangeArrowheads="1"/>
            </p:cNvSpPr>
            <p:nvPr/>
          </p:nvSpPr>
          <p:spPr bwMode="auto">
            <a:xfrm>
              <a:off x="4335" y="2562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46" name="Oval 47"/>
            <p:cNvSpPr>
              <a:spLocks noChangeArrowheads="1"/>
            </p:cNvSpPr>
            <p:nvPr/>
          </p:nvSpPr>
          <p:spPr bwMode="auto">
            <a:xfrm>
              <a:off x="4625" y="2901"/>
              <a:ext cx="136" cy="9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5132" name="Object 48"/>
            <p:cNvGraphicFramePr>
              <a:graphicFrameLocks noChangeAspect="1"/>
            </p:cNvGraphicFramePr>
            <p:nvPr/>
          </p:nvGraphicFramePr>
          <p:xfrm>
            <a:off x="4328" y="2526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15640" imgH="241200" progId="Equation.3">
                    <p:embed/>
                  </p:oleObj>
                </mc:Choice>
                <mc:Fallback>
                  <p:oleObj name="Equation" r:id="rId23" imgW="215640" imgH="2412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526"/>
                          <a:ext cx="165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6B399A9-7258-E54C-6B53-0FE06A84CE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6F909EB-EEAE-F678-66FF-089D67F7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AF1656DD-DA41-49D8-8779-0B9E1ADCFD22}" type="slidenum">
              <a:rPr lang="sl-SI" smtClean="0"/>
              <a:pPr/>
              <a:t>18</a:t>
            </a:fld>
            <a:endParaRPr lang="sl-SI"/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Backpropagation algorithm  </a:t>
            </a:r>
            <a:r>
              <a:rPr lang="sl-SI" sz="2800"/>
              <a:t>(5/9)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Putting</a:t>
            </a:r>
            <a:r>
              <a:rPr lang="sl-SI" dirty="0"/>
              <a:t> </a:t>
            </a:r>
            <a:r>
              <a:rPr lang="sl-SI" dirty="0" err="1"/>
              <a:t>gradients</a:t>
            </a:r>
            <a:r>
              <a:rPr lang="sl-SI" dirty="0"/>
              <a:t> </a:t>
            </a:r>
            <a:r>
              <a:rPr lang="sl-SI" dirty="0" err="1"/>
              <a:t>together</a:t>
            </a:r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r>
              <a:rPr lang="sl-SI" dirty="0" err="1"/>
              <a:t>Correction</a:t>
            </a:r>
            <a:r>
              <a:rPr lang="sl-SI" dirty="0"/>
              <a:t> of </a:t>
            </a:r>
            <a:r>
              <a:rPr lang="sl-SI" dirty="0" err="1"/>
              <a:t>synaptic</a:t>
            </a:r>
            <a:r>
              <a:rPr lang="sl-SI" dirty="0"/>
              <a:t> </a:t>
            </a:r>
            <a:r>
              <a:rPr lang="sl-SI" dirty="0" err="1"/>
              <a:t>weight</a:t>
            </a:r>
            <a:r>
              <a:rPr lang="sl-SI" dirty="0"/>
              <a:t> is </a:t>
            </a:r>
            <a:r>
              <a:rPr lang="sl-SI" dirty="0" err="1"/>
              <a:t>defined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>
                <a:solidFill>
                  <a:srgbClr val="FF0000"/>
                </a:solidFill>
              </a:rPr>
              <a:t>delta rule</a:t>
            </a:r>
          </a:p>
          <a:p>
            <a:pPr eaLnBrk="1" hangingPunct="1"/>
            <a:endParaRPr lang="sl-SI" dirty="0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389063" y="1792288"/>
          <a:ext cx="4411662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280" imgH="977760" progId="Equation.3">
                  <p:embed/>
                </p:oleObj>
              </mc:Choice>
              <mc:Fallback>
                <p:oleObj name="Equation" r:id="rId3" imgW="243828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1792288"/>
                        <a:ext cx="4411662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3"/>
          <p:cNvGraphicFramePr>
            <a:graphicFrameLocks noChangeAspect="1"/>
          </p:cNvGraphicFramePr>
          <p:nvPr/>
        </p:nvGraphicFramePr>
        <p:xfrm>
          <a:off x="1577975" y="4143375"/>
          <a:ext cx="49387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30240" imgH="520560" progId="Equation.3">
                  <p:embed/>
                </p:oleObj>
              </mc:Choice>
              <mc:Fallback>
                <p:oleObj name="Equation" r:id="rId5" imgW="273024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4143375"/>
                        <a:ext cx="493871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4"/>
          <p:cNvGraphicFramePr>
            <a:graphicFrameLocks noChangeAspect="1"/>
          </p:cNvGraphicFramePr>
          <p:nvPr/>
        </p:nvGraphicFramePr>
        <p:xfrm>
          <a:off x="1547813" y="5708650"/>
          <a:ext cx="264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160" imgH="253800" progId="Equation.3">
                  <p:embed/>
                </p:oleObj>
              </mc:Choice>
              <mc:Fallback>
                <p:oleObj name="Equation" r:id="rId7" imgW="146016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708650"/>
                        <a:ext cx="2641600" cy="4572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7000"/>
                        </a:srgbClr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Line 15"/>
          <p:cNvSpPr>
            <a:spLocks noChangeShapeType="1"/>
          </p:cNvSpPr>
          <p:nvPr/>
        </p:nvSpPr>
        <p:spPr bwMode="auto">
          <a:xfrm flipH="1" flipV="1">
            <a:off x="5292725" y="5013325"/>
            <a:ext cx="5746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159" name="Text Box 16"/>
          <p:cNvSpPr txBox="1">
            <a:spLocks noChangeArrowheads="1"/>
          </p:cNvSpPr>
          <p:nvPr/>
        </p:nvSpPr>
        <p:spPr bwMode="auto">
          <a:xfrm>
            <a:off x="5905500" y="5032375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800">
                <a:solidFill>
                  <a:srgbClr val="FF0000"/>
                </a:solidFill>
              </a:rPr>
              <a:t>Local gradient</a:t>
            </a:r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3097213" y="5038725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800">
                <a:solidFill>
                  <a:srgbClr val="FF0000"/>
                </a:solidFill>
              </a:rPr>
              <a:t>Learning rate</a:t>
            </a:r>
          </a:p>
        </p:txBody>
      </p:sp>
      <p:sp>
        <p:nvSpPr>
          <p:cNvPr id="6161" name="Line 18"/>
          <p:cNvSpPr>
            <a:spLocks noChangeShapeType="1"/>
          </p:cNvSpPr>
          <p:nvPr/>
        </p:nvSpPr>
        <p:spPr bwMode="auto">
          <a:xfrm flipH="1" flipV="1">
            <a:off x="2987675" y="4652963"/>
            <a:ext cx="1444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6162" name="Group 29"/>
          <p:cNvGrpSpPr>
            <a:grpSpLocks/>
          </p:cNvGrpSpPr>
          <p:nvPr/>
        </p:nvGrpSpPr>
        <p:grpSpPr bwMode="auto">
          <a:xfrm>
            <a:off x="6228184" y="1844675"/>
            <a:ext cx="2362200" cy="1223963"/>
            <a:chOff x="4067" y="2474"/>
            <a:chExt cx="1345" cy="621"/>
          </a:xfrm>
        </p:grpSpPr>
        <p:pic>
          <p:nvPicPr>
            <p:cNvPr id="6163" name="Picture 3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187" y="2542"/>
              <a:ext cx="1225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6149" name="Object 31"/>
            <p:cNvGraphicFramePr>
              <a:graphicFrameLocks noChangeAspect="1"/>
            </p:cNvGraphicFramePr>
            <p:nvPr/>
          </p:nvGraphicFramePr>
          <p:xfrm>
            <a:off x="4067" y="2474"/>
            <a:ext cx="12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4880" imgH="228600" progId="Equation.3">
                    <p:embed/>
                  </p:oleObj>
                </mc:Choice>
                <mc:Fallback>
                  <p:oleObj name="Equation" r:id="rId10" imgW="164880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2474"/>
                          <a:ext cx="126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32"/>
            <p:cNvGraphicFramePr>
              <a:graphicFrameLocks noChangeAspect="1"/>
            </p:cNvGraphicFramePr>
            <p:nvPr/>
          </p:nvGraphicFramePr>
          <p:xfrm>
            <a:off x="4741" y="2604"/>
            <a:ext cx="1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880" imgH="241200" progId="Equation.3">
                    <p:embed/>
                  </p:oleObj>
                </mc:Choice>
                <mc:Fallback>
                  <p:oleObj name="Equation" r:id="rId12" imgW="164880" imgH="241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2604"/>
                          <a:ext cx="126" cy="1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33"/>
            <p:cNvGraphicFramePr>
              <a:graphicFrameLocks noChangeAspect="1"/>
            </p:cNvGraphicFramePr>
            <p:nvPr/>
          </p:nvGraphicFramePr>
          <p:xfrm>
            <a:off x="5171" y="2604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7480" imgH="241200" progId="Equation.3">
                    <p:embed/>
                  </p:oleObj>
                </mc:Choice>
                <mc:Fallback>
                  <p:oleObj name="Equation" r:id="rId14" imgW="17748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" y="2604"/>
                          <a:ext cx="135" cy="1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Oval 34"/>
            <p:cNvSpPr>
              <a:spLocks noChangeArrowheads="1"/>
            </p:cNvSpPr>
            <p:nvPr/>
          </p:nvSpPr>
          <p:spPr bwMode="auto">
            <a:xfrm>
              <a:off x="4332" y="2925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65" name="Oval 35"/>
            <p:cNvSpPr>
              <a:spLocks noChangeArrowheads="1"/>
            </p:cNvSpPr>
            <p:nvPr/>
          </p:nvSpPr>
          <p:spPr bwMode="auto">
            <a:xfrm>
              <a:off x="4335" y="2562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66" name="Oval 36"/>
            <p:cNvSpPr>
              <a:spLocks noChangeArrowheads="1"/>
            </p:cNvSpPr>
            <p:nvPr/>
          </p:nvSpPr>
          <p:spPr bwMode="auto">
            <a:xfrm>
              <a:off x="4625" y="2901"/>
              <a:ext cx="136" cy="9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6152" name="Object 37"/>
            <p:cNvGraphicFramePr>
              <a:graphicFrameLocks noChangeAspect="1"/>
            </p:cNvGraphicFramePr>
            <p:nvPr/>
          </p:nvGraphicFramePr>
          <p:xfrm>
            <a:off x="4328" y="2526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15640" imgH="241200" progId="Equation.3">
                    <p:embed/>
                  </p:oleObj>
                </mc:Choice>
                <mc:Fallback>
                  <p:oleObj name="Equation" r:id="rId16" imgW="215640" imgH="24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526"/>
                          <a:ext cx="165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8F71E6C-476B-315C-E4D5-4803C1C106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5036C8C-E3ED-8BF3-3C87-A8B9251D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8009FDF-5FFC-D934-1EA2-874FED17EAA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226425" cy="457200"/>
          </a:xfrm>
          <a:prstGeom prst="rect">
            <a:avLst/>
          </a:prstGeom>
          <a:noFill/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1800" b="1" dirty="0">
                <a:solidFill>
                  <a:srgbClr val="FF0000"/>
                </a:solidFill>
              </a:rPr>
              <a:t>Signal-flow graph highlighting the details of output neuron </a:t>
            </a:r>
            <a:r>
              <a:rPr lang="en-US" altLang="en-US" sz="1800" b="1" i="1" dirty="0">
                <a:solidFill>
                  <a:srgbClr val="FF0000"/>
                </a:solidFill>
              </a:rPr>
              <a:t>k </a:t>
            </a:r>
            <a:r>
              <a:rPr lang="en-US" altLang="en-US" sz="1800" b="1" dirty="0">
                <a:solidFill>
                  <a:srgbClr val="FF0000"/>
                </a:solidFill>
              </a:rPr>
              <a:t>connected to hidden neuron </a:t>
            </a:r>
            <a:r>
              <a:rPr lang="en-US" altLang="en-US" sz="1800" b="1" i="1" dirty="0">
                <a:solidFill>
                  <a:srgbClr val="FF0000"/>
                </a:solidFill>
              </a:rPr>
              <a:t>j.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93C8DAD-D010-8BB7-86F7-211585B32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315200" cy="42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3A26B9C-BE16-84AB-44C6-D79CF1A8EB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2459038" cy="21590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8152532-4C47-B3BD-29C6-6D321E8A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6597730"/>
            <a:ext cx="5760000" cy="21590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D4BA987-5730-8C14-320A-17F40B15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F7FB3D4C-88BD-4959-B1CB-5802D1BF188C}" type="slidenum">
              <a:rPr lang="sl-SI" smtClean="0"/>
              <a:pPr/>
              <a:t>19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8242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>
                <a:solidFill>
                  <a:srgbClr val="C00000"/>
                </a:solidFill>
              </a:rPr>
              <a:t>2.  Feedforward Neural Networks (FNN)  and Backpropagation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275614" y="1596192"/>
            <a:ext cx="6480249" cy="3417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sl-SI" sz="2400" dirty="0">
                <a:solidFill>
                  <a:srgbClr val="0033CC"/>
                </a:solidFill>
              </a:rPr>
              <a:t>1  Multilayer Feedforward Networks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2.2  Backpropagation algorithm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2.3  Working with backpropagation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2.4  Advanced algorithms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2.5  Performance of multilayer perceptrons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286814F-0FF3-73B5-6648-D990590F2E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2459038" cy="215900"/>
          </a:xfrm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CA15968-8E05-6E4B-2B6F-18345CDD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6597730"/>
            <a:ext cx="5760000" cy="21590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76A7AF3-F171-0CD1-CCD2-421AE3E4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F7FB3D4C-88BD-4959-B1CB-5802D1BF188C}" type="slidenum">
              <a:rPr lang="sl-SI" smtClean="0"/>
              <a:pPr/>
              <a:t>2</a:t>
            </a:fld>
            <a:endParaRPr lang="sl-SI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34B9D780-C677-4203-8095-BDAA1F4762D7}" type="slidenum">
              <a:rPr lang="sl-SI" smtClean="0"/>
              <a:pPr/>
              <a:t>20</a:t>
            </a:fld>
            <a:endParaRPr lang="sl-SI"/>
          </a:p>
        </p:txBody>
      </p:sp>
      <p:sp>
        <p:nvSpPr>
          <p:cNvPr id="71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Backpropagation algorithm  </a:t>
            </a:r>
            <a:r>
              <a:rPr lang="sl-SI" sz="2800"/>
              <a:t>(6/9)</a:t>
            </a:r>
          </a:p>
        </p:txBody>
      </p:sp>
      <p:sp>
        <p:nvSpPr>
          <p:cNvPr id="71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CASE 1   Neuron </a:t>
            </a:r>
            <a:r>
              <a:rPr lang="en-US" i="1" dirty="0">
                <a:solidFill>
                  <a:srgbClr val="3333FF"/>
                </a:solidFill>
              </a:rPr>
              <a:t>j</a:t>
            </a:r>
            <a:r>
              <a:rPr lang="en-US" dirty="0"/>
              <a:t> is an output node</a:t>
            </a:r>
          </a:p>
          <a:p>
            <a:pPr lvl="1" eaLnBrk="1" hangingPunct="1"/>
            <a:r>
              <a:rPr lang="en-US" dirty="0"/>
              <a:t>Output error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i="1" dirty="0"/>
              <a:t>(n)</a:t>
            </a:r>
            <a:r>
              <a:rPr lang="en-US" dirty="0"/>
              <a:t> is available</a:t>
            </a:r>
          </a:p>
          <a:p>
            <a:pPr lvl="1" eaLnBrk="1" hangingPunct="1"/>
            <a:r>
              <a:rPr lang="en-US" dirty="0"/>
              <a:t>Computation of local gradient is straightforward</a:t>
            </a:r>
          </a:p>
          <a:p>
            <a:pPr lvl="2" eaLnBrk="1" hangingPunct="1"/>
            <a:endParaRPr lang="sl-SI" dirty="0"/>
          </a:p>
          <a:p>
            <a:pPr lvl="2" eaLnBrk="1" hangingPunct="1"/>
            <a:endParaRPr lang="en-US" dirty="0"/>
          </a:p>
          <a:p>
            <a:pPr eaLnBrk="1" hangingPunct="1">
              <a:buFontTx/>
              <a:buNone/>
            </a:pPr>
            <a:endParaRPr lang="en-US" sz="1100" dirty="0"/>
          </a:p>
          <a:p>
            <a:pPr eaLnBrk="1" hangingPunct="1">
              <a:buFontTx/>
              <a:buNone/>
            </a:pPr>
            <a:r>
              <a:rPr lang="en-US" dirty="0"/>
              <a:t>CASE 2   Neuron </a:t>
            </a:r>
            <a:r>
              <a:rPr lang="en-US" i="1" dirty="0">
                <a:solidFill>
                  <a:srgbClr val="3333FF"/>
                </a:solidFill>
              </a:rPr>
              <a:t>j</a:t>
            </a:r>
            <a:r>
              <a:rPr lang="en-US" dirty="0"/>
              <a:t> is a hidden node</a:t>
            </a:r>
          </a:p>
          <a:p>
            <a:pPr lvl="1" eaLnBrk="1" hangingPunct="1"/>
            <a:r>
              <a:rPr lang="en-US" dirty="0">
                <a:solidFill>
                  <a:srgbClr val="3333FF"/>
                </a:solidFill>
              </a:rPr>
              <a:t>Hidden error is not available  </a:t>
            </a:r>
            <a:r>
              <a:rPr lang="en-US" dirty="0">
                <a:solidFill>
                  <a:srgbClr val="3333FF"/>
                </a:solidFill>
                <a:sym typeface="Wingdings" pitchFamily="2" charset="2"/>
              </a:rPr>
              <a:t>  Credit assignment problem</a:t>
            </a:r>
          </a:p>
          <a:p>
            <a:pPr lvl="1" eaLnBrk="1" hangingPunct="1"/>
            <a:r>
              <a:rPr lang="en-US" dirty="0"/>
              <a:t>Local gradient solved by </a:t>
            </a:r>
            <a:r>
              <a:rPr lang="en-US" dirty="0" err="1">
                <a:solidFill>
                  <a:srgbClr val="FF0000"/>
                </a:solidFill>
              </a:rPr>
              <a:t>backpropagating</a:t>
            </a:r>
            <a:r>
              <a:rPr lang="en-US" dirty="0">
                <a:solidFill>
                  <a:srgbClr val="FF0000"/>
                </a:solidFill>
              </a:rPr>
              <a:t> errors</a:t>
            </a:r>
            <a:r>
              <a:rPr lang="en-US" dirty="0"/>
              <a:t> through the network</a:t>
            </a:r>
          </a:p>
          <a:p>
            <a:pPr lvl="1" eaLnBrk="1" hangingPunct="1"/>
            <a:endParaRPr lang="en-US" dirty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0103"/>
              </p:ext>
            </p:extLst>
          </p:nvPr>
        </p:nvGraphicFramePr>
        <p:xfrm>
          <a:off x="1619250" y="2132856"/>
          <a:ext cx="2527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0" imgH="241200" progId="Equation.3">
                  <p:embed/>
                </p:oleObj>
              </mc:Choice>
              <mc:Fallback>
                <p:oleObj name="Equation" r:id="rId3" imgW="1396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132856"/>
                        <a:ext cx="2527300" cy="434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353486"/>
              </p:ext>
            </p:extLst>
          </p:nvPr>
        </p:nvGraphicFramePr>
        <p:xfrm>
          <a:off x="899592" y="3762145"/>
          <a:ext cx="436562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720" imgH="672840" progId="Equation.3">
                  <p:embed/>
                </p:oleObj>
              </mc:Choice>
              <mc:Fallback>
                <p:oleObj name="Equation" r:id="rId5" imgW="2412720" imgH="672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62145"/>
                        <a:ext cx="4365625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152951"/>
              </p:ext>
            </p:extLst>
          </p:nvPr>
        </p:nvGraphicFramePr>
        <p:xfrm>
          <a:off x="2961754" y="5216295"/>
          <a:ext cx="49625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43200" imgH="469800" progId="Equation.3">
                  <p:embed/>
                </p:oleObj>
              </mc:Choice>
              <mc:Fallback>
                <p:oleObj name="Equation" r:id="rId7" imgW="274320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754" y="5216295"/>
                        <a:ext cx="49625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AutoShape 9"/>
          <p:cNvSpPr>
            <a:spLocks noChangeArrowheads="1"/>
          </p:cNvSpPr>
          <p:nvPr/>
        </p:nvSpPr>
        <p:spPr bwMode="auto">
          <a:xfrm>
            <a:off x="3007792" y="5030558"/>
            <a:ext cx="503237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173" name="Object 10"/>
          <p:cNvGraphicFramePr>
            <a:graphicFrameLocks noChangeAspect="1"/>
          </p:cNvGraphicFramePr>
          <p:nvPr/>
        </p:nvGraphicFramePr>
        <p:xfrm>
          <a:off x="6732588" y="1916113"/>
          <a:ext cx="20224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30320" imgH="939600" progId="Equation.3">
                  <p:embed/>
                </p:oleObj>
              </mc:Choice>
              <mc:Fallback>
                <p:oleObj name="Equation" r:id="rId9" imgW="1930320" imgH="93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916113"/>
                        <a:ext cx="20224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Rectangle 12"/>
          <p:cNvSpPr>
            <a:spLocks noChangeArrowheads="1"/>
          </p:cNvSpPr>
          <p:nvPr/>
        </p:nvSpPr>
        <p:spPr bwMode="auto">
          <a:xfrm>
            <a:off x="6638925" y="1963738"/>
            <a:ext cx="2305050" cy="1368425"/>
          </a:xfrm>
          <a:prstGeom prst="rect">
            <a:avLst/>
          </a:prstGeom>
          <a:solidFill>
            <a:schemeClr val="bg1">
              <a:alpha val="43137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7187" name="AutoShape 13"/>
          <p:cNvCxnSpPr>
            <a:cxnSpLocks noChangeShapeType="1"/>
            <a:stCxn id="7170" idx="3"/>
            <a:endCxn id="7186" idx="1"/>
          </p:cNvCxnSpPr>
          <p:nvPr/>
        </p:nvCxnSpPr>
        <p:spPr bwMode="auto">
          <a:xfrm>
            <a:off x="4146550" y="2350343"/>
            <a:ext cx="2492375" cy="2976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</p:spPr>
      </p:cxnSp>
      <p:grpSp>
        <p:nvGrpSpPr>
          <p:cNvPr id="7188" name="Group 14"/>
          <p:cNvGrpSpPr>
            <a:grpSpLocks/>
          </p:cNvGrpSpPr>
          <p:nvPr/>
        </p:nvGrpSpPr>
        <p:grpSpPr bwMode="auto">
          <a:xfrm>
            <a:off x="6804025" y="3905020"/>
            <a:ext cx="1858963" cy="1008063"/>
            <a:chOff x="4067" y="2474"/>
            <a:chExt cx="1345" cy="621"/>
          </a:xfrm>
        </p:grpSpPr>
        <p:pic>
          <p:nvPicPr>
            <p:cNvPr id="7190" name="Picture 1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87" y="2542"/>
              <a:ext cx="1225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7176" name="Object 16"/>
            <p:cNvGraphicFramePr>
              <a:graphicFrameLocks noChangeAspect="1"/>
            </p:cNvGraphicFramePr>
            <p:nvPr/>
          </p:nvGraphicFramePr>
          <p:xfrm>
            <a:off x="4067" y="2474"/>
            <a:ext cx="12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880" imgH="228600" progId="Equation.3">
                    <p:embed/>
                  </p:oleObj>
                </mc:Choice>
                <mc:Fallback>
                  <p:oleObj name="Equation" r:id="rId12" imgW="16488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2474"/>
                          <a:ext cx="126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7"/>
            <p:cNvGraphicFramePr>
              <a:graphicFrameLocks noChangeAspect="1"/>
            </p:cNvGraphicFramePr>
            <p:nvPr/>
          </p:nvGraphicFramePr>
          <p:xfrm>
            <a:off x="4741" y="2604"/>
            <a:ext cx="1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4880" imgH="241200" progId="Equation.3">
                    <p:embed/>
                  </p:oleObj>
                </mc:Choice>
                <mc:Fallback>
                  <p:oleObj name="Equation" r:id="rId14" imgW="16488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2604"/>
                          <a:ext cx="126" cy="1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8"/>
            <p:cNvGraphicFramePr>
              <a:graphicFrameLocks noChangeAspect="1"/>
            </p:cNvGraphicFramePr>
            <p:nvPr/>
          </p:nvGraphicFramePr>
          <p:xfrm>
            <a:off x="5171" y="2604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7480" imgH="241200" progId="Equation.3">
                    <p:embed/>
                  </p:oleObj>
                </mc:Choice>
                <mc:Fallback>
                  <p:oleObj name="Equation" r:id="rId16" imgW="17748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" y="2604"/>
                          <a:ext cx="135" cy="1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Oval 19"/>
            <p:cNvSpPr>
              <a:spLocks noChangeArrowheads="1"/>
            </p:cNvSpPr>
            <p:nvPr/>
          </p:nvSpPr>
          <p:spPr bwMode="auto">
            <a:xfrm>
              <a:off x="4332" y="2925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92" name="Oval 20"/>
            <p:cNvSpPr>
              <a:spLocks noChangeArrowheads="1"/>
            </p:cNvSpPr>
            <p:nvPr/>
          </p:nvSpPr>
          <p:spPr bwMode="auto">
            <a:xfrm>
              <a:off x="4335" y="2562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93" name="Oval 21"/>
            <p:cNvSpPr>
              <a:spLocks noChangeArrowheads="1"/>
            </p:cNvSpPr>
            <p:nvPr/>
          </p:nvSpPr>
          <p:spPr bwMode="auto">
            <a:xfrm>
              <a:off x="4625" y="2901"/>
              <a:ext cx="136" cy="9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7179" name="Object 22"/>
            <p:cNvGraphicFramePr>
              <a:graphicFrameLocks noChangeAspect="1"/>
            </p:cNvGraphicFramePr>
            <p:nvPr/>
          </p:nvGraphicFramePr>
          <p:xfrm>
            <a:off x="4328" y="2526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5640" imgH="241200" progId="Equation.3">
                    <p:embed/>
                  </p:oleObj>
                </mc:Choice>
                <mc:Fallback>
                  <p:oleObj name="Equation" r:id="rId18" imgW="215640" imgH="241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526"/>
                          <a:ext cx="165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99853"/>
              </p:ext>
            </p:extLst>
          </p:nvPr>
        </p:nvGraphicFramePr>
        <p:xfrm>
          <a:off x="323850" y="5372819"/>
          <a:ext cx="15621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80800" imgH="469800" progId="Equation.3">
                  <p:embed/>
                </p:oleObj>
              </mc:Choice>
              <mc:Fallback>
                <p:oleObj name="Equation" r:id="rId20" imgW="1180800" imgH="469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2819"/>
                        <a:ext cx="15621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Rectangle 25"/>
          <p:cNvSpPr>
            <a:spLocks noChangeArrowheads="1"/>
          </p:cNvSpPr>
          <p:nvPr/>
        </p:nvSpPr>
        <p:spPr bwMode="auto">
          <a:xfrm>
            <a:off x="0" y="5273692"/>
            <a:ext cx="2305050" cy="719932"/>
          </a:xfrm>
          <a:prstGeom prst="rect">
            <a:avLst/>
          </a:prstGeom>
          <a:solidFill>
            <a:schemeClr val="bg1">
              <a:alpha val="43137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51720" y="56335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045531" y="5261802"/>
            <a:ext cx="792088" cy="864096"/>
          </a:xfrm>
          <a:prstGeom prst="round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0" name="TextBox 29"/>
          <p:cNvSpPr txBox="1"/>
          <p:nvPr/>
        </p:nvSpPr>
        <p:spPr>
          <a:xfrm>
            <a:off x="2372365" y="6146140"/>
            <a:ext cx="673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>
                <a:solidFill>
                  <a:srgbClr val="00B050"/>
                </a:solidFill>
              </a:rPr>
              <a:t>How to calculate the derivative of output error energy </a:t>
            </a:r>
            <a:r>
              <a:rPr lang="en-US" sz="1400" i="1" dirty="0">
                <a:solidFill>
                  <a:srgbClr val="00B050"/>
                </a:solidFill>
              </a:rPr>
              <a:t>E</a:t>
            </a:r>
            <a:r>
              <a:rPr lang="en-US" sz="1400" dirty="0">
                <a:solidFill>
                  <a:srgbClr val="00B050"/>
                </a:solidFill>
              </a:rPr>
              <a:t> on hidden layer output </a:t>
            </a:r>
            <a:r>
              <a:rPr lang="en-US" sz="1400" i="1" dirty="0" err="1">
                <a:solidFill>
                  <a:srgbClr val="00B050"/>
                </a:solidFill>
              </a:rPr>
              <a:t>y</a:t>
            </a:r>
            <a:r>
              <a:rPr lang="en-US" sz="1400" i="1" baseline="-25000" dirty="0" err="1">
                <a:solidFill>
                  <a:srgbClr val="00B050"/>
                </a:solidFill>
              </a:rPr>
              <a:t>j</a:t>
            </a:r>
            <a:r>
              <a:rPr lang="en-US" sz="1400" dirty="0">
                <a:solidFill>
                  <a:srgbClr val="00B050"/>
                </a:solidFill>
              </a:rPr>
              <a:t> ?</a:t>
            </a:r>
          </a:p>
          <a:p>
            <a:pPr marL="0" lvl="1"/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17475A7-47D1-DC29-470A-3883811FCD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E771BB-8A5D-B4CE-E60D-35F1B697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DEC9034A-1F71-44F2-86E3-85ADE3458B6C}" type="slidenum">
              <a:rPr lang="sl-SI" smtClean="0"/>
              <a:pPr/>
              <a:t>21</a:t>
            </a:fld>
            <a:endParaRPr lang="sl-SI"/>
          </a:p>
        </p:txBody>
      </p:sp>
      <p:sp>
        <p:nvSpPr>
          <p:cNvPr id="8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Backpropagation algorithm  </a:t>
            </a:r>
            <a:r>
              <a:rPr lang="sl-SI" sz="2800"/>
              <a:t>(7/9)</a:t>
            </a:r>
          </a:p>
        </p:txBody>
      </p:sp>
      <p:sp>
        <p:nvSpPr>
          <p:cNvPr id="8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l-SI"/>
              <a:t>CASE 2   Neuron </a:t>
            </a:r>
            <a:r>
              <a:rPr lang="sl-SI" i="1">
                <a:solidFill>
                  <a:srgbClr val="3333FF"/>
                </a:solidFill>
              </a:rPr>
              <a:t>j</a:t>
            </a:r>
            <a:r>
              <a:rPr lang="sl-SI"/>
              <a:t> is a hidden node ...</a:t>
            </a:r>
          </a:p>
          <a:p>
            <a:pPr lvl="1" eaLnBrk="1" hangingPunct="1"/>
            <a:r>
              <a:rPr lang="en-US"/>
              <a:t>Instantaneous error energy of the output layer</a:t>
            </a:r>
            <a:r>
              <a:rPr lang="sl-SI"/>
              <a:t> with </a:t>
            </a:r>
            <a:r>
              <a:rPr lang="sl-SI" i="1">
                <a:solidFill>
                  <a:srgbClr val="3333FF"/>
                </a:solidFill>
              </a:rPr>
              <a:t>R</a:t>
            </a:r>
            <a:r>
              <a:rPr lang="sl-SI"/>
              <a:t> neurons</a:t>
            </a:r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r>
              <a:rPr lang="sl-SI"/>
              <a:t>Expressing the gradient of output error energy </a:t>
            </a:r>
            <a:r>
              <a:rPr lang="sl-SI" i="1">
                <a:solidFill>
                  <a:srgbClr val="3333FF"/>
                </a:solidFill>
              </a:rPr>
              <a:t>E</a:t>
            </a:r>
            <a:r>
              <a:rPr lang="sl-SI"/>
              <a:t> on </a:t>
            </a:r>
            <a:r>
              <a:rPr lang="sl-SI" u="sng"/>
              <a:t>hidden layer</a:t>
            </a:r>
            <a:r>
              <a:rPr lang="sl-SI"/>
              <a:t> output </a:t>
            </a:r>
            <a:r>
              <a:rPr lang="sl-SI" i="1">
                <a:solidFill>
                  <a:srgbClr val="3333FF"/>
                </a:solidFill>
              </a:rPr>
              <a:t>y</a:t>
            </a:r>
            <a:r>
              <a:rPr lang="sl-SI" i="1" baseline="-25000">
                <a:solidFill>
                  <a:srgbClr val="3333FF"/>
                </a:solidFill>
              </a:rPr>
              <a:t>j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1414463" y="3076575"/>
          <a:ext cx="3240087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1828800" progId="Equation.3">
                  <p:embed/>
                </p:oleObj>
              </mc:Choice>
              <mc:Fallback>
                <p:oleObj name="Equation" r:id="rId2" imgW="1790640" imgH="182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076575"/>
                        <a:ext cx="3240087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"/>
          <p:cNvGraphicFramePr>
            <a:graphicFrameLocks noChangeAspect="1"/>
          </p:cNvGraphicFramePr>
          <p:nvPr/>
        </p:nvGraphicFramePr>
        <p:xfrm>
          <a:off x="1430338" y="1790700"/>
          <a:ext cx="213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431640" progId="Equation.3">
                  <p:embed/>
                </p:oleObj>
              </mc:Choice>
              <mc:Fallback>
                <p:oleObj name="Equation" r:id="rId4" imgW="11808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1790700"/>
                        <a:ext cx="2133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3"/>
          <p:cNvGraphicFramePr>
            <a:graphicFrameLocks noChangeAspect="1"/>
          </p:cNvGraphicFramePr>
          <p:nvPr/>
        </p:nvGraphicFramePr>
        <p:xfrm>
          <a:off x="4787900" y="2997200"/>
          <a:ext cx="27305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457200" progId="Equation.3">
                  <p:embed/>
                </p:oleObj>
              </mc:Choice>
              <mc:Fallback>
                <p:oleObj name="Equation" r:id="rId6" imgW="151128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97200"/>
                        <a:ext cx="27305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3216275" y="3933825"/>
            <a:ext cx="576263" cy="360363"/>
          </a:xfrm>
          <a:prstGeom prst="ellipse">
            <a:avLst/>
          </a:prstGeom>
          <a:solidFill>
            <a:srgbClr val="FFCC00">
              <a:alpha val="23921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7" name="Object 17"/>
          <p:cNvGraphicFramePr>
            <a:graphicFrameLocks noChangeAspect="1"/>
          </p:cNvGraphicFramePr>
          <p:nvPr/>
        </p:nvGraphicFramePr>
        <p:xfrm>
          <a:off x="5580063" y="3933825"/>
          <a:ext cx="25463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9400" imgH="444240" progId="Equation.3">
                  <p:embed/>
                </p:oleObj>
              </mc:Choice>
              <mc:Fallback>
                <p:oleObj name="Equation" r:id="rId8" imgW="140940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933825"/>
                        <a:ext cx="25463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08" name="AutoShape 18"/>
          <p:cNvCxnSpPr>
            <a:cxnSpLocks noChangeShapeType="1"/>
            <a:endCxn id="8207" idx="7"/>
          </p:cNvCxnSpPr>
          <p:nvPr/>
        </p:nvCxnSpPr>
        <p:spPr bwMode="auto">
          <a:xfrm rot="10800000" flipV="1">
            <a:off x="3708400" y="3406775"/>
            <a:ext cx="1079500" cy="579438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8209" name="Oval 19"/>
          <p:cNvSpPr>
            <a:spLocks noChangeArrowheads="1"/>
          </p:cNvSpPr>
          <p:nvPr/>
        </p:nvSpPr>
        <p:spPr bwMode="auto">
          <a:xfrm>
            <a:off x="3983038" y="3933825"/>
            <a:ext cx="576262" cy="360363"/>
          </a:xfrm>
          <a:prstGeom prst="ellipse">
            <a:avLst/>
          </a:prstGeom>
          <a:solidFill>
            <a:srgbClr val="99CC00">
              <a:alpha val="23921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0" name="AutoShape 20"/>
          <p:cNvCxnSpPr>
            <a:cxnSpLocks noChangeShapeType="1"/>
            <a:endCxn id="8209" idx="7"/>
          </p:cNvCxnSpPr>
          <p:nvPr/>
        </p:nvCxnSpPr>
        <p:spPr bwMode="auto">
          <a:xfrm rot="10800000">
            <a:off x="4475163" y="3986213"/>
            <a:ext cx="1104900" cy="346075"/>
          </a:xfrm>
          <a:prstGeom prst="curvedConnector4">
            <a:avLst>
              <a:gd name="adj1" fmla="val 30171"/>
              <a:gd name="adj2" fmla="val 122935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grpSp>
        <p:nvGrpSpPr>
          <p:cNvPr id="8211" name="Group 30"/>
          <p:cNvGrpSpPr>
            <a:grpSpLocks/>
          </p:cNvGrpSpPr>
          <p:nvPr/>
        </p:nvGrpSpPr>
        <p:grpSpPr bwMode="auto">
          <a:xfrm>
            <a:off x="6091238" y="5157788"/>
            <a:ext cx="1865312" cy="1014412"/>
            <a:chOff x="4055" y="3245"/>
            <a:chExt cx="1175" cy="639"/>
          </a:xfrm>
        </p:grpSpPr>
        <p:pic>
          <p:nvPicPr>
            <p:cNvPr id="8215" name="Picture 22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163" y="3319"/>
              <a:ext cx="1067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8198" name="Object 23"/>
            <p:cNvGraphicFramePr>
              <a:graphicFrameLocks noChangeAspect="1"/>
            </p:cNvGraphicFramePr>
            <p:nvPr/>
          </p:nvGraphicFramePr>
          <p:xfrm>
            <a:off x="4055" y="3245"/>
            <a:ext cx="11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7480" imgH="241200" progId="Equation.3">
                    <p:embed/>
                  </p:oleObj>
                </mc:Choice>
                <mc:Fallback>
                  <p:oleObj name="Equation" r:id="rId11" imgW="17748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5" y="3245"/>
                          <a:ext cx="119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24"/>
            <p:cNvGraphicFramePr>
              <a:graphicFrameLocks noChangeAspect="1"/>
            </p:cNvGraphicFramePr>
            <p:nvPr/>
          </p:nvGraphicFramePr>
          <p:xfrm>
            <a:off x="4646" y="3387"/>
            <a:ext cx="11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4880" imgH="228600" progId="Equation.3">
                    <p:embed/>
                  </p:oleObj>
                </mc:Choice>
                <mc:Fallback>
                  <p:oleObj name="Equation" r:id="rId13" imgW="16488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3387"/>
                          <a:ext cx="110" cy="1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25"/>
            <p:cNvGraphicFramePr>
              <a:graphicFrameLocks noChangeAspect="1"/>
            </p:cNvGraphicFramePr>
            <p:nvPr/>
          </p:nvGraphicFramePr>
          <p:xfrm>
            <a:off x="5020" y="3387"/>
            <a:ext cx="11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7480" imgH="228600" progId="Equation.3">
                    <p:embed/>
                  </p:oleObj>
                </mc:Choice>
                <mc:Fallback>
                  <p:oleObj name="Equation" r:id="rId15" imgW="17748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0" y="3387"/>
                          <a:ext cx="118" cy="17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Oval 26"/>
            <p:cNvSpPr>
              <a:spLocks noChangeArrowheads="1"/>
            </p:cNvSpPr>
            <p:nvPr/>
          </p:nvSpPr>
          <p:spPr bwMode="auto">
            <a:xfrm>
              <a:off x="4290" y="3710"/>
              <a:ext cx="196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Oval 27"/>
            <p:cNvSpPr>
              <a:spLocks noChangeArrowheads="1"/>
            </p:cNvSpPr>
            <p:nvPr/>
          </p:nvSpPr>
          <p:spPr bwMode="auto">
            <a:xfrm>
              <a:off x="4292" y="3339"/>
              <a:ext cx="197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Oval 28"/>
            <p:cNvSpPr>
              <a:spLocks noChangeArrowheads="1"/>
            </p:cNvSpPr>
            <p:nvPr/>
          </p:nvSpPr>
          <p:spPr bwMode="auto">
            <a:xfrm>
              <a:off x="4545" y="3686"/>
              <a:ext cx="118" cy="9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01" name="Object 29"/>
            <p:cNvGraphicFramePr>
              <a:graphicFrameLocks noChangeAspect="1"/>
            </p:cNvGraphicFramePr>
            <p:nvPr/>
          </p:nvGraphicFramePr>
          <p:xfrm>
            <a:off x="4286" y="3302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5640" imgH="241200" progId="Equation.3">
                    <p:embed/>
                  </p:oleObj>
                </mc:Choice>
                <mc:Fallback>
                  <p:oleObj name="Equation" r:id="rId17" imgW="21564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302"/>
                          <a:ext cx="14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2" name="Oval 31"/>
          <p:cNvSpPr>
            <a:spLocks noChangeArrowheads="1"/>
          </p:cNvSpPr>
          <p:nvPr/>
        </p:nvSpPr>
        <p:spPr bwMode="auto">
          <a:xfrm>
            <a:off x="2916238" y="5110163"/>
            <a:ext cx="1295400" cy="431800"/>
          </a:xfrm>
          <a:prstGeom prst="ellipse">
            <a:avLst/>
          </a:prstGeom>
          <a:solidFill>
            <a:srgbClr val="33CCCC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33"/>
          <p:cNvSpPr>
            <a:spLocks noChangeArrowheads="1"/>
          </p:cNvSpPr>
          <p:nvPr/>
        </p:nvSpPr>
        <p:spPr bwMode="auto">
          <a:xfrm>
            <a:off x="2900363" y="5792788"/>
            <a:ext cx="358775" cy="360362"/>
          </a:xfrm>
          <a:prstGeom prst="ellipse">
            <a:avLst/>
          </a:prstGeom>
          <a:solidFill>
            <a:srgbClr val="33CCCC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4" name="AutoShape 34"/>
          <p:cNvCxnSpPr>
            <a:cxnSpLocks noChangeShapeType="1"/>
            <a:stCxn id="8212" idx="4"/>
            <a:endCxn id="8213" idx="0"/>
          </p:cNvCxnSpPr>
          <p:nvPr/>
        </p:nvCxnSpPr>
        <p:spPr bwMode="auto">
          <a:xfrm rot="5400000">
            <a:off x="3196431" y="5425282"/>
            <a:ext cx="250825" cy="4841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</p:spPr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E81AE45-1F47-FE3C-8B7F-B6A2E8E219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8BB6744-B355-4E00-8360-954E98A8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BC0FF221-CA19-43CA-9F2C-412E97B69DCE}" type="slidenum">
              <a:rPr lang="sl-SI" smtClean="0"/>
              <a:pPr/>
              <a:t>22</a:t>
            </a:fld>
            <a:endParaRPr lang="sl-SI"/>
          </a:p>
        </p:txBody>
      </p:sp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Backpropagation algorithm  </a:t>
            </a:r>
            <a:r>
              <a:rPr lang="sl-SI" sz="2800"/>
              <a:t>(8/9)</a:t>
            </a:r>
          </a:p>
        </p:txBody>
      </p:sp>
      <p:sp>
        <p:nvSpPr>
          <p:cNvPr id="92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l-SI"/>
              <a:t>CASE 2   Neuron </a:t>
            </a:r>
            <a:r>
              <a:rPr lang="sl-SI" i="1">
                <a:solidFill>
                  <a:srgbClr val="3333FF"/>
                </a:solidFill>
              </a:rPr>
              <a:t>j</a:t>
            </a:r>
            <a:r>
              <a:rPr lang="sl-SI"/>
              <a:t> is a hidden node ...</a:t>
            </a:r>
          </a:p>
          <a:p>
            <a:pPr lvl="1" eaLnBrk="1" hangingPunct="1"/>
            <a:r>
              <a:rPr lang="sl-SI"/>
              <a:t>Finally, combining </a:t>
            </a:r>
            <a:r>
              <a:rPr lang="sl-SI" i="1"/>
              <a:t>ansatz</a:t>
            </a:r>
            <a:r>
              <a:rPr lang="sl-SI"/>
              <a:t> for hidden layer local gradient</a:t>
            </a:r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r>
              <a:rPr lang="sl-SI"/>
              <a:t>and gradient of output error energy on hidden layer output</a:t>
            </a:r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endParaRPr lang="sl-SI"/>
          </a:p>
          <a:p>
            <a:pPr lvl="1" eaLnBrk="1" hangingPunct="1"/>
            <a:r>
              <a:rPr lang="sl-SI"/>
              <a:t>gives final result for </a:t>
            </a:r>
            <a:r>
              <a:rPr lang="sl-SI">
                <a:solidFill>
                  <a:srgbClr val="FF0000"/>
                </a:solidFill>
              </a:rPr>
              <a:t>hidden layer local gradient</a:t>
            </a:r>
            <a:endParaRPr lang="sl-SI" i="1" baseline="-25000">
              <a:solidFill>
                <a:srgbClr val="FF0000"/>
              </a:solidFill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979613" y="3068638"/>
          <a:ext cx="21605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444240" progId="Equation.3">
                  <p:embed/>
                </p:oleObj>
              </mc:Choice>
              <mc:Fallback>
                <p:oleObj name="Equation" r:id="rId2" imgW="1193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068638"/>
                        <a:ext cx="21605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738639"/>
              </p:ext>
            </p:extLst>
          </p:nvPr>
        </p:nvGraphicFramePr>
        <p:xfrm>
          <a:off x="1979613" y="1761629"/>
          <a:ext cx="29638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444240" progId="Equation.3">
                  <p:embed/>
                </p:oleObj>
              </mc:Choice>
              <mc:Fallback>
                <p:oleObj name="Equation" r:id="rId4" imgW="163800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61629"/>
                        <a:ext cx="296386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3"/>
          <p:cNvGraphicFramePr>
            <a:graphicFrameLocks noChangeAspect="1"/>
          </p:cNvGraphicFramePr>
          <p:nvPr/>
        </p:nvGraphicFramePr>
        <p:xfrm>
          <a:off x="2071688" y="4681538"/>
          <a:ext cx="28479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342720" progId="Equation.3">
                  <p:embed/>
                </p:oleObj>
              </mc:Choice>
              <mc:Fallback>
                <p:oleObj name="Equation" r:id="rId6" imgW="1574640" imgH="342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681538"/>
                        <a:ext cx="2847975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C440D2D-CB53-8FEE-DD05-0B3F176165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091D1B0-F02E-34D9-77D9-CDE3FDEC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1D79BD1-5C75-EA3B-8C2F-988DF0C7223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226425" cy="457200"/>
          </a:xfrm>
          <a:prstGeom prst="rect">
            <a:avLst/>
          </a:prstGeom>
          <a:noFill/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1800" b="1" dirty="0">
                <a:solidFill>
                  <a:srgbClr val="FF0000"/>
                </a:solidFill>
              </a:rPr>
              <a:t>Signal-flow graph of a part of the adjoint system pertaining to back-propagation of error signals.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376EF09-517B-7DFE-FB9C-8DE4AEDB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62088"/>
            <a:ext cx="5486400" cy="394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227F4-90FA-A765-EBB2-FA347BF8D7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2459038" cy="21590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9D58-A7D2-C664-D663-D5AF0BA0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6597730"/>
            <a:ext cx="5760000" cy="21590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ED8D-7D1F-C790-51BF-88F8E0B6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F7FB3D4C-88BD-4959-B1CB-5802D1BF188C}" type="slidenum">
              <a:rPr lang="sl-SI" smtClean="0"/>
              <a:pPr/>
              <a:t>23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37991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05A817A3-1C73-4B86-BF15-464C379537F5}" type="slidenum">
              <a:rPr lang="sl-SI" smtClean="0"/>
              <a:pPr/>
              <a:t>24</a:t>
            </a:fld>
            <a:endParaRPr lang="sl-SI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Backpropagation algorithm  </a:t>
            </a:r>
            <a:r>
              <a:rPr lang="sl-SI" sz="2800"/>
              <a:t>(9/9)</a:t>
            </a:r>
          </a:p>
        </p:txBody>
      </p:sp>
      <p:sp>
        <p:nvSpPr>
          <p:cNvPr id="1024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Backpropagation</a:t>
            </a:r>
            <a:r>
              <a:rPr lang="sl-SI" dirty="0"/>
              <a:t> </a:t>
            </a:r>
            <a:r>
              <a:rPr lang="sl-SI" dirty="0" err="1"/>
              <a:t>summary</a:t>
            </a:r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l-SI" sz="2000" dirty="0" err="1"/>
              <a:t>Local</a:t>
            </a:r>
            <a:r>
              <a:rPr lang="sl-SI" sz="2000" dirty="0"/>
              <a:t> gradient of </a:t>
            </a:r>
            <a:r>
              <a:rPr lang="sl-SI" sz="2000" dirty="0" err="1"/>
              <a:t>an</a:t>
            </a:r>
            <a:r>
              <a:rPr lang="sl-SI" sz="2000" dirty="0"/>
              <a:t> </a:t>
            </a:r>
            <a:r>
              <a:rPr lang="sl-SI" sz="2000" dirty="0" err="1"/>
              <a:t>output</a:t>
            </a:r>
            <a:r>
              <a:rPr lang="sl-SI" sz="2000" dirty="0"/>
              <a:t> </a:t>
            </a:r>
            <a:r>
              <a:rPr lang="sl-SI" sz="2000" dirty="0" err="1"/>
              <a:t>node</a:t>
            </a:r>
            <a:endParaRPr lang="sl-SI" sz="2000" dirty="0"/>
          </a:p>
          <a:p>
            <a:pPr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/>
          </a:p>
          <a:p>
            <a:pPr marL="457200" indent="-457200" eaLnBrk="1" hangingPunct="1">
              <a:buFont typeface="+mj-lt"/>
              <a:buAutoNum type="arabicPeriod" startAt="2"/>
            </a:pPr>
            <a:r>
              <a:rPr lang="sl-SI" sz="2000" dirty="0" err="1"/>
              <a:t>Local</a:t>
            </a:r>
            <a:r>
              <a:rPr lang="sl-SI" sz="2000" dirty="0"/>
              <a:t> gradient of a </a:t>
            </a:r>
            <a:r>
              <a:rPr lang="sl-SI" sz="2000" dirty="0" err="1"/>
              <a:t>hidden</a:t>
            </a:r>
            <a:r>
              <a:rPr lang="sl-SI" sz="2000" dirty="0"/>
              <a:t> </a:t>
            </a:r>
            <a:r>
              <a:rPr lang="sl-SI" sz="2000" dirty="0" err="1"/>
              <a:t>node</a:t>
            </a:r>
            <a:endParaRPr lang="sl-SI" sz="2000" dirty="0"/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2051720" y="1836738"/>
          <a:ext cx="378301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253800" progId="Equation.3">
                  <p:embed/>
                </p:oleObj>
              </mc:Choice>
              <mc:Fallback>
                <p:oleObj name="Equation" r:id="rId2" imgW="146016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836738"/>
                        <a:ext cx="3783012" cy="655637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7000"/>
                        </a:srgbClr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912471" y="2732088"/>
            <a:ext cx="6403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/>
              <a:t>Weight 		Learning		Local		Input of</a:t>
            </a:r>
            <a:br>
              <a:rPr lang="sl-SI"/>
            </a:br>
            <a:r>
              <a:rPr lang="sl-SI"/>
              <a:t>correction		rate		gradient		neuron </a:t>
            </a:r>
            <a:r>
              <a:rPr lang="sl-SI" i="1"/>
              <a:t>j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1704633" y="2422525"/>
            <a:ext cx="576263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3647733" y="2422525"/>
            <a:ext cx="730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 flipV="1">
            <a:off x="4297021" y="2420938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 flipV="1">
            <a:off x="5305083" y="2420938"/>
            <a:ext cx="10795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3" name="Object 15"/>
          <p:cNvGraphicFramePr>
            <a:graphicFrameLocks noChangeAspect="1"/>
          </p:cNvGraphicFramePr>
          <p:nvPr/>
        </p:nvGraphicFramePr>
        <p:xfrm>
          <a:off x="2051720" y="4029075"/>
          <a:ext cx="25495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228600" progId="Equation.3">
                  <p:embed/>
                </p:oleObj>
              </mc:Choice>
              <mc:Fallback>
                <p:oleObj name="Equation" r:id="rId4" imgW="14094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029075"/>
                        <a:ext cx="2549525" cy="411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6"/>
          <p:cNvGraphicFramePr>
            <a:graphicFrameLocks noChangeAspect="1"/>
          </p:cNvGraphicFramePr>
          <p:nvPr/>
        </p:nvGraphicFramePr>
        <p:xfrm>
          <a:off x="2051720" y="5343525"/>
          <a:ext cx="28479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342720" progId="Equation.3">
                  <p:embed/>
                </p:oleObj>
              </mc:Choice>
              <mc:Fallback>
                <p:oleObj name="Equation" r:id="rId6" imgW="1574640" imgH="3427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343525"/>
                        <a:ext cx="2847975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255860" y="4222358"/>
            <a:ext cx="3506787" cy="1362075"/>
            <a:chOff x="934" y="1117"/>
            <a:chExt cx="2209" cy="858"/>
          </a:xfrm>
        </p:grpSpPr>
        <p:pic>
          <p:nvPicPr>
            <p:cNvPr id="16" name="Picture 5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34" y="1187"/>
              <a:ext cx="1067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7" name="Object 51"/>
            <p:cNvGraphicFramePr>
              <a:graphicFrameLocks noChangeAspect="1"/>
            </p:cNvGraphicFramePr>
            <p:nvPr/>
          </p:nvGraphicFramePr>
          <p:xfrm>
            <a:off x="934" y="1117"/>
            <a:ext cx="10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80" imgH="228600" progId="Equation.3">
                    <p:embed/>
                  </p:oleObj>
                </mc:Choice>
                <mc:Fallback>
                  <p:oleObj name="Equation" r:id="rId9" imgW="152280" imgH="2286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1117"/>
                          <a:ext cx="102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2"/>
            <p:cNvGraphicFramePr>
              <a:graphicFrameLocks noChangeAspect="1"/>
            </p:cNvGraphicFramePr>
            <p:nvPr/>
          </p:nvGraphicFramePr>
          <p:xfrm>
            <a:off x="1517" y="1250"/>
            <a:ext cx="11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241200" progId="Equation.3">
                    <p:embed/>
                  </p:oleObj>
                </mc:Choice>
                <mc:Fallback>
                  <p:oleObj name="Equation" r:id="rId11" imgW="164880" imgH="2412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1250"/>
                          <a:ext cx="110" cy="1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53"/>
            <p:cNvGraphicFramePr>
              <a:graphicFrameLocks noChangeAspect="1"/>
            </p:cNvGraphicFramePr>
            <p:nvPr/>
          </p:nvGraphicFramePr>
          <p:xfrm>
            <a:off x="1891" y="1250"/>
            <a:ext cx="11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7480" imgH="241200" progId="Equation.3">
                    <p:embed/>
                  </p:oleObj>
                </mc:Choice>
                <mc:Fallback>
                  <p:oleObj name="Equation" r:id="rId13" imgW="177480" imgH="2412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1250"/>
                          <a:ext cx="118" cy="1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1161" y="1578"/>
              <a:ext cx="196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1163" y="1207"/>
              <a:ext cx="197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1416" y="1554"/>
              <a:ext cx="118" cy="9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3" name="Object 57"/>
            <p:cNvGraphicFramePr>
              <a:graphicFrameLocks noChangeAspect="1"/>
            </p:cNvGraphicFramePr>
            <p:nvPr/>
          </p:nvGraphicFramePr>
          <p:xfrm>
            <a:off x="1157" y="1170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640" imgH="241200" progId="Equation.3">
                    <p:embed/>
                  </p:oleObj>
                </mc:Choice>
                <mc:Fallback>
                  <p:oleObj name="Equation" r:id="rId15" imgW="215640" imgH="2412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170"/>
                          <a:ext cx="14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58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076" y="1410"/>
              <a:ext cx="1067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5" name="Object 59"/>
            <p:cNvGraphicFramePr>
              <a:graphicFrameLocks noChangeAspect="1"/>
            </p:cNvGraphicFramePr>
            <p:nvPr/>
          </p:nvGraphicFramePr>
          <p:xfrm>
            <a:off x="2559" y="1477"/>
            <a:ext cx="11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4880" imgH="228600" progId="Equation.3">
                    <p:embed/>
                  </p:oleObj>
                </mc:Choice>
                <mc:Fallback>
                  <p:oleObj name="Equation" r:id="rId17" imgW="16488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9" y="1477"/>
                          <a:ext cx="110" cy="17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60"/>
            <p:cNvGraphicFramePr>
              <a:graphicFrameLocks noChangeAspect="1"/>
            </p:cNvGraphicFramePr>
            <p:nvPr/>
          </p:nvGraphicFramePr>
          <p:xfrm>
            <a:off x="2933" y="1477"/>
            <a:ext cx="11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7480" imgH="228600" progId="Equation.3">
                    <p:embed/>
                  </p:oleObj>
                </mc:Choice>
                <mc:Fallback>
                  <p:oleObj name="Equation" r:id="rId19" imgW="17748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1477"/>
                          <a:ext cx="118" cy="17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2203" y="1801"/>
              <a:ext cx="196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62"/>
            <p:cNvSpPr>
              <a:spLocks noChangeArrowheads="1"/>
            </p:cNvSpPr>
            <p:nvPr/>
          </p:nvSpPr>
          <p:spPr bwMode="auto">
            <a:xfrm>
              <a:off x="2205" y="1430"/>
              <a:ext cx="197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2458" y="1777"/>
              <a:ext cx="118" cy="9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" name="Object 64"/>
            <p:cNvGraphicFramePr>
              <a:graphicFrameLocks noChangeAspect="1"/>
            </p:cNvGraphicFramePr>
            <p:nvPr/>
          </p:nvGraphicFramePr>
          <p:xfrm>
            <a:off x="2199" y="1393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15640" imgH="241200" progId="Equation.3">
                    <p:embed/>
                  </p:oleObj>
                </mc:Choice>
                <mc:Fallback>
                  <p:oleObj name="Equation" r:id="rId21" imgW="215640" imgH="2412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1393"/>
                          <a:ext cx="14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7816ED-6247-9449-2747-5B29DDC0D6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BFE7F9-C888-42C4-2D5A-DBC8F804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9A0FE8C4-2C56-4157-BC56-334D0591AD22}" type="slidenum">
              <a:rPr lang="sl-SI" smtClean="0"/>
              <a:pPr/>
              <a:t>25</a:t>
            </a:fld>
            <a:endParaRPr lang="sl-SI"/>
          </a:p>
        </p:txBody>
      </p:sp>
      <p:sp>
        <p:nvSpPr>
          <p:cNvPr id="11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Two passes of computation</a:t>
            </a:r>
            <a:endParaRPr lang="en-GB"/>
          </a:p>
        </p:txBody>
      </p:sp>
      <p:sp>
        <p:nvSpPr>
          <p:cNvPr id="11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35975" cy="5184775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/>
              <a:t>Forward pass</a:t>
            </a:r>
          </a:p>
          <a:p>
            <a:pPr marL="762000" lvl="1" indent="-304800" eaLnBrk="1" hangingPunct="1">
              <a:buFontTx/>
              <a:buNone/>
            </a:pPr>
            <a:r>
              <a:rPr lang="en-GB"/>
              <a:t>Input is applied to the network and propagated to the output</a:t>
            </a:r>
            <a:endParaRPr lang="sl-SI"/>
          </a:p>
          <a:p>
            <a:pPr marL="762000" lvl="1" indent="-304800" eaLnBrk="1" hangingPunct="1">
              <a:buFontTx/>
              <a:buNone/>
            </a:pPr>
            <a:r>
              <a:rPr lang="sl-SI">
                <a:solidFill>
                  <a:srgbClr val="3333FF"/>
                </a:solidFill>
              </a:rPr>
              <a:t>Inputs    </a:t>
            </a:r>
            <a:r>
              <a:rPr lang="sl-SI">
                <a:solidFill>
                  <a:srgbClr val="3333FF"/>
                </a:solidFill>
                <a:sym typeface="Wingdings" pitchFamily="2" charset="2"/>
              </a:rPr>
              <a:t>   H</a:t>
            </a:r>
            <a:r>
              <a:rPr lang="sl-SI">
                <a:solidFill>
                  <a:srgbClr val="3333FF"/>
                </a:solidFill>
              </a:rPr>
              <a:t>idden layer output   </a:t>
            </a:r>
            <a:r>
              <a:rPr lang="sl-SI">
                <a:solidFill>
                  <a:srgbClr val="3333FF"/>
                </a:solidFill>
                <a:sym typeface="Wingdings" pitchFamily="2" charset="2"/>
              </a:rPr>
              <a:t>   </a:t>
            </a:r>
            <a:r>
              <a:rPr lang="sl-SI">
                <a:solidFill>
                  <a:srgbClr val="3333FF"/>
                </a:solidFill>
              </a:rPr>
              <a:t>Output layer output    </a:t>
            </a:r>
            <a:r>
              <a:rPr lang="sl-SI">
                <a:solidFill>
                  <a:srgbClr val="3333FF"/>
                </a:solidFill>
                <a:sym typeface="Wingdings" pitchFamily="2" charset="2"/>
              </a:rPr>
              <a:t>    Output e</a:t>
            </a:r>
            <a:r>
              <a:rPr lang="sl-SI">
                <a:solidFill>
                  <a:srgbClr val="3333FF"/>
                </a:solidFill>
              </a:rPr>
              <a:t>rror</a:t>
            </a:r>
          </a:p>
          <a:p>
            <a:pPr lvl="4" eaLnBrk="1" hangingPunct="1"/>
            <a:endParaRPr lang="sl-SI">
              <a:solidFill>
                <a:srgbClr val="3333FF"/>
              </a:solidFill>
            </a:endParaRPr>
          </a:p>
          <a:p>
            <a:pPr marL="762000" lvl="1" indent="-304800" eaLnBrk="1" hangingPunct="1">
              <a:buFontTx/>
              <a:buNone/>
            </a:pPr>
            <a:r>
              <a:rPr lang="sl-SI">
                <a:solidFill>
                  <a:srgbClr val="3333FF"/>
                </a:solidFill>
              </a:rPr>
              <a:t>             </a:t>
            </a:r>
            <a:r>
              <a:rPr lang="sl-SI">
                <a:solidFill>
                  <a:srgbClr val="3333FF"/>
                </a:solidFill>
                <a:sym typeface="Wingdings" pitchFamily="2" charset="2"/>
              </a:rPr>
              <a:t>                               </a:t>
            </a:r>
            <a:r>
              <a:rPr lang="sl-SI">
                <a:solidFill>
                  <a:srgbClr val="3333FF"/>
                </a:solidFill>
              </a:rPr>
              <a:t>       </a:t>
            </a:r>
            <a:r>
              <a:rPr lang="sl-SI">
                <a:solidFill>
                  <a:srgbClr val="3333FF"/>
                </a:solidFill>
                <a:sym typeface="Wingdings" pitchFamily="2" charset="2"/>
              </a:rPr>
              <a:t>                                  </a:t>
            </a:r>
            <a:r>
              <a:rPr lang="sl-SI">
                <a:solidFill>
                  <a:srgbClr val="3333FF"/>
                </a:solidFill>
              </a:rPr>
              <a:t>   </a:t>
            </a:r>
            <a:r>
              <a:rPr lang="sl-SI">
                <a:solidFill>
                  <a:srgbClr val="3333FF"/>
                </a:solidFill>
                <a:sym typeface="Wingdings" pitchFamily="2" charset="2"/>
              </a:rPr>
              <a:t>    </a:t>
            </a:r>
            <a:endParaRPr lang="sl-SI">
              <a:solidFill>
                <a:srgbClr val="3333FF"/>
              </a:solidFill>
            </a:endParaRPr>
          </a:p>
          <a:p>
            <a:pPr lvl="3" eaLnBrk="1" hangingPunct="1"/>
            <a:endParaRPr lang="sl-SI"/>
          </a:p>
          <a:p>
            <a:pPr marL="457200" indent="-457200" eaLnBrk="1" hangingPunct="1">
              <a:buFontTx/>
              <a:buAutoNum type="arabicPeriod"/>
            </a:pPr>
            <a:endParaRPr lang="sl-SI"/>
          </a:p>
          <a:p>
            <a:pPr marL="457200" indent="-457200" eaLnBrk="1" hangingPunct="1">
              <a:buFontTx/>
              <a:buAutoNum type="arabicPeriod"/>
            </a:pPr>
            <a:endParaRPr lang="sl-SI"/>
          </a:p>
          <a:p>
            <a:pPr marL="457200" indent="-457200" eaLnBrk="1" hangingPunct="1">
              <a:buFontTx/>
              <a:buAutoNum type="arabicPeriod"/>
            </a:pPr>
            <a:r>
              <a:rPr lang="sl-SI"/>
              <a:t>Backward pass</a:t>
            </a:r>
          </a:p>
          <a:p>
            <a:pPr marL="762000" lvl="1" indent="-304800" eaLnBrk="1" hangingPunct="1"/>
            <a:r>
              <a:rPr lang="sl-SI"/>
              <a:t>Recursive computing of local gradients</a:t>
            </a:r>
            <a:endParaRPr lang="sl-SI" i="1">
              <a:cs typeface="Arial" charset="0"/>
            </a:endParaRPr>
          </a:p>
          <a:p>
            <a:pPr marL="762000" lvl="1" indent="-304800" eaLnBrk="1" hangingPunct="1">
              <a:buFontTx/>
              <a:buNone/>
            </a:pPr>
            <a:r>
              <a:rPr lang="sl-SI">
                <a:solidFill>
                  <a:srgbClr val="3333FF"/>
                </a:solidFill>
              </a:rPr>
              <a:t>	Output local gradients    </a:t>
            </a:r>
            <a:r>
              <a:rPr lang="sl-SI">
                <a:solidFill>
                  <a:srgbClr val="3333FF"/>
                </a:solidFill>
                <a:sym typeface="Wingdings" pitchFamily="2" charset="2"/>
              </a:rPr>
              <a:t>      Hidden layer local gradients</a:t>
            </a:r>
            <a:endParaRPr lang="sl-SI" i="1">
              <a:cs typeface="Arial" charset="0"/>
            </a:endParaRPr>
          </a:p>
          <a:p>
            <a:pPr lvl="4" eaLnBrk="1" hangingPunct="1"/>
            <a:endParaRPr lang="el-GR" i="1">
              <a:cs typeface="Arial" charset="0"/>
            </a:endParaRPr>
          </a:p>
          <a:p>
            <a:pPr marL="762000" lvl="1" indent="-304800" eaLnBrk="1" hangingPunct="1">
              <a:buFontTx/>
              <a:buNone/>
            </a:pPr>
            <a:r>
              <a:rPr lang="sl-SI">
                <a:solidFill>
                  <a:srgbClr val="3333FF"/>
                </a:solidFill>
              </a:rPr>
              <a:t>	                                       </a:t>
            </a:r>
            <a:r>
              <a:rPr lang="sl-SI">
                <a:solidFill>
                  <a:srgbClr val="3333FF"/>
                </a:solidFill>
                <a:sym typeface="Wingdings" pitchFamily="2" charset="2"/>
              </a:rPr>
              <a:t>    </a:t>
            </a:r>
            <a:endParaRPr lang="sl-SI" i="1">
              <a:cs typeface="Arial" charset="0"/>
            </a:endParaRPr>
          </a:p>
          <a:p>
            <a:pPr lvl="3" eaLnBrk="1" hangingPunct="1"/>
            <a:endParaRPr lang="sl-SI"/>
          </a:p>
          <a:p>
            <a:pPr marL="762000" lvl="1" indent="-304800" eaLnBrk="1" hangingPunct="1"/>
            <a:r>
              <a:rPr lang="en-GB"/>
              <a:t>Synaptic weights are adjusted according to </a:t>
            </a:r>
            <a:r>
              <a:rPr lang="sl-SI"/>
              <a:t>local gradients</a:t>
            </a:r>
            <a:endParaRPr lang="en-GB"/>
          </a:p>
        </p:txBody>
      </p:sp>
      <p:graphicFrame>
        <p:nvGraphicFramePr>
          <p:cNvPr id="1126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103225"/>
              </p:ext>
            </p:extLst>
          </p:nvPr>
        </p:nvGraphicFramePr>
        <p:xfrm>
          <a:off x="1042988" y="5733256"/>
          <a:ext cx="21986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253800" progId="Equation.3">
                  <p:embed/>
                </p:oleObj>
              </mc:Choice>
              <mc:Fallback>
                <p:oleObj name="Equation" r:id="rId2" imgW="147312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33256"/>
                        <a:ext cx="21986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064091"/>
              </p:ext>
            </p:extLst>
          </p:nvPr>
        </p:nvGraphicFramePr>
        <p:xfrm>
          <a:off x="1042988" y="4735487"/>
          <a:ext cx="21066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228600" progId="Equation.3">
                  <p:embed/>
                </p:oleObj>
              </mc:Choice>
              <mc:Fallback>
                <p:oleObj name="Equation" r:id="rId4" imgW="1409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35487"/>
                        <a:ext cx="21066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889314"/>
              </p:ext>
            </p:extLst>
          </p:nvPr>
        </p:nvGraphicFramePr>
        <p:xfrm>
          <a:off x="3789363" y="4716437"/>
          <a:ext cx="23558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342720" progId="Equation.3">
                  <p:embed/>
                </p:oleObj>
              </mc:Choice>
              <mc:Fallback>
                <p:oleObj name="Equation" r:id="rId6" imgW="1574640" imgH="342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4716437"/>
                        <a:ext cx="23558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ChangeAspect="1"/>
          </p:cNvGraphicFramePr>
          <p:nvPr/>
        </p:nvGraphicFramePr>
        <p:xfrm>
          <a:off x="2051050" y="2413000"/>
          <a:ext cx="1516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920" imgH="253800" progId="Equation.3">
                  <p:embed/>
                </p:oleObj>
              </mc:Choice>
              <mc:Fallback>
                <p:oleObj name="Equation" r:id="rId8" imgW="101592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13000"/>
                        <a:ext cx="15160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"/>
          <p:cNvGraphicFramePr>
            <a:graphicFrameLocks noChangeAspect="1"/>
          </p:cNvGraphicFramePr>
          <p:nvPr/>
        </p:nvGraphicFramePr>
        <p:xfrm>
          <a:off x="6711950" y="2444750"/>
          <a:ext cx="19748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20480" imgH="228600" progId="Equation.3">
                  <p:embed/>
                </p:oleObj>
              </mc:Choice>
              <mc:Fallback>
                <p:oleObj name="Equation" r:id="rId10" imgW="13204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2444750"/>
                        <a:ext cx="197485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2"/>
          <p:cNvGraphicFramePr>
            <a:graphicFrameLocks noChangeAspect="1"/>
          </p:cNvGraphicFramePr>
          <p:nvPr/>
        </p:nvGraphicFramePr>
        <p:xfrm>
          <a:off x="765175" y="2422525"/>
          <a:ext cx="5302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228600" progId="Equation.3">
                  <p:embed/>
                </p:oleObj>
              </mc:Choice>
              <mc:Fallback>
                <p:oleObj name="Equation" r:id="rId12" imgW="3553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422525"/>
                        <a:ext cx="5302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51990"/>
              </p:ext>
            </p:extLst>
          </p:nvPr>
        </p:nvGraphicFramePr>
        <p:xfrm>
          <a:off x="3798888" y="5733256"/>
          <a:ext cx="21605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47560" imgH="253800" progId="Equation.3">
                  <p:embed/>
                </p:oleObj>
              </mc:Choice>
              <mc:Fallback>
                <p:oleObj name="Equation" r:id="rId14" imgW="1447560" imgH="253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5733256"/>
                        <a:ext cx="21605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6" name="Group 49"/>
          <p:cNvGrpSpPr>
            <a:grpSpLocks/>
          </p:cNvGrpSpPr>
          <p:nvPr/>
        </p:nvGrpSpPr>
        <p:grpSpPr bwMode="auto">
          <a:xfrm>
            <a:off x="4233863" y="2924175"/>
            <a:ext cx="3506787" cy="1362075"/>
            <a:chOff x="934" y="1117"/>
            <a:chExt cx="2209" cy="858"/>
          </a:xfrm>
        </p:grpSpPr>
        <p:pic>
          <p:nvPicPr>
            <p:cNvPr id="11287" name="Picture 50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034" y="1187"/>
              <a:ext cx="1067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274" name="Object 51"/>
            <p:cNvGraphicFramePr>
              <a:graphicFrameLocks noChangeAspect="1"/>
            </p:cNvGraphicFramePr>
            <p:nvPr/>
          </p:nvGraphicFramePr>
          <p:xfrm>
            <a:off x="934" y="1117"/>
            <a:ext cx="10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52280" imgH="228600" progId="Equation.3">
                    <p:embed/>
                  </p:oleObj>
                </mc:Choice>
                <mc:Fallback>
                  <p:oleObj name="Equation" r:id="rId17" imgW="152280" imgH="2286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1117"/>
                          <a:ext cx="102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52"/>
            <p:cNvGraphicFramePr>
              <a:graphicFrameLocks noChangeAspect="1"/>
            </p:cNvGraphicFramePr>
            <p:nvPr/>
          </p:nvGraphicFramePr>
          <p:xfrm>
            <a:off x="1517" y="1250"/>
            <a:ext cx="11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64880" imgH="241200" progId="Equation.3">
                    <p:embed/>
                  </p:oleObj>
                </mc:Choice>
                <mc:Fallback>
                  <p:oleObj name="Equation" r:id="rId19" imgW="164880" imgH="2412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1250"/>
                          <a:ext cx="110" cy="1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53"/>
            <p:cNvGraphicFramePr>
              <a:graphicFrameLocks noChangeAspect="1"/>
            </p:cNvGraphicFramePr>
            <p:nvPr/>
          </p:nvGraphicFramePr>
          <p:xfrm>
            <a:off x="1891" y="1250"/>
            <a:ext cx="11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77480" imgH="241200" progId="Equation.3">
                    <p:embed/>
                  </p:oleObj>
                </mc:Choice>
                <mc:Fallback>
                  <p:oleObj name="Equation" r:id="rId21" imgW="177480" imgH="2412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1250"/>
                          <a:ext cx="118" cy="1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Oval 54"/>
            <p:cNvSpPr>
              <a:spLocks noChangeArrowheads="1"/>
            </p:cNvSpPr>
            <p:nvPr/>
          </p:nvSpPr>
          <p:spPr bwMode="auto">
            <a:xfrm>
              <a:off x="1161" y="1578"/>
              <a:ext cx="196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Oval 55"/>
            <p:cNvSpPr>
              <a:spLocks noChangeArrowheads="1"/>
            </p:cNvSpPr>
            <p:nvPr/>
          </p:nvSpPr>
          <p:spPr bwMode="auto">
            <a:xfrm>
              <a:off x="1163" y="1207"/>
              <a:ext cx="197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Oval 56"/>
            <p:cNvSpPr>
              <a:spLocks noChangeArrowheads="1"/>
            </p:cNvSpPr>
            <p:nvPr/>
          </p:nvSpPr>
          <p:spPr bwMode="auto">
            <a:xfrm>
              <a:off x="1416" y="1554"/>
              <a:ext cx="118" cy="9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77" name="Object 57"/>
            <p:cNvGraphicFramePr>
              <a:graphicFrameLocks noChangeAspect="1"/>
            </p:cNvGraphicFramePr>
            <p:nvPr/>
          </p:nvGraphicFramePr>
          <p:xfrm>
            <a:off x="1157" y="1170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15640" imgH="241200" progId="Equation.3">
                    <p:embed/>
                  </p:oleObj>
                </mc:Choice>
                <mc:Fallback>
                  <p:oleObj name="Equation" r:id="rId23" imgW="215640" imgH="2412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170"/>
                          <a:ext cx="14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291" name="Picture 5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076" y="1410"/>
              <a:ext cx="1067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278" name="Object 59"/>
            <p:cNvGraphicFramePr>
              <a:graphicFrameLocks noChangeAspect="1"/>
            </p:cNvGraphicFramePr>
            <p:nvPr/>
          </p:nvGraphicFramePr>
          <p:xfrm>
            <a:off x="2559" y="1477"/>
            <a:ext cx="11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64880" imgH="228600" progId="Equation.3">
                    <p:embed/>
                  </p:oleObj>
                </mc:Choice>
                <mc:Fallback>
                  <p:oleObj name="Equation" r:id="rId25" imgW="16488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9" y="1477"/>
                          <a:ext cx="110" cy="17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60"/>
            <p:cNvGraphicFramePr>
              <a:graphicFrameLocks noChangeAspect="1"/>
            </p:cNvGraphicFramePr>
            <p:nvPr/>
          </p:nvGraphicFramePr>
          <p:xfrm>
            <a:off x="2933" y="1477"/>
            <a:ext cx="11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77480" imgH="228600" progId="Equation.3">
                    <p:embed/>
                  </p:oleObj>
                </mc:Choice>
                <mc:Fallback>
                  <p:oleObj name="Equation" r:id="rId27" imgW="17748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1477"/>
                          <a:ext cx="118" cy="17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2" name="Oval 61"/>
            <p:cNvSpPr>
              <a:spLocks noChangeArrowheads="1"/>
            </p:cNvSpPr>
            <p:nvPr/>
          </p:nvSpPr>
          <p:spPr bwMode="auto">
            <a:xfrm>
              <a:off x="2203" y="1801"/>
              <a:ext cx="196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Oval 62"/>
            <p:cNvSpPr>
              <a:spLocks noChangeArrowheads="1"/>
            </p:cNvSpPr>
            <p:nvPr/>
          </p:nvSpPr>
          <p:spPr bwMode="auto">
            <a:xfrm>
              <a:off x="2205" y="1430"/>
              <a:ext cx="197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Oval 63"/>
            <p:cNvSpPr>
              <a:spLocks noChangeArrowheads="1"/>
            </p:cNvSpPr>
            <p:nvPr/>
          </p:nvSpPr>
          <p:spPr bwMode="auto">
            <a:xfrm>
              <a:off x="2458" y="1777"/>
              <a:ext cx="118" cy="9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80" name="Object 64"/>
            <p:cNvGraphicFramePr>
              <a:graphicFrameLocks noChangeAspect="1"/>
            </p:cNvGraphicFramePr>
            <p:nvPr/>
          </p:nvGraphicFramePr>
          <p:xfrm>
            <a:off x="2199" y="1393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15640" imgH="241200" progId="Equation.3">
                    <p:embed/>
                  </p:oleObj>
                </mc:Choice>
                <mc:Fallback>
                  <p:oleObj name="Equation" r:id="rId29" imgW="215640" imgH="2412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1393"/>
                          <a:ext cx="14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3" name="Object 65"/>
          <p:cNvGraphicFramePr>
            <a:graphicFrameLocks noChangeAspect="1"/>
          </p:cNvGraphicFramePr>
          <p:nvPr/>
        </p:nvGraphicFramePr>
        <p:xfrm>
          <a:off x="4348163" y="2413000"/>
          <a:ext cx="1554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041120" imgH="253800" progId="Equation.3">
                  <p:embed/>
                </p:oleObj>
              </mc:Choice>
              <mc:Fallback>
                <p:oleObj name="Equation" r:id="rId31" imgW="1041120" imgH="2538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2413000"/>
                        <a:ext cx="15541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D9C1B5-8A78-EB42-7853-51B03D2804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8F9880-65A3-B848-4BA4-02790D32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3B92954D-4C50-4595-A840-9A9370E20504}" type="slidenum">
              <a:rPr lang="sl-SI" smtClean="0"/>
              <a:pPr/>
              <a:t>26</a:t>
            </a:fld>
            <a:endParaRPr lang="sl-SI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Summary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r>
              <a:rPr lang="sl-SI" dirty="0"/>
              <a:t> </a:t>
            </a:r>
            <a:r>
              <a:rPr lang="sl-SI" dirty="0" err="1"/>
              <a:t>algorithm</a:t>
            </a:r>
            <a:endParaRPr lang="en-GB" dirty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66" y="1268413"/>
            <a:ext cx="8229600" cy="518636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Initialization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>
                <a:solidFill>
                  <a:srgbClr val="0033CC"/>
                </a:solidFill>
              </a:rPr>
              <a:t>Pick </a:t>
            </a:r>
            <a:r>
              <a:rPr lang="sl-SI" sz="1500" dirty="0" err="1">
                <a:solidFill>
                  <a:srgbClr val="0033CC"/>
                </a:solidFill>
              </a:rPr>
              <a:t>weights</a:t>
            </a:r>
            <a:r>
              <a:rPr lang="sl-SI" sz="1500" dirty="0">
                <a:solidFill>
                  <a:srgbClr val="0033CC"/>
                </a:solidFill>
              </a:rPr>
              <a:t> and </a:t>
            </a:r>
            <a:r>
              <a:rPr lang="sl-SI" sz="1500" dirty="0" err="1">
                <a:solidFill>
                  <a:srgbClr val="0033CC"/>
                </a:solidFill>
              </a:rPr>
              <a:t>biases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from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the</a:t>
            </a:r>
            <a:r>
              <a:rPr lang="sl-SI" sz="1500" dirty="0">
                <a:solidFill>
                  <a:srgbClr val="0033CC"/>
                </a:solidFill>
              </a:rPr>
              <a:t> uniform </a:t>
            </a:r>
            <a:r>
              <a:rPr lang="sl-SI" sz="1500" dirty="0" err="1">
                <a:solidFill>
                  <a:srgbClr val="0033CC"/>
                </a:solidFill>
              </a:rPr>
              <a:t>distribution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with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zero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mean</a:t>
            </a:r>
            <a:r>
              <a:rPr lang="sl-SI" sz="1500" dirty="0">
                <a:solidFill>
                  <a:srgbClr val="0033CC"/>
                </a:solidFill>
              </a:rPr>
              <a:t> and variance </a:t>
            </a:r>
            <a:r>
              <a:rPr lang="sl-SI" sz="1500" dirty="0" err="1">
                <a:solidFill>
                  <a:srgbClr val="0033CC"/>
                </a:solidFill>
              </a:rPr>
              <a:t>that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induces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local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fields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between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the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linear</a:t>
            </a:r>
            <a:r>
              <a:rPr lang="sl-SI" sz="1500" dirty="0">
                <a:solidFill>
                  <a:srgbClr val="0033CC"/>
                </a:solidFill>
              </a:rPr>
              <a:t> and </a:t>
            </a:r>
            <a:r>
              <a:rPr lang="sl-SI" sz="1500" dirty="0" err="1">
                <a:solidFill>
                  <a:srgbClr val="0033CC"/>
                </a:solidFill>
              </a:rPr>
              <a:t>saturated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parts</a:t>
            </a:r>
            <a:r>
              <a:rPr lang="sl-SI" sz="1500" dirty="0">
                <a:solidFill>
                  <a:srgbClr val="0033CC"/>
                </a:solidFill>
              </a:rPr>
              <a:t> of </a:t>
            </a:r>
            <a:r>
              <a:rPr lang="sl-SI" sz="1500" dirty="0" err="1">
                <a:solidFill>
                  <a:srgbClr val="0033CC"/>
                </a:solidFill>
              </a:rPr>
              <a:t>the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logistic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function</a:t>
            </a:r>
            <a:endParaRPr lang="sl-SI" sz="1500" dirty="0">
              <a:solidFill>
                <a:srgbClr val="0033CC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sl-SI" sz="1200" dirty="0">
              <a:solidFill>
                <a:srgbClr val="0033CC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Presentation</a:t>
            </a:r>
            <a:r>
              <a:rPr lang="sl-SI" dirty="0"/>
              <a:t> of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sl-SI" dirty="0" err="1"/>
              <a:t>samples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err="1">
                <a:solidFill>
                  <a:srgbClr val="0033CC"/>
                </a:solidFill>
              </a:rPr>
              <a:t>For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each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sample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from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the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epoch</a:t>
            </a:r>
            <a:r>
              <a:rPr lang="sl-SI" sz="1500" dirty="0">
                <a:solidFill>
                  <a:srgbClr val="0033CC"/>
                </a:solidFill>
              </a:rPr>
              <a:t>, </a:t>
            </a:r>
            <a:r>
              <a:rPr lang="sl-SI" sz="1500" dirty="0" err="1">
                <a:solidFill>
                  <a:srgbClr val="0033CC"/>
                </a:solidFill>
              </a:rPr>
              <a:t>perform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forward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pass</a:t>
            </a:r>
            <a:r>
              <a:rPr lang="sl-SI" sz="1500" dirty="0">
                <a:solidFill>
                  <a:srgbClr val="0033CC"/>
                </a:solidFill>
              </a:rPr>
              <a:t> and </a:t>
            </a:r>
            <a:r>
              <a:rPr lang="sl-SI" sz="1500" dirty="0" err="1">
                <a:solidFill>
                  <a:srgbClr val="0033CC"/>
                </a:solidFill>
              </a:rPr>
              <a:t>backward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pass</a:t>
            </a:r>
            <a:endParaRPr lang="sl-SI" sz="1500" dirty="0">
              <a:solidFill>
                <a:srgbClr val="0033CC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sl-SI" sz="1200" dirty="0">
              <a:solidFill>
                <a:srgbClr val="0033CC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Forward</a:t>
            </a:r>
            <a:r>
              <a:rPr lang="sl-SI" dirty="0"/>
              <a:t> </a:t>
            </a:r>
            <a:r>
              <a:rPr lang="sl-SI" dirty="0" err="1"/>
              <a:t>pass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err="1">
                <a:solidFill>
                  <a:srgbClr val="0033CC"/>
                </a:solidFill>
              </a:rPr>
              <a:t>Propagate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training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sample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from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network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input</a:t>
            </a:r>
            <a:r>
              <a:rPr lang="sl-SI" sz="1500" dirty="0">
                <a:solidFill>
                  <a:srgbClr val="0033CC"/>
                </a:solidFill>
              </a:rPr>
              <a:t> to </a:t>
            </a:r>
            <a:r>
              <a:rPr lang="sl-SI" sz="1500" dirty="0" err="1">
                <a:solidFill>
                  <a:srgbClr val="0033CC"/>
                </a:solidFill>
              </a:rPr>
              <a:t>the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output</a:t>
            </a:r>
            <a:endParaRPr lang="sl-SI" sz="1500" dirty="0">
              <a:solidFill>
                <a:srgbClr val="0033CC"/>
              </a:solidFill>
            </a:endParaRPr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err="1">
                <a:solidFill>
                  <a:srgbClr val="0033CC"/>
                </a:solidFill>
              </a:rPr>
              <a:t>Calculate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the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error</a:t>
            </a:r>
            <a:r>
              <a:rPr lang="sl-SI" sz="1500" dirty="0">
                <a:solidFill>
                  <a:srgbClr val="0033CC"/>
                </a:solidFill>
              </a:rPr>
              <a:t> signal</a:t>
            </a:r>
          </a:p>
          <a:p>
            <a:pPr lvl="2" eaLnBrk="1" hangingPunct="1">
              <a:lnSpc>
                <a:spcPct val="90000"/>
              </a:lnSpc>
            </a:pPr>
            <a:endParaRPr lang="sl-SI" sz="1200" dirty="0">
              <a:solidFill>
                <a:srgbClr val="0033CC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Backward</a:t>
            </a:r>
            <a:r>
              <a:rPr lang="sl-SI" dirty="0"/>
              <a:t> </a:t>
            </a:r>
            <a:r>
              <a:rPr lang="sl-SI" dirty="0" err="1"/>
              <a:t>pass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err="1">
                <a:solidFill>
                  <a:srgbClr val="0033CC"/>
                </a:solidFill>
              </a:rPr>
              <a:t>Recursive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computation</a:t>
            </a:r>
            <a:r>
              <a:rPr lang="sl-SI" sz="1500" dirty="0">
                <a:solidFill>
                  <a:srgbClr val="0033CC"/>
                </a:solidFill>
              </a:rPr>
              <a:t> of </a:t>
            </a:r>
            <a:r>
              <a:rPr lang="sl-SI" sz="1500" dirty="0" err="1">
                <a:solidFill>
                  <a:srgbClr val="0033CC"/>
                </a:solidFill>
              </a:rPr>
              <a:t>local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gradients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from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output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layer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toward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input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layer</a:t>
            </a:r>
            <a:endParaRPr lang="sl-SI" sz="1500" dirty="0">
              <a:solidFill>
                <a:srgbClr val="0033CC"/>
              </a:solidFill>
            </a:endParaRPr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err="1">
                <a:solidFill>
                  <a:srgbClr val="0033CC"/>
                </a:solidFill>
              </a:rPr>
              <a:t>Adaptation</a:t>
            </a:r>
            <a:r>
              <a:rPr lang="sl-SI" sz="1500" dirty="0">
                <a:solidFill>
                  <a:srgbClr val="0033CC"/>
                </a:solidFill>
              </a:rPr>
              <a:t> of </a:t>
            </a:r>
            <a:r>
              <a:rPr lang="sl-SI" sz="1500" dirty="0" err="1">
                <a:solidFill>
                  <a:srgbClr val="0033CC"/>
                </a:solidFill>
              </a:rPr>
              <a:t>synaptic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weights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according</a:t>
            </a:r>
            <a:r>
              <a:rPr lang="sl-SI" sz="1500" dirty="0">
                <a:solidFill>
                  <a:srgbClr val="0033CC"/>
                </a:solidFill>
              </a:rPr>
              <a:t> to </a:t>
            </a:r>
            <a:r>
              <a:rPr lang="sl-SI" sz="1500" dirty="0" err="1">
                <a:solidFill>
                  <a:srgbClr val="0033CC"/>
                </a:solidFill>
              </a:rPr>
              <a:t>generalized</a:t>
            </a:r>
            <a:r>
              <a:rPr lang="sl-SI" sz="1500" dirty="0">
                <a:solidFill>
                  <a:srgbClr val="0033CC"/>
                </a:solidFill>
              </a:rPr>
              <a:t> delta rule</a:t>
            </a:r>
          </a:p>
          <a:p>
            <a:pPr lvl="2" eaLnBrk="1" hangingPunct="1">
              <a:lnSpc>
                <a:spcPct val="90000"/>
              </a:lnSpc>
            </a:pPr>
            <a:endParaRPr lang="sl-SI" sz="1200" dirty="0">
              <a:solidFill>
                <a:srgbClr val="0033CC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/>
              <a:t>Iteration</a:t>
            </a:r>
            <a:endParaRPr lang="sl-SI" dirty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err="1">
                <a:solidFill>
                  <a:srgbClr val="0033CC"/>
                </a:solidFill>
              </a:rPr>
              <a:t>Iterate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steps</a:t>
            </a:r>
            <a:r>
              <a:rPr lang="sl-SI" sz="1500" dirty="0">
                <a:solidFill>
                  <a:srgbClr val="0033CC"/>
                </a:solidFill>
              </a:rPr>
              <a:t> 2-4 </a:t>
            </a:r>
            <a:r>
              <a:rPr lang="sl-SI" sz="1500" dirty="0" err="1">
                <a:solidFill>
                  <a:srgbClr val="0033CC"/>
                </a:solidFill>
              </a:rPr>
              <a:t>until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the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stopping</a:t>
            </a:r>
            <a:r>
              <a:rPr lang="sl-SI" sz="1500" dirty="0">
                <a:solidFill>
                  <a:srgbClr val="0033CC"/>
                </a:solidFill>
              </a:rPr>
              <a:t> </a:t>
            </a:r>
            <a:r>
              <a:rPr lang="sl-SI" sz="1500" dirty="0" err="1">
                <a:solidFill>
                  <a:srgbClr val="0033CC"/>
                </a:solidFill>
              </a:rPr>
              <a:t>criterion</a:t>
            </a:r>
            <a:r>
              <a:rPr lang="sl-SI" sz="1500" dirty="0">
                <a:solidFill>
                  <a:srgbClr val="0033CC"/>
                </a:solidFill>
              </a:rPr>
              <a:t> is met</a:t>
            </a:r>
            <a:endParaRPr lang="en-GB" sz="1500" dirty="0">
              <a:solidFill>
                <a:srgbClr val="0033CC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71322" y="2417793"/>
            <a:ext cx="0" cy="1854000"/>
          </a:xfrm>
          <a:prstGeom prst="line">
            <a:avLst/>
          </a:prstGeom>
          <a:ln w="28575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2314" y="2426111"/>
            <a:ext cx="436996" cy="0"/>
          </a:xfrm>
          <a:prstGeom prst="line">
            <a:avLst/>
          </a:prstGeom>
          <a:ln w="28575">
            <a:solidFill>
              <a:srgbClr val="33669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99310" y="1241518"/>
            <a:ext cx="2404538" cy="360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0" name="Rounded Rectangle 19"/>
          <p:cNvSpPr/>
          <p:nvPr/>
        </p:nvSpPr>
        <p:spPr>
          <a:xfrm>
            <a:off x="799310" y="2240724"/>
            <a:ext cx="4194394" cy="360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1" name="Rounded Rectangle 20"/>
          <p:cNvSpPr/>
          <p:nvPr/>
        </p:nvSpPr>
        <p:spPr>
          <a:xfrm>
            <a:off x="799310" y="3032753"/>
            <a:ext cx="2404538" cy="360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2" name="Rounded Rectangle 21"/>
          <p:cNvSpPr/>
          <p:nvPr/>
        </p:nvSpPr>
        <p:spPr>
          <a:xfrm>
            <a:off x="799310" y="4077072"/>
            <a:ext cx="2404538" cy="360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3" name="Rounded Rectangle 22"/>
          <p:cNvSpPr/>
          <p:nvPr/>
        </p:nvSpPr>
        <p:spPr>
          <a:xfrm>
            <a:off x="799310" y="5120985"/>
            <a:ext cx="2404538" cy="360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62314" y="4264089"/>
            <a:ext cx="436996" cy="0"/>
          </a:xfrm>
          <a:prstGeom prst="line">
            <a:avLst/>
          </a:prstGeom>
          <a:ln w="28575">
            <a:solidFill>
              <a:srgbClr val="3366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ACB7EEF-B0C4-2CA6-EA1A-655872135E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F873EF-B087-14CC-1F22-70422F26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F380D1B3-194E-4E1C-A2B9-6F99039D9401}" type="slidenum">
              <a:rPr lang="sl-SI" smtClean="0"/>
              <a:pPr/>
              <a:t>27</a:t>
            </a:fld>
            <a:endParaRPr lang="sl-SI"/>
          </a:p>
        </p:txBody>
      </p:sp>
      <p:sp>
        <p:nvSpPr>
          <p:cNvPr id="12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dirty="0" err="1"/>
              <a:t>Using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r>
              <a:rPr lang="sl-SI" dirty="0"/>
              <a:t> </a:t>
            </a:r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ADALINE</a:t>
            </a:r>
            <a:endParaRPr lang="sl-SI" dirty="0"/>
          </a:p>
          <a:p>
            <a:pPr lvl="1" eaLnBrk="1" hangingPunct="1">
              <a:lnSpc>
                <a:spcPct val="90000"/>
              </a:lnSpc>
            </a:pPr>
            <a:r>
              <a:rPr lang="sl-SI" dirty="0"/>
              <a:t>No </a:t>
            </a:r>
            <a:r>
              <a:rPr lang="sl-SI" dirty="0" err="1"/>
              <a:t>hidden</a:t>
            </a:r>
            <a:r>
              <a:rPr lang="sl-SI" dirty="0"/>
              <a:t> </a:t>
            </a:r>
            <a:r>
              <a:rPr lang="sl-SI" dirty="0" err="1"/>
              <a:t>layers</a:t>
            </a:r>
            <a:r>
              <a:rPr lang="sl-SI" dirty="0"/>
              <a:t>, one </a:t>
            </a:r>
            <a:r>
              <a:rPr lang="sl-SI" dirty="0" err="1"/>
              <a:t>output</a:t>
            </a:r>
            <a:r>
              <a:rPr lang="sl-SI" dirty="0"/>
              <a:t> </a:t>
            </a:r>
            <a:r>
              <a:rPr lang="sl-SI" dirty="0" err="1"/>
              <a:t>neuron</a:t>
            </a:r>
            <a:endParaRPr lang="sl-SI" dirty="0"/>
          </a:p>
          <a:p>
            <a:pPr lvl="1" eaLnBrk="1" hangingPunct="1">
              <a:lnSpc>
                <a:spcPct val="90000"/>
              </a:lnSpc>
            </a:pPr>
            <a:r>
              <a:rPr lang="sl-SI" dirty="0" err="1"/>
              <a:t>Linear</a:t>
            </a:r>
            <a:r>
              <a:rPr lang="sl-SI" dirty="0"/>
              <a:t> </a:t>
            </a:r>
            <a:r>
              <a:rPr lang="sl-SI" dirty="0" err="1"/>
              <a:t>activation</a:t>
            </a:r>
            <a:r>
              <a:rPr lang="sl-SI" dirty="0"/>
              <a:t> </a:t>
            </a:r>
            <a:r>
              <a:rPr lang="sl-SI" dirty="0" err="1"/>
              <a:t>function</a:t>
            </a:r>
            <a:endParaRPr lang="sl-SI" dirty="0"/>
          </a:p>
          <a:p>
            <a:pPr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endParaRPr lang="sl-SI" dirty="0"/>
          </a:p>
          <a:p>
            <a:pPr lvl="1"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r>
              <a:rPr lang="sl-SI" dirty="0" err="1">
                <a:solidFill>
                  <a:srgbClr val="3333FF"/>
                </a:solidFill>
              </a:rPr>
              <a:t>Backpropagation</a:t>
            </a:r>
            <a:r>
              <a:rPr lang="sl-SI" dirty="0">
                <a:solidFill>
                  <a:srgbClr val="3333FF"/>
                </a:solidFill>
              </a:rPr>
              <a:t> rule</a:t>
            </a:r>
          </a:p>
          <a:p>
            <a:pPr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r>
              <a:rPr lang="sl-SI" dirty="0"/>
              <a:t>Original </a:t>
            </a:r>
            <a:r>
              <a:rPr lang="sl-SI" dirty="0">
                <a:solidFill>
                  <a:srgbClr val="3333FF"/>
                </a:solidFill>
              </a:rPr>
              <a:t>delta rule</a:t>
            </a:r>
          </a:p>
          <a:p>
            <a:pPr lvl="1" eaLnBrk="1" hangingPunct="1">
              <a:lnSpc>
                <a:spcPct val="90000"/>
              </a:lnSpc>
            </a:pPr>
            <a:endParaRPr lang="sl-SI" dirty="0"/>
          </a:p>
          <a:p>
            <a:pPr lvl="1"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r>
              <a:rPr lang="sl-SI" dirty="0" err="1"/>
              <a:t>Backpropagation</a:t>
            </a:r>
            <a:r>
              <a:rPr lang="sl-SI" dirty="0"/>
              <a:t> is a </a:t>
            </a:r>
            <a:r>
              <a:rPr lang="sl-SI" dirty="0" err="1"/>
              <a:t>generalization</a:t>
            </a:r>
            <a:r>
              <a:rPr lang="sl-SI" dirty="0"/>
              <a:t> of a delta rule</a:t>
            </a:r>
            <a:endParaRPr lang="en-GB" dirty="0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116013" y="3429000"/>
          <a:ext cx="59801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7560" imgH="482400" progId="Equation.3">
                  <p:embed/>
                </p:oleObj>
              </mc:Choice>
              <mc:Fallback>
                <p:oleObj name="Equation" r:id="rId2" imgW="35175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29000"/>
                        <a:ext cx="59801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Backpropagation for ADALINE</a:t>
            </a:r>
            <a:endParaRPr lang="en-GB"/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037327"/>
              </p:ext>
            </p:extLst>
          </p:nvPr>
        </p:nvGraphicFramePr>
        <p:xfrm>
          <a:off x="1760538" y="2383483"/>
          <a:ext cx="32893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203040" progId="Equation.3">
                  <p:embed/>
                </p:oleObj>
              </mc:Choice>
              <mc:Fallback>
                <p:oleObj name="Equation" r:id="rId4" imgW="20574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2383483"/>
                        <a:ext cx="32893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931706"/>
              </p:ext>
            </p:extLst>
          </p:nvPr>
        </p:nvGraphicFramePr>
        <p:xfrm>
          <a:off x="1443038" y="4941168"/>
          <a:ext cx="22240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241200" progId="Equation.3">
                  <p:embed/>
                </p:oleObj>
              </mc:Choice>
              <mc:Fallback>
                <p:oleObj name="Equation" r:id="rId6" imgW="13078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941168"/>
                        <a:ext cx="22240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01" name="AutoShape 9"/>
          <p:cNvCxnSpPr>
            <a:cxnSpLocks noChangeShapeType="1"/>
            <a:stCxn id="12303" idx="3"/>
            <a:endCxn id="12302" idx="2"/>
          </p:cNvCxnSpPr>
          <p:nvPr/>
        </p:nvCxnSpPr>
        <p:spPr bwMode="auto">
          <a:xfrm flipV="1">
            <a:off x="3779838" y="4076700"/>
            <a:ext cx="2196306" cy="1080368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2302" name="Rectangle 11"/>
          <p:cNvSpPr>
            <a:spLocks noChangeArrowheads="1"/>
          </p:cNvSpPr>
          <p:nvPr/>
        </p:nvSpPr>
        <p:spPr bwMode="auto">
          <a:xfrm>
            <a:off x="4787900" y="3644900"/>
            <a:ext cx="2376488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1403350" y="4941168"/>
            <a:ext cx="2376488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4" name="Group 19"/>
          <p:cNvGrpSpPr>
            <a:grpSpLocks/>
          </p:cNvGrpSpPr>
          <p:nvPr/>
        </p:nvGrpSpPr>
        <p:grpSpPr bwMode="auto">
          <a:xfrm>
            <a:off x="5940425" y="1681163"/>
            <a:ext cx="2087563" cy="1460500"/>
            <a:chOff x="4105" y="1085"/>
            <a:chExt cx="1315" cy="920"/>
          </a:xfrm>
        </p:grpSpPr>
        <p:pic>
          <p:nvPicPr>
            <p:cNvPr id="12305" name="Picture 13"/>
            <p:cNvPicPr>
              <a:picLocks noChangeAspect="1" noChangeArrowheads="1"/>
            </p:cNvPicPr>
            <p:nvPr/>
          </p:nvPicPr>
          <p:blipFill>
            <a:blip r:embed="rId8" cstate="print"/>
            <a:srcRect t="15567" b="10378"/>
            <a:stretch>
              <a:fillRect/>
            </a:stretch>
          </p:blipFill>
          <p:spPr bwMode="auto">
            <a:xfrm>
              <a:off x="4105" y="1085"/>
              <a:ext cx="1315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2293" name="Object 14"/>
            <p:cNvGraphicFramePr>
              <a:graphicFrameLocks noChangeAspect="1"/>
            </p:cNvGraphicFramePr>
            <p:nvPr/>
          </p:nvGraphicFramePr>
          <p:xfrm>
            <a:off x="4121" y="1293"/>
            <a:ext cx="126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914400" progId="Equation.3">
                    <p:embed/>
                  </p:oleObj>
                </mc:Choice>
                <mc:Fallback>
                  <p:oleObj name="Equation" r:id="rId9" imgW="203040" imgH="914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1293"/>
                          <a:ext cx="126" cy="5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15"/>
            <p:cNvGraphicFramePr>
              <a:graphicFrameLocks noChangeAspect="1"/>
            </p:cNvGraphicFramePr>
            <p:nvPr/>
          </p:nvGraphicFramePr>
          <p:xfrm>
            <a:off x="4793" y="1466"/>
            <a:ext cx="70" cy="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4120" imgH="139680" progId="Equation.3">
                    <p:embed/>
                  </p:oleObj>
                </mc:Choice>
                <mc:Fallback>
                  <p:oleObj name="Equation" r:id="rId11" imgW="114120" imgH="1396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1466"/>
                          <a:ext cx="70" cy="8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16"/>
            <p:cNvGraphicFramePr>
              <a:graphicFrameLocks noChangeAspect="1"/>
            </p:cNvGraphicFramePr>
            <p:nvPr/>
          </p:nvGraphicFramePr>
          <p:xfrm>
            <a:off x="5185" y="1450"/>
            <a:ext cx="85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9680" imgH="164880" progId="Equation.3">
                    <p:embed/>
                  </p:oleObj>
                </mc:Choice>
                <mc:Fallback>
                  <p:oleObj name="Equation" r:id="rId13" imgW="139680" imgH="1648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" y="1450"/>
                          <a:ext cx="85" cy="10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6728927-82D6-3249-DDF4-385F6F3B05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4D9821-13CA-42B0-ACE0-7089E3C3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9603A9E4-39C7-4197-8E27-B5303B73D314}" type="slidenum">
              <a:rPr lang="sl-SI" smtClean="0"/>
              <a:pPr/>
              <a:t>28</a:t>
            </a:fld>
            <a:endParaRPr lang="sl-SI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2.3  Working with backpropagation</a:t>
            </a:r>
            <a:endParaRPr lang="en-GB" dirty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Efficient</a:t>
            </a:r>
            <a:r>
              <a:rPr lang="sl-SI" dirty="0"/>
              <a:t> </a:t>
            </a:r>
            <a:r>
              <a:rPr lang="sl-SI" dirty="0" err="1"/>
              <a:t>application</a:t>
            </a:r>
            <a:r>
              <a:rPr lang="sl-SI" dirty="0"/>
              <a:t> of </a:t>
            </a:r>
            <a:r>
              <a:rPr lang="sl-SI" dirty="0" err="1"/>
              <a:t>backpropagation</a:t>
            </a:r>
            <a:r>
              <a:rPr lang="sl-SI" dirty="0"/>
              <a:t> </a:t>
            </a:r>
            <a:r>
              <a:rPr lang="sl-SI" dirty="0" err="1"/>
              <a:t>requires</a:t>
            </a:r>
            <a:r>
              <a:rPr lang="sl-SI" dirty="0"/>
              <a:t> some </a:t>
            </a:r>
            <a:r>
              <a:rPr lang="sl-SI" dirty="0">
                <a:solidFill>
                  <a:srgbClr val="3333FF"/>
                </a:solidFill>
              </a:rPr>
              <a:t>“fine-</a:t>
            </a:r>
            <a:r>
              <a:rPr lang="sl-SI" dirty="0" err="1">
                <a:solidFill>
                  <a:srgbClr val="3333FF"/>
                </a:solidFill>
              </a:rPr>
              <a:t>tuning</a:t>
            </a:r>
            <a:r>
              <a:rPr lang="sl-SI" dirty="0">
                <a:solidFill>
                  <a:srgbClr val="3333FF"/>
                </a:solidFill>
              </a:rPr>
              <a:t>”</a:t>
            </a:r>
          </a:p>
          <a:p>
            <a:pPr eaLnBrk="1" hangingPunct="1"/>
            <a:endParaRPr lang="sl-SI" dirty="0">
              <a:solidFill>
                <a:srgbClr val="3333FF"/>
              </a:solidFill>
            </a:endParaRPr>
          </a:p>
          <a:p>
            <a:pPr eaLnBrk="1" hangingPunct="1"/>
            <a:r>
              <a:rPr lang="sl-SI" dirty="0" err="1"/>
              <a:t>Various</a:t>
            </a:r>
            <a:r>
              <a:rPr lang="sl-SI" dirty="0"/>
              <a:t> </a:t>
            </a:r>
            <a:r>
              <a:rPr lang="sl-SI" dirty="0" err="1"/>
              <a:t>parameters</a:t>
            </a:r>
            <a:r>
              <a:rPr lang="sl-SI" dirty="0"/>
              <a:t>, </a:t>
            </a:r>
            <a:r>
              <a:rPr lang="sl-SI" dirty="0" err="1"/>
              <a:t>functions</a:t>
            </a:r>
            <a:r>
              <a:rPr lang="sl-SI" dirty="0"/>
              <a:t>, and </a:t>
            </a:r>
            <a:r>
              <a:rPr lang="sl-SI" dirty="0" err="1"/>
              <a:t>methods</a:t>
            </a:r>
            <a:r>
              <a:rPr lang="sl-SI" dirty="0"/>
              <a:t> </a:t>
            </a:r>
            <a:r>
              <a:rPr lang="sl-SI" dirty="0" err="1"/>
              <a:t>should</a:t>
            </a:r>
            <a:r>
              <a:rPr lang="sl-SI" dirty="0"/>
              <a:t> be </a:t>
            </a:r>
            <a:r>
              <a:rPr lang="sl-SI" dirty="0" err="1"/>
              <a:t>selected</a:t>
            </a:r>
            <a:endParaRPr lang="sl-SI" dirty="0"/>
          </a:p>
          <a:p>
            <a:pPr lvl="1" eaLnBrk="1" hangingPunct="1"/>
            <a:r>
              <a:rPr lang="sl-SI" sz="1800" dirty="0" err="1"/>
              <a:t>Training</a:t>
            </a:r>
            <a:r>
              <a:rPr lang="sl-SI" sz="1800" dirty="0"/>
              <a:t> mode (</a:t>
            </a:r>
            <a:r>
              <a:rPr lang="sl-SI" sz="1800" dirty="0" err="1"/>
              <a:t>sequential</a:t>
            </a:r>
            <a:r>
              <a:rPr lang="sl-SI" sz="1800" dirty="0"/>
              <a:t> / </a:t>
            </a:r>
            <a:r>
              <a:rPr lang="sl-SI" sz="1800" dirty="0" err="1"/>
              <a:t>batch</a:t>
            </a:r>
            <a:r>
              <a:rPr lang="sl-SI" sz="1800" dirty="0"/>
              <a:t>)</a:t>
            </a:r>
          </a:p>
          <a:p>
            <a:pPr lvl="1" eaLnBrk="1" hangingPunct="1"/>
            <a:r>
              <a:rPr lang="sl-SI" sz="1800" dirty="0" err="1"/>
              <a:t>Activation</a:t>
            </a:r>
            <a:r>
              <a:rPr lang="sl-SI" sz="1800" dirty="0"/>
              <a:t> </a:t>
            </a:r>
            <a:r>
              <a:rPr lang="sl-SI" sz="1800" dirty="0" err="1"/>
              <a:t>function</a:t>
            </a:r>
            <a:endParaRPr lang="sl-SI" sz="1800" dirty="0"/>
          </a:p>
          <a:p>
            <a:pPr lvl="1" eaLnBrk="1" hangingPunct="1"/>
            <a:r>
              <a:rPr lang="sl-SI" sz="1800" dirty="0" err="1"/>
              <a:t>Learning</a:t>
            </a:r>
            <a:r>
              <a:rPr lang="sl-SI" sz="1800" dirty="0"/>
              <a:t> </a:t>
            </a:r>
            <a:r>
              <a:rPr lang="sl-SI" sz="1800" dirty="0" err="1"/>
              <a:t>rate</a:t>
            </a:r>
            <a:endParaRPr lang="sl-SI" sz="1800" dirty="0"/>
          </a:p>
          <a:p>
            <a:pPr lvl="1" eaLnBrk="1" hangingPunct="1"/>
            <a:r>
              <a:rPr lang="sl-SI" sz="1800" dirty="0" err="1"/>
              <a:t>Momentum</a:t>
            </a:r>
            <a:endParaRPr lang="sl-SI" sz="1800" dirty="0"/>
          </a:p>
          <a:p>
            <a:pPr lvl="1" eaLnBrk="1" hangingPunct="1"/>
            <a:r>
              <a:rPr lang="sl-SI" sz="1800" dirty="0" err="1"/>
              <a:t>Stopping</a:t>
            </a:r>
            <a:r>
              <a:rPr lang="sl-SI" sz="1800" dirty="0"/>
              <a:t> </a:t>
            </a:r>
            <a:r>
              <a:rPr lang="sl-SI" sz="1800" dirty="0" err="1"/>
              <a:t>criterium</a:t>
            </a:r>
            <a:endParaRPr lang="sl-SI" sz="1800" dirty="0"/>
          </a:p>
          <a:p>
            <a:pPr lvl="1" eaLnBrk="1" hangingPunct="1"/>
            <a:r>
              <a:rPr lang="sl-SI" sz="1800" dirty="0" err="1"/>
              <a:t>Heuristics</a:t>
            </a:r>
            <a:r>
              <a:rPr lang="sl-SI" sz="1800" dirty="0"/>
              <a:t> </a:t>
            </a:r>
            <a:r>
              <a:rPr lang="sl-SI" sz="1800" dirty="0" err="1"/>
              <a:t>for</a:t>
            </a:r>
            <a:r>
              <a:rPr lang="sl-SI" sz="1800" dirty="0"/>
              <a:t> </a:t>
            </a:r>
            <a:r>
              <a:rPr lang="sl-SI" sz="1800" dirty="0" err="1"/>
              <a:t>efficient</a:t>
            </a:r>
            <a:r>
              <a:rPr lang="sl-SI" sz="1800" dirty="0"/>
              <a:t> </a:t>
            </a:r>
            <a:r>
              <a:rPr lang="sl-SI" sz="1800" dirty="0" err="1"/>
              <a:t>backpropagation</a:t>
            </a:r>
            <a:endParaRPr lang="sl-SI" sz="1800" dirty="0"/>
          </a:p>
          <a:p>
            <a:pPr lvl="1" eaLnBrk="1" hangingPunct="1"/>
            <a:r>
              <a:rPr lang="sl-SI" sz="1800" dirty="0" err="1"/>
              <a:t>Methods</a:t>
            </a:r>
            <a:r>
              <a:rPr lang="sl-SI" sz="1800" dirty="0"/>
              <a:t> </a:t>
            </a:r>
            <a:r>
              <a:rPr lang="sl-SI" sz="1800" dirty="0" err="1"/>
              <a:t>for</a:t>
            </a:r>
            <a:r>
              <a:rPr lang="sl-SI" sz="1800" dirty="0"/>
              <a:t> </a:t>
            </a:r>
            <a:r>
              <a:rPr lang="sl-SI" sz="1800" dirty="0" err="1"/>
              <a:t>improving</a:t>
            </a:r>
            <a:r>
              <a:rPr lang="sl-SI" sz="1800" dirty="0"/>
              <a:t> </a:t>
            </a:r>
            <a:r>
              <a:rPr lang="sl-SI" sz="1800" dirty="0" err="1"/>
              <a:t>generalization</a:t>
            </a:r>
            <a:endParaRPr lang="en-GB" sz="180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3665F6C-01AE-3A25-2231-74D48A3D8C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63EF065-C25A-67C4-B7CB-B7A7EE19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F0909-00E9-65E2-F1A7-774E7B56A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A3B4285-2C33-9A15-3FC3-894BF42D9849}"/>
              </a:ext>
            </a:extLst>
          </p:cNvPr>
          <p:cNvGrpSpPr/>
          <p:nvPr/>
        </p:nvGrpSpPr>
        <p:grpSpPr>
          <a:xfrm>
            <a:off x="276300" y="2114550"/>
            <a:ext cx="3458847" cy="2859387"/>
            <a:chOff x="1882500" y="859818"/>
            <a:chExt cx="5591700" cy="462258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FA1E20-7B24-60AE-FED5-6B3EEB48F93F}"/>
                </a:ext>
              </a:extLst>
            </p:cNvPr>
            <p:cNvGrpSpPr/>
            <p:nvPr/>
          </p:nvGrpSpPr>
          <p:grpSpPr>
            <a:xfrm>
              <a:off x="2095200" y="2971809"/>
              <a:ext cx="108000" cy="412800"/>
              <a:chOff x="3657600" y="2438400"/>
              <a:chExt cx="108000" cy="4128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2D5C84D-A101-3735-00C4-F28840D3AE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21421D-A06F-5EB0-977D-49FBD8239E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5D5BA9F-4115-0804-703C-CF053A8B24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103988-AAE4-3786-436A-748FA3DD98D4}"/>
                </a:ext>
              </a:extLst>
            </p:cNvPr>
            <p:cNvGrpSpPr/>
            <p:nvPr/>
          </p:nvGrpSpPr>
          <p:grpSpPr>
            <a:xfrm>
              <a:off x="2095200" y="4241050"/>
              <a:ext cx="108000" cy="412800"/>
              <a:chOff x="3657600" y="2438400"/>
              <a:chExt cx="108000" cy="41280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4A1D99E-5D71-64A7-A981-42AB340190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3D794F6-C8F1-B8BE-EE29-5E1552B42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F267C49-0D39-C3EE-1A80-70D6159388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80AA44E-FA3B-5063-BE4B-9F1633F2549F}"/>
                </a:ext>
              </a:extLst>
            </p:cNvPr>
            <p:cNvGrpSpPr/>
            <p:nvPr/>
          </p:nvGrpSpPr>
          <p:grpSpPr>
            <a:xfrm>
              <a:off x="4625700" y="2971809"/>
              <a:ext cx="108000" cy="412800"/>
              <a:chOff x="3657600" y="2438400"/>
              <a:chExt cx="108000" cy="4128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91455DD-4E7F-D4B7-6527-7E7DF61728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DB7A6FE-9AE0-F8FA-CA55-18E70F7B6A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27C219A-D4F3-FEDB-C95E-494F5B103C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6ED80A4-6CCF-CAB1-8C16-5F09F8269898}"/>
                </a:ext>
              </a:extLst>
            </p:cNvPr>
            <p:cNvGrpSpPr/>
            <p:nvPr/>
          </p:nvGrpSpPr>
          <p:grpSpPr>
            <a:xfrm>
              <a:off x="4625700" y="4241050"/>
              <a:ext cx="108000" cy="412800"/>
              <a:chOff x="3657600" y="2438400"/>
              <a:chExt cx="108000" cy="41280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8C328D1-F23D-7DD5-D0E1-0B86ECCAD6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0F2C6D0-57D5-85B1-141A-71E4C43B00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0233763-3DEE-D4F3-0C44-4AA1D28A5C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DB9D4A-8F32-62C7-BE44-5ADC0757C1F2}"/>
                </a:ext>
              </a:extLst>
            </p:cNvPr>
            <p:cNvGrpSpPr/>
            <p:nvPr/>
          </p:nvGrpSpPr>
          <p:grpSpPr>
            <a:xfrm>
              <a:off x="7146900" y="3026391"/>
              <a:ext cx="108000" cy="412800"/>
              <a:chOff x="3657600" y="2438400"/>
              <a:chExt cx="108000" cy="41280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FB3E17B-890D-C20F-A032-4A5A99D673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1A71BDF-BD71-40C5-67D9-6C0115F7E4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06F0469-294E-E512-8ABF-76B72AD22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37B5402-0339-856A-E537-22E72FD043FE}"/>
                </a:ext>
              </a:extLst>
            </p:cNvPr>
            <p:cNvGrpSpPr/>
            <p:nvPr/>
          </p:nvGrpSpPr>
          <p:grpSpPr>
            <a:xfrm>
              <a:off x="7146900" y="4295632"/>
              <a:ext cx="108000" cy="412800"/>
              <a:chOff x="3657600" y="2438400"/>
              <a:chExt cx="108000" cy="4128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145C015-C415-4F48-C9E0-C6A8A0B5A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4384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A915666-30BD-26E1-8092-8271AE8C2B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5908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E21CE92-E542-3F80-9296-DAB8F06246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7600" y="2743200"/>
                <a:ext cx="108000" cy="1080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831E9F-3FC0-B4AD-9255-2D7A21F04DFB}"/>
                </a:ext>
              </a:extLst>
            </p:cNvPr>
            <p:cNvGrpSpPr/>
            <p:nvPr/>
          </p:nvGrpSpPr>
          <p:grpSpPr>
            <a:xfrm>
              <a:off x="2332534" y="1879134"/>
              <a:ext cx="2148862" cy="3243425"/>
              <a:chOff x="2332534" y="1879134"/>
              <a:chExt cx="2148862" cy="3243425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4462B7BE-0CB0-BE1E-894E-0C4099CAEBC7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6B2FE07B-9A87-C53C-F22F-1D19AF11E5D9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AA42DCC9-2CCC-B493-5B15-17381238FBC5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F77D374-1E5F-BCB3-B6FE-B0E0BE0D1BE2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E986587-0348-870F-5474-CC668C3875AF}"/>
                </a:ext>
              </a:extLst>
            </p:cNvPr>
            <p:cNvGrpSpPr/>
            <p:nvPr/>
          </p:nvGrpSpPr>
          <p:grpSpPr>
            <a:xfrm>
              <a:off x="4833816" y="1907982"/>
              <a:ext cx="2148862" cy="3243425"/>
              <a:chOff x="2332534" y="1879134"/>
              <a:chExt cx="2148862" cy="3243425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A6B3A9DE-FDF2-AE11-7043-9FA52EEDC4EE}"/>
                  </a:ext>
                </a:extLst>
              </p:cNvPr>
              <p:cNvSpPr/>
              <p:nvPr/>
            </p:nvSpPr>
            <p:spPr>
              <a:xfrm>
                <a:off x="2382473" y="1879134"/>
                <a:ext cx="2038525" cy="1828800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476CD0D3-A3F9-7609-7DD3-5BAC5C19FE46}"/>
                  </a:ext>
                </a:extLst>
              </p:cNvPr>
              <p:cNvSpPr/>
              <p:nvPr/>
            </p:nvSpPr>
            <p:spPr>
              <a:xfrm>
                <a:off x="2400300" y="2609156"/>
                <a:ext cx="2028272" cy="1185893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2DE3D029-9762-F75F-67D2-4D73DA868DA8}"/>
                  </a:ext>
                </a:extLst>
              </p:cNvPr>
              <p:cNvSpPr/>
              <p:nvPr/>
            </p:nvSpPr>
            <p:spPr>
              <a:xfrm>
                <a:off x="2367732" y="3837022"/>
                <a:ext cx="2113664" cy="45719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BF75CECD-864D-600A-ECCD-A97C53BAA019}"/>
                  </a:ext>
                </a:extLst>
              </p:cNvPr>
              <p:cNvSpPr/>
              <p:nvPr/>
            </p:nvSpPr>
            <p:spPr>
              <a:xfrm flipV="1">
                <a:off x="2332534" y="3939712"/>
                <a:ext cx="2078228" cy="1182847"/>
              </a:xfrm>
              <a:custGeom>
                <a:avLst/>
                <a:gdLst>
                  <a:gd name="connsiteX0" fmla="*/ 0 w 2038525"/>
                  <a:gd name="connsiteY0" fmla="*/ 1828800 h 1828800"/>
                  <a:gd name="connsiteX1" fmla="*/ 2038525 w 2038525"/>
                  <a:gd name="connsiteY1" fmla="*/ 0 h 1828800"/>
                  <a:gd name="connsiteX2" fmla="*/ 2038525 w 2038525"/>
                  <a:gd name="connsiteY2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8525" h="1828800">
                    <a:moveTo>
                      <a:pt x="0" y="1828800"/>
                    </a:moveTo>
                    <a:lnTo>
                      <a:pt x="2038525" y="0"/>
                    </a:lnTo>
                    <a:lnTo>
                      <a:pt x="2038525" y="0"/>
                    </a:lnTo>
                  </a:path>
                </a:pathLst>
              </a:custGeom>
              <a:ln w="381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78C24D8-8F77-E63F-E983-19C6770896B6}"/>
                </a:ext>
              </a:extLst>
            </p:cNvPr>
            <p:cNvGrpSpPr/>
            <p:nvPr/>
          </p:nvGrpSpPr>
          <p:grpSpPr>
            <a:xfrm>
              <a:off x="1882500" y="859818"/>
              <a:ext cx="5591700" cy="4622589"/>
              <a:chOff x="1882500" y="859818"/>
              <a:chExt cx="5591700" cy="4622589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83C5551-85FE-D5A2-D170-487736693977}"/>
                  </a:ext>
                </a:extLst>
              </p:cNvPr>
              <p:cNvGrpSpPr/>
              <p:nvPr/>
            </p:nvGrpSpPr>
            <p:grpSpPr>
              <a:xfrm>
                <a:off x="1882500" y="859818"/>
                <a:ext cx="5591700" cy="4556982"/>
                <a:chOff x="1882500" y="859818"/>
                <a:chExt cx="5591700" cy="4556982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D047673C-EE43-BB25-688B-B9543D081FD1}"/>
                    </a:ext>
                  </a:extLst>
                </p:cNvPr>
                <p:cNvGrpSpPr/>
                <p:nvPr/>
              </p:nvGrpSpPr>
              <p:grpSpPr>
                <a:xfrm>
                  <a:off x="2249953" y="1126518"/>
                  <a:ext cx="2335287" cy="4129812"/>
                  <a:chOff x="2249953" y="1126518"/>
                  <a:chExt cx="2335287" cy="4129812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5E9F9609-24EC-652A-6339-CF86CAB4D6F5}"/>
                      </a:ext>
                    </a:extLst>
                  </p:cNvPr>
                  <p:cNvGrpSpPr/>
                  <p:nvPr/>
                </p:nvGrpSpPr>
                <p:grpSpPr>
                  <a:xfrm>
                    <a:off x="3339101" y="1126518"/>
                    <a:ext cx="1246139" cy="3727345"/>
                    <a:chOff x="3056801" y="1126518"/>
                    <a:chExt cx="1246139" cy="3727345"/>
                  </a:xfrm>
                </p:grpSpPr>
                <p:cxnSp>
                  <p:nvCxnSpPr>
                    <p:cNvPr id="45" name="Curved Connector 44">
                      <a:extLst>
                        <a:ext uri="{FF2B5EF4-FFF2-40B4-BE49-F238E27FC236}">
                          <a16:creationId xmlns:a16="http://schemas.microsoft.com/office/drawing/2014/main" id="{FDAF56CB-6D22-9874-5E33-56C8AB626E4F}"/>
                        </a:ext>
                      </a:extLst>
                    </p:cNvPr>
                    <p:cNvCxnSpPr>
                      <a:cxnSpLocks/>
                      <a:stCxn id="17" idx="6"/>
                      <a:endCxn id="18" idx="1"/>
                    </p:cNvCxnSpPr>
                    <p:nvPr/>
                  </p:nvCxnSpPr>
                  <p:spPr>
                    <a:xfrm>
                      <a:off x="3299100" y="1126518"/>
                      <a:ext cx="910681" cy="498181"/>
                    </a:xfrm>
                    <a:prstGeom prst="curvedConnector2">
                      <a:avLst/>
                    </a:prstGeom>
                    <a:ln w="38100"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Freeform 56">
                      <a:extLst>
                        <a:ext uri="{FF2B5EF4-FFF2-40B4-BE49-F238E27FC236}">
                          <a16:creationId xmlns:a16="http://schemas.microsoft.com/office/drawing/2014/main" id="{F0145BCA-053A-1C95-B295-AC5227A8A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6004" y="1260121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58" name="Freeform 57">
                      <a:extLst>
                        <a:ext uri="{FF2B5EF4-FFF2-40B4-BE49-F238E27FC236}">
                          <a16:creationId xmlns:a16="http://schemas.microsoft.com/office/drawing/2014/main" id="{BB330CF8-410A-107B-F1A4-E505CC6BC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4380" y="1331715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59" name="Freeform 58">
                      <a:extLst>
                        <a:ext uri="{FF2B5EF4-FFF2-40B4-BE49-F238E27FC236}">
                          <a16:creationId xmlns:a16="http://schemas.microsoft.com/office/drawing/2014/main" id="{71FEA800-BD39-870E-D9CF-EE3B2C5ED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6801" y="1338503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76EE8EA0-031B-3969-8A59-5E52DBC1F058}"/>
                      </a:ext>
                    </a:extLst>
                  </p:cNvPr>
                  <p:cNvGrpSpPr/>
                  <p:nvPr/>
                </p:nvGrpSpPr>
                <p:grpSpPr>
                  <a:xfrm>
                    <a:off x="2334772" y="1584132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66" name="Freeform 65">
                      <a:extLst>
                        <a:ext uri="{FF2B5EF4-FFF2-40B4-BE49-F238E27FC236}">
                          <a16:creationId xmlns:a16="http://schemas.microsoft.com/office/drawing/2014/main" id="{DA76F198-FF41-D491-4C95-ECEC114E49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67" name="Freeform 66">
                      <a:extLst>
                        <a:ext uri="{FF2B5EF4-FFF2-40B4-BE49-F238E27FC236}">
                          <a16:creationId xmlns:a16="http://schemas.microsoft.com/office/drawing/2014/main" id="{C899A84B-C99D-1DDA-FC6A-1053F7B8A3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68" name="Freeform 67">
                      <a:extLst>
                        <a:ext uri="{FF2B5EF4-FFF2-40B4-BE49-F238E27FC236}">
                          <a16:creationId xmlns:a16="http://schemas.microsoft.com/office/drawing/2014/main" id="{93912CD6-9728-2A3D-ADB1-D2E03E643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69" name="Freeform 68">
                      <a:extLst>
                        <a:ext uri="{FF2B5EF4-FFF2-40B4-BE49-F238E27FC236}">
                          <a16:creationId xmlns:a16="http://schemas.microsoft.com/office/drawing/2014/main" id="{B1E2EB87-9A62-C5DC-7F3E-06FC69D6F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8BDA19F4-335D-0435-20A6-5518327EF422}"/>
                      </a:ext>
                    </a:extLst>
                  </p:cNvPr>
                  <p:cNvGrpSpPr/>
                  <p:nvPr/>
                </p:nvGrpSpPr>
                <p:grpSpPr>
                  <a:xfrm>
                    <a:off x="2323750" y="1791589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77" name="Freeform 76">
                      <a:extLst>
                        <a:ext uri="{FF2B5EF4-FFF2-40B4-BE49-F238E27FC236}">
                          <a16:creationId xmlns:a16="http://schemas.microsoft.com/office/drawing/2014/main" id="{52E45718-7204-1DC8-5F8C-A074F4EA3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78" name="Freeform 77">
                      <a:extLst>
                        <a:ext uri="{FF2B5EF4-FFF2-40B4-BE49-F238E27FC236}">
                          <a16:creationId xmlns:a16="http://schemas.microsoft.com/office/drawing/2014/main" id="{085122B4-C0BF-DC21-4DD9-2D85996F3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79" name="Freeform 78">
                      <a:extLst>
                        <a:ext uri="{FF2B5EF4-FFF2-40B4-BE49-F238E27FC236}">
                          <a16:creationId xmlns:a16="http://schemas.microsoft.com/office/drawing/2014/main" id="{1FA344B9-9958-DF5D-43DC-A5D2882EC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80" name="Freeform 79">
                      <a:extLst>
                        <a:ext uri="{FF2B5EF4-FFF2-40B4-BE49-F238E27FC236}">
                          <a16:creationId xmlns:a16="http://schemas.microsoft.com/office/drawing/2014/main" id="{A8F4F067-94AC-3939-1728-62237C89B5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A875EDA1-EB2A-238C-4019-0BFE9D1DA5E0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2249953" y="1938996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88" name="Freeform 87">
                      <a:extLst>
                        <a:ext uri="{FF2B5EF4-FFF2-40B4-BE49-F238E27FC236}">
                          <a16:creationId xmlns:a16="http://schemas.microsoft.com/office/drawing/2014/main" id="{02B731F1-5CC6-227A-983F-3C3C2F69C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89" name="Freeform 88">
                      <a:extLst>
                        <a:ext uri="{FF2B5EF4-FFF2-40B4-BE49-F238E27FC236}">
                          <a16:creationId xmlns:a16="http://schemas.microsoft.com/office/drawing/2014/main" id="{39C7D4EA-3A7A-5313-E2C2-634AA5F1D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90" name="Freeform 89">
                      <a:extLst>
                        <a:ext uri="{FF2B5EF4-FFF2-40B4-BE49-F238E27FC236}">
                          <a16:creationId xmlns:a16="http://schemas.microsoft.com/office/drawing/2014/main" id="{AE63BCB0-9153-7C0E-7E43-80D81ABC15DF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91" name="Freeform 90">
                      <a:extLst>
                        <a:ext uri="{FF2B5EF4-FFF2-40B4-BE49-F238E27FC236}">
                          <a16:creationId xmlns:a16="http://schemas.microsoft.com/office/drawing/2014/main" id="{FDEFA86A-9EAE-48D0-135D-E9CE3BCED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ln w="38100"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</p:grp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567A3930-4068-9357-C0FC-6E14C93F8AEF}"/>
                    </a:ext>
                  </a:extLst>
                </p:cNvPr>
                <p:cNvGrpSpPr/>
                <p:nvPr/>
              </p:nvGrpSpPr>
              <p:grpSpPr>
                <a:xfrm>
                  <a:off x="4777431" y="1181100"/>
                  <a:ext cx="2332029" cy="4125818"/>
                  <a:chOff x="4777431" y="1181100"/>
                  <a:chExt cx="2332029" cy="4125818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AC2F2872-EAA8-C6A1-95D3-446D73E94A86}"/>
                      </a:ext>
                    </a:extLst>
                  </p:cNvPr>
                  <p:cNvGrpSpPr/>
                  <p:nvPr/>
                </p:nvGrpSpPr>
                <p:grpSpPr>
                  <a:xfrm>
                    <a:off x="5829300" y="1181100"/>
                    <a:ext cx="1280160" cy="3756660"/>
                    <a:chOff x="3048000" y="1181100"/>
                    <a:chExt cx="1280160" cy="3756660"/>
                  </a:xfrm>
                </p:grpSpPr>
                <p:cxnSp>
                  <p:nvCxnSpPr>
                    <p:cNvPr id="62" name="Curved Connector 61">
                      <a:extLst>
                        <a:ext uri="{FF2B5EF4-FFF2-40B4-BE49-F238E27FC236}">
                          <a16:creationId xmlns:a16="http://schemas.microsoft.com/office/drawing/2014/main" id="{11FD458C-6CAA-044F-BCF0-81C9B79EF6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76600" y="1181100"/>
                      <a:ext cx="933181" cy="498181"/>
                    </a:xfrm>
                    <a:prstGeom prst="curvedConnector2">
                      <a:avLst/>
                    </a:pr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Freeform 62">
                      <a:extLst>
                        <a:ext uri="{FF2B5EF4-FFF2-40B4-BE49-F238E27FC236}">
                          <a16:creationId xmlns:a16="http://schemas.microsoft.com/office/drawing/2014/main" id="{FAA27F27-8871-CD06-3385-C9655611F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51200" y="1341120"/>
                      <a:ext cx="1016000" cy="1036320"/>
                    </a:xfrm>
                    <a:custGeom>
                      <a:avLst/>
                      <a:gdLst>
                        <a:gd name="connsiteX0" fmla="*/ 0 w 1016000"/>
                        <a:gd name="connsiteY0" fmla="*/ 0 h 1036320"/>
                        <a:gd name="connsiteX1" fmla="*/ 508000 w 1016000"/>
                        <a:gd name="connsiteY1" fmla="*/ 284480 h 1036320"/>
                        <a:gd name="connsiteX2" fmla="*/ 1016000 w 1016000"/>
                        <a:gd name="connsiteY2" fmla="*/ 1036320 h 10363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000" h="1036320">
                          <a:moveTo>
                            <a:pt x="0" y="0"/>
                          </a:moveTo>
                          <a:cubicBezTo>
                            <a:pt x="169333" y="55880"/>
                            <a:pt x="338667" y="111760"/>
                            <a:pt x="508000" y="284480"/>
                          </a:cubicBezTo>
                          <a:cubicBezTo>
                            <a:pt x="677333" y="457200"/>
                            <a:pt x="931333" y="921173"/>
                            <a:pt x="1016000" y="103632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64" name="Freeform 63">
                      <a:extLst>
                        <a:ext uri="{FF2B5EF4-FFF2-40B4-BE49-F238E27FC236}">
                          <a16:creationId xmlns:a16="http://schemas.microsoft.com/office/drawing/2014/main" id="{0FA0CA6C-DF55-FEC9-C1DE-2E8316FEC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9600" y="1402080"/>
                      <a:ext cx="1178560" cy="2235200"/>
                    </a:xfrm>
                    <a:custGeom>
                      <a:avLst/>
                      <a:gdLst>
                        <a:gd name="connsiteX0" fmla="*/ 0 w 1178560"/>
                        <a:gd name="connsiteY0" fmla="*/ 0 h 2235200"/>
                        <a:gd name="connsiteX1" fmla="*/ 548640 w 1178560"/>
                        <a:gd name="connsiteY1" fmla="*/ 568960 h 2235200"/>
                        <a:gd name="connsiteX2" fmla="*/ 1178560 w 1178560"/>
                        <a:gd name="connsiteY2" fmla="*/ 2235200 h 2235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78560" h="2235200">
                          <a:moveTo>
                            <a:pt x="0" y="0"/>
                          </a:moveTo>
                          <a:cubicBezTo>
                            <a:pt x="176106" y="98213"/>
                            <a:pt x="352213" y="196427"/>
                            <a:pt x="548640" y="568960"/>
                          </a:cubicBezTo>
                          <a:cubicBezTo>
                            <a:pt x="745067" y="941493"/>
                            <a:pt x="961813" y="1588346"/>
                            <a:pt x="1178560" y="223520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65" name="Freeform 64">
                      <a:extLst>
                        <a:ext uri="{FF2B5EF4-FFF2-40B4-BE49-F238E27FC236}">
                          <a16:creationId xmlns:a16="http://schemas.microsoft.com/office/drawing/2014/main" id="{683B98A4-5480-72A5-4FE1-67CC8792B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48000" y="1422400"/>
                      <a:ext cx="1239520" cy="3515360"/>
                    </a:xfrm>
                    <a:custGeom>
                      <a:avLst/>
                      <a:gdLst>
                        <a:gd name="connsiteX0" fmla="*/ 0 w 1239520"/>
                        <a:gd name="connsiteY0" fmla="*/ 0 h 3515360"/>
                        <a:gd name="connsiteX1" fmla="*/ 589280 w 1239520"/>
                        <a:gd name="connsiteY1" fmla="*/ 1178560 h 3515360"/>
                        <a:gd name="connsiteX2" fmla="*/ 1239520 w 1239520"/>
                        <a:gd name="connsiteY2" fmla="*/ 3515360 h 351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39520" h="3515360">
                          <a:moveTo>
                            <a:pt x="0" y="0"/>
                          </a:moveTo>
                          <a:cubicBezTo>
                            <a:pt x="191346" y="296333"/>
                            <a:pt x="382693" y="592667"/>
                            <a:pt x="589280" y="1178560"/>
                          </a:cubicBezTo>
                          <a:cubicBezTo>
                            <a:pt x="795867" y="1764453"/>
                            <a:pt x="1017693" y="2639906"/>
                            <a:pt x="1239520" y="351536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2"/>
                    </a:lnRef>
                    <a:fillRef idx="0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6035A20F-599B-9048-8DC3-87EF46E018C6}"/>
                      </a:ext>
                    </a:extLst>
                  </p:cNvPr>
                  <p:cNvGrpSpPr/>
                  <p:nvPr/>
                </p:nvGrpSpPr>
                <p:grpSpPr>
                  <a:xfrm>
                    <a:off x="4820041" y="1628124"/>
                    <a:ext cx="2181200" cy="3317334"/>
                    <a:chOff x="2052472" y="1638714"/>
                    <a:chExt cx="2181200" cy="3317334"/>
                  </a:xfrm>
                </p:grpSpPr>
                <p:sp>
                  <p:nvSpPr>
                    <p:cNvPr id="72" name="Freeform 71">
                      <a:extLst>
                        <a:ext uri="{FF2B5EF4-FFF2-40B4-BE49-F238E27FC236}">
                          <a16:creationId xmlns:a16="http://schemas.microsoft.com/office/drawing/2014/main" id="{D08AADA1-ABB1-5986-6B84-EA27B9D96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73" name="Freeform 72">
                      <a:extLst>
                        <a:ext uri="{FF2B5EF4-FFF2-40B4-BE49-F238E27FC236}">
                          <a16:creationId xmlns:a16="http://schemas.microsoft.com/office/drawing/2014/main" id="{528292DD-689A-7CA1-4C09-8B93B61CF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056896" cy="501082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74" name="Freeform 73">
                      <a:extLst>
                        <a:ext uri="{FF2B5EF4-FFF2-40B4-BE49-F238E27FC236}">
                          <a16:creationId xmlns:a16="http://schemas.microsoft.com/office/drawing/2014/main" id="{7CA349AB-2827-5852-CBA0-ED0978453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2600" y="2000049"/>
                      <a:ext cx="2141072" cy="1675839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75" name="Freeform 74">
                      <a:extLst>
                        <a:ext uri="{FF2B5EF4-FFF2-40B4-BE49-F238E27FC236}">
                          <a16:creationId xmlns:a16="http://schemas.microsoft.com/office/drawing/2014/main" id="{F53B874F-6A56-7719-04CC-69DCE666F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2472" y="2065334"/>
                      <a:ext cx="2172056" cy="2890714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0BC45E3F-9687-2E8E-67A1-2CE1D6C2C6AC}"/>
                      </a:ext>
                    </a:extLst>
                  </p:cNvPr>
                  <p:cNvGrpSpPr/>
                  <p:nvPr/>
                </p:nvGrpSpPr>
                <p:grpSpPr>
                  <a:xfrm>
                    <a:off x="4842584" y="1817654"/>
                    <a:ext cx="2139193" cy="3216639"/>
                    <a:chOff x="2323750" y="1791589"/>
                    <a:chExt cx="2139193" cy="3216639"/>
                  </a:xfrm>
                </p:grpSpPr>
                <p:sp>
                  <p:nvSpPr>
                    <p:cNvPr id="83" name="Freeform 82">
                      <a:extLst>
                        <a:ext uri="{FF2B5EF4-FFF2-40B4-BE49-F238E27FC236}">
                          <a16:creationId xmlns:a16="http://schemas.microsoft.com/office/drawing/2014/main" id="{4421C64E-E8BC-5E74-B263-69BBE04C56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488" y="1791589"/>
                      <a:ext cx="2005263" cy="657726"/>
                    </a:xfrm>
                    <a:custGeom>
                      <a:avLst/>
                      <a:gdLst>
                        <a:gd name="connsiteX0" fmla="*/ 0 w 2005263"/>
                        <a:gd name="connsiteY0" fmla="*/ 657726 h 657726"/>
                        <a:gd name="connsiteX1" fmla="*/ 770021 w 2005263"/>
                        <a:gd name="connsiteY1" fmla="*/ 240631 h 657726"/>
                        <a:gd name="connsiteX2" fmla="*/ 2005263 w 2005263"/>
                        <a:gd name="connsiteY2" fmla="*/ 0 h 65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05263" h="657726">
                          <a:moveTo>
                            <a:pt x="0" y="657726"/>
                          </a:moveTo>
                          <a:cubicBezTo>
                            <a:pt x="217905" y="503989"/>
                            <a:pt x="435811" y="350252"/>
                            <a:pt x="770021" y="240631"/>
                          </a:cubicBezTo>
                          <a:cubicBezTo>
                            <a:pt x="1104231" y="131010"/>
                            <a:pt x="1554747" y="65505"/>
                            <a:pt x="2005263" y="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84" name="Freeform 83">
                      <a:extLst>
                        <a:ext uri="{FF2B5EF4-FFF2-40B4-BE49-F238E27FC236}">
                          <a16:creationId xmlns:a16="http://schemas.microsoft.com/office/drawing/2014/main" id="{DA47D828-055E-4EAB-CE4E-2DCAB8A1CB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4928" y="2343689"/>
                      <a:ext cx="2000566" cy="167122"/>
                    </a:xfrm>
                    <a:custGeom>
                      <a:avLst/>
                      <a:gdLst>
                        <a:gd name="connsiteX0" fmla="*/ 0 w 2000566"/>
                        <a:gd name="connsiteY0" fmla="*/ 167122 h 167122"/>
                        <a:gd name="connsiteX1" fmla="*/ 863881 w 2000566"/>
                        <a:gd name="connsiteY1" fmla="*/ 408 h 167122"/>
                        <a:gd name="connsiteX2" fmla="*/ 2000566 w 2000566"/>
                        <a:gd name="connsiteY2" fmla="*/ 116603 h 167122"/>
                        <a:gd name="connsiteX3" fmla="*/ 2000566 w 2000566"/>
                        <a:gd name="connsiteY3" fmla="*/ 116603 h 167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00566" h="167122">
                          <a:moveTo>
                            <a:pt x="0" y="167122"/>
                          </a:moveTo>
                          <a:cubicBezTo>
                            <a:pt x="265226" y="87975"/>
                            <a:pt x="530453" y="8828"/>
                            <a:pt x="863881" y="408"/>
                          </a:cubicBezTo>
                          <a:cubicBezTo>
                            <a:pt x="1197309" y="-8012"/>
                            <a:pt x="2000566" y="116603"/>
                            <a:pt x="2000566" y="116603"/>
                          </a:cubicBezTo>
                          <a:lnTo>
                            <a:pt x="2000566" y="116603"/>
                          </a:ln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85" name="Freeform 84">
                      <a:extLst>
                        <a:ext uri="{FF2B5EF4-FFF2-40B4-BE49-F238E27FC236}">
                          <a16:creationId xmlns:a16="http://schemas.microsoft.com/office/drawing/2014/main" id="{92A190D2-AF33-6384-9F5B-BA51F1589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62200" y="2550952"/>
                      <a:ext cx="2088859" cy="1182848"/>
                    </a:xfrm>
                    <a:custGeom>
                      <a:avLst/>
                      <a:gdLst>
                        <a:gd name="connsiteX0" fmla="*/ 0 w 2088859"/>
                        <a:gd name="connsiteY0" fmla="*/ 0 h 1182848"/>
                        <a:gd name="connsiteX1" fmla="*/ 822122 w 2088859"/>
                        <a:gd name="connsiteY1" fmla="*/ 771787 h 1182848"/>
                        <a:gd name="connsiteX2" fmla="*/ 2088859 w 2088859"/>
                        <a:gd name="connsiteY2" fmla="*/ 1182848 h 11828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8859" h="1182848">
                          <a:moveTo>
                            <a:pt x="0" y="0"/>
                          </a:moveTo>
                          <a:cubicBezTo>
                            <a:pt x="236989" y="287323"/>
                            <a:pt x="473979" y="574646"/>
                            <a:pt x="822122" y="771787"/>
                          </a:cubicBezTo>
                          <a:cubicBezTo>
                            <a:pt x="1170265" y="968928"/>
                            <a:pt x="1629562" y="1075888"/>
                            <a:pt x="2088859" y="1182848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86" name="Freeform 85">
                      <a:extLst>
                        <a:ext uri="{FF2B5EF4-FFF2-40B4-BE49-F238E27FC236}">
                          <a16:creationId xmlns:a16="http://schemas.microsoft.com/office/drawing/2014/main" id="{038FDDC5-A0A3-5C44-6E7B-1C7D95D46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3750" y="2684477"/>
                      <a:ext cx="2139193" cy="2323751"/>
                    </a:xfrm>
                    <a:custGeom>
                      <a:avLst/>
                      <a:gdLst>
                        <a:gd name="connsiteX0" fmla="*/ 0 w 2139193"/>
                        <a:gd name="connsiteY0" fmla="*/ 0 h 2323751"/>
                        <a:gd name="connsiteX1" fmla="*/ 830511 w 2139193"/>
                        <a:gd name="connsiteY1" fmla="*/ 1266738 h 2323751"/>
                        <a:gd name="connsiteX2" fmla="*/ 1543575 w 2139193"/>
                        <a:gd name="connsiteY2" fmla="*/ 2021747 h 2323751"/>
                        <a:gd name="connsiteX3" fmla="*/ 2139193 w 2139193"/>
                        <a:gd name="connsiteY3" fmla="*/ 2323751 h 23237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39193" h="2323751">
                          <a:moveTo>
                            <a:pt x="0" y="0"/>
                          </a:moveTo>
                          <a:cubicBezTo>
                            <a:pt x="286624" y="464890"/>
                            <a:pt x="573249" y="929780"/>
                            <a:pt x="830511" y="1266738"/>
                          </a:cubicBezTo>
                          <a:cubicBezTo>
                            <a:pt x="1087773" y="1603696"/>
                            <a:pt x="1325461" y="1845578"/>
                            <a:pt x="1543575" y="2021747"/>
                          </a:cubicBezTo>
                          <a:cubicBezTo>
                            <a:pt x="1761689" y="2197916"/>
                            <a:pt x="1950441" y="2260833"/>
                            <a:pt x="2139193" y="2323751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BDBF2DC5-1E8F-6A3A-8923-201733F5D2BE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4777431" y="1989584"/>
                    <a:ext cx="2312131" cy="3317334"/>
                    <a:chOff x="2022421" y="1638714"/>
                    <a:chExt cx="2312131" cy="3317334"/>
                  </a:xfrm>
                </p:grpSpPr>
                <p:sp>
                  <p:nvSpPr>
                    <p:cNvPr id="93" name="Freeform 92">
                      <a:extLst>
                        <a:ext uri="{FF2B5EF4-FFF2-40B4-BE49-F238E27FC236}">
                          <a16:creationId xmlns:a16="http://schemas.microsoft.com/office/drawing/2014/main" id="{E9590584-92B5-D2CE-CB84-39FE0CEB85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8000" y="1638714"/>
                      <a:ext cx="2088240" cy="258252"/>
                    </a:xfrm>
                    <a:custGeom>
                      <a:avLst/>
                      <a:gdLst>
                        <a:gd name="connsiteX0" fmla="*/ 0 w 2072640"/>
                        <a:gd name="connsiteY0" fmla="*/ 169766 h 258252"/>
                        <a:gd name="connsiteX1" fmla="*/ 690880 w 2072640"/>
                        <a:gd name="connsiteY1" fmla="*/ 251046 h 258252"/>
                        <a:gd name="connsiteX2" fmla="*/ 1320800 w 2072640"/>
                        <a:gd name="connsiteY2" fmla="*/ 7206 h 258252"/>
                        <a:gd name="connsiteX3" fmla="*/ 2072640 w 2072640"/>
                        <a:gd name="connsiteY3" fmla="*/ 88486 h 2582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72640" h="258252">
                          <a:moveTo>
                            <a:pt x="0" y="169766"/>
                          </a:moveTo>
                          <a:cubicBezTo>
                            <a:pt x="235373" y="223952"/>
                            <a:pt x="470747" y="278139"/>
                            <a:pt x="690880" y="251046"/>
                          </a:cubicBezTo>
                          <a:cubicBezTo>
                            <a:pt x="911013" y="223953"/>
                            <a:pt x="1090507" y="34299"/>
                            <a:pt x="1320800" y="7206"/>
                          </a:cubicBezTo>
                          <a:cubicBezTo>
                            <a:pt x="1551093" y="-19887"/>
                            <a:pt x="1811866" y="34299"/>
                            <a:pt x="2072640" y="88486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94" name="Freeform 93">
                      <a:extLst>
                        <a:ext uri="{FF2B5EF4-FFF2-40B4-BE49-F238E27FC236}">
                          <a16:creationId xmlns:a16="http://schemas.microsoft.com/office/drawing/2014/main" id="{2DD7A4EA-3348-95FF-F45E-ED6409E1A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0200" y="1912934"/>
                      <a:ext cx="2194352" cy="936510"/>
                    </a:xfrm>
                    <a:custGeom>
                      <a:avLst/>
                      <a:gdLst>
                        <a:gd name="connsiteX0" fmla="*/ 6002 w 2035970"/>
                        <a:gd name="connsiteY0" fmla="*/ 0 h 493776"/>
                        <a:gd name="connsiteX1" fmla="*/ 170594 w 2035970"/>
                        <a:gd name="connsiteY1" fmla="*/ 45720 h 493776"/>
                        <a:gd name="connsiteX2" fmla="*/ 1139858 w 2035970"/>
                        <a:gd name="connsiteY2" fmla="*/ 128016 h 493776"/>
                        <a:gd name="connsiteX3" fmla="*/ 2035970 w 2035970"/>
                        <a:gd name="connsiteY3" fmla="*/ 493776 h 4937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970" h="493776">
                          <a:moveTo>
                            <a:pt x="6002" y="0"/>
                          </a:moveTo>
                          <a:cubicBezTo>
                            <a:pt x="-6190" y="12192"/>
                            <a:pt x="-18382" y="24384"/>
                            <a:pt x="170594" y="45720"/>
                          </a:cubicBezTo>
                          <a:cubicBezTo>
                            <a:pt x="359570" y="67056"/>
                            <a:pt x="828962" y="53340"/>
                            <a:pt x="1139858" y="128016"/>
                          </a:cubicBezTo>
                          <a:cubicBezTo>
                            <a:pt x="1450754" y="202692"/>
                            <a:pt x="1743362" y="348234"/>
                            <a:pt x="2035970" y="493776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95" name="Freeform 94">
                      <a:extLst>
                        <a:ext uri="{FF2B5EF4-FFF2-40B4-BE49-F238E27FC236}">
                          <a16:creationId xmlns:a16="http://schemas.microsoft.com/office/drawing/2014/main" id="{DF092E58-D1C3-F550-5FC0-0BDE5D2AE12B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068408" y="1928911"/>
                      <a:ext cx="2210888" cy="2276314"/>
                    </a:xfrm>
                    <a:custGeom>
                      <a:avLst/>
                      <a:gdLst>
                        <a:gd name="connsiteX0" fmla="*/ 0 w 2103120"/>
                        <a:gd name="connsiteY0" fmla="*/ 0 h 1673352"/>
                        <a:gd name="connsiteX1" fmla="*/ 850392 w 2103120"/>
                        <a:gd name="connsiteY1" fmla="*/ 841248 h 1673352"/>
                        <a:gd name="connsiteX2" fmla="*/ 2103120 w 2103120"/>
                        <a:gd name="connsiteY2" fmla="*/ 1673352 h 16733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03120" h="1673352">
                          <a:moveTo>
                            <a:pt x="0" y="0"/>
                          </a:moveTo>
                          <a:cubicBezTo>
                            <a:pt x="249936" y="281178"/>
                            <a:pt x="499872" y="562356"/>
                            <a:pt x="850392" y="841248"/>
                          </a:cubicBezTo>
                          <a:cubicBezTo>
                            <a:pt x="1200912" y="1120140"/>
                            <a:pt x="1652016" y="1396746"/>
                            <a:pt x="2103120" y="1673352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96" name="Freeform 95">
                      <a:extLst>
                        <a:ext uri="{FF2B5EF4-FFF2-40B4-BE49-F238E27FC236}">
                          <a16:creationId xmlns:a16="http://schemas.microsoft.com/office/drawing/2014/main" id="{293F177F-80E2-EA35-0A2F-ADF416E17C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22421" y="1993578"/>
                      <a:ext cx="2202107" cy="2962470"/>
                    </a:xfrm>
                    <a:custGeom>
                      <a:avLst/>
                      <a:gdLst>
                        <a:gd name="connsiteX0" fmla="*/ 0 w 2139696"/>
                        <a:gd name="connsiteY0" fmla="*/ 0 h 2880360"/>
                        <a:gd name="connsiteX1" fmla="*/ 768096 w 2139696"/>
                        <a:gd name="connsiteY1" fmla="*/ 1133856 h 2880360"/>
                        <a:gd name="connsiteX2" fmla="*/ 2139696 w 2139696"/>
                        <a:gd name="connsiteY2" fmla="*/ 2880360 h 2880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39696" h="2880360">
                          <a:moveTo>
                            <a:pt x="0" y="0"/>
                          </a:moveTo>
                          <a:cubicBezTo>
                            <a:pt x="205740" y="326898"/>
                            <a:pt x="411480" y="653796"/>
                            <a:pt x="768096" y="1133856"/>
                          </a:cubicBezTo>
                          <a:cubicBezTo>
                            <a:pt x="1124712" y="1613916"/>
                            <a:pt x="1632204" y="2247138"/>
                            <a:pt x="2139696" y="2880360"/>
                          </a:cubicBezTo>
                        </a:path>
                      </a:pathLst>
                    </a:custGeom>
                    <a:ln w="38100">
                      <a:solidFill>
                        <a:schemeClr val="accent2">
                          <a:lumMod val="75000"/>
                        </a:schemeClr>
                      </a:solidFill>
                      <a:headEnd type="none" w="med" len="med"/>
                      <a:tailEnd type="triangle" w="med" len="med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1350">
                        <a:solidFill>
                          <a:prstClr val="white"/>
                        </a:solidFill>
                        <a:latin typeface="Calibri" panose="020F0502020204030204"/>
                      </a:endParaRPr>
                    </a:p>
                  </p:txBody>
                </p:sp>
              </p:grp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591B3F37-67C9-D7D5-16D4-CBF08141FF71}"/>
                    </a:ext>
                  </a:extLst>
                </p:cNvPr>
                <p:cNvGrpSpPr/>
                <p:nvPr/>
              </p:nvGrpSpPr>
              <p:grpSpPr>
                <a:xfrm>
                  <a:off x="1882500" y="859818"/>
                  <a:ext cx="1698900" cy="4502400"/>
                  <a:chOff x="1882500" y="859818"/>
                  <a:chExt cx="1698900" cy="4502400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36DC8B06-0140-1402-2CF7-932632282768}"/>
                      </a:ext>
                    </a:extLst>
                  </p:cNvPr>
                  <p:cNvSpPr/>
                  <p:nvPr/>
                </p:nvSpPr>
                <p:spPr>
                  <a:xfrm>
                    <a:off x="1882500" y="1545618"/>
                    <a:ext cx="540000" cy="5400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X</a:t>
                    </a:r>
                    <a:r>
                      <a:rPr lang="en-US" sz="1800" baseline="-250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E9232F43-E2A5-9E9E-6D51-C9E4A446A177}"/>
                      </a:ext>
                    </a:extLst>
                  </p:cNvPr>
                  <p:cNvSpPr/>
                  <p:nvPr/>
                </p:nvSpPr>
                <p:spPr>
                  <a:xfrm>
                    <a:off x="3048000" y="859818"/>
                    <a:ext cx="533400" cy="5334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FBC4FF2-1D7E-FFCF-3C02-3B0C1EADAC4B}"/>
                      </a:ext>
                    </a:extLst>
                  </p:cNvPr>
                  <p:cNvSpPr/>
                  <p:nvPr/>
                </p:nvSpPr>
                <p:spPr>
                  <a:xfrm>
                    <a:off x="1882500" y="2231418"/>
                    <a:ext cx="540000" cy="5400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X</a:t>
                    </a:r>
                    <a:r>
                      <a:rPr lang="en-US" sz="1800" baseline="-250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2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87EFE76-4906-1C23-408B-E96E30191A76}"/>
                      </a:ext>
                    </a:extLst>
                  </p:cNvPr>
                  <p:cNvSpPr/>
                  <p:nvPr/>
                </p:nvSpPr>
                <p:spPr>
                  <a:xfrm>
                    <a:off x="1882500" y="4822218"/>
                    <a:ext cx="540000" cy="5400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 err="1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X</a:t>
                    </a:r>
                    <a:r>
                      <a:rPr lang="en-US" sz="1800" baseline="-25000" dirty="0" err="1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n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D7CCFFAC-BCBE-42B8-E05D-8492E9D42A46}"/>
                      </a:ext>
                    </a:extLst>
                  </p:cNvPr>
                  <p:cNvSpPr/>
                  <p:nvPr/>
                </p:nvSpPr>
                <p:spPr>
                  <a:xfrm>
                    <a:off x="1882500" y="3538191"/>
                    <a:ext cx="540000" cy="540000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X</a:t>
                    </a:r>
                    <a:r>
                      <a:rPr lang="en-US" sz="1800" baseline="-250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i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46D8AC1F-5713-6722-BE48-473126F46E8B}"/>
                    </a:ext>
                  </a:extLst>
                </p:cNvPr>
                <p:cNvGrpSpPr/>
                <p:nvPr/>
              </p:nvGrpSpPr>
              <p:grpSpPr>
                <a:xfrm>
                  <a:off x="4413000" y="914400"/>
                  <a:ext cx="1683000" cy="4447818"/>
                  <a:chOff x="4413000" y="914400"/>
                  <a:chExt cx="1683000" cy="4447818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35DF7215-0892-97D0-5284-615436C890A0}"/>
                      </a:ext>
                    </a:extLst>
                  </p:cNvPr>
                  <p:cNvSpPr/>
                  <p:nvPr/>
                </p:nvSpPr>
                <p:spPr>
                  <a:xfrm>
                    <a:off x="4413000" y="1545618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Z</a:t>
                    </a:r>
                    <a:r>
                      <a:rPr lang="en-US" sz="1800" baseline="-250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F5CFBB2-E917-7AE3-F554-5967F1324904}"/>
                      </a:ext>
                    </a:extLst>
                  </p:cNvPr>
                  <p:cNvSpPr/>
                  <p:nvPr/>
                </p:nvSpPr>
                <p:spPr>
                  <a:xfrm>
                    <a:off x="5562600" y="914400"/>
                    <a:ext cx="533400" cy="5334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CAE24E4-58AE-F57E-DD18-79044A06FFE7}"/>
                      </a:ext>
                    </a:extLst>
                  </p:cNvPr>
                  <p:cNvSpPr/>
                  <p:nvPr/>
                </p:nvSpPr>
                <p:spPr>
                  <a:xfrm>
                    <a:off x="4413000" y="2231418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Z</a:t>
                    </a:r>
                    <a:r>
                      <a:rPr lang="en-US" sz="1800" baseline="-250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2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0A12AD8-AF1D-6889-1F32-5A2C0E9BDAE8}"/>
                      </a:ext>
                    </a:extLst>
                  </p:cNvPr>
                  <p:cNvSpPr/>
                  <p:nvPr/>
                </p:nvSpPr>
                <p:spPr>
                  <a:xfrm>
                    <a:off x="4413000" y="4822218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 err="1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Z</a:t>
                    </a:r>
                    <a:r>
                      <a:rPr lang="en-US" sz="1800" baseline="-25000" dirty="0" err="1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p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E1D457A5-04A2-CBBE-9FC6-F58A5D12E6FF}"/>
                      </a:ext>
                    </a:extLst>
                  </p:cNvPr>
                  <p:cNvSpPr/>
                  <p:nvPr/>
                </p:nvSpPr>
                <p:spPr>
                  <a:xfrm>
                    <a:off x="4413000" y="3538191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 err="1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Z</a:t>
                    </a:r>
                    <a:r>
                      <a:rPr lang="en-US" sz="1800" baseline="-25000" dirty="0" err="1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j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33AB79DA-561D-2958-D39B-BB38A3E5F845}"/>
                    </a:ext>
                  </a:extLst>
                </p:cNvPr>
                <p:cNvGrpSpPr/>
                <p:nvPr/>
              </p:nvGrpSpPr>
              <p:grpSpPr>
                <a:xfrm>
                  <a:off x="6934200" y="1600200"/>
                  <a:ext cx="540000" cy="3816600"/>
                  <a:chOff x="6934200" y="1600200"/>
                  <a:chExt cx="540000" cy="38166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E15F608E-292E-9471-C757-AD1A089BB2C2}"/>
                      </a:ext>
                    </a:extLst>
                  </p:cNvPr>
                  <p:cNvSpPr/>
                  <p:nvPr/>
                </p:nvSpPr>
                <p:spPr>
                  <a:xfrm>
                    <a:off x="6934200" y="1600200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Y</a:t>
                    </a:r>
                    <a:r>
                      <a:rPr lang="en-US" sz="1800" baseline="-250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1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53157DA4-C956-9842-9D21-46767FE9B23B}"/>
                      </a:ext>
                    </a:extLst>
                  </p:cNvPr>
                  <p:cNvSpPr/>
                  <p:nvPr/>
                </p:nvSpPr>
                <p:spPr>
                  <a:xfrm>
                    <a:off x="6934200" y="2286000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Y</a:t>
                    </a:r>
                    <a:r>
                      <a:rPr lang="en-US" sz="1800" baseline="-25000" dirty="0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2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4F0FED3-A520-7D43-0772-E488D5D795E4}"/>
                      </a:ext>
                    </a:extLst>
                  </p:cNvPr>
                  <p:cNvSpPr/>
                  <p:nvPr/>
                </p:nvSpPr>
                <p:spPr>
                  <a:xfrm>
                    <a:off x="6934200" y="3592773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 err="1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Y</a:t>
                    </a:r>
                    <a:r>
                      <a:rPr lang="en-US" sz="1800" baseline="-25000" dirty="0" err="1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k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2D8C29A-8A84-DA12-7CE2-68D899D15C6F}"/>
                      </a:ext>
                    </a:extLst>
                  </p:cNvPr>
                  <p:cNvSpPr/>
                  <p:nvPr/>
                </p:nvSpPr>
                <p:spPr>
                  <a:xfrm>
                    <a:off x="6934200" y="4876800"/>
                    <a:ext cx="540000" cy="540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800" dirty="0" err="1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Y</a:t>
                    </a:r>
                    <a:r>
                      <a:rPr lang="en-US" sz="1800" baseline="-25000" dirty="0" err="1">
                        <a:solidFill>
                          <a:prstClr val="black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m</a:t>
                    </a:r>
                    <a:endParaRPr lang="en-US" sz="210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p:grp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14AB707F-C240-4D22-7602-75FF8D8711EA}"/>
                  </a:ext>
                </a:extLst>
              </p:cNvPr>
              <p:cNvGrpSpPr/>
              <p:nvPr/>
            </p:nvGrpSpPr>
            <p:grpSpPr>
              <a:xfrm>
                <a:off x="2173355" y="931461"/>
                <a:ext cx="2612389" cy="4508340"/>
                <a:chOff x="2173355" y="931461"/>
                <a:chExt cx="2612389" cy="450834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74DAA6CD-46AF-1045-639C-E576A63C74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781692" cy="4851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74DAA6CD-46AF-1045-639C-E576A63C74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781692" cy="48512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3CC4CBE8-DADB-3623-04C8-B95D40AABE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8901" y="1126064"/>
                      <a:ext cx="781693" cy="4851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3CC4CBE8-DADB-3623-04C8-B95D40AABE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8901" y="1126064"/>
                      <a:ext cx="781693" cy="48512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B0E1A780-F97F-884F-6511-CC22618822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7" y="1486177"/>
                      <a:ext cx="775161" cy="4851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B0E1A780-F97F-884F-6511-CC22618822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7" y="1486177"/>
                      <a:ext cx="775161" cy="485123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CCB37ADD-BFD5-AF1D-0182-90A0E83FE3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5017" y="1806564"/>
                      <a:ext cx="775161" cy="4851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CCB37ADD-BFD5-AF1D-0182-90A0E83FE3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5017" y="1806564"/>
                      <a:ext cx="775161" cy="48512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288C352A-1185-088A-7719-EA5E89AC1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3355" y="2990323"/>
                      <a:ext cx="794547" cy="5109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288C352A-1185-088A-7719-EA5E89AC1B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3355" y="2990323"/>
                      <a:ext cx="794547" cy="51093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D3ABD977-6730-F188-ED80-895C88790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0929" y="3922368"/>
                      <a:ext cx="747900" cy="5109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D3ABD977-6730-F188-ED80-895C887907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0929" y="3922368"/>
                      <a:ext cx="747900" cy="51093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C7EAC53-8D6D-DFA6-618D-EB4E4F550E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4928865"/>
                      <a:ext cx="793821" cy="5109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8C7EAC53-8D6D-DFA6-618D-EB4E4F550E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4928865"/>
                      <a:ext cx="793821" cy="51093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1E0729A8-2590-422B-8A69-1CC9944B7B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7427" y="3729775"/>
                      <a:ext cx="718668" cy="5120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1E0729A8-2590-422B-8A69-1CC9944B7B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7427" y="3729775"/>
                      <a:ext cx="718668" cy="51207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54A15A2-AF34-F41E-24D2-AF2819BEA69B}"/>
                  </a:ext>
                </a:extLst>
              </p:cNvPr>
              <p:cNvGrpSpPr/>
              <p:nvPr/>
            </p:nvGrpSpPr>
            <p:grpSpPr>
              <a:xfrm>
                <a:off x="4667594" y="974067"/>
                <a:ext cx="2660176" cy="4508340"/>
                <a:chOff x="2173355" y="931461"/>
                <a:chExt cx="2660176" cy="450834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6971C1F6-3E2B-8336-DFDF-1D84E779D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04052" y="931461"/>
                      <a:ext cx="829479" cy="4851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6971C1F6-3E2B-8336-DFDF-1D84E779D8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4052" y="931461"/>
                      <a:ext cx="829479" cy="48512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E9BE122-4CD3-321F-1E60-4545A21656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8901" y="1126064"/>
                      <a:ext cx="829479" cy="4851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E9BE122-4CD3-321F-1E60-4545A21656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8901" y="1126064"/>
                      <a:ext cx="829479" cy="48512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60075547-3CC1-E9B6-1477-849B3AD69D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0819" y="1486177"/>
                      <a:ext cx="822949" cy="4851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60075547-3CC1-E9B6-1477-849B3AD69D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0819" y="1486177"/>
                      <a:ext cx="822949" cy="48512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7833D2A8-CB1F-9F28-E0FF-8A4A30ABCE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5017" y="1806564"/>
                      <a:ext cx="822949" cy="4851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7833D2A8-CB1F-9F28-E0FF-8A4A30ABCE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5017" y="1806564"/>
                      <a:ext cx="822949" cy="48512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A7FBFA8D-5DC0-F189-4798-9A1E3057C7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73355" y="2990323"/>
                      <a:ext cx="905564" cy="48512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A7FBFA8D-5DC0-F189-4798-9A1E3057C7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73355" y="2990323"/>
                      <a:ext cx="905564" cy="485123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D6F44B83-B44D-F642-4FF5-7696151E17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0929" y="3922368"/>
                      <a:ext cx="857364" cy="5120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D6F44B83-B44D-F642-4FF5-7696151E17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0929" y="3922368"/>
                      <a:ext cx="857364" cy="51207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933F296C-65B3-2DA4-871D-F80620B35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7008" y="4928865"/>
                      <a:ext cx="907535" cy="5109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𝑝𝑚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933F296C-65B3-2DA4-871D-F80620B35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7008" y="4928865"/>
                      <a:ext cx="907535" cy="51093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2EDCEF5D-4F2F-BFB1-9C6B-58D4AE3A57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87426" y="3729775"/>
                      <a:ext cx="792474" cy="51207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defTabSz="34290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CA" sz="135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 dirty="0">
                        <a:solidFill>
                          <a:prstClr val="black"/>
                        </a:solidFill>
                        <a:latin typeface="Comic Sans MS" panose="030F0902030302020204" pitchFamily="66" charset="0"/>
                      </a:endParaRPr>
                    </a:p>
                  </p:txBody>
                </p:sp>
              </mc:Choice>
              <mc:Fallback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2EDCEF5D-4F2F-BFB1-9C6B-58D4AE3A57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7426" y="3729775"/>
                      <a:ext cx="792474" cy="512074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C3A8F9-5DC0-486C-EE62-AF7F6026DA17}"/>
              </a:ext>
            </a:extLst>
          </p:cNvPr>
          <p:cNvSpPr txBox="1"/>
          <p:nvPr/>
        </p:nvSpPr>
        <p:spPr>
          <a:xfrm>
            <a:off x="585568" y="196050"/>
            <a:ext cx="77965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solidFill>
                  <a:srgbClr val="FF0000"/>
                </a:solidFill>
                <a:latin typeface="Calibri" panose="020F0502020204030204"/>
              </a:rPr>
              <a:t>Two-Layer Feedforward Neural Network – Backpropagation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F0020-E75E-3943-A9C6-FFA21E7E998F}"/>
              </a:ext>
            </a:extLst>
          </p:cNvPr>
          <p:cNvSpPr txBox="1"/>
          <p:nvPr/>
        </p:nvSpPr>
        <p:spPr>
          <a:xfrm>
            <a:off x="1152491" y="1503077"/>
            <a:ext cx="15400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solidFill>
                  <a:srgbClr val="FF0000"/>
                </a:solidFill>
                <a:latin typeface="Calibri" panose="020F0502020204030204"/>
              </a:rPr>
              <a:t>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6AB4E4-8A3E-66D1-810C-99A817B84B47}"/>
              </a:ext>
            </a:extLst>
          </p:cNvPr>
          <p:cNvSpPr txBox="1"/>
          <p:nvPr/>
        </p:nvSpPr>
        <p:spPr>
          <a:xfrm>
            <a:off x="5508104" y="781771"/>
            <a:ext cx="12728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dirty="0">
                <a:solidFill>
                  <a:srgbClr val="FF0000"/>
                </a:solidFill>
                <a:latin typeface="Calibri" panose="020F0502020204030204"/>
              </a:rPr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E78B62-7A75-A078-6219-F31473B07345}"/>
                  </a:ext>
                </a:extLst>
              </p:cNvPr>
              <p:cNvSpPr txBox="1"/>
              <p:nvPr/>
            </p:nvSpPr>
            <p:spPr>
              <a:xfrm>
                <a:off x="4000746" y="1197269"/>
                <a:ext cx="5113995" cy="534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40506" indent="-240506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sz="1400" dirty="0">
                    <a:solidFill>
                      <a:srgbClr val="002060"/>
                    </a:solidFill>
                    <a:latin typeface="Calibri" panose="020F0502020204030204"/>
                  </a:rPr>
                  <a:t>Weights and other parameters are initialized.</a:t>
                </a:r>
              </a:p>
              <a:p>
                <a:pPr marL="240506" indent="-240506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sz="1400" dirty="0">
                    <a:solidFill>
                      <a:srgbClr val="002060"/>
                    </a:solidFill>
                    <a:latin typeface="Calibri" panose="020F0502020204030204"/>
                  </a:rPr>
                  <a:t>For every pattern in training data of N patterns, do steps 3 to 6.</a:t>
                </a:r>
              </a:p>
              <a:p>
                <a:pPr marL="240506" indent="-240506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sz="1400" dirty="0">
                    <a:solidFill>
                      <a:srgbClr val="002060"/>
                    </a:solidFill>
                    <a:latin typeface="Calibri" panose="020F0502020204030204"/>
                  </a:rPr>
                  <a:t>Feedforward Stage</a:t>
                </a:r>
              </a:p>
              <a:p>
                <a:pPr marL="444104" lvl="1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2060"/>
                    </a:solidFill>
                    <a:latin typeface="Andale Mono" panose="020B0509000000000004" pitchFamily="49" charset="0"/>
                  </a:rPr>
                  <a:t>for j=1 to j=p</a:t>
                </a:r>
              </a:p>
              <a:p>
                <a:pPr marL="787004" lvl="2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rgbClr val="002060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rgbClr val="002060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CA" sz="1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787004" lvl="2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2060"/>
                    </a:solidFill>
                    <a:latin typeface="Calibri" panose="020F0502020204030204"/>
                  </a:rPr>
                  <a:t>)</a:t>
                </a:r>
              </a:p>
              <a:p>
                <a:pPr marL="444104" lvl="1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2060"/>
                    </a:solidFill>
                    <a:latin typeface="Andale Mono" panose="020B0509000000000004" pitchFamily="49" charset="0"/>
                  </a:rPr>
                  <a:t>for k=1 to k=m</a:t>
                </a:r>
                <a:endParaRPr lang="en-US" sz="1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787004" lvl="2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rgbClr val="002060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rgbClr val="002060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sz="1400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marL="787004" lvl="2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002060"/>
                    </a:solidFill>
                    <a:latin typeface="Calibri" panose="020F0502020204030204"/>
                  </a:rPr>
                  <a:t>)</a:t>
                </a:r>
              </a:p>
              <a:p>
                <a:pPr marL="444104" lvl="1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2060"/>
                    </a:solidFill>
                    <a:latin typeface="Calibri" panose="020F0502020204030204"/>
                  </a:rPr>
                  <a:t>Find out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marL="240506" indent="-240506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  <a:defRPr/>
                </a:pPr>
                <a:r>
                  <a:rPr lang="en-US" sz="1400" dirty="0">
                    <a:solidFill>
                      <a:srgbClr val="002060"/>
                    </a:solidFill>
                    <a:latin typeface="Calibri" panose="020F0502020204030204"/>
                  </a:rPr>
                  <a:t>Backpropagation of Error Stage</a:t>
                </a:r>
              </a:p>
              <a:p>
                <a:pPr marL="444104" lvl="1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2060"/>
                    </a:solidFill>
                    <a:latin typeface="Andale Mono" panose="020B0509000000000004" pitchFamily="49" charset="0"/>
                  </a:rPr>
                  <a:t>for k=1 to k=m</a:t>
                </a:r>
                <a:endParaRPr lang="en-US" sz="1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787004" lvl="2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nor/>
                      </m:rPr>
                      <a:rPr lang="en-US" sz="1400" dirty="0">
                        <a:solidFill>
                          <a:srgbClr val="002060"/>
                        </a:solidFill>
                        <a:latin typeface="Calibri" panose="020F0502020204030204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marL="787004" lvl="2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002060"/>
                  </a:solidFill>
                  <a:latin typeface="Andale Mono" panose="020B0509000000000004" pitchFamily="49" charset="0"/>
                </a:endParaRPr>
              </a:p>
              <a:p>
                <a:pPr marL="444104" lvl="1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2060"/>
                    </a:solidFill>
                    <a:latin typeface="Andale Mono" panose="020B0509000000000004" pitchFamily="49" charset="0"/>
                  </a:rPr>
                  <a:t>for j=1 to j=p</a:t>
                </a:r>
              </a:p>
              <a:p>
                <a:pPr marL="787004" lvl="2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CA" sz="1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787004" lvl="2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 sz="1400" dirty="0">
                        <a:solidFill>
                          <a:srgbClr val="002060"/>
                        </a:solidFill>
                        <a:latin typeface="Calibri" panose="020F0502020204030204"/>
                      </a:rPr>
                      <m:t>)</m:t>
                    </m:r>
                  </m:oMath>
                </a14:m>
                <a:endParaRPr lang="en-CA" sz="1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787004" lvl="2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marL="101204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2060"/>
                    </a:solidFill>
                    <a:latin typeface="Calibri" panose="020F0502020204030204"/>
                  </a:rPr>
                  <a:t>Update weights</a:t>
                </a:r>
              </a:p>
              <a:p>
                <a:pPr marL="444104" lvl="1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e>
                    </m:d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e>
                    </m:d>
                    <m:r>
                      <a:rPr lang="en-CA" sz="14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marL="444104" lvl="1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e>
                    </m:d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e>
                    </m:d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CA" sz="1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marL="101204" indent="-266700" defTabSz="342900" fontAlgn="auto"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1400" dirty="0">
                    <a:solidFill>
                      <a:srgbClr val="002060"/>
                    </a:solidFill>
                    <a:latin typeface="Calibri" panose="020F0502020204030204"/>
                  </a:rPr>
                  <a:t>Test for Convergence – Mean squared error </a:t>
                </a:r>
                <a14:m>
                  <m:oMath xmlns:m="http://schemas.openxmlformats.org/officeDocument/2006/math"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CA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CA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40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E78B62-7A75-A078-6219-F31473B07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46" y="1197269"/>
                <a:ext cx="5113995" cy="5341912"/>
              </a:xfrm>
              <a:prstGeom prst="rect">
                <a:avLst/>
              </a:prstGeom>
              <a:blipFill>
                <a:blip r:embed="rId18"/>
                <a:stretch>
                  <a:fillRect l="-248" t="-237" b="-7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2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>
            <a:extLst>
              <a:ext uri="{FF2B5EF4-FFF2-40B4-BE49-F238E27FC236}">
                <a16:creationId xmlns:a16="http://schemas.microsoft.com/office/drawing/2014/main" id="{3B7B7979-FB0B-25B7-D1AC-AF72CCA51206}"/>
              </a:ext>
            </a:extLst>
          </p:cNvPr>
          <p:cNvSpPr txBox="1"/>
          <p:nvPr/>
        </p:nvSpPr>
        <p:spPr>
          <a:xfrm>
            <a:off x="0" y="11491"/>
            <a:ext cx="3538378" cy="4597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rgbClr val="FF0000"/>
                </a:solidFill>
                <a:latin typeface="Calibri" panose="020F0502020204030204"/>
              </a:rPr>
              <a:t>Feedforward Neural Networks</a:t>
            </a:r>
          </a:p>
        </p:txBody>
      </p: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4B42FCE9-C42E-7F6B-B0EF-48C25DA9E143}"/>
              </a:ext>
            </a:extLst>
          </p:cNvPr>
          <p:cNvGrpSpPr/>
          <p:nvPr/>
        </p:nvGrpSpPr>
        <p:grpSpPr>
          <a:xfrm>
            <a:off x="1058552" y="764704"/>
            <a:ext cx="1947170" cy="2315880"/>
            <a:chOff x="635193" y="1095809"/>
            <a:chExt cx="2596227" cy="3087840"/>
          </a:xfrm>
        </p:grpSpPr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DC761CE9-2A2D-63BA-79FC-FA0F3BF4519C}"/>
                </a:ext>
              </a:extLst>
            </p:cNvPr>
            <p:cNvGrpSpPr/>
            <p:nvPr/>
          </p:nvGrpSpPr>
          <p:grpSpPr>
            <a:xfrm>
              <a:off x="635193" y="1095809"/>
              <a:ext cx="2596227" cy="3087840"/>
              <a:chOff x="844727" y="1182823"/>
              <a:chExt cx="2596227" cy="3087840"/>
            </a:xfrm>
          </p:grpSpPr>
          <p:cxnSp>
            <p:nvCxnSpPr>
              <p:cNvPr id="560" name="Straight Arrow Connector 559">
                <a:extLst>
                  <a:ext uri="{FF2B5EF4-FFF2-40B4-BE49-F238E27FC236}">
                    <a16:creationId xmlns:a16="http://schemas.microsoft.com/office/drawing/2014/main" id="{428478D9-7468-8895-872F-1652DD54C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61" y="1991673"/>
                <a:ext cx="2169659" cy="1027664"/>
              </a:xfrm>
              <a:prstGeom prst="straightConnector1">
                <a:avLst/>
              </a:prstGeom>
              <a:ln w="28575"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A8A4D836-0859-C87F-7C75-3A0B9593C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0727" y="2528701"/>
                <a:ext cx="2170693" cy="490636"/>
              </a:xfrm>
              <a:prstGeom prst="straightConnector1">
                <a:avLst/>
              </a:prstGeom>
              <a:ln w="28575"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Arrow Connector 585">
                <a:extLst>
                  <a:ext uri="{FF2B5EF4-FFF2-40B4-BE49-F238E27FC236}">
                    <a16:creationId xmlns:a16="http://schemas.microsoft.com/office/drawing/2014/main" id="{53EDDEE5-0850-AF81-A59C-F653A7AC0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0726" y="3019337"/>
                <a:ext cx="2170694" cy="282298"/>
              </a:xfrm>
              <a:prstGeom prst="straightConnector1">
                <a:avLst/>
              </a:prstGeom>
              <a:ln w="28575"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492DEBCB-36CD-2FFB-403B-5C391D1464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0725" y="3019337"/>
                <a:ext cx="2170695" cy="1033015"/>
              </a:xfrm>
              <a:prstGeom prst="straightConnector1">
                <a:avLst/>
              </a:prstGeom>
              <a:ln w="28575"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>
                <a:extLst>
                  <a:ext uri="{FF2B5EF4-FFF2-40B4-BE49-F238E27FC236}">
                    <a16:creationId xmlns:a16="http://schemas.microsoft.com/office/drawing/2014/main" id="{BDB6A812-D4CF-B63B-9435-AD5D4F5FDE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413" y="1398823"/>
                <a:ext cx="1474007" cy="1620514"/>
              </a:xfrm>
              <a:prstGeom prst="straightConnector1">
                <a:avLst/>
              </a:prstGeom>
              <a:ln w="28575"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1" name="Oval 540">
                    <a:extLst>
                      <a:ext uri="{FF2B5EF4-FFF2-40B4-BE49-F238E27FC236}">
                        <a16:creationId xmlns:a16="http://schemas.microsoft.com/office/drawing/2014/main" id="{0DA28B9D-23F1-0951-F614-0A39A8EEB8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4727" y="1775673"/>
                    <a:ext cx="432000" cy="432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 cap="flat" cmpd="sng" algn="ctr">
                    <a:solidFill>
                      <a:schemeClr val="accent6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541" name="Oval 540">
                    <a:extLst>
                      <a:ext uri="{FF2B5EF4-FFF2-40B4-BE49-F238E27FC236}">
                        <a16:creationId xmlns:a16="http://schemas.microsoft.com/office/drawing/2014/main" id="{0DA28B9D-23F1-0951-F614-0A39A8EEB8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727" y="1775673"/>
                    <a:ext cx="432000" cy="43200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6350" cap="flat" cmpd="sng" algn="ctr">
                    <a:solidFill>
                      <a:schemeClr val="accent6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2" name="Oval 541">
                    <a:extLst>
                      <a:ext uri="{FF2B5EF4-FFF2-40B4-BE49-F238E27FC236}">
                        <a16:creationId xmlns:a16="http://schemas.microsoft.com/office/drawing/2014/main" id="{62976CB1-A4B5-D19A-D296-5B67AFB04D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4727" y="2301482"/>
                    <a:ext cx="432000" cy="432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 cap="flat" cmpd="sng" algn="ctr">
                    <a:solidFill>
                      <a:schemeClr val="accent6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542" name="Oval 541">
                    <a:extLst>
                      <a:ext uri="{FF2B5EF4-FFF2-40B4-BE49-F238E27FC236}">
                        <a16:creationId xmlns:a16="http://schemas.microsoft.com/office/drawing/2014/main" id="{62976CB1-A4B5-D19A-D296-5B67AFB04D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727" y="2301482"/>
                    <a:ext cx="432000" cy="432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 cap="flat" cmpd="sng" algn="ctr">
                    <a:solidFill>
                      <a:schemeClr val="accent6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3" name="Oval 542">
                    <a:extLst>
                      <a:ext uri="{FF2B5EF4-FFF2-40B4-BE49-F238E27FC236}">
                        <a16:creationId xmlns:a16="http://schemas.microsoft.com/office/drawing/2014/main" id="{43FA4506-662F-5D88-2D15-E1C4A7618E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4727" y="3085635"/>
                    <a:ext cx="432000" cy="432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 cap="flat" cmpd="sng" algn="ctr">
                    <a:solidFill>
                      <a:schemeClr val="accent6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543" name="Oval 542">
                    <a:extLst>
                      <a:ext uri="{FF2B5EF4-FFF2-40B4-BE49-F238E27FC236}">
                        <a16:creationId xmlns:a16="http://schemas.microsoft.com/office/drawing/2014/main" id="{43FA4506-662F-5D88-2D15-E1C4A7618E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727" y="3085635"/>
                    <a:ext cx="432000" cy="432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6350" cap="flat" cmpd="sng" algn="ctr">
                    <a:solidFill>
                      <a:schemeClr val="accent6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4" name="Oval 543">
                    <a:extLst>
                      <a:ext uri="{FF2B5EF4-FFF2-40B4-BE49-F238E27FC236}">
                        <a16:creationId xmlns:a16="http://schemas.microsoft.com/office/drawing/2014/main" id="{D25085F7-5676-F986-317A-4E55CEFB4E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4727" y="3838663"/>
                    <a:ext cx="432000" cy="432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 cap="flat" cmpd="sng" algn="ctr">
                    <a:solidFill>
                      <a:schemeClr val="accent6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544" name="Oval 543">
                    <a:extLst>
                      <a:ext uri="{FF2B5EF4-FFF2-40B4-BE49-F238E27FC236}">
                        <a16:creationId xmlns:a16="http://schemas.microsoft.com/office/drawing/2014/main" id="{D25085F7-5676-F986-317A-4E55CEFB4E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727" y="3838663"/>
                    <a:ext cx="432000" cy="432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6350" cap="flat" cmpd="sng" algn="ctr">
                    <a:solidFill>
                      <a:schemeClr val="accent6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5" name="Oval 544">
                    <a:extLst>
                      <a:ext uri="{FF2B5EF4-FFF2-40B4-BE49-F238E27FC236}">
                        <a16:creationId xmlns:a16="http://schemas.microsoft.com/office/drawing/2014/main" id="{4D257B63-FF81-57FE-18A7-B231A80A9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4727" y="2696666"/>
                    <a:ext cx="432000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5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5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545" name="Oval 544">
                    <a:extLst>
                      <a:ext uri="{FF2B5EF4-FFF2-40B4-BE49-F238E27FC236}">
                        <a16:creationId xmlns:a16="http://schemas.microsoft.com/office/drawing/2014/main" id="{4D257B63-FF81-57FE-18A7-B231A80A94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727" y="2696666"/>
                    <a:ext cx="432000" cy="432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6" name="Oval 545">
                    <a:extLst>
                      <a:ext uri="{FF2B5EF4-FFF2-40B4-BE49-F238E27FC236}">
                        <a16:creationId xmlns:a16="http://schemas.microsoft.com/office/drawing/2014/main" id="{1C6E57CC-8D66-EE95-E604-6746246643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4727" y="3462145"/>
                    <a:ext cx="432000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35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35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546" name="Oval 545">
                    <a:extLst>
                      <a:ext uri="{FF2B5EF4-FFF2-40B4-BE49-F238E27FC236}">
                        <a16:creationId xmlns:a16="http://schemas.microsoft.com/office/drawing/2014/main" id="{1C6E57CC-8D66-EE95-E604-6746246643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727" y="3462145"/>
                    <a:ext cx="432000" cy="432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Oval 577">
                    <a:extLst>
                      <a:ext uri="{FF2B5EF4-FFF2-40B4-BE49-F238E27FC236}">
                        <a16:creationId xmlns:a16="http://schemas.microsoft.com/office/drawing/2014/main" id="{A22EF043-149C-1722-C27B-331E57D943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08954" y="2777222"/>
                    <a:ext cx="432000" cy="43200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lIns="10800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CA" sz="15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𝑌</m:t>
                          </m:r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578" name="Oval 577">
                    <a:extLst>
                      <a:ext uri="{FF2B5EF4-FFF2-40B4-BE49-F238E27FC236}">
                        <a16:creationId xmlns:a16="http://schemas.microsoft.com/office/drawing/2014/main" id="{A22EF043-149C-1722-C27B-331E57D943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954" y="2777222"/>
                    <a:ext cx="432000" cy="432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Oval 578">
                    <a:extLst>
                      <a:ext uri="{FF2B5EF4-FFF2-40B4-BE49-F238E27FC236}">
                        <a16:creationId xmlns:a16="http://schemas.microsoft.com/office/drawing/2014/main" id="{1F595D7F-8AA8-90FD-7928-D7B422D474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41413" y="1182823"/>
                    <a:ext cx="432000" cy="43200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6350" cap="flat" cmpd="sng" algn="ctr">
                    <a:solidFill>
                      <a:schemeClr val="accent6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lIns="10800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CA" sz="15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579" name="Oval 578">
                    <a:extLst>
                      <a:ext uri="{FF2B5EF4-FFF2-40B4-BE49-F238E27FC236}">
                        <a16:creationId xmlns:a16="http://schemas.microsoft.com/office/drawing/2014/main" id="{1F595D7F-8AA8-90FD-7928-D7B422D474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1413" y="1182823"/>
                    <a:ext cx="432000" cy="432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6350" cap="flat" cmpd="sng" algn="ctr">
                    <a:solidFill>
                      <a:schemeClr val="accent6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BCD089B7-46AD-662E-DA84-B68756566F72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837" y="2020094"/>
                    <a:ext cx="366440" cy="2445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 wrap="square" lIns="0" tIns="0" rIns="0" bIns="27000" rtlCol="0">
                    <a:spAutoFit/>
                  </a:bodyPr>
                  <a:lstStyle/>
                  <a:p>
                    <a:pPr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9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900" kern="0" dirty="0">
                      <a:solidFill>
                        <a:prstClr val="black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BCD089B7-46AD-662E-DA84-B68756566F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837" y="2020094"/>
                    <a:ext cx="366440" cy="244531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8" name="TextBox 597">
                    <a:extLst>
                      <a:ext uri="{FF2B5EF4-FFF2-40B4-BE49-F238E27FC236}">
                        <a16:creationId xmlns:a16="http://schemas.microsoft.com/office/drawing/2014/main" id="{9CE93957-9B13-F615-8E7C-E3036AE3F5C4}"/>
                      </a:ext>
                    </a:extLst>
                  </p:cNvPr>
                  <p:cNvSpPr txBox="1"/>
                  <p:nvPr/>
                </p:nvSpPr>
                <p:spPr>
                  <a:xfrm>
                    <a:off x="1574192" y="2163114"/>
                    <a:ext cx="366440" cy="2445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 wrap="square" lIns="0" tIns="0" rIns="0" bIns="27000" rtlCol="0">
                    <a:spAutoFit/>
                  </a:bodyPr>
                  <a:lstStyle/>
                  <a:p>
                    <a:pPr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kern="0" dirty="0">
                      <a:solidFill>
                        <a:prstClr val="black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598" name="TextBox 597">
                    <a:extLst>
                      <a:ext uri="{FF2B5EF4-FFF2-40B4-BE49-F238E27FC236}">
                        <a16:creationId xmlns:a16="http://schemas.microsoft.com/office/drawing/2014/main" id="{9CE93957-9B13-F615-8E7C-E3036AE3F5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192" y="2163114"/>
                    <a:ext cx="366440" cy="244531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9" name="TextBox 598">
                    <a:extLst>
                      <a:ext uri="{FF2B5EF4-FFF2-40B4-BE49-F238E27FC236}">
                        <a16:creationId xmlns:a16="http://schemas.microsoft.com/office/drawing/2014/main" id="{11C5B912-F21A-ED13-7FE6-688A3EADD5C1}"/>
                      </a:ext>
                    </a:extLst>
                  </p:cNvPr>
                  <p:cNvSpPr txBox="1"/>
                  <p:nvPr/>
                </p:nvSpPr>
                <p:spPr>
                  <a:xfrm>
                    <a:off x="1574192" y="2527494"/>
                    <a:ext cx="366440" cy="2445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 wrap="square" lIns="0" tIns="0" rIns="0" bIns="27000" rtlCol="0">
                    <a:spAutoFit/>
                  </a:bodyPr>
                  <a:lstStyle/>
                  <a:p>
                    <a:pPr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kern="0" dirty="0">
                      <a:solidFill>
                        <a:prstClr val="black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599" name="TextBox 598">
                    <a:extLst>
                      <a:ext uri="{FF2B5EF4-FFF2-40B4-BE49-F238E27FC236}">
                        <a16:creationId xmlns:a16="http://schemas.microsoft.com/office/drawing/2014/main" id="{11C5B912-F21A-ED13-7FE6-688A3EADD5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192" y="2527494"/>
                    <a:ext cx="366440" cy="244531"/>
                  </a:xfrm>
                  <a:prstGeom prst="round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0" name="TextBox 599">
                    <a:extLst>
                      <a:ext uri="{FF2B5EF4-FFF2-40B4-BE49-F238E27FC236}">
                        <a16:creationId xmlns:a16="http://schemas.microsoft.com/office/drawing/2014/main" id="{02C33A10-F873-784F-4AD9-219FE9A3ECD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4192" y="3057106"/>
                    <a:ext cx="366440" cy="2445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 wrap="square" lIns="0" tIns="0" rIns="0" bIns="27000" rtlCol="0">
                    <a:spAutoFit/>
                  </a:bodyPr>
                  <a:lstStyle/>
                  <a:p>
                    <a:pPr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900" kern="0" dirty="0">
                      <a:solidFill>
                        <a:prstClr val="black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600" name="TextBox 599">
                    <a:extLst>
                      <a:ext uri="{FF2B5EF4-FFF2-40B4-BE49-F238E27FC236}">
                        <a16:creationId xmlns:a16="http://schemas.microsoft.com/office/drawing/2014/main" id="{02C33A10-F873-784F-4AD9-219FE9A3EC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192" y="3057106"/>
                    <a:ext cx="366440" cy="244531"/>
                  </a:xfrm>
                  <a:prstGeom prst="round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1" name="TextBox 600">
                    <a:extLst>
                      <a:ext uri="{FF2B5EF4-FFF2-40B4-BE49-F238E27FC236}">
                        <a16:creationId xmlns:a16="http://schemas.microsoft.com/office/drawing/2014/main" id="{12EF06E2-12B5-FA27-F20A-3C346A0FFA00}"/>
                      </a:ext>
                    </a:extLst>
                  </p:cNvPr>
                  <p:cNvSpPr txBox="1"/>
                  <p:nvPr/>
                </p:nvSpPr>
                <p:spPr>
                  <a:xfrm>
                    <a:off x="1580124" y="3587490"/>
                    <a:ext cx="366440" cy="2445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 wrap="square" lIns="0" tIns="0" rIns="0" bIns="27000" rtlCol="0">
                    <a:spAutoFit/>
                  </a:bodyPr>
                  <a:lstStyle/>
                  <a:p>
                    <a:pPr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900" kern="0" dirty="0">
                      <a:solidFill>
                        <a:prstClr val="black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601" name="TextBox 600">
                    <a:extLst>
                      <a:ext uri="{FF2B5EF4-FFF2-40B4-BE49-F238E27FC236}">
                        <a16:creationId xmlns:a16="http://schemas.microsoft.com/office/drawing/2014/main" id="{12EF06E2-12B5-FA27-F20A-3C346A0FFA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0124" y="3587490"/>
                    <a:ext cx="366440" cy="244531"/>
                  </a:xfrm>
                  <a:prstGeom prst="round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08" name="Triangle 607">
              <a:extLst>
                <a:ext uri="{FF2B5EF4-FFF2-40B4-BE49-F238E27FC236}">
                  <a16:creationId xmlns:a16="http://schemas.microsoft.com/office/drawing/2014/main" id="{ED401E67-4CE3-8F22-30B8-465A92DA2EA2}"/>
                </a:ext>
              </a:extLst>
            </p:cNvPr>
            <p:cNvSpPr/>
            <p:nvPr/>
          </p:nvSpPr>
          <p:spPr>
            <a:xfrm rot="6897673">
              <a:off x="2492430" y="2638202"/>
              <a:ext cx="90435" cy="131085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9" name="Triangle 608">
              <a:extLst>
                <a:ext uri="{FF2B5EF4-FFF2-40B4-BE49-F238E27FC236}">
                  <a16:creationId xmlns:a16="http://schemas.microsoft.com/office/drawing/2014/main" id="{BD725722-8D26-B0C6-89C3-A0A19996A6F7}"/>
                </a:ext>
              </a:extLst>
            </p:cNvPr>
            <p:cNvSpPr/>
            <p:nvPr/>
          </p:nvSpPr>
          <p:spPr>
            <a:xfrm rot="8224063">
              <a:off x="2618408" y="2471456"/>
              <a:ext cx="90435" cy="131085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1" name="Triangle 610">
              <a:extLst>
                <a:ext uri="{FF2B5EF4-FFF2-40B4-BE49-F238E27FC236}">
                  <a16:creationId xmlns:a16="http://schemas.microsoft.com/office/drawing/2014/main" id="{AC0EA621-362F-A9D9-0C3E-7738CE92E645}"/>
                </a:ext>
              </a:extLst>
            </p:cNvPr>
            <p:cNvSpPr/>
            <p:nvPr/>
          </p:nvSpPr>
          <p:spPr>
            <a:xfrm rot="6283031">
              <a:off x="2448886" y="2750410"/>
              <a:ext cx="90435" cy="131085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2" name="Triangle 611">
              <a:extLst>
                <a:ext uri="{FF2B5EF4-FFF2-40B4-BE49-F238E27FC236}">
                  <a16:creationId xmlns:a16="http://schemas.microsoft.com/office/drawing/2014/main" id="{8A8CAFF2-F908-9314-B7A3-C0014BC65E83}"/>
                </a:ext>
              </a:extLst>
            </p:cNvPr>
            <p:cNvSpPr/>
            <p:nvPr/>
          </p:nvSpPr>
          <p:spPr>
            <a:xfrm rot="5001073">
              <a:off x="2432622" y="2935888"/>
              <a:ext cx="90435" cy="131085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3" name="Triangle 612">
              <a:extLst>
                <a:ext uri="{FF2B5EF4-FFF2-40B4-BE49-F238E27FC236}">
                  <a16:creationId xmlns:a16="http://schemas.microsoft.com/office/drawing/2014/main" id="{80990735-BDE3-1833-35F5-AC8536D58085}"/>
                </a:ext>
              </a:extLst>
            </p:cNvPr>
            <p:cNvSpPr/>
            <p:nvPr/>
          </p:nvSpPr>
          <p:spPr>
            <a:xfrm rot="3809376">
              <a:off x="2469466" y="3108384"/>
              <a:ext cx="90435" cy="131085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8D513502-2855-F8E4-E5EE-3AD918BF27B7}"/>
              </a:ext>
            </a:extLst>
          </p:cNvPr>
          <p:cNvGrpSpPr/>
          <p:nvPr/>
        </p:nvGrpSpPr>
        <p:grpSpPr>
          <a:xfrm>
            <a:off x="4543896" y="980299"/>
            <a:ext cx="3147990" cy="2100286"/>
            <a:chOff x="6058528" y="1233298"/>
            <a:chExt cx="4197320" cy="2800381"/>
          </a:xfrm>
        </p:grpSpPr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31F7E8E9-EE46-C1E7-1E84-A1EF4969C9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5451" y="1989298"/>
              <a:ext cx="1910674" cy="113291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108000" tIns="0" rIns="0" bIns="0" rtlCol="0" anchor="ctr"/>
            <a:lstStyle/>
            <a:p>
              <a:pPr algn="ctr" defTabSz="3429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93C3872E-2471-1A5F-9660-9D7CFBB486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82027" y="2341828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108000" tIns="0" rIns="0" bIns="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Σ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93C3872E-2471-1A5F-9660-9D7CFBB48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2027" y="2341828"/>
                  <a:ext cx="432000" cy="432000"/>
                </a:xfrm>
                <a:prstGeom prst="rect">
                  <a:avLst/>
                </a:prstGeom>
                <a:blipFill>
                  <a:blip r:embed="rId15"/>
                  <a:stretch>
                    <a:fillRect l="-40741" t="-11111" r="-7407" b="-48148"/>
                  </a:stretch>
                </a:blipFill>
                <a:ln w="6350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9A91C955-256B-B23D-B330-3EF7DBCEB2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50484" y="2341828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𝑓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9A91C955-256B-B23D-B330-3EF7DBCEB2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84" y="2341828"/>
                  <a:ext cx="432000" cy="432000"/>
                </a:xfrm>
                <a:prstGeom prst="rect">
                  <a:avLst/>
                </a:prstGeom>
                <a:blipFill>
                  <a:blip r:embed="rId16"/>
                  <a:stretch>
                    <a:fillRect b="-3704"/>
                  </a:stretch>
                </a:blipFill>
                <a:ln w="6350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Oval 617">
                  <a:extLst>
                    <a:ext uri="{FF2B5EF4-FFF2-40B4-BE49-F238E27FC236}">
                      <a16:creationId xmlns:a16="http://schemas.microsoft.com/office/drawing/2014/main" id="{E0F8AAA0-6BB7-3AEB-C175-8E1B8CB11C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7183" y="1749835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8" name="Oval 617">
                  <a:extLst>
                    <a:ext uri="{FF2B5EF4-FFF2-40B4-BE49-F238E27FC236}">
                      <a16:creationId xmlns:a16="http://schemas.microsoft.com/office/drawing/2014/main" id="{E0F8AAA0-6BB7-3AEB-C175-8E1B8CB11C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183" y="1749835"/>
                  <a:ext cx="432000" cy="432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65B0DF07-3FB1-1468-975F-18F73D614EF7}"/>
                </a:ext>
              </a:extLst>
            </p:cNvPr>
            <p:cNvCxnSpPr>
              <a:cxnSpLocks/>
              <a:stCxn id="618" idx="6"/>
              <a:endCxn id="616" idx="1"/>
            </p:cNvCxnSpPr>
            <p:nvPr/>
          </p:nvCxnSpPr>
          <p:spPr>
            <a:xfrm>
              <a:off x="6669183" y="1965835"/>
              <a:ext cx="1212844" cy="591993"/>
            </a:xfrm>
            <a:prstGeom prst="straightConnector1">
              <a:avLst/>
            </a:prstGeom>
            <a:ln w="28575"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Arrow Connector 622">
              <a:extLst>
                <a:ext uri="{FF2B5EF4-FFF2-40B4-BE49-F238E27FC236}">
                  <a16:creationId xmlns:a16="http://schemas.microsoft.com/office/drawing/2014/main" id="{F987D61E-8F18-B40F-4347-1442C854F1F3}"/>
                </a:ext>
              </a:extLst>
            </p:cNvPr>
            <p:cNvCxnSpPr>
              <a:cxnSpLocks/>
              <a:stCxn id="637" idx="6"/>
              <a:endCxn id="616" idx="1"/>
            </p:cNvCxnSpPr>
            <p:nvPr/>
          </p:nvCxnSpPr>
          <p:spPr>
            <a:xfrm>
              <a:off x="6674895" y="2341828"/>
              <a:ext cx="1207132" cy="216000"/>
            </a:xfrm>
            <a:prstGeom prst="straightConnector1">
              <a:avLst/>
            </a:prstGeom>
            <a:ln w="28575"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id="{408AEFF0-5690-E1B5-28EA-4A3C731BEB94}"/>
                </a:ext>
              </a:extLst>
            </p:cNvPr>
            <p:cNvCxnSpPr>
              <a:cxnSpLocks/>
              <a:stCxn id="638" idx="6"/>
              <a:endCxn id="616" idx="1"/>
            </p:cNvCxnSpPr>
            <p:nvPr/>
          </p:nvCxnSpPr>
          <p:spPr>
            <a:xfrm flipV="1">
              <a:off x="6674895" y="2557828"/>
              <a:ext cx="1207132" cy="226115"/>
            </a:xfrm>
            <a:prstGeom prst="straightConnector1">
              <a:avLst/>
            </a:prstGeom>
            <a:ln w="28575"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E369A968-6026-5929-397B-FCA3B371040E}"/>
                </a:ext>
              </a:extLst>
            </p:cNvPr>
            <p:cNvCxnSpPr>
              <a:cxnSpLocks/>
              <a:stCxn id="639" idx="6"/>
              <a:endCxn id="616" idx="1"/>
            </p:cNvCxnSpPr>
            <p:nvPr/>
          </p:nvCxnSpPr>
          <p:spPr>
            <a:xfrm flipV="1">
              <a:off x="6674895" y="2557828"/>
              <a:ext cx="1207132" cy="637885"/>
            </a:xfrm>
            <a:prstGeom prst="straightConnector1">
              <a:avLst/>
            </a:prstGeom>
            <a:ln w="28575"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529F8007-EBF1-32A6-B60C-3209FAB0A4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62016" y="2341828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⋮</m:t>
                        </m:r>
                      </m:oMath>
                    </m:oMathPara>
                  </a14:m>
                  <a:endParaRPr lang="en-US" sz="15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529F8007-EBF1-32A6-B60C-3209FAB0A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016" y="2341828"/>
                  <a:ext cx="432000" cy="432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74571E67-D590-100E-E116-0FB09162A9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62016" y="2773828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⋮</m:t>
                        </m:r>
                      </m:oMath>
                    </m:oMathPara>
                  </a14:m>
                  <a:endParaRPr lang="en-US" sz="15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74571E67-D590-100E-E116-0FB09162A9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016" y="2773828"/>
                  <a:ext cx="432000" cy="432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E6CC991B-2EFD-9D64-D8F5-32BEDF87F0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2895" y="2125828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E6CC991B-2EFD-9D64-D8F5-32BEDF87F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895" y="2125828"/>
                  <a:ext cx="432000" cy="432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E8F971C7-D759-D74D-485F-880C2430C0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2895" y="2567943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E8F971C7-D759-D74D-485F-880C2430C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895" y="2567943"/>
                  <a:ext cx="432000" cy="432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0F78A6AE-FCC7-E1D1-505A-D6ADFBEBB1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2895" y="2979713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0F78A6AE-FCC7-E1D1-505A-D6ADFBEBB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895" y="2979713"/>
                  <a:ext cx="432000" cy="432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8" name="TextBox 647">
                  <a:extLst>
                    <a:ext uri="{FF2B5EF4-FFF2-40B4-BE49-F238E27FC236}">
                      <a16:creationId xmlns:a16="http://schemas.microsoft.com/office/drawing/2014/main" id="{6BE94248-B114-C02D-02DF-EE64B39AEBC6}"/>
                    </a:ext>
                  </a:extLst>
                </p:cNvPr>
                <p:cNvSpPr txBox="1"/>
                <p:nvPr/>
              </p:nvSpPr>
              <p:spPr>
                <a:xfrm>
                  <a:off x="6917963" y="1989298"/>
                  <a:ext cx="366440" cy="2445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lIns="0" tIns="0" rIns="0" bIns="27000" rtlCol="0">
                  <a:spAutoFit/>
                </a:bodyPr>
                <a:lstStyle/>
                <a:p>
                  <a:pPr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kern="0" dirty="0">
                    <a:solidFill>
                      <a:prstClr val="black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648" name="TextBox 647">
                  <a:extLst>
                    <a:ext uri="{FF2B5EF4-FFF2-40B4-BE49-F238E27FC236}">
                      <a16:creationId xmlns:a16="http://schemas.microsoft.com/office/drawing/2014/main" id="{6BE94248-B114-C02D-02DF-EE64B39AE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963" y="1989298"/>
                  <a:ext cx="366440" cy="244531"/>
                </a:xfrm>
                <a:prstGeom prst="round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9" name="TextBox 648">
                  <a:extLst>
                    <a:ext uri="{FF2B5EF4-FFF2-40B4-BE49-F238E27FC236}">
                      <a16:creationId xmlns:a16="http://schemas.microsoft.com/office/drawing/2014/main" id="{8105F6FD-5E39-9124-02C5-040EA0B9ADE4}"/>
                    </a:ext>
                  </a:extLst>
                </p:cNvPr>
                <p:cNvSpPr txBox="1"/>
                <p:nvPr/>
              </p:nvSpPr>
              <p:spPr>
                <a:xfrm>
                  <a:off x="6917963" y="2313298"/>
                  <a:ext cx="366440" cy="2445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lIns="0" tIns="0" rIns="0" bIns="27000" rtlCol="0">
                  <a:spAutoFit/>
                </a:bodyPr>
                <a:lstStyle/>
                <a:p>
                  <a:pPr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kern="0" dirty="0">
                    <a:solidFill>
                      <a:prstClr val="black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649" name="TextBox 648">
                  <a:extLst>
                    <a:ext uri="{FF2B5EF4-FFF2-40B4-BE49-F238E27FC236}">
                      <a16:creationId xmlns:a16="http://schemas.microsoft.com/office/drawing/2014/main" id="{8105F6FD-5E39-9124-02C5-040EA0B9A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963" y="2313298"/>
                  <a:ext cx="366440" cy="244531"/>
                </a:xfrm>
                <a:prstGeom prst="round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0" name="TextBox 649">
                  <a:extLst>
                    <a:ext uri="{FF2B5EF4-FFF2-40B4-BE49-F238E27FC236}">
                      <a16:creationId xmlns:a16="http://schemas.microsoft.com/office/drawing/2014/main" id="{2CD0F2A9-4FD2-3CF2-2AF3-12F0A2E81A9A}"/>
                    </a:ext>
                  </a:extLst>
                </p:cNvPr>
                <p:cNvSpPr txBox="1"/>
                <p:nvPr/>
              </p:nvSpPr>
              <p:spPr>
                <a:xfrm>
                  <a:off x="6919072" y="2595557"/>
                  <a:ext cx="366440" cy="2445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lIns="0" tIns="0" rIns="0" bIns="27000" rtlCol="0">
                  <a:spAutoFit/>
                </a:bodyPr>
                <a:lstStyle/>
                <a:p>
                  <a:pPr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900" kern="0" dirty="0">
                    <a:solidFill>
                      <a:prstClr val="black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650" name="TextBox 649">
                  <a:extLst>
                    <a:ext uri="{FF2B5EF4-FFF2-40B4-BE49-F238E27FC236}">
                      <a16:creationId xmlns:a16="http://schemas.microsoft.com/office/drawing/2014/main" id="{2CD0F2A9-4FD2-3CF2-2AF3-12F0A2E81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072" y="2595557"/>
                  <a:ext cx="366440" cy="244531"/>
                </a:xfrm>
                <a:prstGeom prst="round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1" name="TextBox 650">
                  <a:extLst>
                    <a:ext uri="{FF2B5EF4-FFF2-40B4-BE49-F238E27FC236}">
                      <a16:creationId xmlns:a16="http://schemas.microsoft.com/office/drawing/2014/main" id="{BF66088B-ECDF-794E-64AD-54A8644C0745}"/>
                    </a:ext>
                  </a:extLst>
                </p:cNvPr>
                <p:cNvSpPr txBox="1"/>
                <p:nvPr/>
              </p:nvSpPr>
              <p:spPr>
                <a:xfrm>
                  <a:off x="6920175" y="2877678"/>
                  <a:ext cx="366440" cy="2445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lIns="0" tIns="0" rIns="0" bIns="27000" rtlCol="0">
                  <a:spAutoFit/>
                </a:bodyPr>
                <a:lstStyle/>
                <a:p>
                  <a:pPr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900" kern="0" dirty="0">
                    <a:solidFill>
                      <a:prstClr val="black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651" name="TextBox 650">
                  <a:extLst>
                    <a:ext uri="{FF2B5EF4-FFF2-40B4-BE49-F238E27FC236}">
                      <a16:creationId xmlns:a16="http://schemas.microsoft.com/office/drawing/2014/main" id="{BF66088B-ECDF-794E-64AD-54A8644C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175" y="2877678"/>
                  <a:ext cx="366440" cy="244531"/>
                </a:xfrm>
                <a:prstGeom prst="round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2" name="Straight Arrow Connector 651">
              <a:extLst>
                <a:ext uri="{FF2B5EF4-FFF2-40B4-BE49-F238E27FC236}">
                  <a16:creationId xmlns:a16="http://schemas.microsoft.com/office/drawing/2014/main" id="{287DF7C8-EB7E-373C-4E62-409445F16159}"/>
                </a:ext>
              </a:extLst>
            </p:cNvPr>
            <p:cNvCxnSpPr>
              <a:cxnSpLocks/>
              <a:stCxn id="616" idx="3"/>
              <a:endCxn id="617" idx="1"/>
            </p:cNvCxnSpPr>
            <p:nvPr/>
          </p:nvCxnSpPr>
          <p:spPr>
            <a:xfrm>
              <a:off x="8314027" y="2557828"/>
              <a:ext cx="736457" cy="0"/>
            </a:xfrm>
            <a:prstGeom prst="straightConnector1">
              <a:avLst/>
            </a:prstGeom>
            <a:ln w="2857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Oval 655">
                  <a:extLst>
                    <a:ext uri="{FF2B5EF4-FFF2-40B4-BE49-F238E27FC236}">
                      <a16:creationId xmlns:a16="http://schemas.microsoft.com/office/drawing/2014/main" id="{09216992-4752-BDD2-BFD1-0D79FCB98F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397041" y="2181835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6" name="Oval 655">
                  <a:extLst>
                    <a:ext uri="{FF2B5EF4-FFF2-40B4-BE49-F238E27FC236}">
                      <a16:creationId xmlns:a16="http://schemas.microsoft.com/office/drawing/2014/main" id="{09216992-4752-BDD2-BFD1-0D79FCB98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041" y="2181835"/>
                  <a:ext cx="432000" cy="432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7" name="Straight Arrow Connector 656">
              <a:extLst>
                <a:ext uri="{FF2B5EF4-FFF2-40B4-BE49-F238E27FC236}">
                  <a16:creationId xmlns:a16="http://schemas.microsoft.com/office/drawing/2014/main" id="{2ED783E2-0B21-C5FC-3623-D58FB69EB186}"/>
                </a:ext>
              </a:extLst>
            </p:cNvPr>
            <p:cNvCxnSpPr>
              <a:cxnSpLocks/>
              <a:stCxn id="617" idx="3"/>
            </p:cNvCxnSpPr>
            <p:nvPr/>
          </p:nvCxnSpPr>
          <p:spPr>
            <a:xfrm>
              <a:off x="9482484" y="2557828"/>
              <a:ext cx="343647" cy="0"/>
            </a:xfrm>
            <a:prstGeom prst="straightConnector1">
              <a:avLst/>
            </a:prstGeom>
            <a:ln w="2857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Oval 659">
                  <a:extLst>
                    <a:ext uri="{FF2B5EF4-FFF2-40B4-BE49-F238E27FC236}">
                      <a16:creationId xmlns:a16="http://schemas.microsoft.com/office/drawing/2014/main" id="{9B62D95A-504B-E3AA-656F-07E0B5486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69060" y="2181835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60" name="Oval 659">
                  <a:extLst>
                    <a:ext uri="{FF2B5EF4-FFF2-40B4-BE49-F238E27FC236}">
                      <a16:creationId xmlns:a16="http://schemas.microsoft.com/office/drawing/2014/main" id="{9B62D95A-504B-E3AA-656F-07E0B5486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060" y="2181835"/>
                  <a:ext cx="432000" cy="432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2CB2AB72-1FDD-BF66-2A32-06D96BBF694D}"/>
                </a:ext>
              </a:extLst>
            </p:cNvPr>
            <p:cNvCxnSpPr>
              <a:cxnSpLocks/>
              <a:endCxn id="616" idx="2"/>
            </p:cNvCxnSpPr>
            <p:nvPr/>
          </p:nvCxnSpPr>
          <p:spPr>
            <a:xfrm flipV="1">
              <a:off x="8098027" y="2773828"/>
              <a:ext cx="0" cy="637885"/>
            </a:xfrm>
            <a:prstGeom prst="straightConnector1">
              <a:avLst/>
            </a:prstGeom>
            <a:ln w="28575"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6" name="Oval 665">
                  <a:extLst>
                    <a:ext uri="{FF2B5EF4-FFF2-40B4-BE49-F238E27FC236}">
                      <a16:creationId xmlns:a16="http://schemas.microsoft.com/office/drawing/2014/main" id="{2AEF4DC2-0EA8-68F3-04AC-5F7E9077E8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22521" y="3263171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66" name="Oval 665">
                  <a:extLst>
                    <a:ext uri="{FF2B5EF4-FFF2-40B4-BE49-F238E27FC236}">
                      <a16:creationId xmlns:a16="http://schemas.microsoft.com/office/drawing/2014/main" id="{2AEF4DC2-0EA8-68F3-04AC-5F7E9077E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2521" y="3263171"/>
                  <a:ext cx="432000" cy="432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CB461972-DA14-03F1-736C-0778A4437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6393" y="2726961"/>
              <a:ext cx="432000" cy="432000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108000" tIns="0" rIns="0" bIns="27000" rtlCol="0" anchor="ctr"/>
            <a:lstStyle/>
            <a:p>
              <a:pPr algn="ctr" defTabSz="3429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8" name="TextBox 667">
                  <a:extLst>
                    <a:ext uri="{FF2B5EF4-FFF2-40B4-BE49-F238E27FC236}">
                      <a16:creationId xmlns:a16="http://schemas.microsoft.com/office/drawing/2014/main" id="{AB518A5E-24C8-8144-8C67-A1BD7712B644}"/>
                    </a:ext>
                  </a:extLst>
                </p:cNvPr>
                <p:cNvSpPr txBox="1"/>
                <p:nvPr/>
              </p:nvSpPr>
              <p:spPr>
                <a:xfrm>
                  <a:off x="7962173" y="3057286"/>
                  <a:ext cx="248544" cy="2445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lIns="0" tIns="0" rIns="0" bIns="27000" rtlCol="0">
                  <a:spAutoFit/>
                </a:bodyPr>
                <a:lstStyle/>
                <a:p>
                  <a:pPr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9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900" kern="0" dirty="0">
                    <a:solidFill>
                      <a:prstClr val="black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668" name="TextBox 667">
                  <a:extLst>
                    <a:ext uri="{FF2B5EF4-FFF2-40B4-BE49-F238E27FC236}">
                      <a16:creationId xmlns:a16="http://schemas.microsoft.com/office/drawing/2014/main" id="{AB518A5E-24C8-8144-8C67-A1BD7712B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2173" y="3057286"/>
                  <a:ext cx="248544" cy="244531"/>
                </a:xfrm>
                <a:prstGeom prst="round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0" name="Oval 669">
                  <a:extLst>
                    <a:ext uri="{FF2B5EF4-FFF2-40B4-BE49-F238E27FC236}">
                      <a16:creationId xmlns:a16="http://schemas.microsoft.com/office/drawing/2014/main" id="{94232463-C89B-07BA-CF0A-7BFCDF177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58528" y="3601679"/>
                  <a:ext cx="859435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Inputs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70" name="Oval 669">
                  <a:extLst>
                    <a:ext uri="{FF2B5EF4-FFF2-40B4-BE49-F238E27FC236}">
                      <a16:creationId xmlns:a16="http://schemas.microsoft.com/office/drawing/2014/main" id="{94232463-C89B-07BA-CF0A-7BFCDF177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528" y="3601679"/>
                  <a:ext cx="859435" cy="432000"/>
                </a:xfrm>
                <a:prstGeom prst="ellipse">
                  <a:avLst/>
                </a:prstGeom>
                <a:blipFill>
                  <a:blip r:embed="rId31"/>
                  <a:stretch>
                    <a:fillRect l="-3846" r="-3846" b="-3704"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1" name="Oval 670">
                  <a:extLst>
                    <a:ext uri="{FF2B5EF4-FFF2-40B4-BE49-F238E27FC236}">
                      <a16:creationId xmlns:a16="http://schemas.microsoft.com/office/drawing/2014/main" id="{18E848AB-DA79-7875-C23A-B833D59CC1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80049" y="3601679"/>
                  <a:ext cx="859435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Bias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71" name="Oval 670">
                  <a:extLst>
                    <a:ext uri="{FF2B5EF4-FFF2-40B4-BE49-F238E27FC236}">
                      <a16:creationId xmlns:a16="http://schemas.microsoft.com/office/drawing/2014/main" id="{18E848AB-DA79-7875-C23A-B833D59CC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0049" y="3601679"/>
                  <a:ext cx="859435" cy="432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2" name="Oval 671">
                  <a:extLst>
                    <a:ext uri="{FF2B5EF4-FFF2-40B4-BE49-F238E27FC236}">
                      <a16:creationId xmlns:a16="http://schemas.microsoft.com/office/drawing/2014/main" id="{5E4F6058-B783-19F1-3B6F-4F5DB52080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96413" y="3601679"/>
                  <a:ext cx="859435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Output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72" name="Oval 671">
                  <a:extLst>
                    <a:ext uri="{FF2B5EF4-FFF2-40B4-BE49-F238E27FC236}">
                      <a16:creationId xmlns:a16="http://schemas.microsoft.com/office/drawing/2014/main" id="{5E4F6058-B783-19F1-3B6F-4F5DB52080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6413" y="3601679"/>
                  <a:ext cx="859435" cy="432000"/>
                </a:xfrm>
                <a:prstGeom prst="ellipse">
                  <a:avLst/>
                </a:prstGeom>
                <a:blipFill>
                  <a:blip r:embed="rId33"/>
                  <a:stretch>
                    <a:fillRect l="-5769" r="-7692" b="-3704"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F6F22CB0-364D-45A6-90EC-2DA6DF0F64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67027" y="1276087"/>
                  <a:ext cx="859435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Summation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73" name="Oval 672">
                  <a:extLst>
                    <a:ext uri="{FF2B5EF4-FFF2-40B4-BE49-F238E27FC236}">
                      <a16:creationId xmlns:a16="http://schemas.microsoft.com/office/drawing/2014/main" id="{F6F22CB0-364D-45A6-90EC-2DA6DF0F6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027" y="1276087"/>
                  <a:ext cx="859435" cy="432000"/>
                </a:xfrm>
                <a:prstGeom prst="ellipse">
                  <a:avLst/>
                </a:prstGeom>
                <a:blipFill>
                  <a:blip r:embed="rId34"/>
                  <a:stretch>
                    <a:fillRect l="-33333" r="-33333"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D457E172-7301-3B24-52A4-124CE3DB3D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73696" y="1233298"/>
                  <a:ext cx="859435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Activation</m:t>
                        </m:r>
                      </m:oMath>
                    </m:oMathPara>
                  </a14:m>
                  <a:endParaRPr lang="en-CA" sz="15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Function</m:t>
                        </m:r>
                      </m:oMath>
                    </m:oMathPara>
                  </a14:m>
                  <a:endParaRPr lang="en-CA" sz="15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74" name="Oval 673">
                  <a:extLst>
                    <a:ext uri="{FF2B5EF4-FFF2-40B4-BE49-F238E27FC236}">
                      <a16:creationId xmlns:a16="http://schemas.microsoft.com/office/drawing/2014/main" id="{D457E172-7301-3B24-52A4-124CE3DB3D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696" y="1233298"/>
                  <a:ext cx="859435" cy="432000"/>
                </a:xfrm>
                <a:prstGeom prst="ellipse">
                  <a:avLst/>
                </a:prstGeom>
                <a:blipFill>
                  <a:blip r:embed="rId35"/>
                  <a:stretch>
                    <a:fillRect l="-25000" t="-19231" r="-25000" b="-23077"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C0AE2586-2A18-156D-0B50-6129973EBE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8860" y="4153376"/>
                <a:ext cx="7383580" cy="324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108000" tIns="0" rIns="0" bIns="27000"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800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𝑣</m:t>
                      </m:r>
                      <m:r>
                        <a:rPr lang="en-CA" sz="1800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r>
                        <a:rPr lang="en-CA" sz="1800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𝑏</m:t>
                      </m:r>
                      <m:r>
                        <a:rPr lang="en-CA" sz="1800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sSub>
                        <m:sSubPr>
                          <m:ctrl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𝑤</m:t>
                          </m:r>
                        </m:e>
                        <m:sub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1</m:t>
                          </m:r>
                        </m:sub>
                      </m:sSub>
                      <m:r>
                        <a:rPr lang="en-CA" sz="1800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sSub>
                        <m:sSubPr>
                          <m:ctrl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𝑤</m:t>
                          </m:r>
                        </m:e>
                        <m:sub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2</m:t>
                          </m:r>
                        </m:sub>
                      </m:sSub>
                      <m:r>
                        <a:rPr lang="en-CA" sz="1800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r>
                        <a:rPr lang="en-CA" sz="1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⋯</m:t>
                      </m:r>
                      <m:r>
                        <a:rPr lang="en-CA" sz="1800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sSub>
                        <m:sSubPr>
                          <m:ctrl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𝑤</m:t>
                          </m:r>
                        </m:e>
                        <m:sub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CA" sz="1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+⋯+</m:t>
                      </m:r>
                      <m:sSub>
                        <m:sSubPr>
                          <m:ctrl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𝑤</m:t>
                          </m:r>
                        </m:e>
                        <m:sub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bPr>
                        <m:e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𝑥</m:t>
                          </m:r>
                        </m:e>
                        <m:sub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𝑚</m:t>
                          </m:r>
                        </m:sub>
                      </m:sSub>
                      <m:r>
                        <a:rPr lang="en-CA" sz="1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r>
                        <a:rPr lang="en-CA" sz="1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𝑏</m:t>
                      </m:r>
                      <m:r>
                        <a:rPr lang="en-CA" sz="1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𝑖</m:t>
                          </m:r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=1</m:t>
                          </m:r>
                        </m:sub>
                        <m:sup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18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=</m:t>
                          </m:r>
                          <m:r>
                            <a:rPr lang="en-CA" sz="18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𝑏</m:t>
                          </m:r>
                          <m:r>
                            <a:rPr lang="en-CA" sz="18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+</m:t>
                          </m:r>
                        </m:e>
                      </m:nary>
                      <m:sSup>
                        <m:sSupPr>
                          <m:ctrlPr>
                            <a:rPr lang="en-CA" sz="18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pPr>
                        <m:e>
                          <m:r>
                            <a:rPr lang="en-CA" sz="18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𝑤</m:t>
                          </m:r>
                        </m:e>
                        <m:sup>
                          <m:r>
                            <a:rPr lang="en-CA" sz="18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𝑇</m:t>
                          </m:r>
                        </m:sup>
                      </m:sSup>
                      <m:r>
                        <a:rPr lang="en-CA" sz="18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𝒙</m:t>
                      </m:r>
                    </m:oMath>
                  </m:oMathPara>
                </a14:m>
                <a:endParaRPr lang="en-US" sz="1800" b="1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C0AE2586-2A18-156D-0B50-6129973EB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60" y="4153376"/>
                <a:ext cx="7383580" cy="324000"/>
              </a:xfrm>
              <a:prstGeom prst="rect">
                <a:avLst/>
              </a:prstGeom>
              <a:blipFill>
                <a:blip r:embed="rId36"/>
                <a:stretch>
                  <a:fillRect t="-325926" b="-459259"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FCD96E26-1973-98CA-F1F7-A4EA5D8366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450" y="5322448"/>
                <a:ext cx="7870874" cy="324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108000" tIns="0" rIns="0" bIns="27000"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𝑦</m:t>
                      </m:r>
                      <m:r>
                        <a:rPr lang="en-CA" sz="1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r>
                        <a:rPr lang="en-CA" sz="1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𝑓</m:t>
                      </m:r>
                      <m:d>
                        <m:dPr>
                          <m:ctrl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e>
                      </m:d>
                      <m:r>
                        <a:rPr lang="en-CA" sz="1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r>
                        <a:rPr lang="en-CA" sz="1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𝑓</m:t>
                      </m:r>
                      <m:d>
                        <m:dPr>
                          <m:ctrl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𝑏</m:t>
                          </m:r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18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18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+</m:t>
                          </m:r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⋯</m:t>
                          </m:r>
                          <m:r>
                            <a:rPr lang="en-CA" sz="18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CA" sz="1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r>
                        <a:rPr lang="en-CA" sz="18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𝑓</m:t>
                      </m:r>
                      <m:d>
                        <m:dPr>
                          <m:ctrlP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𝑏</m:t>
                          </m:r>
                          <m:r>
                            <a:rPr lang="en-CA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</m:t>
                              </m:r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18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CA" sz="18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CA" sz="18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8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8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CA" sz="18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onsolas" panose="020B06090202040302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8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FCD96E26-1973-98CA-F1F7-A4EA5D836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50" y="5322448"/>
                <a:ext cx="7870874" cy="324000"/>
              </a:xfrm>
              <a:prstGeom prst="rect">
                <a:avLst/>
              </a:prstGeom>
              <a:blipFill>
                <a:blip r:embed="rId37"/>
                <a:stretch>
                  <a:fillRect t="-342308" b="-476923"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71AD84FE-71CD-0C18-7447-F4580957A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4559" y="3779652"/>
                <a:ext cx="3700003" cy="324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108000" tIns="0" rIns="0" bIns="27000"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CA" sz="18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lang="en-CA" sz="18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 </m:t>
                    </m:r>
                  </m:oMath>
                </a14:m>
                <a:r>
                  <a:rPr lang="en-US" sz="1500" i="1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 the weighted sum of inputs:</a:t>
                </a:r>
              </a:p>
            </p:txBody>
          </p:sp>
        </mc:Choice>
        <mc:Fallback xmlns=""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71AD84FE-71CD-0C18-7447-F4580957A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59" y="3779652"/>
                <a:ext cx="3700003" cy="324000"/>
              </a:xfrm>
              <a:prstGeom prst="rect">
                <a:avLst/>
              </a:prstGeom>
              <a:blipFill>
                <a:blip r:embed="rId38"/>
                <a:stretch>
                  <a:fillRect r="-342" b="-18519"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E84451C7-8121-6176-CD25-4AA8C2F394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725" y="4838537"/>
                <a:ext cx="6758585" cy="324000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108000" tIns="0" rIns="0" bIns="27000" rtlCol="0" anchor="ctr"/>
              <a:lstStyle/>
              <a:p>
                <a:pPr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CA" sz="18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𝑦</m:t>
                    </m:r>
                    <m:r>
                      <a:rPr lang="en-CA" sz="18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 </m:t>
                    </m:r>
                  </m:oMath>
                </a14:m>
                <a:r>
                  <a:rPr lang="en-US" sz="1500" i="1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is the output obtained by applying the activation function </a:t>
                </a:r>
                <a14:m>
                  <m:oMath xmlns:m="http://schemas.openxmlformats.org/officeDocument/2006/math">
                    <m:r>
                      <a:rPr lang="en-CA" sz="18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</m:oMath>
                </a14:m>
                <a:r>
                  <a:rPr lang="en-US" sz="1500" i="1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on the weighted sum of inputs </a:t>
                </a:r>
                <a14:m>
                  <m:oMath xmlns:m="http://schemas.openxmlformats.org/officeDocument/2006/math">
                    <m:r>
                      <a:rPr lang="en-CA" sz="18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𝑣</m:t>
                    </m:r>
                    <m:r>
                      <a:rPr lang="en-CA" sz="18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US" sz="1500" i="1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E84451C7-8121-6176-CD25-4AA8C2F39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5" y="4838537"/>
                <a:ext cx="6758585" cy="324000"/>
              </a:xfrm>
              <a:prstGeom prst="rect">
                <a:avLst/>
              </a:prstGeom>
              <a:blipFill>
                <a:blip r:embed="rId39"/>
                <a:stretch>
                  <a:fillRect t="-46154" b="-61538"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0" name="TextBox 679">
            <a:extLst>
              <a:ext uri="{FF2B5EF4-FFF2-40B4-BE49-F238E27FC236}">
                <a16:creationId xmlns:a16="http://schemas.microsoft.com/office/drawing/2014/main" id="{FFD31C66-C0B5-2EDF-B488-120F8556F6BE}"/>
              </a:ext>
            </a:extLst>
          </p:cNvPr>
          <p:cNvSpPr txBox="1"/>
          <p:nvPr/>
        </p:nvSpPr>
        <p:spPr>
          <a:xfrm>
            <a:off x="7097894" y="0"/>
            <a:ext cx="2046106" cy="4597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rgbClr val="FF0000"/>
                </a:solidFill>
                <a:latin typeface="Calibri" panose="020F0502020204030204"/>
              </a:rPr>
              <a:t>One Output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4A0775-0474-4F76-F416-0AA35ED781CD}"/>
                  </a:ext>
                </a:extLst>
              </p:cNvPr>
              <p:cNvSpPr txBox="1"/>
              <p:nvPr/>
            </p:nvSpPr>
            <p:spPr>
              <a:xfrm>
                <a:off x="363057" y="3418087"/>
                <a:ext cx="64409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16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pPr>
                        <m:e>
                          <m:r>
                            <a:rPr lang="en-CA" sz="16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𝒙</m:t>
                          </m:r>
                        </m:e>
                        <m:sup>
                          <m:r>
                            <a:rPr lang="en-CA" sz="16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𝑇</m:t>
                          </m:r>
                        </m:sup>
                      </m:sSup>
                      <m:r>
                        <a:rPr lang="en-CA" sz="1600" b="0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d>
                        <m:dPr>
                          <m:ctrlPr>
                            <a:rPr lang="en-CA" sz="16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0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0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b="0" i="0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,</m:t>
                          </m:r>
                          <m:r>
                            <a:rPr lang="en-CA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0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,</m:t>
                          </m:r>
                          <m:r>
                            <a:rPr lang="en-CA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,</m:t>
                              </m:r>
                              <m: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CA" sz="1600" b="0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,  </m:t>
                      </m:r>
                      <m:sSup>
                        <m:sSupPr>
                          <m:ctrlPr>
                            <a:rPr lang="en-CA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sSupPr>
                        <m:e>
                          <m:r>
                            <a:rPr lang="en-CA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𝒘</m:t>
                          </m:r>
                        </m:e>
                        <m:sup>
                          <m:r>
                            <a:rPr lang="en-CA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𝑇</m:t>
                          </m:r>
                        </m:sup>
                      </m:sSup>
                      <m:r>
                        <a:rPr lang="en-CA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=</m:t>
                      </m:r>
                      <m:d>
                        <m:dPr>
                          <m:ctrlPr>
                            <a:rPr lang="en-CA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,</m:t>
                          </m:r>
                          <m:r>
                            <a:rPr lang="en-CA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,</m:t>
                          </m:r>
                          <m:r>
                            <a:rPr lang="en-CA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,</m:t>
                              </m:r>
                              <m:r>
                                <a:rPr lang="en-CA" b="0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4A0775-0474-4F76-F416-0AA35ED78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7" y="3418087"/>
                <a:ext cx="6440918" cy="338554"/>
              </a:xfrm>
              <a:prstGeom prst="rect">
                <a:avLst/>
              </a:prstGeom>
              <a:blipFill>
                <a:blip r:embed="rId4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51927B0-B622-A876-9A4F-A0F3E2B315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2459038" cy="21590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7D87324-7A68-72CE-DA3E-362C6991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6597730"/>
            <a:ext cx="5760000" cy="21590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895859-B6E1-B8EC-AF0A-A8CA0AE4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F7FB3D4C-88BD-4959-B1CB-5802D1BF188C}" type="slidenum">
              <a:rPr lang="sl-SI" smtClean="0"/>
              <a:pPr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93006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56A28364-7347-4973-91C4-2E1353CA773E}" type="slidenum">
              <a:rPr lang="sl-SI" smtClean="0"/>
              <a:pPr/>
              <a:t>30</a:t>
            </a:fld>
            <a:endParaRPr lang="sl-SI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Sequential</a:t>
            </a:r>
            <a:r>
              <a:rPr lang="sl-SI" dirty="0"/>
              <a:t> </a:t>
            </a:r>
            <a:r>
              <a:rPr lang="sl-SI" dirty="0" err="1"/>
              <a:t>vs</a:t>
            </a:r>
            <a:r>
              <a:rPr lang="sl-SI" dirty="0"/>
              <a:t>. </a:t>
            </a:r>
            <a:r>
              <a:rPr lang="sl-SI" dirty="0" err="1"/>
              <a:t>batch</a:t>
            </a:r>
            <a:r>
              <a:rPr lang="sl-SI" dirty="0"/>
              <a:t> </a:t>
            </a:r>
            <a:r>
              <a:rPr lang="sl-SI" dirty="0" err="1"/>
              <a:t>training</a:t>
            </a:r>
            <a:endParaRPr lang="en-GB" dirty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err="1"/>
              <a:t>results</a:t>
            </a:r>
            <a:r>
              <a:rPr lang="sl-SI" dirty="0"/>
              <a:t>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many</a:t>
            </a:r>
            <a:r>
              <a:rPr lang="sl-SI" dirty="0"/>
              <a:t> </a:t>
            </a:r>
            <a:r>
              <a:rPr lang="sl-SI" dirty="0" err="1"/>
              <a:t>presentations</a:t>
            </a:r>
            <a:r>
              <a:rPr lang="sl-SI" dirty="0"/>
              <a:t> of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sl-SI" dirty="0" err="1"/>
              <a:t>examples</a:t>
            </a:r>
            <a:endParaRPr lang="sl-SI" dirty="0"/>
          </a:p>
          <a:p>
            <a:pPr lvl="1" eaLnBrk="1" hangingPunct="1"/>
            <a:r>
              <a:rPr lang="sl-SI" dirty="0" err="1">
                <a:solidFill>
                  <a:srgbClr val="FF0000"/>
                </a:solidFill>
              </a:rPr>
              <a:t>Epoch</a:t>
            </a:r>
            <a:r>
              <a:rPr lang="sl-SI" dirty="0"/>
              <a:t> = </a:t>
            </a:r>
            <a:r>
              <a:rPr lang="sl-SI" dirty="0" err="1"/>
              <a:t>presentation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entire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 set</a:t>
            </a:r>
          </a:p>
          <a:p>
            <a:pPr lvl="1" eaLnBrk="1" hangingPunct="1"/>
            <a:endParaRPr lang="sl-SI" dirty="0"/>
          </a:p>
          <a:p>
            <a:pPr eaLnBrk="1" hangingPunct="1"/>
            <a:r>
              <a:rPr lang="sl-SI" dirty="0"/>
              <a:t>Batch training (Epoch-by-Epoch Training)</a:t>
            </a:r>
          </a:p>
          <a:p>
            <a:pPr lvl="1" eaLnBrk="1" hangingPunct="1"/>
            <a:r>
              <a:rPr lang="sl-SI" dirty="0" err="1"/>
              <a:t>Weight</a:t>
            </a:r>
            <a:r>
              <a:rPr lang="sl-SI" dirty="0"/>
              <a:t> </a:t>
            </a:r>
            <a:r>
              <a:rPr lang="sl-SI" dirty="0" err="1"/>
              <a:t>updating</a:t>
            </a:r>
            <a:r>
              <a:rPr lang="sl-SI" dirty="0"/>
              <a:t> </a:t>
            </a:r>
            <a:r>
              <a:rPr lang="sl-SI" dirty="0" err="1"/>
              <a:t>after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presentation</a:t>
            </a:r>
            <a:r>
              <a:rPr lang="sl-SI" dirty="0"/>
              <a:t> of a </a:t>
            </a:r>
            <a:r>
              <a:rPr lang="sl-SI" dirty="0" err="1"/>
              <a:t>complete</a:t>
            </a:r>
            <a:r>
              <a:rPr lang="sl-SI" dirty="0"/>
              <a:t> </a:t>
            </a:r>
            <a:r>
              <a:rPr lang="sl-SI" dirty="0" err="1"/>
              <a:t>epoch</a:t>
            </a:r>
            <a:endParaRPr lang="sl-SI" dirty="0"/>
          </a:p>
          <a:p>
            <a:pPr lvl="1" eaLnBrk="1" hangingPunct="1"/>
            <a:r>
              <a:rPr lang="sl-SI" dirty="0" err="1"/>
              <a:t>Training</a:t>
            </a:r>
            <a:r>
              <a:rPr lang="sl-SI" dirty="0"/>
              <a:t> is more </a:t>
            </a:r>
            <a:r>
              <a:rPr lang="sl-SI" dirty="0" err="1"/>
              <a:t>accurate</a:t>
            </a:r>
            <a:r>
              <a:rPr lang="sl-SI" dirty="0"/>
              <a:t> </a:t>
            </a:r>
            <a:r>
              <a:rPr lang="sl-SI" dirty="0" err="1"/>
              <a:t>but</a:t>
            </a:r>
            <a:r>
              <a:rPr lang="sl-SI" dirty="0"/>
              <a:t> </a:t>
            </a:r>
            <a:r>
              <a:rPr lang="sl-SI" dirty="0" err="1"/>
              <a:t>very</a:t>
            </a:r>
            <a:r>
              <a:rPr lang="sl-SI" dirty="0"/>
              <a:t> </a:t>
            </a:r>
            <a:r>
              <a:rPr lang="sl-SI" dirty="0" err="1"/>
              <a:t>slow</a:t>
            </a:r>
            <a:endParaRPr lang="sl-SI" dirty="0"/>
          </a:p>
          <a:p>
            <a:pPr lvl="1" eaLnBrk="1" hangingPunct="1"/>
            <a:endParaRPr lang="sl-SI" dirty="0"/>
          </a:p>
          <a:p>
            <a:pPr eaLnBrk="1" hangingPunct="1"/>
            <a:r>
              <a:rPr lang="sl-SI" dirty="0"/>
              <a:t>Sequential training (Pattern-by-Pattern or Stochastic Training)</a:t>
            </a:r>
          </a:p>
          <a:p>
            <a:pPr lvl="1" eaLnBrk="1" hangingPunct="1"/>
            <a:r>
              <a:rPr lang="sl-SI" dirty="0" err="1"/>
              <a:t>Weight</a:t>
            </a:r>
            <a:r>
              <a:rPr lang="sl-SI" dirty="0"/>
              <a:t> </a:t>
            </a:r>
            <a:r>
              <a:rPr lang="sl-SI" dirty="0" err="1"/>
              <a:t>updating</a:t>
            </a:r>
            <a:r>
              <a:rPr lang="sl-SI" dirty="0"/>
              <a:t> </a:t>
            </a:r>
            <a:r>
              <a:rPr lang="sl-SI" dirty="0" err="1"/>
              <a:t>after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presentation</a:t>
            </a:r>
            <a:r>
              <a:rPr lang="sl-SI" dirty="0"/>
              <a:t> of </a:t>
            </a:r>
            <a:r>
              <a:rPr lang="sl-SI" dirty="0" err="1"/>
              <a:t>each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sl-SI" dirty="0" err="1"/>
              <a:t>example</a:t>
            </a:r>
            <a:endParaRPr lang="sl-SI" dirty="0"/>
          </a:p>
          <a:p>
            <a:pPr lvl="1" eaLnBrk="1" hangingPunct="1"/>
            <a:r>
              <a:rPr lang="sl-SI" dirty="0" err="1"/>
              <a:t>Stochastic</a:t>
            </a:r>
            <a:r>
              <a:rPr lang="sl-SI" dirty="0"/>
              <a:t> nature of </a:t>
            </a:r>
            <a:r>
              <a:rPr lang="sl-SI" dirty="0" err="1"/>
              <a:t>learning</a:t>
            </a:r>
            <a:r>
              <a:rPr lang="sl-SI" dirty="0"/>
              <a:t>, </a:t>
            </a:r>
            <a:r>
              <a:rPr lang="sl-SI" dirty="0" err="1"/>
              <a:t>faster</a:t>
            </a:r>
            <a:r>
              <a:rPr lang="sl-SI" dirty="0"/>
              <a:t> </a:t>
            </a:r>
            <a:r>
              <a:rPr lang="sl-SI" dirty="0" err="1"/>
              <a:t>convergence</a:t>
            </a:r>
            <a:endParaRPr lang="sl-SI" dirty="0"/>
          </a:p>
          <a:p>
            <a:pPr lvl="1" eaLnBrk="1" hangingPunct="1"/>
            <a:r>
              <a:rPr lang="sl-SI" dirty="0" err="1"/>
              <a:t>Important</a:t>
            </a:r>
            <a:r>
              <a:rPr lang="sl-SI" dirty="0"/>
              <a:t> </a:t>
            </a:r>
            <a:r>
              <a:rPr lang="sl-SI" dirty="0" err="1"/>
              <a:t>practical</a:t>
            </a:r>
            <a:r>
              <a:rPr lang="sl-SI" dirty="0"/>
              <a:t> </a:t>
            </a:r>
            <a:r>
              <a:rPr lang="sl-SI" dirty="0" err="1"/>
              <a:t>reasons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sequential</a:t>
            </a:r>
            <a:r>
              <a:rPr lang="sl-SI" dirty="0"/>
              <a:t> </a:t>
            </a:r>
            <a:r>
              <a:rPr lang="sl-SI" dirty="0" err="1"/>
              <a:t>learning</a:t>
            </a:r>
            <a:r>
              <a:rPr lang="sl-SI" dirty="0"/>
              <a:t>:</a:t>
            </a:r>
          </a:p>
          <a:p>
            <a:pPr lvl="2" eaLnBrk="1" hangingPunct="1"/>
            <a:r>
              <a:rPr lang="sl-SI" dirty="0"/>
              <a:t>The </a:t>
            </a:r>
            <a:r>
              <a:rPr lang="sl-SI" dirty="0" err="1"/>
              <a:t>algorithm</a:t>
            </a:r>
            <a:r>
              <a:rPr lang="sl-SI" dirty="0"/>
              <a:t> is </a:t>
            </a:r>
            <a:r>
              <a:rPr lang="sl-SI" dirty="0" err="1"/>
              <a:t>easy</a:t>
            </a:r>
            <a:r>
              <a:rPr lang="sl-SI" dirty="0"/>
              <a:t> to </a:t>
            </a:r>
            <a:r>
              <a:rPr lang="sl-SI" dirty="0" err="1"/>
              <a:t>implement</a:t>
            </a:r>
            <a:endParaRPr lang="sl-SI" dirty="0"/>
          </a:p>
          <a:p>
            <a:pPr lvl="2" eaLnBrk="1" hangingPunct="1"/>
            <a:r>
              <a:rPr lang="sl-SI" dirty="0" err="1"/>
              <a:t>Provides</a:t>
            </a:r>
            <a:r>
              <a:rPr lang="sl-SI" dirty="0"/>
              <a:t> </a:t>
            </a:r>
            <a:r>
              <a:rPr lang="sl-SI" dirty="0" err="1"/>
              <a:t>an</a:t>
            </a:r>
            <a:r>
              <a:rPr lang="sl-SI" dirty="0"/>
              <a:t> </a:t>
            </a:r>
            <a:r>
              <a:rPr lang="sl-SI" dirty="0" err="1"/>
              <a:t>effective</a:t>
            </a:r>
            <a:r>
              <a:rPr lang="sl-SI" dirty="0"/>
              <a:t> </a:t>
            </a:r>
            <a:r>
              <a:rPr lang="sl-SI" dirty="0" err="1"/>
              <a:t>solution</a:t>
            </a:r>
            <a:r>
              <a:rPr lang="sl-SI" dirty="0"/>
              <a:t> to large and </a:t>
            </a:r>
            <a:r>
              <a:rPr lang="sl-SI" dirty="0" err="1"/>
              <a:t>difficult</a:t>
            </a:r>
            <a:r>
              <a:rPr lang="sl-SI" dirty="0"/>
              <a:t> </a:t>
            </a:r>
            <a:r>
              <a:rPr lang="sl-SI" dirty="0" err="1"/>
              <a:t>problems</a:t>
            </a:r>
            <a:endParaRPr lang="sl-SI" dirty="0"/>
          </a:p>
          <a:p>
            <a:pPr lvl="1" eaLnBrk="1" hangingPunct="1"/>
            <a:r>
              <a:rPr lang="sl-SI" dirty="0" err="1"/>
              <a:t>Therefore</a:t>
            </a:r>
            <a:r>
              <a:rPr lang="sl-SI" dirty="0"/>
              <a:t> </a:t>
            </a:r>
            <a:r>
              <a:rPr lang="sl-SI" dirty="0" err="1"/>
              <a:t>sequential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 is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en-GB" dirty="0">
                <a:solidFill>
                  <a:srgbClr val="FF0000"/>
                </a:solidFill>
              </a:rPr>
              <a:t>preferred training mode</a:t>
            </a:r>
            <a:endParaRPr lang="sl-SI" dirty="0">
              <a:solidFill>
                <a:srgbClr val="FF0000"/>
              </a:solidFill>
            </a:endParaRPr>
          </a:p>
          <a:p>
            <a:pPr lvl="1" eaLnBrk="1" hangingPunct="1"/>
            <a:r>
              <a:rPr lang="sl-SI" dirty="0"/>
              <a:t>A g</a:t>
            </a:r>
            <a:r>
              <a:rPr lang="en-GB" dirty="0" err="1"/>
              <a:t>ood</a:t>
            </a:r>
            <a:r>
              <a:rPr lang="en-GB" dirty="0"/>
              <a:t> practice</a:t>
            </a:r>
            <a:r>
              <a:rPr lang="sl-SI" dirty="0"/>
              <a:t> is r</a:t>
            </a:r>
            <a:r>
              <a:rPr lang="en-GB" dirty="0" err="1"/>
              <a:t>andom</a:t>
            </a:r>
            <a:r>
              <a:rPr lang="en-GB" dirty="0"/>
              <a:t> order of presentation of training examples</a:t>
            </a:r>
          </a:p>
          <a:p>
            <a:pPr lvl="2" eaLnBrk="1" hangingPunct="1"/>
            <a:endParaRPr lang="en-GB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7C77943-C9CF-8312-A262-5B2B9F1C1D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A9BFD5-D200-811F-3087-168E014D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BC44CE9A-0338-4325-B9C4-FD3759F2B273}" type="slidenum">
              <a:rPr lang="sl-SI" smtClean="0"/>
              <a:pPr/>
              <a:t>31</a:t>
            </a:fld>
            <a:endParaRPr lang="sl-SI"/>
          </a:p>
        </p:txBody>
      </p:sp>
      <p:sp>
        <p:nvSpPr>
          <p:cNvPr id="13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Activation function</a:t>
            </a:r>
            <a:endParaRPr lang="en-GB"/>
          </a:p>
        </p:txBody>
      </p:sp>
      <p:sp>
        <p:nvSpPr>
          <p:cNvPr id="13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78573"/>
            <a:ext cx="8435975" cy="5113337"/>
          </a:xfrm>
        </p:spPr>
        <p:txBody>
          <a:bodyPr/>
          <a:lstStyle/>
          <a:p>
            <a:pPr eaLnBrk="1" hangingPunct="1"/>
            <a:r>
              <a:rPr lang="sl-SI" dirty="0" err="1"/>
              <a:t>Derivative</a:t>
            </a:r>
            <a:r>
              <a:rPr lang="sl-SI" dirty="0"/>
              <a:t> of </a:t>
            </a:r>
            <a:r>
              <a:rPr lang="sl-SI" dirty="0" err="1"/>
              <a:t>activation</a:t>
            </a:r>
            <a:r>
              <a:rPr lang="sl-SI" dirty="0"/>
              <a:t> </a:t>
            </a:r>
            <a:r>
              <a:rPr lang="sl-SI" dirty="0" err="1"/>
              <a:t>function</a:t>
            </a:r>
            <a:r>
              <a:rPr lang="sl-SI" dirty="0"/>
              <a:t> 	      is </a:t>
            </a:r>
            <a:r>
              <a:rPr lang="sl-SI" dirty="0" err="1"/>
              <a:t>required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computation</a:t>
            </a:r>
            <a:r>
              <a:rPr lang="sl-SI" dirty="0"/>
              <a:t> of </a:t>
            </a:r>
            <a:r>
              <a:rPr lang="sl-SI" dirty="0" err="1"/>
              <a:t>local</a:t>
            </a:r>
            <a:r>
              <a:rPr lang="sl-SI" dirty="0"/>
              <a:t> </a:t>
            </a:r>
            <a:r>
              <a:rPr lang="sl-SI" dirty="0" err="1"/>
              <a:t>gradients</a:t>
            </a:r>
            <a:endParaRPr lang="sl-SI" dirty="0"/>
          </a:p>
          <a:p>
            <a:pPr lvl="1" eaLnBrk="1" hangingPunct="1"/>
            <a:r>
              <a:rPr lang="sl-SI" dirty="0"/>
              <a:t>The </a:t>
            </a:r>
            <a:r>
              <a:rPr lang="sl-SI" dirty="0" err="1"/>
              <a:t>only</a:t>
            </a:r>
            <a:r>
              <a:rPr lang="sl-SI" dirty="0"/>
              <a:t> </a:t>
            </a:r>
            <a:r>
              <a:rPr lang="sl-SI" dirty="0" err="1"/>
              <a:t>requirement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activation</a:t>
            </a:r>
            <a:r>
              <a:rPr lang="sl-SI" dirty="0"/>
              <a:t> </a:t>
            </a:r>
            <a:r>
              <a:rPr lang="sl-SI" dirty="0" err="1"/>
              <a:t>function</a:t>
            </a:r>
            <a:r>
              <a:rPr lang="sl-SI" dirty="0"/>
              <a:t>:  </a:t>
            </a:r>
            <a:r>
              <a:rPr lang="sl-SI" dirty="0" err="1">
                <a:solidFill>
                  <a:srgbClr val="FF0000"/>
                </a:solidFill>
              </a:rPr>
              <a:t>differentiability</a:t>
            </a:r>
            <a:endParaRPr lang="sl-SI" dirty="0">
              <a:solidFill>
                <a:srgbClr val="FF0000"/>
              </a:solidFill>
            </a:endParaRPr>
          </a:p>
          <a:p>
            <a:pPr lvl="1" eaLnBrk="1" hangingPunct="1"/>
            <a:r>
              <a:rPr lang="sl-SI" dirty="0" err="1"/>
              <a:t>Commonly</a:t>
            </a:r>
            <a:r>
              <a:rPr lang="sl-SI" dirty="0"/>
              <a:t> used: </a:t>
            </a:r>
            <a:r>
              <a:rPr lang="sl-SI" dirty="0" err="1">
                <a:solidFill>
                  <a:srgbClr val="FF0000"/>
                </a:solidFill>
              </a:rPr>
              <a:t>logistic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function</a:t>
            </a:r>
            <a:endParaRPr lang="sl-SI" dirty="0">
              <a:solidFill>
                <a:srgbClr val="FF0000"/>
              </a:solidFill>
            </a:endParaRPr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eaLnBrk="1" hangingPunct="1"/>
            <a:endParaRPr lang="sl-SI" dirty="0"/>
          </a:p>
          <a:p>
            <a:pPr lvl="1" eaLnBrk="1" hangingPunct="1"/>
            <a:endParaRPr lang="sl-SI" dirty="0">
              <a:solidFill>
                <a:srgbClr val="FF0000"/>
              </a:solidFill>
            </a:endParaRPr>
          </a:p>
          <a:p>
            <a:pPr lvl="1" eaLnBrk="1" hangingPunct="1"/>
            <a:r>
              <a:rPr lang="sl-SI" dirty="0" err="1">
                <a:solidFill>
                  <a:srgbClr val="FF0000"/>
                </a:solidFill>
              </a:rPr>
              <a:t>Derivative</a:t>
            </a:r>
            <a:r>
              <a:rPr lang="sl-SI" dirty="0">
                <a:solidFill>
                  <a:srgbClr val="FF0000"/>
                </a:solidFill>
              </a:rPr>
              <a:t> of </a:t>
            </a:r>
            <a:r>
              <a:rPr lang="sl-SI" dirty="0" err="1">
                <a:solidFill>
                  <a:srgbClr val="FF0000"/>
                </a:solidFill>
              </a:rPr>
              <a:t>the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logistic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function</a:t>
            </a:r>
            <a:endParaRPr lang="sl-SI" dirty="0">
              <a:solidFill>
                <a:srgbClr val="FF0000"/>
              </a:solidFill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42384"/>
              </p:ext>
            </p:extLst>
          </p:nvPr>
        </p:nvGraphicFramePr>
        <p:xfrm>
          <a:off x="4249261" y="1278573"/>
          <a:ext cx="10366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241200" progId="Equation.3">
                  <p:embed/>
                </p:oleObj>
              </mc:Choice>
              <mc:Fallback>
                <p:oleObj name="Equation" r:id="rId2" imgW="6094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261" y="1278573"/>
                        <a:ext cx="10366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887413" y="4365625"/>
          <a:ext cx="50196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6680" imgH="469800" progId="Equation.3">
                  <p:embed/>
                </p:oleObj>
              </mc:Choice>
              <mc:Fallback>
                <p:oleObj name="Equation" r:id="rId4" imgW="31366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365625"/>
                        <a:ext cx="50196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900113" y="2820988"/>
          <a:ext cx="47545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71800" imgH="469800" progId="Equation.3">
                  <p:embed/>
                </p:oleObj>
              </mc:Choice>
              <mc:Fallback>
                <p:oleObj name="Equation" r:id="rId6" imgW="29718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20988"/>
                        <a:ext cx="47545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04139"/>
              </p:ext>
            </p:extLst>
          </p:nvPr>
        </p:nvGraphicFramePr>
        <p:xfrm>
          <a:off x="5786437" y="4564062"/>
          <a:ext cx="30448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640" imgH="241200" progId="Equation.3">
                  <p:embed/>
                </p:oleObj>
              </mc:Choice>
              <mc:Fallback>
                <p:oleObj name="Equation" r:id="rId8" imgW="17906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7" y="4564062"/>
                        <a:ext cx="3044825" cy="409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AutoShape 8"/>
          <p:cNvSpPr>
            <a:spLocks noChangeArrowheads="1"/>
          </p:cNvSpPr>
          <p:nvPr/>
        </p:nvSpPr>
        <p:spPr bwMode="auto">
          <a:xfrm>
            <a:off x="3924300" y="5334000"/>
            <a:ext cx="2951163" cy="779463"/>
          </a:xfrm>
          <a:prstGeom prst="wedgeRoundRectCallout">
            <a:avLst>
              <a:gd name="adj1" fmla="val 52583"/>
              <a:gd name="adj2" fmla="val -94194"/>
              <a:gd name="adj3" fmla="val 16667"/>
            </a:avLst>
          </a:prstGeom>
          <a:solidFill>
            <a:srgbClr val="FF9900">
              <a:alpha val="1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sl-SI" sz="1400"/>
              <a:t>Local gradient can be calculated without explicit knowledge of the activation function</a:t>
            </a:r>
            <a:endParaRPr lang="en-GB" sz="1400"/>
          </a:p>
          <a:p>
            <a:pPr algn="ctr"/>
            <a:endParaRPr lang="en-GB" sz="1400"/>
          </a:p>
        </p:txBody>
      </p:sp>
      <p:pic>
        <p:nvPicPr>
          <p:cNvPr id="13324" name="Picture 9" descr="plot_logistic_functions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25376" y="2299652"/>
            <a:ext cx="3431601" cy="1716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0EE783E-1401-CF34-AFCF-7CC0AB4392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7B19F19-2A07-E929-D16F-8D3DDD0B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45535116-298D-4B37-A0E0-626D6EA096C9}" type="slidenum">
              <a:rPr lang="sl-SI" smtClean="0"/>
              <a:pPr/>
              <a:t>32</a:t>
            </a:fld>
            <a:endParaRPr lang="sl-SI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Other activation functions</a:t>
            </a:r>
            <a:endParaRPr lang="en-GB"/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Using</a:t>
            </a:r>
            <a:r>
              <a:rPr lang="sl-SI" dirty="0"/>
              <a:t> </a:t>
            </a:r>
            <a:r>
              <a:rPr lang="sl-SI" dirty="0">
                <a:solidFill>
                  <a:srgbClr val="FF0000"/>
                </a:solidFill>
              </a:rPr>
              <a:t>sin()</a:t>
            </a:r>
            <a:r>
              <a:rPr lang="sl-SI" dirty="0"/>
              <a:t> </a:t>
            </a:r>
            <a:r>
              <a:rPr lang="sl-SI" dirty="0" err="1"/>
              <a:t>activation</a:t>
            </a:r>
            <a:r>
              <a:rPr lang="sl-SI" dirty="0"/>
              <a:t> </a:t>
            </a:r>
            <a:r>
              <a:rPr lang="sl-SI" dirty="0" err="1"/>
              <a:t>functions</a:t>
            </a:r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endParaRPr lang="sl-SI" dirty="0"/>
          </a:p>
          <a:p>
            <a:pPr lvl="1" eaLnBrk="1" hangingPunct="1"/>
            <a:r>
              <a:rPr lang="sl-SI" dirty="0" err="1">
                <a:solidFill>
                  <a:srgbClr val="FF0000"/>
                </a:solidFill>
              </a:rPr>
              <a:t>Equivalent</a:t>
            </a:r>
            <a:r>
              <a:rPr lang="sl-SI" dirty="0">
                <a:solidFill>
                  <a:srgbClr val="FF0000"/>
                </a:solidFill>
              </a:rPr>
              <a:t> to </a:t>
            </a:r>
            <a:r>
              <a:rPr lang="sl-SI" dirty="0" err="1">
                <a:solidFill>
                  <a:srgbClr val="FF0000"/>
                </a:solidFill>
              </a:rPr>
              <a:t>traditional</a:t>
            </a:r>
            <a:r>
              <a:rPr lang="sl-SI" dirty="0">
                <a:solidFill>
                  <a:srgbClr val="FF0000"/>
                </a:solidFill>
              </a:rPr>
              <a:t> Fourier </a:t>
            </a:r>
            <a:r>
              <a:rPr lang="sl-SI" dirty="0" err="1">
                <a:solidFill>
                  <a:srgbClr val="FF0000"/>
                </a:solidFill>
              </a:rPr>
              <a:t>analysis</a:t>
            </a:r>
            <a:endParaRPr lang="sl-SI" dirty="0">
              <a:solidFill>
                <a:srgbClr val="FF0000"/>
              </a:solidFill>
            </a:endParaRPr>
          </a:p>
          <a:p>
            <a:pPr lvl="1" eaLnBrk="1" hangingPunct="1"/>
            <a:r>
              <a:rPr lang="sl-SI" dirty="0" err="1"/>
              <a:t>Network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sin() </a:t>
            </a:r>
            <a:r>
              <a:rPr lang="sl-SI" dirty="0" err="1"/>
              <a:t>activation</a:t>
            </a:r>
            <a:r>
              <a:rPr lang="sl-SI" dirty="0"/>
              <a:t> </a:t>
            </a:r>
            <a:r>
              <a:rPr lang="sl-SI" dirty="0" err="1"/>
              <a:t>functions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</a:t>
            </a:r>
            <a:r>
              <a:rPr lang="sl-SI" dirty="0" err="1"/>
              <a:t>trained</a:t>
            </a:r>
            <a:r>
              <a:rPr lang="sl-SI" dirty="0"/>
              <a:t> 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endParaRPr lang="sl-SI" dirty="0"/>
          </a:p>
          <a:p>
            <a:pPr lvl="1" eaLnBrk="1" hangingPunct="1"/>
            <a:endParaRPr lang="en-GB" dirty="0"/>
          </a:p>
          <a:p>
            <a:pPr lvl="1" eaLnBrk="1" hangingPunct="1"/>
            <a:r>
              <a:rPr lang="sl-SI" dirty="0" err="1">
                <a:solidFill>
                  <a:srgbClr val="0033CC"/>
                </a:solidFill>
              </a:rPr>
              <a:t>Example</a:t>
            </a:r>
            <a:r>
              <a:rPr lang="sl-SI" dirty="0">
                <a:solidFill>
                  <a:srgbClr val="0033CC"/>
                </a:solidFill>
              </a:rPr>
              <a:t>: </a:t>
            </a:r>
            <a:r>
              <a:rPr lang="sl-SI" dirty="0" err="1">
                <a:solidFill>
                  <a:srgbClr val="0033CC"/>
                </a:solidFill>
              </a:rPr>
              <a:t>Approximating</a:t>
            </a:r>
            <a:r>
              <a:rPr lang="sl-SI" dirty="0">
                <a:solidFill>
                  <a:srgbClr val="0033CC"/>
                </a:solidFill>
              </a:rPr>
              <a:t> a </a:t>
            </a:r>
            <a:r>
              <a:rPr lang="sl-SI" dirty="0" err="1">
                <a:solidFill>
                  <a:srgbClr val="0033CC"/>
                </a:solidFill>
              </a:rPr>
              <a:t>periodic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function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by</a:t>
            </a:r>
            <a:endParaRPr lang="sl-SI" dirty="0">
              <a:solidFill>
                <a:srgbClr val="0033CC"/>
              </a:solidFill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91566"/>
              </p:ext>
            </p:extLst>
          </p:nvPr>
        </p:nvGraphicFramePr>
        <p:xfrm>
          <a:off x="2824163" y="1700808"/>
          <a:ext cx="29003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31640" progId="Equation.3">
                  <p:embed/>
                </p:oleObj>
              </mc:Choice>
              <mc:Fallback>
                <p:oleObj name="Equation" r:id="rId2" imgW="1739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1700808"/>
                        <a:ext cx="2900362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9163" y="4187825"/>
            <a:ext cx="3948112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8313" y="4241800"/>
            <a:ext cx="36734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1147763" y="3813175"/>
            <a:ext cx="6069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u="sng">
                <a:solidFill>
                  <a:srgbClr val="3333FF"/>
                </a:solidFill>
              </a:rPr>
              <a:t>8 sigmoid</a:t>
            </a:r>
            <a:r>
              <a:rPr lang="sl-SI">
                <a:solidFill>
                  <a:srgbClr val="3333FF"/>
                </a:solidFill>
              </a:rPr>
              <a:t> hidden neurons	                      </a:t>
            </a:r>
            <a:r>
              <a:rPr lang="sl-SI" u="sng">
                <a:solidFill>
                  <a:srgbClr val="3333FF"/>
                </a:solidFill>
              </a:rPr>
              <a:t>4 sin</a:t>
            </a:r>
            <a:r>
              <a:rPr lang="sl-SI">
                <a:solidFill>
                  <a:srgbClr val="3333FF"/>
                </a:solidFill>
              </a:rPr>
              <a:t> hidden neurons</a:t>
            </a:r>
            <a:endParaRPr lang="en-GB">
              <a:solidFill>
                <a:srgbClr val="3333FF"/>
              </a:solidFill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A6F34DB-75CA-FF36-26D0-D4ADAF648E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E536C2E-BDCF-D8B6-0993-CB5CCD9D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C3051137-8431-46D3-B59A-DC28AE39A8AC}" type="slidenum">
              <a:rPr lang="sl-SI" smtClean="0"/>
              <a:pPr/>
              <a:t>33</a:t>
            </a:fld>
            <a:endParaRPr lang="sl-SI"/>
          </a:p>
        </p:txBody>
      </p:sp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Learning rate</a:t>
            </a:r>
            <a:endParaRPr lang="en-GB"/>
          </a:p>
        </p:txBody>
      </p:sp>
      <p:sp>
        <p:nvSpPr>
          <p:cNvPr id="15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eaLnBrk="1" hangingPunct="1"/>
            <a:r>
              <a:rPr lang="sl-SI"/>
              <a:t>Learning procedure requires</a:t>
            </a:r>
          </a:p>
          <a:p>
            <a:pPr lvl="1" eaLnBrk="1" hangingPunct="1"/>
            <a:r>
              <a:rPr lang="sl-SI"/>
              <a:t>Change in the weight space to be proportional to error gradient</a:t>
            </a:r>
          </a:p>
          <a:p>
            <a:pPr lvl="1" eaLnBrk="1" hangingPunct="1"/>
            <a:r>
              <a:rPr lang="sl-SI"/>
              <a:t>True gradient descent requires infinitesimal steps</a:t>
            </a:r>
          </a:p>
          <a:p>
            <a:pPr lvl="4" eaLnBrk="1" hangingPunct="1"/>
            <a:endParaRPr lang="sl-SI"/>
          </a:p>
          <a:p>
            <a:pPr eaLnBrk="1" hangingPunct="1"/>
            <a:r>
              <a:rPr lang="sl-SI"/>
              <a:t>Learning in practice</a:t>
            </a:r>
          </a:p>
          <a:p>
            <a:pPr lvl="1" eaLnBrk="1" hangingPunct="1"/>
            <a:r>
              <a:rPr lang="sl-SI"/>
              <a:t>Factor of proportionality is </a:t>
            </a:r>
            <a:r>
              <a:rPr lang="sl-SI">
                <a:solidFill>
                  <a:srgbClr val="FF0000"/>
                </a:solidFill>
              </a:rPr>
              <a:t>learning rate </a:t>
            </a:r>
            <a:r>
              <a:rPr lang="el-GR" i="1">
                <a:solidFill>
                  <a:srgbClr val="FF0000"/>
                </a:solidFill>
                <a:cs typeface="Arial" charset="0"/>
              </a:rPr>
              <a:t>η</a:t>
            </a:r>
            <a:r>
              <a:rPr lang="sl-SI" i="1">
                <a:cs typeface="Arial" charset="0"/>
              </a:rPr>
              <a:t>  </a:t>
            </a:r>
            <a:r>
              <a:rPr lang="sl-SI" i="1">
                <a:cs typeface="Arial" charset="0"/>
                <a:sym typeface="Wingdings" pitchFamily="2" charset="2"/>
              </a:rPr>
              <a:t></a:t>
            </a:r>
            <a:endParaRPr lang="sl-SI" i="1">
              <a:cs typeface="Arial" charset="0"/>
            </a:endParaRPr>
          </a:p>
          <a:p>
            <a:pPr lvl="1" eaLnBrk="1" hangingPunct="1"/>
            <a:r>
              <a:rPr lang="sl-SI">
                <a:cs typeface="Arial" charset="0"/>
              </a:rPr>
              <a:t>Choose a learning rate as large as possible without leading to oscillations</a:t>
            </a:r>
            <a:endParaRPr lang="el-GR">
              <a:cs typeface="Arial" charset="0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158792"/>
              </p:ext>
            </p:extLst>
          </p:nvPr>
        </p:nvGraphicFramePr>
        <p:xfrm>
          <a:off x="5436096" y="2523306"/>
          <a:ext cx="23050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160" imgH="253800" progId="Equation.3">
                  <p:embed/>
                </p:oleObj>
              </mc:Choice>
              <mc:Fallback>
                <p:oleObj name="Equation" r:id="rId3" imgW="14601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523306"/>
                        <a:ext cx="23050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1" name="Picture 6" descr="learning_rate_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750" y="3533775"/>
            <a:ext cx="3709988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7" descr="learning_rate_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4005263"/>
            <a:ext cx="3705225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8" descr="learning_rate_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14925" y="4508500"/>
            <a:ext cx="3705225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3" name="Object 9"/>
          <p:cNvGraphicFramePr>
            <a:graphicFrameLocks noChangeAspect="1"/>
          </p:cNvGraphicFramePr>
          <p:nvPr/>
        </p:nvGraphicFramePr>
        <p:xfrm>
          <a:off x="919163" y="3517900"/>
          <a:ext cx="800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80" imgH="203040" progId="Equation.3">
                  <p:embed/>
                </p:oleObj>
              </mc:Choice>
              <mc:Fallback>
                <p:oleObj name="Equation" r:id="rId8" imgW="6220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517900"/>
                        <a:ext cx="800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0"/>
          <p:cNvGraphicFramePr>
            <a:graphicFrameLocks noChangeAspect="1"/>
          </p:cNvGraphicFramePr>
          <p:nvPr/>
        </p:nvGraphicFramePr>
        <p:xfrm>
          <a:off x="3019425" y="3987800"/>
          <a:ext cx="800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80" imgH="203040" progId="Equation.3">
                  <p:embed/>
                </p:oleObj>
              </mc:Choice>
              <mc:Fallback>
                <p:oleObj name="Equation" r:id="rId10" imgW="62208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987800"/>
                        <a:ext cx="800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1"/>
          <p:cNvGraphicFramePr>
            <a:graphicFrameLocks noChangeAspect="1"/>
          </p:cNvGraphicFramePr>
          <p:nvPr/>
        </p:nvGraphicFramePr>
        <p:xfrm>
          <a:off x="5503863" y="4492625"/>
          <a:ext cx="80168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22080" imgH="203040" progId="Equation.3">
                  <p:embed/>
                </p:oleObj>
              </mc:Choice>
              <mc:Fallback>
                <p:oleObj name="Equation" r:id="rId12" imgW="6220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4492625"/>
                        <a:ext cx="801687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raphic 6" descr="Smiling face outline with solid fill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97032" y="3760995"/>
            <a:ext cx="216000" cy="216000"/>
          </a:xfrm>
          <a:prstGeom prst="rect">
            <a:avLst/>
          </a:prstGeom>
        </p:spPr>
      </p:pic>
      <p:pic>
        <p:nvPicPr>
          <p:cNvPr id="16" name="Graphic 7" descr="Neutral face outline with solid fill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26129" y="4238273"/>
            <a:ext cx="216000" cy="216000"/>
          </a:xfrm>
          <a:prstGeom prst="rect">
            <a:avLst/>
          </a:prstGeom>
        </p:spPr>
      </p:pic>
      <p:pic>
        <p:nvPicPr>
          <p:cNvPr id="17" name="Graphic 8" descr="Sad face outline with solid fill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74952" y="4743098"/>
            <a:ext cx="216000" cy="216000"/>
          </a:xfrm>
          <a:prstGeom prst="rect">
            <a:avLst/>
          </a:prstGeom>
        </p:spPr>
      </p:pic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6A34CE5-7D77-4001-58DD-3533C93559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AD9C60B-08A9-433A-FCEF-6D0606B3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273694BB-6CD2-4D24-8355-C5C3FE0A509E}" type="slidenum">
              <a:rPr lang="sl-SI" smtClean="0"/>
              <a:pPr/>
              <a:t>34</a:t>
            </a:fld>
            <a:endParaRPr lang="sl-SI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Stopping criteria</a:t>
            </a:r>
            <a:endParaRPr lang="en-GB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marL="457200" indent="-457200" eaLnBrk="1" hangingPunct="1"/>
            <a:r>
              <a:rPr lang="sl-SI" dirty="0" err="1"/>
              <a:t>Generally</a:t>
            </a:r>
            <a:r>
              <a:rPr lang="sl-SI" dirty="0"/>
              <a:t>, </a:t>
            </a:r>
            <a:r>
              <a:rPr lang="sl-SI" dirty="0" err="1"/>
              <a:t>backpropagation</a:t>
            </a:r>
            <a:r>
              <a:rPr lang="sl-SI" dirty="0"/>
              <a:t> </a:t>
            </a:r>
            <a:r>
              <a:rPr lang="sl-SI" dirty="0" err="1"/>
              <a:t>cannot</a:t>
            </a:r>
            <a:r>
              <a:rPr lang="sl-SI" dirty="0"/>
              <a:t> be </a:t>
            </a:r>
            <a:r>
              <a:rPr lang="sl-SI" dirty="0" err="1"/>
              <a:t>shown</a:t>
            </a:r>
            <a:r>
              <a:rPr lang="sl-SI" dirty="0"/>
              <a:t> to </a:t>
            </a:r>
            <a:r>
              <a:rPr lang="sl-SI" dirty="0" err="1"/>
              <a:t>converge</a:t>
            </a:r>
            <a:endParaRPr lang="sl-SI" dirty="0"/>
          </a:p>
          <a:p>
            <a:pPr marL="762000" lvl="1" indent="-304800" eaLnBrk="1" hangingPunct="1"/>
            <a:r>
              <a:rPr lang="sl-SI" dirty="0"/>
              <a:t>No </a:t>
            </a:r>
            <a:r>
              <a:rPr lang="sl-SI" dirty="0" err="1"/>
              <a:t>well-defined</a:t>
            </a:r>
            <a:r>
              <a:rPr lang="sl-SI" dirty="0"/>
              <a:t> </a:t>
            </a:r>
            <a:r>
              <a:rPr lang="sl-SI" dirty="0" err="1"/>
              <a:t>criteria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stopping</a:t>
            </a:r>
            <a:r>
              <a:rPr lang="sl-SI" dirty="0"/>
              <a:t> </a:t>
            </a:r>
            <a:r>
              <a:rPr lang="sl-SI" dirty="0" err="1"/>
              <a:t>its</a:t>
            </a:r>
            <a:r>
              <a:rPr lang="sl-SI" dirty="0"/>
              <a:t> </a:t>
            </a:r>
            <a:r>
              <a:rPr lang="sl-SI" dirty="0" err="1"/>
              <a:t>operation</a:t>
            </a:r>
            <a:endParaRPr lang="sl-SI" dirty="0"/>
          </a:p>
          <a:p>
            <a:pPr marL="1162050" lvl="2" indent="-304800" eaLnBrk="1" hangingPunct="1"/>
            <a:endParaRPr lang="sl-SI" dirty="0"/>
          </a:p>
          <a:p>
            <a:pPr marL="457200" indent="-457200" eaLnBrk="1" hangingPunct="1"/>
            <a:r>
              <a:rPr lang="sl-SI" dirty="0" err="1"/>
              <a:t>Possible</a:t>
            </a:r>
            <a:r>
              <a:rPr lang="sl-SI" dirty="0"/>
              <a:t> </a:t>
            </a:r>
            <a:r>
              <a:rPr lang="sl-SI" dirty="0" err="1"/>
              <a:t>stopping</a:t>
            </a:r>
            <a:r>
              <a:rPr lang="sl-SI" dirty="0"/>
              <a:t> </a:t>
            </a:r>
            <a:r>
              <a:rPr lang="sl-SI" dirty="0" err="1"/>
              <a:t>criteria</a:t>
            </a:r>
            <a:endParaRPr lang="sl-SI" dirty="0"/>
          </a:p>
          <a:p>
            <a:pPr marL="2990850" lvl="6" indent="-304800">
              <a:buFontTx/>
              <a:buAutoNum type="arabicPeriod"/>
            </a:pPr>
            <a:endParaRPr lang="sl-SI" dirty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/>
              <a:t>Gradient </a:t>
            </a:r>
            <a:r>
              <a:rPr lang="sl-SI" dirty="0" err="1"/>
              <a:t>vector</a:t>
            </a:r>
            <a:endParaRPr lang="sl-SI" dirty="0"/>
          </a:p>
          <a:p>
            <a:pPr marL="1181100" lvl="2" indent="-266700" eaLnBrk="1" hangingPunct="1">
              <a:buFontTx/>
              <a:buChar char="–"/>
            </a:pPr>
            <a:r>
              <a:rPr lang="sl-SI" sz="1600" dirty="0" err="1"/>
              <a:t>Euclidean</a:t>
            </a:r>
            <a:r>
              <a:rPr lang="sl-SI" sz="1600" dirty="0"/>
              <a:t> norm of </a:t>
            </a:r>
            <a:r>
              <a:rPr lang="sl-SI" sz="1600" dirty="0" err="1"/>
              <a:t>the</a:t>
            </a:r>
            <a:r>
              <a:rPr lang="sl-SI" sz="1600" dirty="0"/>
              <a:t> gradient </a:t>
            </a:r>
            <a:r>
              <a:rPr lang="sl-SI" sz="1600" dirty="0" err="1"/>
              <a:t>vector</a:t>
            </a:r>
            <a:r>
              <a:rPr lang="sl-SI" sz="1600" dirty="0"/>
              <a:t> </a:t>
            </a:r>
            <a:r>
              <a:rPr lang="sl-SI" sz="1600" dirty="0" err="1"/>
              <a:t>reaches</a:t>
            </a:r>
            <a:r>
              <a:rPr lang="sl-SI" sz="1600" dirty="0"/>
              <a:t> a </a:t>
            </a:r>
            <a:r>
              <a:rPr lang="sl-SI" sz="1600" dirty="0" err="1"/>
              <a:t>sufficiently</a:t>
            </a:r>
            <a:r>
              <a:rPr lang="sl-SI" sz="1600" dirty="0"/>
              <a:t> </a:t>
            </a:r>
            <a:r>
              <a:rPr lang="sl-SI" sz="1600" dirty="0" err="1"/>
              <a:t>small</a:t>
            </a:r>
            <a:r>
              <a:rPr lang="sl-SI" sz="1600" dirty="0"/>
              <a:t> gradient</a:t>
            </a:r>
          </a:p>
          <a:p>
            <a:pPr marL="2552700" lvl="5" indent="-266700"/>
            <a:endParaRPr lang="sl-SI" dirty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/>
              <a:t>Output</a:t>
            </a:r>
            <a:r>
              <a:rPr lang="sl-SI" dirty="0"/>
              <a:t> </a:t>
            </a:r>
            <a:r>
              <a:rPr lang="sl-SI" dirty="0" err="1"/>
              <a:t>error</a:t>
            </a:r>
            <a:endParaRPr lang="sl-SI" dirty="0"/>
          </a:p>
          <a:p>
            <a:pPr marL="1181100" lvl="2" indent="-266700" eaLnBrk="1" hangingPunct="1">
              <a:buFontTx/>
              <a:buChar char="–"/>
            </a:pPr>
            <a:r>
              <a:rPr lang="sl-SI" sz="1600" dirty="0" err="1"/>
              <a:t>Output</a:t>
            </a:r>
            <a:r>
              <a:rPr lang="sl-SI" sz="1600" dirty="0"/>
              <a:t> </a:t>
            </a:r>
            <a:r>
              <a:rPr lang="sl-SI" sz="1600" dirty="0" err="1"/>
              <a:t>error</a:t>
            </a:r>
            <a:r>
              <a:rPr lang="sl-SI" sz="1600" dirty="0"/>
              <a:t> is </a:t>
            </a:r>
            <a:r>
              <a:rPr lang="sl-SI" sz="1600" dirty="0" err="1"/>
              <a:t>small</a:t>
            </a:r>
            <a:r>
              <a:rPr lang="sl-SI" sz="1600" dirty="0"/>
              <a:t> </a:t>
            </a:r>
            <a:r>
              <a:rPr lang="sl-SI" sz="1600" dirty="0" err="1"/>
              <a:t>enough</a:t>
            </a:r>
            <a:endParaRPr lang="sl-SI" sz="1600" dirty="0"/>
          </a:p>
          <a:p>
            <a:pPr marL="1181100" lvl="2" indent="-266700" eaLnBrk="1" hangingPunct="1">
              <a:buFontTx/>
              <a:buChar char="–"/>
            </a:pPr>
            <a:r>
              <a:rPr lang="sl-SI" sz="1600" dirty="0" err="1"/>
              <a:t>Rate</a:t>
            </a:r>
            <a:r>
              <a:rPr lang="sl-SI" sz="1600" dirty="0"/>
              <a:t> of </a:t>
            </a:r>
            <a:r>
              <a:rPr lang="sl-SI" sz="1600" dirty="0" err="1"/>
              <a:t>change</a:t>
            </a:r>
            <a:r>
              <a:rPr lang="sl-SI" sz="1600" dirty="0"/>
              <a:t> in </a:t>
            </a:r>
            <a:r>
              <a:rPr lang="sl-SI" sz="1600" dirty="0" err="1"/>
              <a:t>the</a:t>
            </a:r>
            <a:r>
              <a:rPr lang="sl-SI" sz="1600" dirty="0"/>
              <a:t> </a:t>
            </a:r>
            <a:r>
              <a:rPr lang="sl-SI" sz="1600" dirty="0" err="1"/>
              <a:t>average</a:t>
            </a:r>
            <a:r>
              <a:rPr lang="sl-SI" sz="1600" dirty="0"/>
              <a:t> </a:t>
            </a:r>
            <a:r>
              <a:rPr lang="sl-SI" sz="1600" dirty="0" err="1"/>
              <a:t>squared</a:t>
            </a:r>
            <a:r>
              <a:rPr lang="sl-SI" sz="1600" dirty="0"/>
              <a:t> </a:t>
            </a:r>
            <a:r>
              <a:rPr lang="sl-SI" sz="1600" dirty="0" err="1"/>
              <a:t>error</a:t>
            </a:r>
            <a:r>
              <a:rPr lang="sl-SI" sz="1600" dirty="0"/>
              <a:t> per </a:t>
            </a:r>
            <a:r>
              <a:rPr lang="sl-SI" sz="1600" dirty="0" err="1"/>
              <a:t>epoch</a:t>
            </a:r>
            <a:r>
              <a:rPr lang="sl-SI" sz="1600" dirty="0"/>
              <a:t> is </a:t>
            </a:r>
            <a:r>
              <a:rPr lang="sl-SI" sz="1600" dirty="0" err="1"/>
              <a:t>sufficiently</a:t>
            </a:r>
            <a:r>
              <a:rPr lang="sl-SI" sz="1600" dirty="0"/>
              <a:t> </a:t>
            </a:r>
            <a:r>
              <a:rPr lang="sl-SI" sz="1600" dirty="0" err="1"/>
              <a:t>small</a:t>
            </a:r>
            <a:endParaRPr lang="sl-SI" sz="1600" dirty="0"/>
          </a:p>
          <a:p>
            <a:pPr marL="2552700" lvl="5" indent="-266700"/>
            <a:endParaRPr lang="sl-SI" dirty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/>
              <a:t>Generalization</a:t>
            </a:r>
            <a:r>
              <a:rPr lang="sl-SI" dirty="0"/>
              <a:t> </a:t>
            </a:r>
            <a:r>
              <a:rPr lang="sl-SI" dirty="0" err="1"/>
              <a:t>performance</a:t>
            </a:r>
            <a:endParaRPr lang="sl-SI" dirty="0"/>
          </a:p>
          <a:p>
            <a:pPr marL="1181100" lvl="2" indent="-266700" eaLnBrk="1" hangingPunct="1">
              <a:buFontTx/>
              <a:buChar char="–"/>
            </a:pPr>
            <a:r>
              <a:rPr lang="sl-SI" sz="1600" dirty="0" err="1"/>
              <a:t>Generalization</a:t>
            </a:r>
            <a:r>
              <a:rPr lang="sl-SI" sz="1600" dirty="0"/>
              <a:t> </a:t>
            </a:r>
            <a:r>
              <a:rPr lang="sl-SI" sz="1600" dirty="0" err="1"/>
              <a:t>performance</a:t>
            </a:r>
            <a:r>
              <a:rPr lang="sl-SI" sz="1600" dirty="0"/>
              <a:t> </a:t>
            </a:r>
            <a:r>
              <a:rPr lang="sl-SI" sz="1600" dirty="0" err="1"/>
              <a:t>has</a:t>
            </a:r>
            <a:r>
              <a:rPr lang="sl-SI" sz="1600" dirty="0"/>
              <a:t> </a:t>
            </a:r>
            <a:r>
              <a:rPr lang="sl-SI" sz="1600" dirty="0" err="1"/>
              <a:t>peaked</a:t>
            </a:r>
            <a:r>
              <a:rPr lang="sl-SI" sz="1600" dirty="0"/>
              <a:t> </a:t>
            </a:r>
            <a:r>
              <a:rPr lang="sl-SI" sz="1600" dirty="0" err="1"/>
              <a:t>or</a:t>
            </a:r>
            <a:r>
              <a:rPr lang="sl-SI" sz="1600" dirty="0"/>
              <a:t> is </a:t>
            </a:r>
            <a:r>
              <a:rPr lang="sl-SI" sz="1600" dirty="0" err="1"/>
              <a:t>adequate</a:t>
            </a:r>
            <a:endParaRPr lang="sl-SI" sz="1600" dirty="0"/>
          </a:p>
          <a:p>
            <a:pPr marL="2552700" lvl="5" indent="-266700"/>
            <a:endParaRPr lang="sl-SI" dirty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/>
              <a:t>Max </a:t>
            </a:r>
            <a:r>
              <a:rPr lang="sl-SI" dirty="0" err="1"/>
              <a:t>number</a:t>
            </a:r>
            <a:r>
              <a:rPr lang="sl-SI" dirty="0"/>
              <a:t> of </a:t>
            </a:r>
            <a:r>
              <a:rPr lang="sl-SI" dirty="0" err="1"/>
              <a:t>iterations</a:t>
            </a:r>
            <a:endParaRPr lang="sl-SI" dirty="0"/>
          </a:p>
          <a:p>
            <a:pPr marL="1181100" lvl="2" indent="-266700" eaLnBrk="1" hangingPunct="1">
              <a:buFontTx/>
              <a:buChar char="–"/>
            </a:pPr>
            <a:r>
              <a:rPr lang="sl-SI" sz="1600" dirty="0" err="1"/>
              <a:t>We</a:t>
            </a:r>
            <a:r>
              <a:rPr lang="sl-SI" sz="1600" dirty="0"/>
              <a:t> are out of time ...</a:t>
            </a:r>
            <a:endParaRPr lang="en-GB" sz="160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F2B873D-53D8-9E56-30A8-4BF528D5E9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13A5890-A8AE-E28B-F729-3CFBB4D7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43AF8087-446B-422C-8F68-493C3DF048DF}" type="slidenum">
              <a:rPr lang="sl-SI" smtClean="0"/>
              <a:pPr/>
              <a:t>35</a:t>
            </a:fld>
            <a:endParaRPr lang="sl-SI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Heuristics for efficient backpropagation  </a:t>
            </a:r>
            <a:r>
              <a:rPr lang="sl-SI" sz="2800"/>
              <a:t>(1/3)</a:t>
            </a:r>
            <a:endParaRPr lang="en-GB" sz="2400"/>
          </a:p>
        </p:txBody>
      </p:sp>
      <p:sp>
        <p:nvSpPr>
          <p:cNvPr id="163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dirty="0" err="1"/>
              <a:t>Maximizing</a:t>
            </a:r>
            <a:r>
              <a:rPr lang="sl-SI" dirty="0"/>
              <a:t> </a:t>
            </a:r>
            <a:r>
              <a:rPr lang="sl-SI" dirty="0" err="1"/>
              <a:t>information</a:t>
            </a:r>
            <a:r>
              <a:rPr lang="sl-SI" dirty="0"/>
              <a:t> </a:t>
            </a:r>
            <a:r>
              <a:rPr lang="sl-SI" dirty="0" err="1"/>
              <a:t>content</a:t>
            </a:r>
            <a:endParaRPr lang="sl-SI" dirty="0"/>
          </a:p>
          <a:p>
            <a:pPr marL="1181100" lvl="2" indent="-266700" eaLnBrk="1" hangingPunct="1">
              <a:buFontTx/>
              <a:buNone/>
            </a:pPr>
            <a:r>
              <a:rPr lang="sl-SI" b="1" dirty="0"/>
              <a:t>General rule: </a:t>
            </a:r>
            <a:r>
              <a:rPr lang="sl-SI" i="1" dirty="0"/>
              <a:t> </a:t>
            </a:r>
            <a:r>
              <a:rPr lang="sl-SI" dirty="0" err="1"/>
              <a:t>every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 </a:t>
            </a:r>
            <a:r>
              <a:rPr lang="sl-SI" dirty="0" err="1"/>
              <a:t>example</a:t>
            </a:r>
            <a:r>
              <a:rPr lang="sl-SI" dirty="0"/>
              <a:t> </a:t>
            </a:r>
            <a:r>
              <a:rPr lang="sl-SI" dirty="0" err="1"/>
              <a:t>presented</a:t>
            </a:r>
            <a:r>
              <a:rPr lang="sl-SI" dirty="0"/>
              <a:t> to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r>
              <a:rPr lang="sl-SI" dirty="0"/>
              <a:t> </a:t>
            </a:r>
            <a:r>
              <a:rPr lang="sl-SI" dirty="0" err="1"/>
              <a:t>algorithm</a:t>
            </a:r>
            <a:r>
              <a:rPr lang="sl-SI" dirty="0"/>
              <a:t> </a:t>
            </a:r>
            <a:r>
              <a:rPr lang="sl-SI" dirty="0" err="1"/>
              <a:t>should</a:t>
            </a:r>
            <a:r>
              <a:rPr lang="sl-SI" dirty="0"/>
              <a:t> be </a:t>
            </a:r>
            <a:r>
              <a:rPr lang="sl-SI" dirty="0" err="1"/>
              <a:t>chosen</a:t>
            </a:r>
            <a:r>
              <a:rPr lang="sl-SI" dirty="0"/>
              <a:t> on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basis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</a:t>
            </a:r>
            <a:r>
              <a:rPr lang="sl-SI" dirty="0" err="1"/>
              <a:t>its</a:t>
            </a:r>
            <a:r>
              <a:rPr lang="sl-SI" dirty="0"/>
              <a:t> </a:t>
            </a:r>
            <a:r>
              <a:rPr lang="sl-SI" dirty="0" err="1"/>
              <a:t>information</a:t>
            </a:r>
            <a:r>
              <a:rPr lang="sl-SI" dirty="0"/>
              <a:t> </a:t>
            </a:r>
            <a:r>
              <a:rPr lang="sl-SI" dirty="0" err="1"/>
              <a:t>content</a:t>
            </a:r>
            <a:r>
              <a:rPr lang="sl-SI" dirty="0"/>
              <a:t> is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largest</a:t>
            </a:r>
            <a:r>
              <a:rPr lang="sl-SI" dirty="0"/>
              <a:t> </a:t>
            </a:r>
            <a:r>
              <a:rPr lang="sl-SI" dirty="0" err="1"/>
              <a:t>possible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task</a:t>
            </a:r>
            <a:r>
              <a:rPr lang="sl-SI" dirty="0"/>
              <a:t> at </a:t>
            </a:r>
            <a:r>
              <a:rPr lang="sl-SI" dirty="0" err="1"/>
              <a:t>hand</a:t>
            </a:r>
            <a:endParaRPr lang="sl-SI" dirty="0"/>
          </a:p>
          <a:p>
            <a:pPr marL="1181100" lvl="2" indent="-266700" eaLnBrk="1" hangingPunct="1">
              <a:buFontTx/>
              <a:buNone/>
            </a:pPr>
            <a:r>
              <a:rPr lang="sl-SI" b="1" dirty="0" err="1"/>
              <a:t>Simple</a:t>
            </a:r>
            <a:r>
              <a:rPr lang="sl-SI" b="1" dirty="0"/>
              <a:t> </a:t>
            </a:r>
            <a:r>
              <a:rPr lang="sl-SI" b="1" dirty="0" err="1"/>
              <a:t>technique</a:t>
            </a:r>
            <a:r>
              <a:rPr lang="sl-SI" b="1" dirty="0"/>
              <a:t>: </a:t>
            </a:r>
            <a:r>
              <a:rPr lang="sl-SI" dirty="0"/>
              <a:t> </a:t>
            </a:r>
            <a:r>
              <a:rPr lang="sl-SI" dirty="0" err="1"/>
              <a:t>randomize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order</a:t>
            </a:r>
            <a:r>
              <a:rPr lang="sl-SI" dirty="0"/>
              <a:t> in </a:t>
            </a:r>
            <a:r>
              <a:rPr lang="sl-SI" dirty="0" err="1"/>
              <a:t>which</a:t>
            </a:r>
            <a:r>
              <a:rPr lang="sl-SI" dirty="0"/>
              <a:t> </a:t>
            </a:r>
            <a:r>
              <a:rPr lang="sl-SI" dirty="0" err="1"/>
              <a:t>examples</a:t>
            </a:r>
            <a:r>
              <a:rPr lang="sl-SI" dirty="0"/>
              <a:t> are </a:t>
            </a:r>
            <a:r>
              <a:rPr lang="sl-SI" dirty="0" err="1"/>
              <a:t>presented</a:t>
            </a:r>
            <a:r>
              <a:rPr lang="sl-SI" dirty="0"/>
              <a:t> </a:t>
            </a:r>
            <a:r>
              <a:rPr lang="sl-SI" dirty="0" err="1"/>
              <a:t>from</a:t>
            </a:r>
            <a:r>
              <a:rPr lang="sl-SI" dirty="0"/>
              <a:t> one </a:t>
            </a:r>
            <a:r>
              <a:rPr lang="sl-SI" dirty="0" err="1"/>
              <a:t>epoch</a:t>
            </a:r>
            <a:r>
              <a:rPr lang="sl-SI" dirty="0"/>
              <a:t> to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next</a:t>
            </a:r>
            <a:endParaRPr lang="sl-SI" dirty="0"/>
          </a:p>
          <a:p>
            <a:pPr marL="1181100" lvl="2" indent="-266700" eaLnBrk="1" hangingPunct="1"/>
            <a:endParaRPr lang="sl-SI" dirty="0"/>
          </a:p>
          <a:p>
            <a:pPr marL="457200" indent="-457200" eaLnBrk="1" hangingPunct="1">
              <a:buFontTx/>
              <a:buAutoNum type="arabicPeriod"/>
            </a:pPr>
            <a:r>
              <a:rPr lang="sl-SI" dirty="0" err="1"/>
              <a:t>Activation</a:t>
            </a:r>
            <a:r>
              <a:rPr lang="sl-SI" dirty="0"/>
              <a:t> </a:t>
            </a:r>
            <a:r>
              <a:rPr lang="sl-SI" dirty="0" err="1"/>
              <a:t>function</a:t>
            </a:r>
            <a:endParaRPr lang="sl-SI" dirty="0"/>
          </a:p>
          <a:p>
            <a:pPr marL="762000" lvl="1" indent="-304800" eaLnBrk="1" hangingPunct="1"/>
            <a:r>
              <a:rPr lang="sl-SI" dirty="0" err="1"/>
              <a:t>Faster</a:t>
            </a:r>
            <a:r>
              <a:rPr lang="sl-SI" dirty="0"/>
              <a:t> </a:t>
            </a:r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>
                <a:solidFill>
                  <a:srgbClr val="3333FF"/>
                </a:solidFill>
              </a:rPr>
              <a:t>antisimetric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sigmoid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activation</a:t>
            </a:r>
            <a:r>
              <a:rPr lang="sl-SI" dirty="0">
                <a:solidFill>
                  <a:srgbClr val="3333FF"/>
                </a:solidFill>
              </a:rPr>
              <a:t> </a:t>
            </a:r>
            <a:r>
              <a:rPr lang="sl-SI" dirty="0" err="1">
                <a:solidFill>
                  <a:srgbClr val="3333FF"/>
                </a:solidFill>
              </a:rPr>
              <a:t>functions</a:t>
            </a:r>
            <a:endParaRPr lang="sl-SI" dirty="0">
              <a:solidFill>
                <a:srgbClr val="3333FF"/>
              </a:solidFill>
            </a:endParaRPr>
          </a:p>
          <a:p>
            <a:pPr marL="762000" lvl="1" indent="-304800" eaLnBrk="1" hangingPunct="1"/>
            <a:r>
              <a:rPr lang="sl-SI" dirty="0" err="1"/>
              <a:t>Popular</a:t>
            </a:r>
            <a:r>
              <a:rPr lang="sl-SI" dirty="0"/>
              <a:t> </a:t>
            </a:r>
            <a:r>
              <a:rPr lang="sl-SI" dirty="0" err="1"/>
              <a:t>choice</a:t>
            </a:r>
            <a:r>
              <a:rPr lang="sl-SI" dirty="0"/>
              <a:t> is:</a:t>
            </a:r>
          </a:p>
          <a:p>
            <a:pPr marL="457200" indent="-457200" eaLnBrk="1" hangingPunct="1">
              <a:buFontTx/>
              <a:buAutoNum type="arabicPeriod"/>
            </a:pPr>
            <a:endParaRPr lang="en-GB" dirty="0"/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500720"/>
              </p:ext>
            </p:extLst>
          </p:nvPr>
        </p:nvGraphicFramePr>
        <p:xfrm>
          <a:off x="479051" y="4576762"/>
          <a:ext cx="16811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634680" progId="Equation.3">
                  <p:embed/>
                </p:oleObj>
              </mc:Choice>
              <mc:Fallback>
                <p:oleObj name="Equation" r:id="rId2" imgW="105408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51" y="4576762"/>
                        <a:ext cx="1681162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3" name="Picture 8" descr="A2_tanh_activation_func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82064" y="4149080"/>
            <a:ext cx="4173284" cy="208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563940"/>
              </p:ext>
            </p:extLst>
          </p:nvPr>
        </p:nvGraphicFramePr>
        <p:xfrm>
          <a:off x="6162761" y="4581128"/>
          <a:ext cx="2811377" cy="865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45960" imgH="660240" progId="Equation.3">
                  <p:embed/>
                </p:oleObj>
              </mc:Choice>
              <mc:Fallback>
                <p:oleObj name="Equation" r:id="rId5" imgW="2145960" imgH="660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761" y="4581128"/>
                        <a:ext cx="2811377" cy="8650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207D7D2-2C27-C6E1-DED7-5F9C1CA98E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7DBA928-B664-84C6-F118-AF7DBF46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0BD5B2C3-DE2D-415D-86EC-366BF4900C0C}" type="slidenum">
              <a:rPr lang="sl-SI" smtClean="0"/>
              <a:pPr/>
              <a:t>36</a:t>
            </a:fld>
            <a:endParaRPr lang="sl-SI"/>
          </a:p>
        </p:txBody>
      </p:sp>
      <p:sp>
        <p:nvSpPr>
          <p:cNvPr id="17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Heuristics for efficient backpropagation  </a:t>
            </a:r>
            <a:r>
              <a:rPr lang="sl-SI" sz="2800"/>
              <a:t>(2/3)</a:t>
            </a:r>
            <a:endParaRPr lang="en-GB" sz="2800"/>
          </a:p>
        </p:txBody>
      </p:sp>
      <p:sp>
        <p:nvSpPr>
          <p:cNvPr id="17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3"/>
            </a:pPr>
            <a:r>
              <a:rPr lang="sl-SI" dirty="0" err="1"/>
              <a:t>Target</a:t>
            </a:r>
            <a:r>
              <a:rPr lang="sl-SI" dirty="0"/>
              <a:t> </a:t>
            </a:r>
            <a:r>
              <a:rPr lang="sl-SI" dirty="0" err="1"/>
              <a:t>values</a:t>
            </a:r>
            <a:endParaRPr lang="sl-SI" dirty="0"/>
          </a:p>
          <a:p>
            <a:pPr marL="762000" lvl="1" indent="-304800" eaLnBrk="1" hangingPunct="1"/>
            <a:r>
              <a:rPr lang="sl-SI" dirty="0" err="1"/>
              <a:t>Must</a:t>
            </a:r>
            <a:r>
              <a:rPr lang="sl-SI" dirty="0"/>
              <a:t> be in </a:t>
            </a:r>
            <a:r>
              <a:rPr lang="sl-SI" dirty="0" err="1"/>
              <a:t>the</a:t>
            </a:r>
            <a:r>
              <a:rPr lang="sl-SI" dirty="0"/>
              <a:t> range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activation</a:t>
            </a:r>
            <a:r>
              <a:rPr lang="sl-SI" dirty="0"/>
              <a:t> </a:t>
            </a:r>
            <a:r>
              <a:rPr lang="sl-SI" dirty="0" err="1"/>
              <a:t>function</a:t>
            </a:r>
            <a:endParaRPr lang="sl-SI" dirty="0"/>
          </a:p>
          <a:p>
            <a:pPr marL="762000" lvl="1" indent="-304800" eaLnBrk="1" hangingPunct="1"/>
            <a:r>
              <a:rPr lang="sl-SI" dirty="0" err="1">
                <a:solidFill>
                  <a:srgbClr val="FF0000"/>
                </a:solidFill>
              </a:rPr>
              <a:t>Offset</a:t>
            </a:r>
            <a:r>
              <a:rPr lang="sl-SI" dirty="0"/>
              <a:t> is </a:t>
            </a:r>
            <a:r>
              <a:rPr lang="sl-SI" dirty="0" err="1"/>
              <a:t>recommended</a:t>
            </a:r>
            <a:r>
              <a:rPr lang="sl-SI" dirty="0"/>
              <a:t>, </a:t>
            </a:r>
            <a:r>
              <a:rPr lang="sl-SI" dirty="0" err="1"/>
              <a:t>otherwise</a:t>
            </a:r>
            <a:r>
              <a:rPr lang="sl-SI" dirty="0"/>
              <a:t> </a:t>
            </a:r>
            <a:r>
              <a:rPr lang="sl-SI" dirty="0" err="1"/>
              <a:t>learning</a:t>
            </a:r>
            <a:r>
              <a:rPr lang="sl-SI" dirty="0"/>
              <a:t> is </a:t>
            </a:r>
            <a:r>
              <a:rPr lang="sl-SI" dirty="0" err="1"/>
              <a:t>driven</a:t>
            </a:r>
            <a:r>
              <a:rPr lang="sl-SI" dirty="0"/>
              <a:t> </a:t>
            </a:r>
            <a:r>
              <a:rPr lang="sl-SI" dirty="0" err="1"/>
              <a:t>into</a:t>
            </a:r>
            <a:r>
              <a:rPr lang="sl-SI" dirty="0"/>
              <a:t> </a:t>
            </a:r>
            <a:r>
              <a:rPr lang="sl-SI" dirty="0" err="1"/>
              <a:t>saturation</a:t>
            </a:r>
            <a:endParaRPr lang="sl-SI" dirty="0"/>
          </a:p>
          <a:p>
            <a:pPr marL="1181100" lvl="2" indent="-266700" eaLnBrk="1" hangingPunct="1"/>
            <a:r>
              <a:rPr lang="sl-SI" dirty="0" err="1"/>
              <a:t>Example</a:t>
            </a:r>
            <a:r>
              <a:rPr lang="sl-SI" dirty="0"/>
              <a:t>: </a:t>
            </a:r>
            <a:r>
              <a:rPr lang="sl-SI" dirty="0" err="1"/>
              <a:t>max</a:t>
            </a:r>
            <a:r>
              <a:rPr lang="sl-SI" dirty="0"/>
              <a:t>(</a:t>
            </a:r>
            <a:r>
              <a:rPr lang="sl-SI" dirty="0" err="1"/>
              <a:t>target</a:t>
            </a:r>
            <a:r>
              <a:rPr lang="sl-SI" dirty="0"/>
              <a:t>) = 0.9 </a:t>
            </a:r>
            <a:r>
              <a:rPr lang="sl-SI" dirty="0" err="1"/>
              <a:t>max</a:t>
            </a:r>
            <a:r>
              <a:rPr lang="sl-SI" dirty="0"/>
              <a:t>(f)</a:t>
            </a:r>
          </a:p>
          <a:p>
            <a:pPr marL="762000" lvl="1" indent="-304800" eaLnBrk="1" hangingPunct="1"/>
            <a:endParaRPr lang="sl-SI" dirty="0"/>
          </a:p>
          <a:p>
            <a:pPr marL="457200" indent="-457200" eaLnBrk="1" hangingPunct="1">
              <a:buFontTx/>
              <a:buAutoNum type="arabicPeriod" startAt="4"/>
            </a:pPr>
            <a:r>
              <a:rPr lang="sl-SI" dirty="0"/>
              <a:t>Preprocessing </a:t>
            </a:r>
            <a:r>
              <a:rPr lang="sl-SI" dirty="0" err="1"/>
              <a:t>inputs</a:t>
            </a:r>
            <a:endParaRPr lang="sl-SI" dirty="0"/>
          </a:p>
          <a:p>
            <a:pPr marL="762000" lvl="1" indent="-304800" eaLnBrk="1" hangingPunct="1">
              <a:buFontTx/>
              <a:buAutoNum type="alphaLcParenR"/>
            </a:pPr>
            <a:r>
              <a:rPr lang="sl-SI" dirty="0" err="1"/>
              <a:t>Normalizing</a:t>
            </a:r>
            <a:r>
              <a:rPr lang="sl-SI" dirty="0"/>
              <a:t> </a:t>
            </a:r>
            <a:r>
              <a:rPr lang="sl-SI" dirty="0" err="1"/>
              <a:t>mean</a:t>
            </a:r>
            <a:r>
              <a:rPr lang="sl-SI" dirty="0"/>
              <a:t> to </a:t>
            </a:r>
            <a:r>
              <a:rPr lang="sl-SI" dirty="0" err="1"/>
              <a:t>zero</a:t>
            </a:r>
            <a:endParaRPr lang="sl-SI" dirty="0"/>
          </a:p>
          <a:p>
            <a:pPr marL="762000" lvl="1" indent="-304800" eaLnBrk="1" hangingPunct="1">
              <a:buFontTx/>
              <a:buAutoNum type="alphaLcParenR"/>
            </a:pPr>
            <a:r>
              <a:rPr lang="sl-SI" dirty="0" err="1"/>
              <a:t>Decorrelating</a:t>
            </a:r>
            <a:r>
              <a:rPr lang="sl-SI" dirty="0"/>
              <a:t> </a:t>
            </a:r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variables</a:t>
            </a:r>
            <a:r>
              <a:rPr lang="sl-SI" dirty="0"/>
              <a:t> (</a:t>
            </a:r>
            <a:r>
              <a:rPr lang="sl-SI" dirty="0" err="1"/>
              <a:t>by</a:t>
            </a:r>
            <a:r>
              <a:rPr lang="sl-SI" dirty="0"/>
              <a:t> </a:t>
            </a:r>
            <a:r>
              <a:rPr lang="sl-SI" dirty="0" err="1"/>
              <a:t>using</a:t>
            </a:r>
            <a:r>
              <a:rPr lang="sl-SI" dirty="0"/>
              <a:t> principal </a:t>
            </a:r>
            <a:r>
              <a:rPr lang="sl-SI" dirty="0" err="1"/>
              <a:t>component</a:t>
            </a:r>
            <a:r>
              <a:rPr lang="sl-SI" dirty="0"/>
              <a:t> </a:t>
            </a:r>
            <a:r>
              <a:rPr lang="sl-SI" dirty="0" err="1"/>
              <a:t>analysis</a:t>
            </a:r>
            <a:r>
              <a:rPr lang="sl-SI" dirty="0"/>
              <a:t>)</a:t>
            </a:r>
          </a:p>
          <a:p>
            <a:pPr marL="762000" lvl="1" indent="-304800" eaLnBrk="1" hangingPunct="1">
              <a:buFontTx/>
              <a:buAutoNum type="alphaLcParenR"/>
            </a:pPr>
            <a:r>
              <a:rPr lang="sl-SI" dirty="0" err="1"/>
              <a:t>Scaling</a:t>
            </a:r>
            <a:r>
              <a:rPr lang="sl-SI" dirty="0"/>
              <a:t> </a:t>
            </a:r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variables</a:t>
            </a:r>
            <a:r>
              <a:rPr lang="sl-SI" dirty="0"/>
              <a:t> (</a:t>
            </a:r>
            <a:r>
              <a:rPr lang="sl-SI" dirty="0" err="1"/>
              <a:t>variances</a:t>
            </a:r>
            <a:r>
              <a:rPr lang="sl-SI" dirty="0"/>
              <a:t> </a:t>
            </a:r>
            <a:r>
              <a:rPr lang="sl-SI" dirty="0" err="1"/>
              <a:t>should</a:t>
            </a:r>
            <a:r>
              <a:rPr lang="sl-SI" dirty="0"/>
              <a:t> be </a:t>
            </a:r>
            <a:r>
              <a:rPr lang="sl-SI" dirty="0" err="1"/>
              <a:t>approx</a:t>
            </a:r>
            <a:r>
              <a:rPr lang="sl-SI" dirty="0"/>
              <a:t>. </a:t>
            </a:r>
            <a:r>
              <a:rPr lang="sl-SI" dirty="0" err="1"/>
              <a:t>equal</a:t>
            </a:r>
            <a:r>
              <a:rPr lang="sl-SI" dirty="0"/>
              <a:t>)</a:t>
            </a:r>
          </a:p>
          <a:p>
            <a:pPr marL="457200" indent="-457200" eaLnBrk="1" hangingPunct="1"/>
            <a:endParaRPr lang="sl-SI" dirty="0"/>
          </a:p>
          <a:p>
            <a:pPr marL="457200" indent="-457200" eaLnBrk="1" hangingPunct="1">
              <a:buFontTx/>
              <a:buAutoNum type="arabicPeriod" startAt="4"/>
            </a:pPr>
            <a:endParaRPr lang="sl-SI" dirty="0"/>
          </a:p>
          <a:p>
            <a:pPr marL="457200" indent="-457200" eaLnBrk="1" hangingPunct="1">
              <a:buFontTx/>
              <a:buAutoNum type="arabicPeriod" startAt="4"/>
            </a:pPr>
            <a:endParaRPr lang="sl-SI" dirty="0"/>
          </a:p>
          <a:p>
            <a:pPr marL="457200" indent="-457200" eaLnBrk="1" hangingPunct="1">
              <a:buFontTx/>
              <a:buAutoNum type="arabicPeriod" startAt="4"/>
            </a:pPr>
            <a:endParaRPr lang="en-GB" dirty="0"/>
          </a:p>
        </p:txBody>
      </p:sp>
      <p:grpSp>
        <p:nvGrpSpPr>
          <p:cNvPr id="17516" name="Group 51"/>
          <p:cNvGrpSpPr>
            <a:grpSpLocks/>
          </p:cNvGrpSpPr>
          <p:nvPr/>
        </p:nvGrpSpPr>
        <p:grpSpPr bwMode="auto">
          <a:xfrm>
            <a:off x="468313" y="4292600"/>
            <a:ext cx="8137525" cy="2016125"/>
            <a:chOff x="249" y="1706"/>
            <a:chExt cx="5126" cy="1270"/>
          </a:xfrm>
        </p:grpSpPr>
        <p:grpSp>
          <p:nvGrpSpPr>
            <p:cNvPr id="17518" name="Group 52"/>
            <p:cNvGrpSpPr>
              <a:grpSpLocks/>
            </p:cNvGrpSpPr>
            <p:nvPr/>
          </p:nvGrpSpPr>
          <p:grpSpPr bwMode="auto">
            <a:xfrm>
              <a:off x="249" y="2069"/>
              <a:ext cx="1089" cy="907"/>
              <a:chOff x="884" y="1752"/>
              <a:chExt cx="1089" cy="907"/>
            </a:xfrm>
          </p:grpSpPr>
          <p:sp>
            <p:nvSpPr>
              <p:cNvPr id="17528" name="Line 53"/>
              <p:cNvSpPr>
                <a:spLocks noChangeShapeType="1"/>
              </p:cNvSpPr>
              <p:nvPr/>
            </p:nvSpPr>
            <p:spPr bwMode="auto">
              <a:xfrm>
                <a:off x="1429" y="1752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29" name="Line 54"/>
              <p:cNvSpPr>
                <a:spLocks noChangeShapeType="1"/>
              </p:cNvSpPr>
              <p:nvPr/>
            </p:nvSpPr>
            <p:spPr bwMode="auto">
              <a:xfrm>
                <a:off x="884" y="2205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7519" name="Group 80"/>
            <p:cNvGrpSpPr>
              <a:grpSpLocks/>
            </p:cNvGrpSpPr>
            <p:nvPr/>
          </p:nvGrpSpPr>
          <p:grpSpPr bwMode="auto">
            <a:xfrm>
              <a:off x="1607" y="2069"/>
              <a:ext cx="1089" cy="907"/>
              <a:chOff x="884" y="1752"/>
              <a:chExt cx="1089" cy="907"/>
            </a:xfrm>
          </p:grpSpPr>
          <p:sp>
            <p:nvSpPr>
              <p:cNvPr id="17526" name="Line 81"/>
              <p:cNvSpPr>
                <a:spLocks noChangeShapeType="1"/>
              </p:cNvSpPr>
              <p:nvPr/>
            </p:nvSpPr>
            <p:spPr bwMode="auto">
              <a:xfrm>
                <a:off x="1429" y="1752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27" name="Line 82"/>
              <p:cNvSpPr>
                <a:spLocks noChangeShapeType="1"/>
              </p:cNvSpPr>
              <p:nvPr/>
            </p:nvSpPr>
            <p:spPr bwMode="auto">
              <a:xfrm>
                <a:off x="884" y="2205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7520" name="Group 108"/>
            <p:cNvGrpSpPr>
              <a:grpSpLocks/>
            </p:cNvGrpSpPr>
            <p:nvPr/>
          </p:nvGrpSpPr>
          <p:grpSpPr bwMode="auto">
            <a:xfrm>
              <a:off x="2922" y="2069"/>
              <a:ext cx="1089" cy="907"/>
              <a:chOff x="884" y="1752"/>
              <a:chExt cx="1089" cy="907"/>
            </a:xfrm>
          </p:grpSpPr>
          <p:sp>
            <p:nvSpPr>
              <p:cNvPr id="17524" name="Line 109"/>
              <p:cNvSpPr>
                <a:spLocks noChangeShapeType="1"/>
              </p:cNvSpPr>
              <p:nvPr/>
            </p:nvSpPr>
            <p:spPr bwMode="auto">
              <a:xfrm>
                <a:off x="1429" y="1752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25" name="Line 110"/>
              <p:cNvSpPr>
                <a:spLocks noChangeShapeType="1"/>
              </p:cNvSpPr>
              <p:nvPr/>
            </p:nvSpPr>
            <p:spPr bwMode="auto">
              <a:xfrm>
                <a:off x="884" y="2205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7521" name="Group 136"/>
            <p:cNvGrpSpPr>
              <a:grpSpLocks/>
            </p:cNvGrpSpPr>
            <p:nvPr/>
          </p:nvGrpSpPr>
          <p:grpSpPr bwMode="auto">
            <a:xfrm>
              <a:off x="4286" y="2069"/>
              <a:ext cx="1089" cy="907"/>
              <a:chOff x="884" y="1752"/>
              <a:chExt cx="1089" cy="907"/>
            </a:xfrm>
          </p:grpSpPr>
          <p:sp>
            <p:nvSpPr>
              <p:cNvPr id="17522" name="Line 137"/>
              <p:cNvSpPr>
                <a:spLocks noChangeShapeType="1"/>
              </p:cNvSpPr>
              <p:nvPr/>
            </p:nvSpPr>
            <p:spPr bwMode="auto">
              <a:xfrm>
                <a:off x="1429" y="1752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23" name="Line 138"/>
              <p:cNvSpPr>
                <a:spLocks noChangeShapeType="1"/>
              </p:cNvSpPr>
              <p:nvPr/>
            </p:nvSpPr>
            <p:spPr bwMode="auto">
              <a:xfrm>
                <a:off x="884" y="2205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7517" name="Text Box 168"/>
          <p:cNvSpPr txBox="1">
            <a:spLocks noChangeArrowheads="1"/>
          </p:cNvSpPr>
          <p:nvPr/>
        </p:nvSpPr>
        <p:spPr bwMode="auto">
          <a:xfrm>
            <a:off x="447675" y="4460875"/>
            <a:ext cx="8524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CC3300"/>
                </a:solidFill>
              </a:rPr>
              <a:t>Original</a:t>
            </a:r>
            <a:r>
              <a:rPr lang="sl-SI">
                <a:solidFill>
                  <a:srgbClr val="0033CC"/>
                </a:solidFill>
              </a:rPr>
              <a:t>		       a) Zero mean	           b) Decorrelated	c) Equalized variance</a:t>
            </a:r>
            <a:endParaRPr lang="en-GB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410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7058738" y="131864100"/>
              <a:ext cx="0" cy="0"/>
            </p14:xfrm>
          </p:contentPart>
        </mc:Choice>
        <mc:Fallback xmlns="">
          <p:pic>
            <p:nvPicPr>
              <p:cNvPr id="17410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58738" y="1318641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411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894525" y="154900313"/>
              <a:ext cx="0" cy="0"/>
            </p14:xfrm>
          </p:contentPart>
        </mc:Choice>
        <mc:Fallback xmlns="">
          <p:pic>
            <p:nvPicPr>
              <p:cNvPr id="17411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94525" y="1549003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412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6150" y="4552950"/>
              <a:ext cx="12700" cy="185738"/>
            </p14:xfrm>
          </p:contentPart>
        </mc:Choice>
        <mc:Fallback xmlns="">
          <p:pic>
            <p:nvPicPr>
              <p:cNvPr id="17412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8370" y="4535312"/>
                <a:ext cx="48260" cy="221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413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548438" y="158221363"/>
              <a:ext cx="0" cy="0"/>
            </p14:xfrm>
          </p:contentPart>
        </mc:Choice>
        <mc:Fallback xmlns="">
          <p:pic>
            <p:nvPicPr>
              <p:cNvPr id="17413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548438" y="1582213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414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6463" y="5175250"/>
              <a:ext cx="177800" cy="106363"/>
            </p14:xfrm>
          </p:contentPart>
        </mc:Choice>
        <mc:Fallback xmlns="">
          <p:pic>
            <p:nvPicPr>
              <p:cNvPr id="17414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8827" y="5157643"/>
                <a:ext cx="213072" cy="14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415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824075" y="137277475"/>
              <a:ext cx="0" cy="0"/>
            </p14:xfrm>
          </p:contentPart>
        </mc:Choice>
        <mc:Fallback xmlns="">
          <p:pic>
            <p:nvPicPr>
              <p:cNvPr id="17415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824075" y="1372774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416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276638" y="119230775"/>
              <a:ext cx="0" cy="0"/>
            </p14:xfrm>
          </p:contentPart>
        </mc:Choice>
        <mc:Fallback xmlns="">
          <p:pic>
            <p:nvPicPr>
              <p:cNvPr id="17416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276638" y="1192307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417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589413" y="116697125"/>
              <a:ext cx="0" cy="0"/>
            </p14:xfrm>
          </p:contentPart>
        </mc:Choice>
        <mc:Fallback xmlns="">
          <p:pic>
            <p:nvPicPr>
              <p:cNvPr id="17417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589413" y="1166971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418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914225" y="133303963"/>
              <a:ext cx="0" cy="0"/>
            </p14:xfrm>
          </p:contentPart>
        </mc:Choice>
        <mc:Fallback xmlns="">
          <p:pic>
            <p:nvPicPr>
              <p:cNvPr id="17418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914225" y="1333039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419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352038" y="145937288"/>
              <a:ext cx="0" cy="0"/>
            </p14:xfrm>
          </p:contentPart>
        </mc:Choice>
        <mc:Fallback xmlns="">
          <p:pic>
            <p:nvPicPr>
              <p:cNvPr id="17419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352038" y="1459372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420" name="Ink 6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018913" y="159804100"/>
              <a:ext cx="0" cy="0"/>
            </p14:xfrm>
          </p:contentPart>
        </mc:Choice>
        <mc:Fallback xmlns="">
          <p:pic>
            <p:nvPicPr>
              <p:cNvPr id="17420" name="Ink 6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4018913" y="1598041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421" name="Ink 6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7842863" y="141250988"/>
              <a:ext cx="0" cy="0"/>
            </p14:xfrm>
          </p:contentPart>
        </mc:Choice>
        <mc:Fallback xmlns="">
          <p:pic>
            <p:nvPicPr>
              <p:cNvPr id="17421" name="Ink 6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7842863" y="1412509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422" name="Ink 6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8116250" y="130786188"/>
              <a:ext cx="0" cy="0"/>
            </p14:xfrm>
          </p:contentPart>
        </mc:Choice>
        <mc:Fallback xmlns="">
          <p:pic>
            <p:nvPicPr>
              <p:cNvPr id="17422" name="Ink 6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8116250" y="1307861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423" name="Ink 6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404588" y="120308688"/>
              <a:ext cx="0" cy="0"/>
            </p14:xfrm>
          </p:contentPart>
        </mc:Choice>
        <mc:Fallback xmlns="">
          <p:pic>
            <p:nvPicPr>
              <p:cNvPr id="17423" name="Ink 6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6404588" y="120308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424" name="Ink 6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552938" y="114530188"/>
              <a:ext cx="0" cy="0"/>
            </p14:xfrm>
          </p:contentPart>
        </mc:Choice>
        <mc:Fallback xmlns="">
          <p:pic>
            <p:nvPicPr>
              <p:cNvPr id="17424" name="Ink 6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552938" y="1145301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425" name="Ink 7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777650" y="152501600"/>
              <a:ext cx="0" cy="0"/>
            </p14:xfrm>
          </p:contentPart>
        </mc:Choice>
        <mc:Fallback xmlns="">
          <p:pic>
            <p:nvPicPr>
              <p:cNvPr id="17425" name="Ink 7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777650" y="1525016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426" name="Ink 7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788000" y="153716038"/>
              <a:ext cx="0" cy="0"/>
            </p14:xfrm>
          </p:contentPart>
        </mc:Choice>
        <mc:Fallback xmlns="">
          <p:pic>
            <p:nvPicPr>
              <p:cNvPr id="17426" name="Ink 7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88000" y="1537160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427" name="Ink 7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390038" y="161648775"/>
              <a:ext cx="0" cy="0"/>
            </p14:xfrm>
          </p:contentPart>
        </mc:Choice>
        <mc:Fallback xmlns="">
          <p:pic>
            <p:nvPicPr>
              <p:cNvPr id="17427" name="Ink 7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390038" y="1616487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428" name="Ink 7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478713" y="157775275"/>
              <a:ext cx="0" cy="0"/>
            </p14:xfrm>
          </p:contentPart>
        </mc:Choice>
        <mc:Fallback xmlns="">
          <p:pic>
            <p:nvPicPr>
              <p:cNvPr id="17428" name="Ink 7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478713" y="1577752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429" name="Ink 7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6738" y="4729163"/>
              <a:ext cx="177800" cy="106362"/>
            </p14:xfrm>
          </p:contentPart>
        </mc:Choice>
        <mc:Fallback xmlns="">
          <p:pic>
            <p:nvPicPr>
              <p:cNvPr id="17429" name="Ink 7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9102" y="4711556"/>
                <a:ext cx="213072" cy="141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430" name="Ink 7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583813" y="144984788"/>
              <a:ext cx="0" cy="0"/>
            </p14:xfrm>
          </p:contentPart>
        </mc:Choice>
        <mc:Fallback xmlns="">
          <p:pic>
            <p:nvPicPr>
              <p:cNvPr id="17430" name="Ink 7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583813" y="1449847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431" name="Ink 7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522025" y="159645350"/>
              <a:ext cx="0" cy="0"/>
            </p14:xfrm>
          </p:contentPart>
        </mc:Choice>
        <mc:Fallback xmlns="">
          <p:pic>
            <p:nvPicPr>
              <p:cNvPr id="17431" name="Ink 7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3522025" y="1596453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432" name="Ink 7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487138" y="152425400"/>
              <a:ext cx="0" cy="0"/>
            </p14:xfrm>
          </p:contentPart>
        </mc:Choice>
        <mc:Fallback xmlns="">
          <p:pic>
            <p:nvPicPr>
              <p:cNvPr id="17432" name="Ink 7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487138" y="1524254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433" name="Ink 7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094538" y="158051500"/>
              <a:ext cx="0" cy="0"/>
            </p14:xfrm>
          </p:contentPart>
        </mc:Choice>
        <mc:Fallback xmlns="">
          <p:pic>
            <p:nvPicPr>
              <p:cNvPr id="17433" name="Ink 7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094538" y="1580515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7434" name="Ink 7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633188" y="153004838"/>
              <a:ext cx="0" cy="0"/>
            </p14:xfrm>
          </p:contentPart>
        </mc:Choice>
        <mc:Fallback xmlns="">
          <p:pic>
            <p:nvPicPr>
              <p:cNvPr id="17434" name="Ink 7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633188" y="1530048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435" name="Ink 8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9001838" y="132554663"/>
              <a:ext cx="0" cy="0"/>
            </p14:xfrm>
          </p:contentPart>
        </mc:Choice>
        <mc:Fallback xmlns="">
          <p:pic>
            <p:nvPicPr>
              <p:cNvPr id="17435" name="Ink 8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01838" y="1325546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7436" name="Ink 8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837625" y="155590875"/>
              <a:ext cx="0" cy="0"/>
            </p14:xfrm>
          </p:contentPart>
        </mc:Choice>
        <mc:Fallback xmlns="">
          <p:pic>
            <p:nvPicPr>
              <p:cNvPr id="17436" name="Ink 8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837625" y="1555908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437" name="Ink 8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9250" y="5243513"/>
              <a:ext cx="12700" cy="185737"/>
            </p14:xfrm>
          </p:contentPart>
        </mc:Choice>
        <mc:Fallback xmlns="">
          <p:pic>
            <p:nvPicPr>
              <p:cNvPr id="17437" name="Ink 8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1470" y="5225875"/>
                <a:ext cx="48260" cy="221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7438" name="Ink 8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491538" y="158911925"/>
              <a:ext cx="0" cy="0"/>
            </p14:xfrm>
          </p:contentPart>
        </mc:Choice>
        <mc:Fallback xmlns="">
          <p:pic>
            <p:nvPicPr>
              <p:cNvPr id="17438" name="Ink 8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491538" y="1589119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439" name="Ink 8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9563" y="5865813"/>
              <a:ext cx="177800" cy="106362"/>
            </p14:xfrm>
          </p:contentPart>
        </mc:Choice>
        <mc:Fallback xmlns="">
          <p:pic>
            <p:nvPicPr>
              <p:cNvPr id="17439" name="Ink 8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1927" y="5848206"/>
                <a:ext cx="213072" cy="141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7440" name="Ink 8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767175" y="137968038"/>
              <a:ext cx="0" cy="0"/>
            </p14:xfrm>
          </p:contentPart>
        </mc:Choice>
        <mc:Fallback xmlns="">
          <p:pic>
            <p:nvPicPr>
              <p:cNvPr id="17440" name="Ink 8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767175" y="1379680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441" name="Ink 8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219738" y="119921338"/>
              <a:ext cx="0" cy="0"/>
            </p14:xfrm>
          </p:contentPart>
        </mc:Choice>
        <mc:Fallback xmlns="">
          <p:pic>
            <p:nvPicPr>
              <p:cNvPr id="17441" name="Ink 8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5219738" y="119921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442" name="Ink 9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532513" y="117387688"/>
              <a:ext cx="0" cy="0"/>
            </p14:xfrm>
          </p:contentPart>
        </mc:Choice>
        <mc:Fallback xmlns="">
          <p:pic>
            <p:nvPicPr>
              <p:cNvPr id="17442" name="Ink 9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532513" y="117387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443" name="Ink 9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3857325" y="133994525"/>
              <a:ext cx="0" cy="0"/>
            </p14:xfrm>
          </p:contentPart>
        </mc:Choice>
        <mc:Fallback xmlns="">
          <p:pic>
            <p:nvPicPr>
              <p:cNvPr id="17443" name="Ink 9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857325" y="1339945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7444" name="Ink 9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295138" y="146627850"/>
              <a:ext cx="0" cy="0"/>
            </p14:xfrm>
          </p:contentPart>
        </mc:Choice>
        <mc:Fallback xmlns="">
          <p:pic>
            <p:nvPicPr>
              <p:cNvPr id="17444" name="Ink 9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295138" y="1466278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445" name="Ink 9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5962013" y="160494663"/>
              <a:ext cx="0" cy="0"/>
            </p14:xfrm>
          </p:contentPart>
        </mc:Choice>
        <mc:Fallback xmlns="">
          <p:pic>
            <p:nvPicPr>
              <p:cNvPr id="17445" name="Ink 9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962013" y="1604946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446" name="Ink 9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785963" y="141941550"/>
              <a:ext cx="0" cy="0"/>
            </p14:xfrm>
          </p:contentPart>
        </mc:Choice>
        <mc:Fallback xmlns="">
          <p:pic>
            <p:nvPicPr>
              <p:cNvPr id="17446" name="Ink 9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9785963" y="1419415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447" name="Ink 9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059350" y="131476750"/>
              <a:ext cx="0" cy="0"/>
            </p14:xfrm>
          </p:contentPart>
        </mc:Choice>
        <mc:Fallback xmlns="">
          <p:pic>
            <p:nvPicPr>
              <p:cNvPr id="17447" name="Ink 9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0059350" y="1314767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7448" name="Ink 9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347688" y="120999250"/>
              <a:ext cx="0" cy="0"/>
            </p14:xfrm>
          </p:contentPart>
        </mc:Choice>
        <mc:Fallback xmlns="">
          <p:pic>
            <p:nvPicPr>
              <p:cNvPr id="17448" name="Ink 9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8347688" y="1209992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449" name="Ink 9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1496038" y="115220750"/>
              <a:ext cx="0" cy="0"/>
            </p14:xfrm>
          </p:contentPart>
        </mc:Choice>
        <mc:Fallback xmlns="">
          <p:pic>
            <p:nvPicPr>
              <p:cNvPr id="17449" name="Ink 9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496038" y="1152207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450" name="Ink 9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720750" y="153192163"/>
              <a:ext cx="0" cy="0"/>
            </p14:xfrm>
          </p:contentPart>
        </mc:Choice>
        <mc:Fallback xmlns="">
          <p:pic>
            <p:nvPicPr>
              <p:cNvPr id="17450" name="Ink 9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720750" y="1531921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451" name="Ink 9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731100" y="154406600"/>
              <a:ext cx="0" cy="0"/>
            </p14:xfrm>
          </p:contentPart>
        </mc:Choice>
        <mc:Fallback xmlns="">
          <p:pic>
            <p:nvPicPr>
              <p:cNvPr id="17451" name="Ink 9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31100" y="1544066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452" name="Ink 10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333138" y="162339338"/>
              <a:ext cx="0" cy="0"/>
            </p14:xfrm>
          </p:contentPart>
        </mc:Choice>
        <mc:Fallback xmlns="">
          <p:pic>
            <p:nvPicPr>
              <p:cNvPr id="17452" name="Ink 10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333138" y="162339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453" name="Ink 10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421813" y="158465838"/>
              <a:ext cx="0" cy="0"/>
            </p14:xfrm>
          </p:contentPart>
        </mc:Choice>
        <mc:Fallback xmlns="">
          <p:pic>
            <p:nvPicPr>
              <p:cNvPr id="17453" name="Ink 10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421813" y="1584658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454" name="Ink 10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9838" y="5419725"/>
              <a:ext cx="177800" cy="106363"/>
            </p14:xfrm>
          </p:contentPart>
        </mc:Choice>
        <mc:Fallback xmlns="">
          <p:pic>
            <p:nvPicPr>
              <p:cNvPr id="17454" name="Ink 10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2202" y="5402118"/>
                <a:ext cx="213072" cy="14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455" name="Ink 10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526913" y="145675350"/>
              <a:ext cx="0" cy="0"/>
            </p14:xfrm>
          </p:contentPart>
        </mc:Choice>
        <mc:Fallback xmlns="">
          <p:pic>
            <p:nvPicPr>
              <p:cNvPr id="17455" name="Ink 10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526913" y="1456753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456" name="Ink 10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5465125" y="160335913"/>
              <a:ext cx="0" cy="0"/>
            </p14:xfrm>
          </p:contentPart>
        </mc:Choice>
        <mc:Fallback xmlns="">
          <p:pic>
            <p:nvPicPr>
              <p:cNvPr id="17456" name="Ink 10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465125" y="1603359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457" name="Ink 10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430238" y="153115963"/>
              <a:ext cx="0" cy="0"/>
            </p14:xfrm>
          </p:contentPart>
        </mc:Choice>
        <mc:Fallback xmlns="">
          <p:pic>
            <p:nvPicPr>
              <p:cNvPr id="17457" name="Ink 10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430238" y="1531159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458" name="Ink 10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037638" y="158742063"/>
              <a:ext cx="0" cy="0"/>
            </p14:xfrm>
          </p:contentPart>
        </mc:Choice>
        <mc:Fallback xmlns="">
          <p:pic>
            <p:nvPicPr>
              <p:cNvPr id="17458" name="Ink 10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037638" y="1587420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459" name="Ink 10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576288" y="153695400"/>
              <a:ext cx="0" cy="0"/>
            </p14:xfrm>
          </p:contentPart>
        </mc:Choice>
        <mc:Fallback xmlns="">
          <p:pic>
            <p:nvPicPr>
              <p:cNvPr id="17459" name="Ink 10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576288" y="1536954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7460" name="Ink 1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1089400" y="132554663"/>
              <a:ext cx="0" cy="0"/>
            </p14:xfrm>
          </p:contentPart>
        </mc:Choice>
        <mc:Fallback xmlns="">
          <p:pic>
            <p:nvPicPr>
              <p:cNvPr id="17460" name="Ink 1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089400" y="1325546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461" name="Ink 1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069650" y="155706763"/>
              <a:ext cx="0" cy="0"/>
            </p14:xfrm>
          </p:contentPart>
        </mc:Choice>
        <mc:Fallback xmlns="">
          <p:pic>
            <p:nvPicPr>
              <p:cNvPr id="17461" name="Ink 1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69650" y="1557067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462" name="Ink 1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57913" y="5661025"/>
              <a:ext cx="12700" cy="185738"/>
            </p14:xfrm>
          </p:contentPart>
        </mc:Choice>
        <mc:Fallback xmlns="">
          <p:pic>
            <p:nvPicPr>
              <p:cNvPr id="17462" name="Ink 1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40133" y="5643387"/>
                <a:ext cx="48260" cy="221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463" name="Ink 1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334625" y="158305500"/>
              <a:ext cx="0" cy="0"/>
            </p14:xfrm>
          </p:contentPart>
        </mc:Choice>
        <mc:Fallback xmlns="">
          <p:pic>
            <p:nvPicPr>
              <p:cNvPr id="17463" name="Ink 1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334625" y="1583055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7464" name="Ink 1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49850" y="5734050"/>
              <a:ext cx="177800" cy="106363"/>
            </p14:xfrm>
          </p:contentPart>
        </mc:Choice>
        <mc:Fallback xmlns="">
          <p:pic>
            <p:nvPicPr>
              <p:cNvPr id="17464" name="Ink 1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32214" y="5716443"/>
                <a:ext cx="213072" cy="14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465" name="Ink 1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854738" y="137968038"/>
              <a:ext cx="0" cy="0"/>
            </p14:xfrm>
          </p:contentPart>
        </mc:Choice>
        <mc:Fallback xmlns="">
          <p:pic>
            <p:nvPicPr>
              <p:cNvPr id="17465" name="Ink 1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54738" y="1379680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466" name="Ink 1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7307300" y="119921338"/>
              <a:ext cx="0" cy="0"/>
            </p14:xfrm>
          </p:contentPart>
        </mc:Choice>
        <mc:Fallback xmlns="">
          <p:pic>
            <p:nvPicPr>
              <p:cNvPr id="17466" name="Ink 1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7307300" y="119921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467" name="Ink 1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0620075" y="117387688"/>
              <a:ext cx="0" cy="0"/>
            </p14:xfrm>
          </p:contentPart>
        </mc:Choice>
        <mc:Fallback xmlns="">
          <p:pic>
            <p:nvPicPr>
              <p:cNvPr id="17467" name="Ink 1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620075" y="117387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468" name="Ink 1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5944888" y="133994525"/>
              <a:ext cx="0" cy="0"/>
            </p14:xfrm>
          </p:contentPart>
        </mc:Choice>
        <mc:Fallback xmlns="">
          <p:pic>
            <p:nvPicPr>
              <p:cNvPr id="17468" name="Ink 1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5944888" y="1339945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469" name="Ink 1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382700" y="146627850"/>
              <a:ext cx="0" cy="0"/>
            </p14:xfrm>
          </p:contentPart>
        </mc:Choice>
        <mc:Fallback xmlns="">
          <p:pic>
            <p:nvPicPr>
              <p:cNvPr id="17469" name="Ink 1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382700" y="1466278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7470" name="Ink 1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755763" y="160880425"/>
              <a:ext cx="0" cy="0"/>
            </p14:xfrm>
          </p:contentPart>
        </mc:Choice>
        <mc:Fallback xmlns="">
          <p:pic>
            <p:nvPicPr>
              <p:cNvPr id="17470" name="Ink 1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6755763" y="1608804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471" name="Ink 1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1873525" y="141941550"/>
              <a:ext cx="0" cy="0"/>
            </p14:xfrm>
          </p:contentPart>
        </mc:Choice>
        <mc:Fallback xmlns="">
          <p:pic>
            <p:nvPicPr>
              <p:cNvPr id="17471" name="Ink 1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1873525" y="1419415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7472" name="Ink 1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2146913" y="131476750"/>
              <a:ext cx="0" cy="0"/>
            </p14:xfrm>
          </p:contentPart>
        </mc:Choice>
        <mc:Fallback xmlns="">
          <p:pic>
            <p:nvPicPr>
              <p:cNvPr id="17472" name="Ink 1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2146913" y="1314767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473" name="Ink 1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0435250" y="120999250"/>
              <a:ext cx="0" cy="0"/>
            </p14:xfrm>
          </p:contentPart>
        </mc:Choice>
        <mc:Fallback xmlns="">
          <p:pic>
            <p:nvPicPr>
              <p:cNvPr id="17473" name="Ink 1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0435250" y="1209992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7474" name="Ink 1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583600" y="115220750"/>
              <a:ext cx="0" cy="0"/>
            </p14:xfrm>
          </p:contentPart>
        </mc:Choice>
        <mc:Fallback xmlns="">
          <p:pic>
            <p:nvPicPr>
              <p:cNvPr id="17474" name="Ink 1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83600" y="1152207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475" name="Ink 1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370038" y="153577925"/>
              <a:ext cx="0" cy="0"/>
            </p14:xfrm>
          </p:contentPart>
        </mc:Choice>
        <mc:Fallback xmlns="">
          <p:pic>
            <p:nvPicPr>
              <p:cNvPr id="17475" name="Ink 1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9370038" y="1535779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7476" name="Ink 1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532913" y="154865388"/>
              <a:ext cx="0" cy="0"/>
            </p14:xfrm>
          </p:contentPart>
        </mc:Choice>
        <mc:Fallback xmlns="">
          <p:pic>
            <p:nvPicPr>
              <p:cNvPr id="17476" name="Ink 1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532913" y="1548653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477" name="Ink 1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420700" y="162339338"/>
              <a:ext cx="0" cy="0"/>
            </p14:xfrm>
          </p:contentPart>
        </mc:Choice>
        <mc:Fallback xmlns="">
          <p:pic>
            <p:nvPicPr>
              <p:cNvPr id="17477" name="Ink 1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20700" y="162339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7478" name="Ink 1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509375" y="158465838"/>
              <a:ext cx="0" cy="0"/>
            </p14:xfrm>
          </p:contentPart>
        </mc:Choice>
        <mc:Fallback xmlns="">
          <p:pic>
            <p:nvPicPr>
              <p:cNvPr id="17478" name="Ink 1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509375" y="1584658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479" name="Ink 1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67400" y="5419725"/>
              <a:ext cx="177800" cy="106363"/>
            </p14:xfrm>
          </p:contentPart>
        </mc:Choice>
        <mc:Fallback xmlns="">
          <p:pic>
            <p:nvPicPr>
              <p:cNvPr id="17479" name="Ink 1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9764" y="5402118"/>
                <a:ext cx="213072" cy="14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7480" name="Ink 1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976425" y="146423063"/>
              <a:ext cx="0" cy="0"/>
            </p14:xfrm>
          </p:contentPart>
        </mc:Choice>
        <mc:Fallback xmlns="">
          <p:pic>
            <p:nvPicPr>
              <p:cNvPr id="17480" name="Ink 1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976425" y="1464230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481" name="Ink 1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7403463" y="160880425"/>
              <a:ext cx="0" cy="0"/>
            </p14:xfrm>
          </p:contentPart>
        </mc:Choice>
        <mc:Fallback xmlns="">
          <p:pic>
            <p:nvPicPr>
              <p:cNvPr id="17481" name="Ink 1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7403463" y="1608804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7482" name="Ink 1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0665438" y="153793825"/>
              <a:ext cx="0" cy="0"/>
            </p14:xfrm>
          </p:contentPart>
        </mc:Choice>
        <mc:Fallback xmlns="">
          <p:pic>
            <p:nvPicPr>
              <p:cNvPr id="17482" name="Ink 1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0665438" y="1537938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483" name="Ink 1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126788" y="158624588"/>
              <a:ext cx="0" cy="0"/>
            </p14:xfrm>
          </p:contentPart>
        </mc:Choice>
        <mc:Fallback xmlns="">
          <p:pic>
            <p:nvPicPr>
              <p:cNvPr id="17483" name="Ink 1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126788" y="1586245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7484" name="Ink 1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0663850" y="153695400"/>
              <a:ext cx="0" cy="0"/>
            </p14:xfrm>
          </p:contentPart>
        </mc:Choice>
        <mc:Fallback xmlns="">
          <p:pic>
            <p:nvPicPr>
              <p:cNvPr id="17484" name="Ink 1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0663850" y="153695400"/>
                <a:ext cx="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85" name="Group 139"/>
          <p:cNvGrpSpPr>
            <a:grpSpLocks/>
          </p:cNvGrpSpPr>
          <p:nvPr/>
        </p:nvGrpSpPr>
        <p:grpSpPr bwMode="auto">
          <a:xfrm>
            <a:off x="7308850" y="5360988"/>
            <a:ext cx="792163" cy="592137"/>
            <a:chOff x="4377" y="2379"/>
            <a:chExt cx="953" cy="37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486" name="Ink 14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36" y="82509"/>
                <a:ext cx="0" cy="0"/>
              </p14:xfrm>
            </p:contentPart>
          </mc:Choice>
          <mc:Fallback xmlns="">
            <p:pic>
              <p:nvPicPr>
                <p:cNvPr id="17486" name="Ink 14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936" y="82509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487" name="Ink 14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64396" y="97093"/>
                <a:ext cx="0" cy="0"/>
              </p14:xfrm>
            </p:contentPart>
          </mc:Choice>
          <mc:Fallback xmlns="">
            <p:pic>
              <p:nvPicPr>
                <p:cNvPr id="17487" name="Ink 14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396" y="97093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488" name="Ink 14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239" y="2576"/>
                <a:ext cx="8" cy="117"/>
              </p14:xfrm>
            </p:contentPart>
          </mc:Choice>
          <mc:Fallback xmlns="">
            <p:pic>
              <p:nvPicPr>
                <p:cNvPr id="17488" name="Ink 14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18" y="2565"/>
                  <a:ext cx="49" cy="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489" name="Ink 14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7870" y="98730"/>
                <a:ext cx="0" cy="0"/>
              </p14:xfrm>
            </p:contentPart>
          </mc:Choice>
          <mc:Fallback xmlns="">
            <p:pic>
              <p:nvPicPr>
                <p:cNvPr id="17489" name="Ink 14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870" y="98730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490" name="Ink 14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604" y="2622"/>
                <a:ext cx="112" cy="67"/>
              </p14:xfrm>
            </p:contentPart>
          </mc:Choice>
          <mc:Fallback xmlns="">
            <p:pic>
              <p:nvPicPr>
                <p:cNvPr id="17490" name="Ink 14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83" y="2611"/>
                  <a:ext cx="154" cy="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491" name="Ink 14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3237" y="85919"/>
                <a:ext cx="0" cy="0"/>
              </p14:xfrm>
            </p:contentPart>
          </mc:Choice>
          <mc:Fallback xmlns="">
            <p:pic>
              <p:nvPicPr>
                <p:cNvPr id="17491" name="Ink 14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237" y="85919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492" name="Ink 14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4152" y="74551"/>
                <a:ext cx="0" cy="0"/>
              </p14:xfrm>
            </p:contentPart>
          </mc:Choice>
          <mc:Fallback xmlns="">
            <p:pic>
              <p:nvPicPr>
                <p:cNvPr id="17492" name="Ink 14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152" y="74551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7493" name="Ink 14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2538" y="72955"/>
                <a:ext cx="0" cy="0"/>
              </p14:xfrm>
            </p:contentPart>
          </mc:Choice>
          <mc:Fallback xmlns="">
            <p:pic>
              <p:nvPicPr>
                <p:cNvPr id="17493" name="Ink 14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538" y="72955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494" name="Ink 14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9593" y="83416"/>
                <a:ext cx="0" cy="0"/>
              </p14:xfrm>
            </p:contentPart>
          </mc:Choice>
          <mc:Fallback xmlns="">
            <p:pic>
              <p:nvPicPr>
                <p:cNvPr id="17494" name="Ink 14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593" y="83416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495" name="Ink 14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6168" y="91374"/>
                <a:ext cx="0" cy="0"/>
              </p14:xfrm>
            </p:contentPart>
          </mc:Choice>
          <mc:Fallback xmlns="">
            <p:pic>
              <p:nvPicPr>
                <p:cNvPr id="17495" name="Ink 14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168" y="91374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496" name="Ink 15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6403" y="100352"/>
                <a:ext cx="0" cy="0"/>
              </p14:xfrm>
            </p:contentPart>
          </mc:Choice>
          <mc:Fallback xmlns="">
            <p:pic>
              <p:nvPicPr>
                <p:cNvPr id="17496" name="Ink 15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403" y="100352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497" name="Ink 15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5926" y="88422"/>
                <a:ext cx="0" cy="0"/>
              </p14:xfrm>
            </p:contentPart>
          </mc:Choice>
          <mc:Fallback xmlns="">
            <p:pic>
              <p:nvPicPr>
                <p:cNvPr id="17497" name="Ink 15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926" y="88422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498" name="Ink 15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9799" y="81830"/>
                <a:ext cx="0" cy="0"/>
              </p14:xfrm>
            </p:contentPart>
          </mc:Choice>
          <mc:Fallback xmlns="">
            <p:pic>
              <p:nvPicPr>
                <p:cNvPr id="17498" name="Ink 15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799" y="81830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499" name="Ink 15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5020" y="75230"/>
                <a:ext cx="0" cy="0"/>
              </p14:xfrm>
            </p:contentPart>
          </mc:Choice>
          <mc:Fallback xmlns="">
            <p:pic>
              <p:nvPicPr>
                <p:cNvPr id="17499" name="Ink 15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5020" y="75230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500" name="Ink 15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0704" y="71590"/>
                <a:ext cx="0" cy="0"/>
              </p14:xfrm>
            </p:contentPart>
          </mc:Choice>
          <mc:Fallback xmlns="">
            <p:pic>
              <p:nvPicPr>
                <p:cNvPr id="17500" name="Ink 15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704" y="71590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7501" name="Ink 15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4349" y="95752"/>
                <a:ext cx="0" cy="0"/>
              </p14:xfrm>
            </p:contentPart>
          </mc:Choice>
          <mc:Fallback xmlns="">
            <p:pic>
              <p:nvPicPr>
                <p:cNvPr id="17501" name="Ink 15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349" y="95752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502" name="Ink 15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5239" y="96563"/>
                <a:ext cx="0" cy="0"/>
              </p14:xfrm>
            </p:contentPart>
          </mc:Choice>
          <mc:Fallback xmlns="">
            <p:pic>
              <p:nvPicPr>
                <p:cNvPr id="17502" name="Ink 15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239" y="96563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503" name="Ink 15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7688" y="101271"/>
                <a:ext cx="0" cy="0"/>
              </p14:xfrm>
            </p:contentPart>
          </mc:Choice>
          <mc:Fallback xmlns="">
            <p:pic>
              <p:nvPicPr>
                <p:cNvPr id="17503" name="Ink 15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688" y="101271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504" name="Ink 15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8610" y="98831"/>
                <a:ext cx="0" cy="0"/>
              </p14:xfrm>
            </p:contentPart>
          </mc:Choice>
          <mc:Fallback xmlns="">
            <p:pic>
              <p:nvPicPr>
                <p:cNvPr id="17504" name="Ink 15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610" y="98831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7505" name="Ink 15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056" y="2424"/>
                <a:ext cx="112" cy="67"/>
              </p14:xfrm>
            </p:contentPart>
          </mc:Choice>
          <mc:Fallback xmlns="">
            <p:pic>
              <p:nvPicPr>
                <p:cNvPr id="17505" name="Ink 15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35" y="2413"/>
                  <a:ext cx="154" cy="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506" name="Ink 16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6542" y="91245"/>
                <a:ext cx="0" cy="0"/>
              </p14:xfrm>
            </p:contentPart>
          </mc:Choice>
          <mc:Fallback xmlns="">
            <p:pic>
              <p:nvPicPr>
                <p:cNvPr id="17506" name="Ink 16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542" y="91245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7507" name="Ink 16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6811" y="100352"/>
                <a:ext cx="0" cy="0"/>
              </p14:xfrm>
            </p:contentPart>
          </mc:Choice>
          <mc:Fallback xmlns="">
            <p:pic>
              <p:nvPicPr>
                <p:cNvPr id="17507" name="Ink 16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811" y="100352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508" name="Ink 16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5165" y="95888"/>
                <a:ext cx="0" cy="0"/>
              </p14:xfrm>
            </p:contentPart>
          </mc:Choice>
          <mc:Fallback xmlns="">
            <p:pic>
              <p:nvPicPr>
                <p:cNvPr id="17508" name="Ink 16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65" y="95888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7509" name="Ink 16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8369" y="98931"/>
                <a:ext cx="0" cy="0"/>
              </p14:xfrm>
            </p:contentPart>
          </mc:Choice>
          <mc:Fallback xmlns="">
            <p:pic>
              <p:nvPicPr>
                <p:cNvPr id="17509" name="Ink 16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369" y="98931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510" name="Ink 16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5164" y="95826"/>
                <a:ext cx="0" cy="0"/>
              </p14:xfrm>
            </p:contentPart>
          </mc:Choice>
          <mc:Fallback xmlns="">
            <p:pic>
              <p:nvPicPr>
                <p:cNvPr id="17510" name="Ink 16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64" y="95826"/>
                  <a:ext cx="0" cy="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9295578-8BA9-3672-9E3B-6119AA09EF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944411E-69DE-8B35-55FC-D8B6D6B2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56FF4F9E-9E82-47AC-AA48-997CECEAA5B8}" type="slidenum">
              <a:rPr lang="sl-SI" smtClean="0"/>
              <a:pPr/>
              <a:t>37</a:t>
            </a:fld>
            <a:endParaRPr lang="sl-SI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Heuristics for efficient backpropagation  </a:t>
            </a:r>
            <a:r>
              <a:rPr lang="sl-SI" sz="2800"/>
              <a:t>(3/3)</a:t>
            </a:r>
            <a:endParaRPr lang="en-GB" sz="2800" dirty="0"/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5"/>
            </a:pPr>
            <a:r>
              <a:rPr lang="sl-SI" dirty="0" err="1"/>
              <a:t>Initialization</a:t>
            </a:r>
            <a:endParaRPr lang="sl-SI" dirty="0"/>
          </a:p>
          <a:p>
            <a:pPr marL="762000" lvl="1" indent="-304800" eaLnBrk="1" hangingPunct="1"/>
            <a:r>
              <a:rPr lang="sl-SI" dirty="0" err="1"/>
              <a:t>Choice</a:t>
            </a:r>
            <a:r>
              <a:rPr lang="sl-SI" dirty="0"/>
              <a:t> of </a:t>
            </a:r>
            <a:r>
              <a:rPr lang="sl-SI" dirty="0" err="1"/>
              <a:t>initial</a:t>
            </a:r>
            <a:r>
              <a:rPr lang="sl-SI" dirty="0"/>
              <a:t> </a:t>
            </a:r>
            <a:r>
              <a:rPr lang="sl-SI" dirty="0" err="1"/>
              <a:t>weights</a:t>
            </a:r>
            <a:r>
              <a:rPr lang="sl-SI" dirty="0"/>
              <a:t> is </a:t>
            </a:r>
            <a:r>
              <a:rPr lang="sl-SI" dirty="0" err="1"/>
              <a:t>important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a </a:t>
            </a:r>
            <a:r>
              <a:rPr lang="sl-SI" dirty="0" err="1"/>
              <a:t>successful</a:t>
            </a:r>
            <a:r>
              <a:rPr lang="sl-SI" dirty="0"/>
              <a:t> </a:t>
            </a:r>
            <a:r>
              <a:rPr lang="sl-SI" dirty="0" err="1"/>
              <a:t>network</a:t>
            </a:r>
            <a:r>
              <a:rPr lang="sl-SI" dirty="0"/>
              <a:t> design</a:t>
            </a:r>
          </a:p>
          <a:p>
            <a:pPr marL="1181100" lvl="2" indent="-266700" eaLnBrk="1" hangingPunct="1"/>
            <a:r>
              <a:rPr lang="sl-SI" dirty="0"/>
              <a:t>Large </a:t>
            </a:r>
            <a:r>
              <a:rPr lang="sl-SI" dirty="0" err="1"/>
              <a:t>initial</a:t>
            </a:r>
            <a:r>
              <a:rPr lang="sl-SI" dirty="0"/>
              <a:t> </a:t>
            </a:r>
            <a:r>
              <a:rPr lang="sl-SI" dirty="0" err="1"/>
              <a:t>values</a:t>
            </a:r>
            <a:r>
              <a:rPr lang="sl-SI" dirty="0"/>
              <a:t> </a:t>
            </a:r>
            <a:r>
              <a:rPr lang="sl-SI" dirty="0">
                <a:sym typeface="Wingdings" pitchFamily="2" charset="2"/>
              </a:rPr>
              <a:t> </a:t>
            </a:r>
            <a:r>
              <a:rPr lang="sl-SI" dirty="0" err="1">
                <a:sym typeface="Wingdings" pitchFamily="2" charset="2"/>
              </a:rPr>
              <a:t>saturation</a:t>
            </a:r>
            <a:endParaRPr lang="sl-SI" dirty="0">
              <a:sym typeface="Wingdings" pitchFamily="2" charset="2"/>
            </a:endParaRPr>
          </a:p>
          <a:p>
            <a:pPr marL="1181100" lvl="2" indent="-266700" eaLnBrk="1" hangingPunct="1"/>
            <a:r>
              <a:rPr lang="sl-SI" dirty="0" err="1">
                <a:sym typeface="Wingdings" pitchFamily="2" charset="2"/>
              </a:rPr>
              <a:t>Small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initial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values</a:t>
            </a:r>
            <a:r>
              <a:rPr lang="sl-SI" dirty="0">
                <a:sym typeface="Wingdings" pitchFamily="2" charset="2"/>
              </a:rPr>
              <a:t>  </a:t>
            </a:r>
            <a:r>
              <a:rPr lang="sl-SI" dirty="0" err="1">
                <a:sym typeface="Wingdings" pitchFamily="2" charset="2"/>
              </a:rPr>
              <a:t>slow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learning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due</a:t>
            </a:r>
            <a:r>
              <a:rPr lang="sl-SI" dirty="0">
                <a:sym typeface="Wingdings" pitchFamily="2" charset="2"/>
              </a:rPr>
              <a:t> to </a:t>
            </a:r>
            <a:r>
              <a:rPr lang="sl-SI" dirty="0" err="1">
                <a:sym typeface="Wingdings" pitchFamily="2" charset="2"/>
              </a:rPr>
              <a:t>operation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only</a:t>
            </a:r>
            <a:r>
              <a:rPr lang="sl-SI" dirty="0">
                <a:sym typeface="Wingdings" pitchFamily="2" charset="2"/>
              </a:rPr>
              <a:t> in </a:t>
            </a:r>
            <a:r>
              <a:rPr lang="sl-SI" dirty="0" err="1">
                <a:sym typeface="Wingdings" pitchFamily="2" charset="2"/>
              </a:rPr>
              <a:t>the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saddle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point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near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origin</a:t>
            </a:r>
            <a:endParaRPr lang="sl-SI" dirty="0">
              <a:sym typeface="Wingdings" pitchFamily="2" charset="2"/>
            </a:endParaRPr>
          </a:p>
          <a:p>
            <a:pPr marL="762000" lvl="1" indent="-304800" eaLnBrk="1" hangingPunct="1"/>
            <a:r>
              <a:rPr lang="sl-SI" dirty="0" err="1">
                <a:sym typeface="Wingdings" pitchFamily="2" charset="2"/>
              </a:rPr>
              <a:t>Good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choice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lies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between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these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extreme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values</a:t>
            </a:r>
            <a:endParaRPr lang="sl-SI" dirty="0">
              <a:sym typeface="Wingdings" pitchFamily="2" charset="2"/>
            </a:endParaRPr>
          </a:p>
          <a:p>
            <a:pPr marL="1181100" lvl="2" indent="-266700" eaLnBrk="1" hangingPunct="1"/>
            <a:r>
              <a:rPr lang="sl-SI" dirty="0">
                <a:sym typeface="Wingdings" pitchFamily="2" charset="2"/>
              </a:rPr>
              <a:t>Standard </a:t>
            </a:r>
            <a:r>
              <a:rPr lang="sl-SI" dirty="0" err="1">
                <a:sym typeface="Wingdings" pitchFamily="2" charset="2"/>
              </a:rPr>
              <a:t>deviation</a:t>
            </a:r>
            <a:r>
              <a:rPr lang="sl-SI" dirty="0">
                <a:sym typeface="Wingdings" pitchFamily="2" charset="2"/>
              </a:rPr>
              <a:t> of </a:t>
            </a:r>
            <a:r>
              <a:rPr lang="sl-SI" dirty="0" err="1">
                <a:sym typeface="Wingdings" pitchFamily="2" charset="2"/>
              </a:rPr>
              <a:t>induced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local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fields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should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lie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/>
              <a:t>between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linear</a:t>
            </a:r>
            <a:r>
              <a:rPr lang="sl-SI" dirty="0"/>
              <a:t> and </a:t>
            </a:r>
            <a:r>
              <a:rPr lang="sl-SI" dirty="0" err="1"/>
              <a:t>saturated</a:t>
            </a:r>
            <a:r>
              <a:rPr lang="sl-SI" dirty="0"/>
              <a:t> </a:t>
            </a:r>
            <a:r>
              <a:rPr lang="sl-SI" dirty="0" err="1"/>
              <a:t>parts</a:t>
            </a:r>
            <a:r>
              <a:rPr lang="sl-SI" dirty="0"/>
              <a:t> of </a:t>
            </a:r>
            <a:r>
              <a:rPr lang="sl-SI" dirty="0" err="1"/>
              <a:t>its</a:t>
            </a:r>
            <a:r>
              <a:rPr lang="sl-SI" dirty="0"/>
              <a:t> </a:t>
            </a:r>
            <a:r>
              <a:rPr lang="sl-SI" dirty="0" err="1"/>
              <a:t>sigmoid</a:t>
            </a:r>
            <a:r>
              <a:rPr lang="sl-SI" dirty="0"/>
              <a:t> </a:t>
            </a:r>
            <a:r>
              <a:rPr lang="sl-SI" dirty="0" err="1"/>
              <a:t>function</a:t>
            </a:r>
            <a:endParaRPr lang="sl-SI" dirty="0"/>
          </a:p>
          <a:p>
            <a:pPr marL="1181100" lvl="2" indent="-266700" eaLnBrk="1" hangingPunct="1"/>
            <a:r>
              <a:rPr lang="sl-SI" i="1" dirty="0" err="1"/>
              <a:t>tanh</a:t>
            </a:r>
            <a:r>
              <a:rPr lang="sl-SI" dirty="0"/>
              <a:t> </a:t>
            </a:r>
            <a:r>
              <a:rPr lang="sl-SI" dirty="0" err="1"/>
              <a:t>activation</a:t>
            </a:r>
            <a:r>
              <a:rPr lang="sl-SI" dirty="0"/>
              <a:t> </a:t>
            </a:r>
            <a:r>
              <a:rPr lang="sl-SI" dirty="0" err="1"/>
              <a:t>function</a:t>
            </a:r>
            <a:r>
              <a:rPr lang="sl-SI" dirty="0"/>
              <a:t> </a:t>
            </a:r>
            <a:r>
              <a:rPr lang="sl-SI" dirty="0" err="1"/>
              <a:t>example</a:t>
            </a:r>
            <a:r>
              <a:rPr lang="sl-SI" dirty="0"/>
              <a:t> (a=1.72, b=0.67): </a:t>
            </a:r>
            <a:br>
              <a:rPr lang="sl-SI" dirty="0"/>
            </a:br>
            <a:r>
              <a:rPr lang="sl-SI" dirty="0" err="1"/>
              <a:t>synaptic</a:t>
            </a:r>
            <a:r>
              <a:rPr lang="sl-SI" dirty="0"/>
              <a:t> </a:t>
            </a:r>
            <a:r>
              <a:rPr lang="sl-SI" dirty="0" err="1"/>
              <a:t>weights</a:t>
            </a:r>
            <a:r>
              <a:rPr lang="sl-SI" dirty="0"/>
              <a:t> </a:t>
            </a:r>
            <a:r>
              <a:rPr lang="sl-SI" dirty="0" err="1"/>
              <a:t>should</a:t>
            </a:r>
            <a:r>
              <a:rPr lang="sl-SI" dirty="0"/>
              <a:t> be </a:t>
            </a:r>
            <a:r>
              <a:rPr lang="sl-SI" dirty="0" err="1"/>
              <a:t>chosen</a:t>
            </a:r>
            <a:r>
              <a:rPr lang="sl-SI" dirty="0"/>
              <a:t> </a:t>
            </a:r>
            <a:r>
              <a:rPr lang="sl-SI" dirty="0" err="1"/>
              <a:t>from</a:t>
            </a:r>
            <a:r>
              <a:rPr lang="sl-SI" dirty="0"/>
              <a:t> a uniform </a:t>
            </a:r>
            <a:r>
              <a:rPr lang="sl-SI" dirty="0" err="1"/>
              <a:t>distribution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zero</a:t>
            </a:r>
            <a:r>
              <a:rPr lang="sl-SI" dirty="0"/>
              <a:t> </a:t>
            </a:r>
            <a:r>
              <a:rPr lang="sl-SI" dirty="0" err="1"/>
              <a:t>mean</a:t>
            </a:r>
            <a:r>
              <a:rPr lang="sl-SI" dirty="0"/>
              <a:t> and standard </a:t>
            </a:r>
            <a:r>
              <a:rPr lang="sl-SI" dirty="0" err="1"/>
              <a:t>deviation</a:t>
            </a:r>
            <a:r>
              <a:rPr lang="sl-SI" dirty="0"/>
              <a:t> </a:t>
            </a:r>
            <a:endParaRPr lang="sl-SI" dirty="0">
              <a:sym typeface="Wingdings" pitchFamily="2" charset="2"/>
            </a:endParaRPr>
          </a:p>
          <a:p>
            <a:pPr marL="1181100" lvl="2" indent="-266700" eaLnBrk="1" hangingPunct="1"/>
            <a:endParaRPr lang="sl-SI" dirty="0"/>
          </a:p>
          <a:p>
            <a:pPr marL="457200" indent="-457200" eaLnBrk="1" hangingPunct="1">
              <a:buFontTx/>
              <a:buAutoNum type="arabicPeriod" startAt="5"/>
            </a:pPr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hints</a:t>
            </a:r>
            <a:endParaRPr lang="sl-SI" dirty="0"/>
          </a:p>
          <a:p>
            <a:pPr marL="762000" lvl="1" indent="-304800" eaLnBrk="1" hangingPunct="1"/>
            <a:r>
              <a:rPr lang="sl-SI" dirty="0"/>
              <a:t>Prior </a:t>
            </a:r>
            <a:r>
              <a:rPr lang="sl-SI" dirty="0" err="1"/>
              <a:t>information</a:t>
            </a:r>
            <a:r>
              <a:rPr lang="sl-SI" dirty="0"/>
              <a:t> </a:t>
            </a:r>
            <a:r>
              <a:rPr lang="sl-SI" dirty="0" err="1"/>
              <a:t>about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unknown</a:t>
            </a:r>
            <a:r>
              <a:rPr lang="sl-SI" dirty="0"/>
              <a:t> </a:t>
            </a:r>
            <a:r>
              <a:rPr lang="sl-SI" dirty="0" err="1"/>
              <a:t>mapping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</a:t>
            </a:r>
            <a:r>
              <a:rPr lang="sl-SI" dirty="0" err="1"/>
              <a:t>included</a:t>
            </a:r>
            <a:r>
              <a:rPr lang="sl-SI" dirty="0"/>
              <a:t> in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err="1"/>
              <a:t>process</a:t>
            </a:r>
            <a:endParaRPr lang="sl-SI" dirty="0"/>
          </a:p>
          <a:p>
            <a:pPr marL="1181100" lvl="2" indent="-266700" eaLnBrk="1" hangingPunct="1"/>
            <a:r>
              <a:rPr lang="sl-SI" dirty="0" err="1"/>
              <a:t>Initialization</a:t>
            </a:r>
            <a:endParaRPr lang="sl-SI" dirty="0"/>
          </a:p>
          <a:p>
            <a:pPr marL="1181100" lvl="2" indent="-266700" eaLnBrk="1" hangingPunct="1"/>
            <a:r>
              <a:rPr lang="sl-SI" dirty="0" err="1"/>
              <a:t>Possible</a:t>
            </a:r>
            <a:r>
              <a:rPr lang="sl-SI" dirty="0"/>
              <a:t> </a:t>
            </a:r>
            <a:r>
              <a:rPr lang="sl-SI" dirty="0" err="1"/>
              <a:t>invariance</a:t>
            </a:r>
            <a:r>
              <a:rPr lang="sl-SI" dirty="0"/>
              <a:t> </a:t>
            </a:r>
            <a:r>
              <a:rPr lang="sl-SI" dirty="0" err="1"/>
              <a:t>properties</a:t>
            </a:r>
            <a:r>
              <a:rPr lang="sl-SI" dirty="0"/>
              <a:t>, </a:t>
            </a:r>
            <a:r>
              <a:rPr lang="sl-SI" dirty="0" err="1"/>
              <a:t>symmetries</a:t>
            </a:r>
            <a:r>
              <a:rPr lang="sl-SI" dirty="0"/>
              <a:t>, ...</a:t>
            </a:r>
          </a:p>
          <a:p>
            <a:pPr marL="1181100" lvl="2" indent="-266700" eaLnBrk="1" hangingPunct="1"/>
            <a:r>
              <a:rPr lang="sl-SI" dirty="0" err="1"/>
              <a:t>Choice</a:t>
            </a:r>
            <a:r>
              <a:rPr lang="sl-SI" dirty="0"/>
              <a:t> of </a:t>
            </a:r>
            <a:r>
              <a:rPr lang="sl-SI" dirty="0" err="1"/>
              <a:t>activation</a:t>
            </a:r>
            <a:r>
              <a:rPr lang="sl-SI" dirty="0"/>
              <a:t> </a:t>
            </a:r>
            <a:r>
              <a:rPr lang="sl-SI" dirty="0" err="1"/>
              <a:t>functions</a:t>
            </a:r>
            <a:endParaRPr lang="sl-SI" dirty="0"/>
          </a:p>
          <a:p>
            <a:pPr marL="457200" indent="-457200" eaLnBrk="1" hangingPunct="1">
              <a:buFontTx/>
              <a:buAutoNum type="arabicPeriod" startAt="5"/>
            </a:pPr>
            <a:endParaRPr lang="en-GB" dirty="0"/>
          </a:p>
        </p:txBody>
      </p:sp>
      <p:graphicFrame>
        <p:nvGraphicFramePr>
          <p:cNvPr id="18434" name="Object 121"/>
          <p:cNvGraphicFramePr>
            <a:graphicFrameLocks noChangeAspect="1"/>
          </p:cNvGraphicFramePr>
          <p:nvPr/>
        </p:nvGraphicFramePr>
        <p:xfrm>
          <a:off x="3306763" y="3789363"/>
          <a:ext cx="977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241200" progId="Equation.3">
                  <p:embed/>
                </p:oleObj>
              </mc:Choice>
              <mc:Fallback>
                <p:oleObj name="Equation" r:id="rId2" imgW="660240" imgH="24120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789363"/>
                        <a:ext cx="9779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122"/>
          <p:cNvSpPr txBox="1">
            <a:spLocks noChangeArrowheads="1"/>
          </p:cNvSpPr>
          <p:nvPr/>
        </p:nvSpPr>
        <p:spPr bwMode="auto">
          <a:xfrm>
            <a:off x="4643438" y="3819525"/>
            <a:ext cx="2725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 i="1"/>
              <a:t>m</a:t>
            </a:r>
            <a:r>
              <a:rPr lang="sl-SI" sz="1400"/>
              <a:t> ... number of synaptic weights</a:t>
            </a:r>
            <a:endParaRPr lang="en-GB" sz="1400" i="1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EC35CCC-F9B2-FD30-1C26-43E2BBC323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1511300" cy="26035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C9AAB98-DC4A-AB7B-456E-989EC606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208">
            <a:extLst>
              <a:ext uri="{FF2B5EF4-FFF2-40B4-BE49-F238E27FC236}">
                <a16:creationId xmlns:a16="http://schemas.microsoft.com/office/drawing/2014/main" id="{3B7B7979-FB0B-25B7-D1AC-AF72CCA51206}"/>
              </a:ext>
            </a:extLst>
          </p:cNvPr>
          <p:cNvSpPr txBox="1"/>
          <p:nvPr/>
        </p:nvSpPr>
        <p:spPr>
          <a:xfrm>
            <a:off x="-5309" y="-5665"/>
            <a:ext cx="3538378" cy="4597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rgbClr val="FF0000"/>
                </a:solidFill>
                <a:latin typeface="Calibri" panose="020F0502020204030204"/>
              </a:rPr>
              <a:t>Feedforward Neural Networks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FFD31C66-C0B5-2EDF-B488-120F8556F6BE}"/>
              </a:ext>
            </a:extLst>
          </p:cNvPr>
          <p:cNvSpPr txBox="1"/>
          <p:nvPr/>
        </p:nvSpPr>
        <p:spPr>
          <a:xfrm>
            <a:off x="2107468" y="1052736"/>
            <a:ext cx="1270454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0000"/>
                </a:solidFill>
                <a:latin typeface="Calibri" panose="020F0502020204030204"/>
              </a:rPr>
              <a:t>Perceptron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0D5BCF7-574B-3CAB-5829-11B8D807CD2A}"/>
              </a:ext>
            </a:extLst>
          </p:cNvPr>
          <p:cNvGrpSpPr/>
          <p:nvPr/>
        </p:nvGrpSpPr>
        <p:grpSpPr>
          <a:xfrm>
            <a:off x="840985" y="1716117"/>
            <a:ext cx="3452942" cy="1712883"/>
            <a:chOff x="1121313" y="1145156"/>
            <a:chExt cx="4603923" cy="228384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533140B-53E5-7FD0-AEFE-D0A33E0D07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9722" y="1248197"/>
              <a:ext cx="1910673" cy="125057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108000" tIns="0" rIns="0" bIns="0" rtlCol="0" anchor="ctr"/>
            <a:lstStyle/>
            <a:p>
              <a:pPr algn="ctr" defTabSz="3429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93C3872E-2471-1A5F-9660-9D7CFBB486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44812" y="1737149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108000" tIns="0" rIns="0" bIns="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Σ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6" name="Rectangle 615">
                  <a:extLst>
                    <a:ext uri="{FF2B5EF4-FFF2-40B4-BE49-F238E27FC236}">
                      <a16:creationId xmlns:a16="http://schemas.microsoft.com/office/drawing/2014/main" id="{93C3872E-2471-1A5F-9660-9D7CFBB48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4812" y="1737149"/>
                  <a:ext cx="432000" cy="432000"/>
                </a:xfrm>
                <a:prstGeom prst="rect">
                  <a:avLst/>
                </a:prstGeom>
                <a:blipFill>
                  <a:blip r:embed="rId2"/>
                  <a:stretch>
                    <a:fillRect l="-40741" t="-11111" r="-7407" b="-48148"/>
                  </a:stretch>
                </a:blipFill>
                <a:ln w="6350" cap="flat" cmpd="sng" algn="ctr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9A91C955-256B-B23D-B330-3EF7DBCEB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3269" y="1737149"/>
              <a:ext cx="535562" cy="432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5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lIns="108000" tIns="0" rIns="0" bIns="27000" rtlCol="0" anchor="ctr"/>
            <a:lstStyle/>
            <a:p>
              <a:pPr algn="ctr" defTabSz="3429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Oval 617">
                  <a:extLst>
                    <a:ext uri="{FF2B5EF4-FFF2-40B4-BE49-F238E27FC236}">
                      <a16:creationId xmlns:a16="http://schemas.microsoft.com/office/drawing/2014/main" id="{E0F8AAA0-6BB7-3AEB-C175-8E1B8CB11C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968" y="1145156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18" name="Oval 617">
                  <a:extLst>
                    <a:ext uri="{FF2B5EF4-FFF2-40B4-BE49-F238E27FC236}">
                      <a16:creationId xmlns:a16="http://schemas.microsoft.com/office/drawing/2014/main" id="{E0F8AAA0-6BB7-3AEB-C175-8E1B8CB11C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968" y="1145156"/>
                  <a:ext cx="432000" cy="432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65B0DF07-3FB1-1468-975F-18F73D614EF7}"/>
                </a:ext>
              </a:extLst>
            </p:cNvPr>
            <p:cNvCxnSpPr>
              <a:cxnSpLocks/>
              <a:stCxn id="618" idx="6"/>
              <a:endCxn id="616" idx="1"/>
            </p:cNvCxnSpPr>
            <p:nvPr/>
          </p:nvCxnSpPr>
          <p:spPr>
            <a:xfrm>
              <a:off x="1731968" y="1361156"/>
              <a:ext cx="1212844" cy="591993"/>
            </a:xfrm>
            <a:prstGeom prst="straightConnector1">
              <a:avLst/>
            </a:prstGeom>
            <a:ln w="28575"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Arrow Connector 622">
              <a:extLst>
                <a:ext uri="{FF2B5EF4-FFF2-40B4-BE49-F238E27FC236}">
                  <a16:creationId xmlns:a16="http://schemas.microsoft.com/office/drawing/2014/main" id="{F987D61E-8F18-B40F-4347-1442C854F1F3}"/>
                </a:ext>
              </a:extLst>
            </p:cNvPr>
            <p:cNvCxnSpPr>
              <a:cxnSpLocks/>
              <a:stCxn id="637" idx="6"/>
              <a:endCxn id="616" idx="1"/>
            </p:cNvCxnSpPr>
            <p:nvPr/>
          </p:nvCxnSpPr>
          <p:spPr>
            <a:xfrm>
              <a:off x="1737680" y="1737149"/>
              <a:ext cx="1207132" cy="216000"/>
            </a:xfrm>
            <a:prstGeom prst="straightConnector1">
              <a:avLst/>
            </a:prstGeom>
            <a:ln w="28575"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Arrow Connector 627">
              <a:extLst>
                <a:ext uri="{FF2B5EF4-FFF2-40B4-BE49-F238E27FC236}">
                  <a16:creationId xmlns:a16="http://schemas.microsoft.com/office/drawing/2014/main" id="{408AEFF0-5690-E1B5-28EA-4A3C731BEB94}"/>
                </a:ext>
              </a:extLst>
            </p:cNvPr>
            <p:cNvCxnSpPr>
              <a:cxnSpLocks/>
              <a:stCxn id="638" idx="6"/>
              <a:endCxn id="616" idx="1"/>
            </p:cNvCxnSpPr>
            <p:nvPr/>
          </p:nvCxnSpPr>
          <p:spPr>
            <a:xfrm flipV="1">
              <a:off x="1737680" y="1953149"/>
              <a:ext cx="1207132" cy="226115"/>
            </a:xfrm>
            <a:prstGeom prst="straightConnector1">
              <a:avLst/>
            </a:prstGeom>
            <a:ln w="28575"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Arrow Connector 630">
              <a:extLst>
                <a:ext uri="{FF2B5EF4-FFF2-40B4-BE49-F238E27FC236}">
                  <a16:creationId xmlns:a16="http://schemas.microsoft.com/office/drawing/2014/main" id="{E369A968-6026-5929-397B-FCA3B371040E}"/>
                </a:ext>
              </a:extLst>
            </p:cNvPr>
            <p:cNvCxnSpPr>
              <a:cxnSpLocks/>
              <a:stCxn id="639" idx="6"/>
              <a:endCxn id="616" idx="1"/>
            </p:cNvCxnSpPr>
            <p:nvPr/>
          </p:nvCxnSpPr>
          <p:spPr>
            <a:xfrm flipV="1">
              <a:off x="1737680" y="1953149"/>
              <a:ext cx="1207132" cy="637885"/>
            </a:xfrm>
            <a:prstGeom prst="straightConnector1">
              <a:avLst/>
            </a:prstGeom>
            <a:ln w="28575"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529F8007-EBF1-32A6-B60C-3209FAB0A4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24801" y="1737149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⋮</m:t>
                        </m:r>
                      </m:oMath>
                    </m:oMathPara>
                  </a14:m>
                  <a:endParaRPr lang="en-US" sz="15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529F8007-EBF1-32A6-B60C-3209FAB0A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801" y="1737149"/>
                  <a:ext cx="432000" cy="432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74571E67-D590-100E-E116-0FB09162A9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24801" y="2169149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⋮</m:t>
                        </m:r>
                      </m:oMath>
                    </m:oMathPara>
                  </a14:m>
                  <a:endParaRPr lang="en-US" sz="15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74571E67-D590-100E-E116-0FB09162A9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801" y="2169149"/>
                  <a:ext cx="432000" cy="432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E6CC991B-2EFD-9D64-D8F5-32BEDF87F0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05680" y="1521149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E6CC991B-2EFD-9D64-D8F5-32BEDF87F0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680" y="1521149"/>
                  <a:ext cx="432000" cy="432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E8F971C7-D759-D74D-485F-880C2430C0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05680" y="1963264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E8F971C7-D759-D74D-485F-880C2430C0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680" y="1963264"/>
                  <a:ext cx="432000" cy="432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0F78A6AE-FCC7-E1D1-505A-D6ADFBEBB1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05680" y="2375034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0F78A6AE-FCC7-E1D1-505A-D6ADFBEBB1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680" y="2375034"/>
                  <a:ext cx="432000" cy="432000"/>
                </a:xfrm>
                <a:prstGeom prst="ellipse">
                  <a:avLst/>
                </a:prstGeom>
                <a:blipFill>
                  <a:blip r:embed="rId8"/>
                  <a:stretch>
                    <a:fillRect l="-3846"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8" name="TextBox 647">
                  <a:extLst>
                    <a:ext uri="{FF2B5EF4-FFF2-40B4-BE49-F238E27FC236}">
                      <a16:creationId xmlns:a16="http://schemas.microsoft.com/office/drawing/2014/main" id="{6BE94248-B114-C02D-02DF-EE64B39AEBC6}"/>
                    </a:ext>
                  </a:extLst>
                </p:cNvPr>
                <p:cNvSpPr txBox="1"/>
                <p:nvPr/>
              </p:nvSpPr>
              <p:spPr>
                <a:xfrm>
                  <a:off x="1980748" y="1384619"/>
                  <a:ext cx="366440" cy="2445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lIns="0" tIns="0" rIns="0" bIns="27000" rtlCol="0">
                  <a:spAutoFit/>
                </a:bodyPr>
                <a:lstStyle/>
                <a:p>
                  <a:pPr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kern="0" dirty="0">
                    <a:solidFill>
                      <a:prstClr val="black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648" name="TextBox 647">
                  <a:extLst>
                    <a:ext uri="{FF2B5EF4-FFF2-40B4-BE49-F238E27FC236}">
                      <a16:creationId xmlns:a16="http://schemas.microsoft.com/office/drawing/2014/main" id="{6BE94248-B114-C02D-02DF-EE64B39AE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748" y="1384619"/>
                  <a:ext cx="366440" cy="244531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9" name="TextBox 648">
                  <a:extLst>
                    <a:ext uri="{FF2B5EF4-FFF2-40B4-BE49-F238E27FC236}">
                      <a16:creationId xmlns:a16="http://schemas.microsoft.com/office/drawing/2014/main" id="{8105F6FD-5E39-9124-02C5-040EA0B9ADE4}"/>
                    </a:ext>
                  </a:extLst>
                </p:cNvPr>
                <p:cNvSpPr txBox="1"/>
                <p:nvPr/>
              </p:nvSpPr>
              <p:spPr>
                <a:xfrm>
                  <a:off x="1980748" y="1708619"/>
                  <a:ext cx="366440" cy="2445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lIns="0" tIns="0" rIns="0" bIns="27000" rtlCol="0">
                  <a:spAutoFit/>
                </a:bodyPr>
                <a:lstStyle/>
                <a:p>
                  <a:pPr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kern="0" dirty="0">
                    <a:solidFill>
                      <a:prstClr val="black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649" name="TextBox 648">
                  <a:extLst>
                    <a:ext uri="{FF2B5EF4-FFF2-40B4-BE49-F238E27FC236}">
                      <a16:creationId xmlns:a16="http://schemas.microsoft.com/office/drawing/2014/main" id="{8105F6FD-5E39-9124-02C5-040EA0B9AD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748" y="1708619"/>
                  <a:ext cx="366440" cy="244531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0" name="TextBox 649">
                  <a:extLst>
                    <a:ext uri="{FF2B5EF4-FFF2-40B4-BE49-F238E27FC236}">
                      <a16:creationId xmlns:a16="http://schemas.microsoft.com/office/drawing/2014/main" id="{2CD0F2A9-4FD2-3CF2-2AF3-12F0A2E81A9A}"/>
                    </a:ext>
                  </a:extLst>
                </p:cNvPr>
                <p:cNvSpPr txBox="1"/>
                <p:nvPr/>
              </p:nvSpPr>
              <p:spPr>
                <a:xfrm>
                  <a:off x="1981857" y="1990877"/>
                  <a:ext cx="366440" cy="2445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lIns="0" tIns="0" rIns="0" bIns="27000" rtlCol="0">
                  <a:spAutoFit/>
                </a:bodyPr>
                <a:lstStyle/>
                <a:p>
                  <a:pPr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900" kern="0" dirty="0">
                    <a:solidFill>
                      <a:prstClr val="black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650" name="TextBox 649">
                  <a:extLst>
                    <a:ext uri="{FF2B5EF4-FFF2-40B4-BE49-F238E27FC236}">
                      <a16:creationId xmlns:a16="http://schemas.microsoft.com/office/drawing/2014/main" id="{2CD0F2A9-4FD2-3CF2-2AF3-12F0A2E81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857" y="1990877"/>
                  <a:ext cx="366440" cy="244531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1" name="TextBox 650">
                  <a:extLst>
                    <a:ext uri="{FF2B5EF4-FFF2-40B4-BE49-F238E27FC236}">
                      <a16:creationId xmlns:a16="http://schemas.microsoft.com/office/drawing/2014/main" id="{BF66088B-ECDF-794E-64AD-54A8644C0745}"/>
                    </a:ext>
                  </a:extLst>
                </p:cNvPr>
                <p:cNvSpPr txBox="1"/>
                <p:nvPr/>
              </p:nvSpPr>
              <p:spPr>
                <a:xfrm>
                  <a:off x="1982960" y="2272999"/>
                  <a:ext cx="366440" cy="2445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lIns="0" tIns="0" rIns="0" bIns="27000" rtlCol="0">
                  <a:spAutoFit/>
                </a:bodyPr>
                <a:lstStyle/>
                <a:p>
                  <a:pPr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CA" sz="9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900" kern="0" dirty="0">
                    <a:solidFill>
                      <a:prstClr val="black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651" name="TextBox 650">
                  <a:extLst>
                    <a:ext uri="{FF2B5EF4-FFF2-40B4-BE49-F238E27FC236}">
                      <a16:creationId xmlns:a16="http://schemas.microsoft.com/office/drawing/2014/main" id="{BF66088B-ECDF-794E-64AD-54A8644C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960" y="2272999"/>
                  <a:ext cx="366440" cy="244531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2" name="Straight Arrow Connector 651">
              <a:extLst>
                <a:ext uri="{FF2B5EF4-FFF2-40B4-BE49-F238E27FC236}">
                  <a16:creationId xmlns:a16="http://schemas.microsoft.com/office/drawing/2014/main" id="{287DF7C8-EB7E-373C-4E62-409445F16159}"/>
                </a:ext>
              </a:extLst>
            </p:cNvPr>
            <p:cNvCxnSpPr>
              <a:cxnSpLocks/>
              <a:stCxn id="616" idx="3"/>
              <a:endCxn id="617" idx="1"/>
            </p:cNvCxnSpPr>
            <p:nvPr/>
          </p:nvCxnSpPr>
          <p:spPr>
            <a:xfrm>
              <a:off x="3376812" y="1953149"/>
              <a:ext cx="736457" cy="0"/>
            </a:xfrm>
            <a:prstGeom prst="straightConnector1">
              <a:avLst/>
            </a:prstGeom>
            <a:ln w="2857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6" name="Oval 655">
                  <a:extLst>
                    <a:ext uri="{FF2B5EF4-FFF2-40B4-BE49-F238E27FC236}">
                      <a16:creationId xmlns:a16="http://schemas.microsoft.com/office/drawing/2014/main" id="{09216992-4752-BDD2-BFD1-0D79FCB98F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59826" y="1577156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56" name="Oval 655">
                  <a:extLst>
                    <a:ext uri="{FF2B5EF4-FFF2-40B4-BE49-F238E27FC236}">
                      <a16:creationId xmlns:a16="http://schemas.microsoft.com/office/drawing/2014/main" id="{09216992-4752-BDD2-BFD1-0D79FCB98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826" y="1577156"/>
                  <a:ext cx="432000" cy="432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7" name="Straight Arrow Connector 656">
              <a:extLst>
                <a:ext uri="{FF2B5EF4-FFF2-40B4-BE49-F238E27FC236}">
                  <a16:creationId xmlns:a16="http://schemas.microsoft.com/office/drawing/2014/main" id="{2ED783E2-0B21-C5FC-3623-D58FB69EB186}"/>
                </a:ext>
              </a:extLst>
            </p:cNvPr>
            <p:cNvCxnSpPr>
              <a:cxnSpLocks/>
              <a:stCxn id="617" idx="3"/>
            </p:cNvCxnSpPr>
            <p:nvPr/>
          </p:nvCxnSpPr>
          <p:spPr>
            <a:xfrm>
              <a:off x="4648831" y="1953149"/>
              <a:ext cx="240085" cy="0"/>
            </a:xfrm>
            <a:prstGeom prst="straightConnector1">
              <a:avLst/>
            </a:prstGeom>
            <a:ln w="28575"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0" name="Oval 659">
                  <a:extLst>
                    <a:ext uri="{FF2B5EF4-FFF2-40B4-BE49-F238E27FC236}">
                      <a16:creationId xmlns:a16="http://schemas.microsoft.com/office/drawing/2014/main" id="{9B62D95A-504B-E3AA-656F-07E0B5486B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31845" y="1577156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60" name="Oval 659">
                  <a:extLst>
                    <a:ext uri="{FF2B5EF4-FFF2-40B4-BE49-F238E27FC236}">
                      <a16:creationId xmlns:a16="http://schemas.microsoft.com/office/drawing/2014/main" id="{9B62D95A-504B-E3AA-656F-07E0B5486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1845" y="1577156"/>
                  <a:ext cx="432000" cy="432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3" name="Straight Arrow Connector 662">
              <a:extLst>
                <a:ext uri="{FF2B5EF4-FFF2-40B4-BE49-F238E27FC236}">
                  <a16:creationId xmlns:a16="http://schemas.microsoft.com/office/drawing/2014/main" id="{2CB2AB72-1FDD-BF66-2A32-06D96BBF694D}"/>
                </a:ext>
              </a:extLst>
            </p:cNvPr>
            <p:cNvCxnSpPr>
              <a:cxnSpLocks/>
              <a:endCxn id="616" idx="2"/>
            </p:cNvCxnSpPr>
            <p:nvPr/>
          </p:nvCxnSpPr>
          <p:spPr>
            <a:xfrm flipV="1">
              <a:off x="3160812" y="2169149"/>
              <a:ext cx="0" cy="637885"/>
            </a:xfrm>
            <a:prstGeom prst="straightConnector1">
              <a:avLst/>
            </a:prstGeom>
            <a:ln w="28575">
              <a:headEnd type="oval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6" name="Oval 665">
                  <a:extLst>
                    <a:ext uri="{FF2B5EF4-FFF2-40B4-BE49-F238E27FC236}">
                      <a16:creationId xmlns:a16="http://schemas.microsoft.com/office/drawing/2014/main" id="{2AEF4DC2-0EA8-68F3-04AC-5F7E9077E8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85306" y="2658492"/>
                  <a:ext cx="432000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66" name="Oval 665">
                  <a:extLst>
                    <a:ext uri="{FF2B5EF4-FFF2-40B4-BE49-F238E27FC236}">
                      <a16:creationId xmlns:a16="http://schemas.microsoft.com/office/drawing/2014/main" id="{2AEF4DC2-0EA8-68F3-04AC-5F7E9077E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5306" y="2658492"/>
                  <a:ext cx="432000" cy="432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CB461972-DA14-03F1-736C-0778A4437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9178" y="2122282"/>
              <a:ext cx="432000" cy="432000"/>
            </a:xfrm>
            <a:prstGeom prst="ellipse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lIns="108000" tIns="0" rIns="0" bIns="27000" rtlCol="0" anchor="ctr"/>
            <a:lstStyle/>
            <a:p>
              <a:pPr algn="ctr" defTabSz="3429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8" name="TextBox 667">
                  <a:extLst>
                    <a:ext uri="{FF2B5EF4-FFF2-40B4-BE49-F238E27FC236}">
                      <a16:creationId xmlns:a16="http://schemas.microsoft.com/office/drawing/2014/main" id="{AB518A5E-24C8-8144-8C67-A1BD7712B644}"/>
                    </a:ext>
                  </a:extLst>
                </p:cNvPr>
                <p:cNvSpPr txBox="1"/>
                <p:nvPr/>
              </p:nvSpPr>
              <p:spPr>
                <a:xfrm>
                  <a:off x="3024958" y="2452607"/>
                  <a:ext cx="248544" cy="24453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lIns="0" tIns="0" rIns="0" bIns="27000" rtlCol="0">
                  <a:spAutoFit/>
                </a:bodyPr>
                <a:lstStyle/>
                <a:p>
                  <a:pPr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9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900" kern="0" dirty="0">
                    <a:solidFill>
                      <a:prstClr val="black"/>
                    </a:solidFill>
                    <a:latin typeface="Comic Sans MS" panose="030F0902030302020204" pitchFamily="66" charset="0"/>
                  </a:endParaRPr>
                </a:p>
              </p:txBody>
            </p:sp>
          </mc:Choice>
          <mc:Fallback xmlns="">
            <p:sp>
              <p:nvSpPr>
                <p:cNvPr id="668" name="TextBox 667">
                  <a:extLst>
                    <a:ext uri="{FF2B5EF4-FFF2-40B4-BE49-F238E27FC236}">
                      <a16:creationId xmlns:a16="http://schemas.microsoft.com/office/drawing/2014/main" id="{AB518A5E-24C8-8144-8C67-A1BD7712B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958" y="2452607"/>
                  <a:ext cx="248544" cy="244531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0" name="Oval 669">
                  <a:extLst>
                    <a:ext uri="{FF2B5EF4-FFF2-40B4-BE49-F238E27FC236}">
                      <a16:creationId xmlns:a16="http://schemas.microsoft.com/office/drawing/2014/main" id="{94232463-C89B-07BA-CF0A-7BFCDF1771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1313" y="2997000"/>
                  <a:ext cx="859435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Inputs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70" name="Oval 669">
                  <a:extLst>
                    <a:ext uri="{FF2B5EF4-FFF2-40B4-BE49-F238E27FC236}">
                      <a16:creationId xmlns:a16="http://schemas.microsoft.com/office/drawing/2014/main" id="{94232463-C89B-07BA-CF0A-7BFCDF177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313" y="2997000"/>
                  <a:ext cx="859435" cy="432000"/>
                </a:xfrm>
                <a:prstGeom prst="ellipse">
                  <a:avLst/>
                </a:prstGeom>
                <a:blipFill>
                  <a:blip r:embed="rId17"/>
                  <a:stretch>
                    <a:fillRect l="-3846" r="-3846"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1" name="Oval 670">
                  <a:extLst>
                    <a:ext uri="{FF2B5EF4-FFF2-40B4-BE49-F238E27FC236}">
                      <a16:creationId xmlns:a16="http://schemas.microsoft.com/office/drawing/2014/main" id="{18E848AB-DA79-7875-C23A-B833D59CC1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2834" y="2997000"/>
                  <a:ext cx="859435" cy="432000"/>
                </a:xfrm>
                <a:prstGeom prst="ellipse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15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Bias</m:t>
                        </m:r>
                      </m:oMath>
                    </m:oMathPara>
                  </a14:m>
                  <a:endParaRPr lang="en-US" sz="1800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71" name="Oval 670">
                  <a:extLst>
                    <a:ext uri="{FF2B5EF4-FFF2-40B4-BE49-F238E27FC236}">
                      <a16:creationId xmlns:a16="http://schemas.microsoft.com/office/drawing/2014/main" id="{18E848AB-DA79-7875-C23A-B833D59CC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2834" y="2997000"/>
                  <a:ext cx="859435" cy="432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5E4F6058-B783-19F1-3B6F-4F5DB52080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71178" y="2997000"/>
                  <a:ext cx="2254058" cy="432000"/>
                </a:xfrm>
                <a:prstGeom prst="rect">
                  <a:avLst/>
                </a:prstGeom>
                <a:noFill/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08000" tIns="0" rIns="0" bIns="27000" rtlCol="0" anchor="ctr"/>
                <a:lstStyle/>
                <a:p>
                  <a:pPr algn="ctr" defTabSz="3429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CA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  <m:r>
                          <a:rPr lang="en-CA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r>
                          <a:rPr lang="en-CA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𝑓</m:t>
                        </m:r>
                        <m:d>
                          <m:dPr>
                            <m:ctrlP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CA" sz="15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</m:d>
                        <m:r>
                          <a:rPr lang="en-CA" sz="15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r>
                          <a:rPr lang="en-CA" sz="1500" i="1" kern="0">
                            <a:solidFill>
                              <a:srgbClr val="70AD47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𝑡h𝑟𝑒𝑠h𝑜𝑙𝑑</m:t>
                        </m:r>
                        <m:d>
                          <m:dPr>
                            <m:ctrlPr>
                              <a:rPr lang="en-CA" sz="1500" i="1" kern="0"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CA" sz="1500" i="1" kern="0">
                                <a:solidFill>
                                  <a:srgbClr val="70AD47">
                                    <a:lumMod val="75000"/>
                                  </a:srgbClr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</m:d>
                      </m:oMath>
                    </m:oMathPara>
                  </a14:m>
                  <a:endParaRPr lang="en-US" sz="1800" i="1" kern="0" dirty="0">
                    <a:solidFill>
                      <a:prstClr val="black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72" name="Rectangle 671">
                  <a:extLst>
                    <a:ext uri="{FF2B5EF4-FFF2-40B4-BE49-F238E27FC236}">
                      <a16:creationId xmlns:a16="http://schemas.microsoft.com/office/drawing/2014/main" id="{5E4F6058-B783-19F1-3B6F-4F5DB52080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178" y="2997000"/>
                  <a:ext cx="2254058" cy="432000"/>
                </a:xfrm>
                <a:prstGeom prst="rect">
                  <a:avLst/>
                </a:prstGeom>
                <a:blipFill>
                  <a:blip r:embed="rId19"/>
                  <a:stretch>
                    <a:fillRect t="-25926" b="-18519"/>
                  </a:stretch>
                </a:blipFill>
                <a:ln w="63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D821B94-DDB7-8C6E-15E2-74441FC2F1B1}"/>
                </a:ext>
              </a:extLst>
            </p:cNvPr>
            <p:cNvCxnSpPr>
              <a:cxnSpLocks/>
            </p:cNvCxnSpPr>
            <p:nvPr/>
          </p:nvCxnSpPr>
          <p:spPr>
            <a:xfrm>
              <a:off x="4150148" y="2091521"/>
              <a:ext cx="412377" cy="0"/>
            </a:xfrm>
            <a:prstGeom prst="straightConnector1">
              <a:avLst/>
            </a:prstGeom>
            <a:ln w="19050"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09581ADA-817E-C752-5C2E-4140242F0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0148" y="1810627"/>
              <a:ext cx="412377" cy="280894"/>
            </a:xfrm>
            <a:prstGeom prst="bentConnector3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D7BD18-61CA-F87E-70A3-38911DFDEDCF}"/>
              </a:ext>
            </a:extLst>
          </p:cNvPr>
          <p:cNvGrpSpPr/>
          <p:nvPr/>
        </p:nvGrpSpPr>
        <p:grpSpPr>
          <a:xfrm>
            <a:off x="5068760" y="1716117"/>
            <a:ext cx="3594822" cy="1712883"/>
            <a:chOff x="6758346" y="1145156"/>
            <a:chExt cx="4793096" cy="228384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B1A5021-BD35-06F5-23F8-54AB8A39B5EB}"/>
                </a:ext>
              </a:extLst>
            </p:cNvPr>
            <p:cNvGrpSpPr/>
            <p:nvPr/>
          </p:nvGrpSpPr>
          <p:grpSpPr>
            <a:xfrm>
              <a:off x="6758346" y="1145156"/>
              <a:ext cx="4793096" cy="2283844"/>
              <a:chOff x="6058528" y="1749835"/>
              <a:chExt cx="4793096" cy="228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3C214D7-3BED-8373-C350-01B6FFEBB3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95451" y="1852876"/>
                <a:ext cx="1910675" cy="12693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108000" tIns="0" rIns="0" bIns="0"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C7470A7D-8253-A8F2-6526-BCE5B22B20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82027" y="2341828"/>
                    <a:ext cx="432000" cy="4320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lIns="10800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CA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nsolas" panose="020B0609020204030204" pitchFamily="49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C7470A7D-8253-A8F2-6526-BCE5B22B20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2027" y="2341828"/>
                    <a:ext cx="432000" cy="43200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40741" t="-11111" r="-7407" b="-48148"/>
                    </a:stretch>
                  </a:blipFill>
                  <a:ln w="6350" cap="flat" cmpd="sng" algn="ctr">
                    <a:solidFill>
                      <a:schemeClr val="accent5">
                        <a:lumMod val="7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3127003-4048-0C8E-70AA-49DDD0780E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50484" y="2341828"/>
                <a:ext cx="432000" cy="432000"/>
              </a:xfrm>
              <a:prstGeom prst="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108000" tIns="0" rIns="0" bIns="27000"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42E93B20-E0C6-0DF2-6176-4B649CD693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37183" y="1749835"/>
                    <a:ext cx="432000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42E93B20-E0C6-0DF2-6176-4B649CD693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7183" y="1749835"/>
                    <a:ext cx="432000" cy="43200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D7AD186-BC4D-ACBB-A45F-591A46A74676}"/>
                  </a:ext>
                </a:extLst>
              </p:cNvPr>
              <p:cNvCxnSpPr>
                <a:cxnSpLocks/>
                <a:stCxn id="6" idx="6"/>
                <a:endCxn id="4" idx="1"/>
              </p:cNvCxnSpPr>
              <p:nvPr/>
            </p:nvCxnSpPr>
            <p:spPr>
              <a:xfrm>
                <a:off x="6669183" y="1965835"/>
                <a:ext cx="1212844" cy="591993"/>
              </a:xfrm>
              <a:prstGeom prst="straightConnector1">
                <a:avLst/>
              </a:prstGeom>
              <a:ln w="28575">
                <a:headEnd type="oval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0E59A59-FF6B-3B27-F4B8-C2DE9671D704}"/>
                  </a:ext>
                </a:extLst>
              </p:cNvPr>
              <p:cNvCxnSpPr>
                <a:cxnSpLocks/>
                <a:stCxn id="13" idx="6"/>
                <a:endCxn id="4" idx="1"/>
              </p:cNvCxnSpPr>
              <p:nvPr/>
            </p:nvCxnSpPr>
            <p:spPr>
              <a:xfrm>
                <a:off x="6674895" y="2341828"/>
                <a:ext cx="1207132" cy="216000"/>
              </a:xfrm>
              <a:prstGeom prst="straightConnector1">
                <a:avLst/>
              </a:prstGeom>
              <a:ln w="28575">
                <a:headEnd type="oval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4658A9F-EBD0-D4E8-B493-5CFC8F6409B4}"/>
                  </a:ext>
                </a:extLst>
              </p:cNvPr>
              <p:cNvCxnSpPr>
                <a:cxnSpLocks/>
                <a:stCxn id="14" idx="6"/>
                <a:endCxn id="4" idx="1"/>
              </p:cNvCxnSpPr>
              <p:nvPr/>
            </p:nvCxnSpPr>
            <p:spPr>
              <a:xfrm flipV="1">
                <a:off x="6674895" y="2557828"/>
                <a:ext cx="1207132" cy="226115"/>
              </a:xfrm>
              <a:prstGeom prst="straightConnector1">
                <a:avLst/>
              </a:prstGeom>
              <a:ln w="28575">
                <a:headEnd type="oval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C1C063D7-7C20-51F7-306D-5BEB00643FFB}"/>
                  </a:ext>
                </a:extLst>
              </p:cNvPr>
              <p:cNvCxnSpPr>
                <a:cxnSpLocks/>
                <a:stCxn id="15" idx="6"/>
                <a:endCxn id="4" idx="1"/>
              </p:cNvCxnSpPr>
              <p:nvPr/>
            </p:nvCxnSpPr>
            <p:spPr>
              <a:xfrm flipV="1">
                <a:off x="6674895" y="2557828"/>
                <a:ext cx="1207132" cy="637885"/>
              </a:xfrm>
              <a:prstGeom prst="straightConnector1">
                <a:avLst/>
              </a:prstGeom>
              <a:ln w="28575">
                <a:headEnd type="oval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97440D17-A966-2156-B054-09194D74EB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62016" y="2341828"/>
                    <a:ext cx="432000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5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5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97440D17-A966-2156-B054-09194D74EB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2016" y="2341828"/>
                    <a:ext cx="432000" cy="432000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2D6AE35-3A7E-C6F1-8C73-84719150A3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62016" y="2773828"/>
                    <a:ext cx="432000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5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15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2D6AE35-3A7E-C6F1-8C73-84719150A3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2016" y="2773828"/>
                    <a:ext cx="432000" cy="432000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06179B6-4DB7-A036-CE82-555D64EF53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42895" y="2125828"/>
                    <a:ext cx="432000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06179B6-4DB7-A036-CE82-555D64EF53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2895" y="2125828"/>
                    <a:ext cx="432000" cy="432000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4D58994-0997-943C-092D-A8EBF0F33E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42895" y="2567943"/>
                    <a:ext cx="432000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4D58994-0997-943C-092D-A8EBF0F33E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2895" y="2567943"/>
                    <a:ext cx="432000" cy="432000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087D6654-0793-4111-EA65-8241E986BC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242895" y="2979713"/>
                    <a:ext cx="432000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087D6654-0793-4111-EA65-8241E986BC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2895" y="2979713"/>
                    <a:ext cx="432000" cy="432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FEF4-EF2D-F736-EB17-159F21218C91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963" y="1989298"/>
                    <a:ext cx="366440" cy="2445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 wrap="square" lIns="0" tIns="0" rIns="0" bIns="27000" rtlCol="0">
                    <a:spAutoFit/>
                  </a:bodyPr>
                  <a:lstStyle/>
                  <a:p>
                    <a:pPr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900" kern="0" dirty="0">
                      <a:solidFill>
                        <a:prstClr val="black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11FEF4-EF2D-F736-EB17-159F21218C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963" y="1989298"/>
                    <a:ext cx="366440" cy="244531"/>
                  </a:xfrm>
                  <a:prstGeom prst="round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DE77C9D-71BE-847D-EAA3-A15F4BA52D4F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963" y="2313298"/>
                    <a:ext cx="366440" cy="2445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 wrap="square" lIns="0" tIns="0" rIns="0" bIns="27000" rtlCol="0">
                    <a:spAutoFit/>
                  </a:bodyPr>
                  <a:lstStyle/>
                  <a:p>
                    <a:pPr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900" kern="0" dirty="0">
                      <a:solidFill>
                        <a:prstClr val="black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DE77C9D-71BE-847D-EAA3-A15F4BA52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963" y="2313298"/>
                    <a:ext cx="366440" cy="244531"/>
                  </a:xfrm>
                  <a:prstGeom prst="round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10BE07D-BE95-EE65-4A01-EB256FC18B8F}"/>
                      </a:ext>
                    </a:extLst>
                  </p:cNvPr>
                  <p:cNvSpPr txBox="1"/>
                  <p:nvPr/>
                </p:nvSpPr>
                <p:spPr>
                  <a:xfrm>
                    <a:off x="6919072" y="2595556"/>
                    <a:ext cx="366440" cy="2445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 wrap="square" lIns="0" tIns="0" rIns="0" bIns="27000" rtlCol="0">
                    <a:spAutoFit/>
                  </a:bodyPr>
                  <a:lstStyle/>
                  <a:p>
                    <a:pPr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900" kern="0" dirty="0">
                      <a:solidFill>
                        <a:prstClr val="black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10BE07D-BE95-EE65-4A01-EB256FC18B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072" y="2595556"/>
                    <a:ext cx="366440" cy="244531"/>
                  </a:xfrm>
                  <a:prstGeom prst="round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3E89F3-3E3C-044C-8246-F8BA56A1806A}"/>
                      </a:ext>
                    </a:extLst>
                  </p:cNvPr>
                  <p:cNvSpPr txBox="1"/>
                  <p:nvPr/>
                </p:nvSpPr>
                <p:spPr>
                  <a:xfrm>
                    <a:off x="6920175" y="2877678"/>
                    <a:ext cx="366440" cy="2445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 wrap="square" lIns="0" tIns="0" rIns="0" bIns="27000" rtlCol="0">
                    <a:spAutoFit/>
                  </a:bodyPr>
                  <a:lstStyle/>
                  <a:p>
                    <a:pPr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sz="9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900" kern="0" dirty="0">
                      <a:solidFill>
                        <a:prstClr val="black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3E89F3-3E3C-044C-8246-F8BA56A180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0175" y="2877678"/>
                    <a:ext cx="366440" cy="244531"/>
                  </a:xfrm>
                  <a:prstGeom prst="round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96D2B2A-91A3-CBE2-070F-47516F5F694E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8314027" y="2557828"/>
                <a:ext cx="736457" cy="0"/>
              </a:xfrm>
              <a:prstGeom prst="straightConnector1">
                <a:avLst/>
              </a:prstGeom>
              <a:ln w="28575"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0C7E3D3-7471-5475-77D8-0C13C4025E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97041" y="2181835"/>
                    <a:ext cx="432000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CA" sz="15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0C7E3D3-7471-5475-77D8-0C13C4025E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97041" y="2181835"/>
                    <a:ext cx="432000" cy="432000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01A7B0F-1A2D-D169-CFB2-28E937AE0E0E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9482484" y="2557828"/>
                <a:ext cx="343647" cy="0"/>
              </a:xfrm>
              <a:prstGeom prst="straightConnector1">
                <a:avLst/>
              </a:prstGeom>
              <a:ln w="28575"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AA439DC-4C86-EF26-F772-0A2A07BB68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69060" y="2181835"/>
                    <a:ext cx="432000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CA" sz="15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AA439DC-4C86-EF26-F772-0A2A07BB68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9060" y="2181835"/>
                    <a:ext cx="432000" cy="4320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A2403135-A5C3-A0B7-0A09-F74563B06978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 flipV="1">
                <a:off x="8098027" y="2773828"/>
                <a:ext cx="0" cy="637885"/>
              </a:xfrm>
              <a:prstGeom prst="straightConnector1">
                <a:avLst/>
              </a:prstGeom>
              <a:ln w="28575">
                <a:headEnd type="oval" w="lg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4E721FB3-9C5D-B0D5-36D8-F7F575ABEA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22521" y="3263171"/>
                    <a:ext cx="432000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CA" sz="15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4E721FB3-9C5D-B0D5-36D8-F7F575ABEA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2521" y="3263171"/>
                    <a:ext cx="432000" cy="432000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98B2322-F656-7111-5BBA-036B5712CC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76393" y="2726961"/>
                <a:ext cx="432000" cy="432000"/>
              </a:xfrm>
              <a:prstGeom prst="ellipse">
                <a:avLst/>
              </a:prstGeom>
              <a:noFill/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108000" tIns="0" rIns="0" bIns="27000" rtlCol="0" anchor="ctr"/>
              <a:lstStyle/>
              <a:p>
                <a:pPr algn="ctr" defTabSz="3429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E1BF519-E9D6-F864-E99A-11178938EE23}"/>
                      </a:ext>
                    </a:extLst>
                  </p:cNvPr>
                  <p:cNvSpPr txBox="1"/>
                  <p:nvPr/>
                </p:nvSpPr>
                <p:spPr>
                  <a:xfrm>
                    <a:off x="7962173" y="3057286"/>
                    <a:ext cx="248544" cy="244531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 wrap="square" lIns="0" tIns="0" rIns="0" bIns="27000" rtlCol="0">
                    <a:spAutoFit/>
                  </a:bodyPr>
                  <a:lstStyle/>
                  <a:p>
                    <a:pPr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9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900" kern="0" dirty="0">
                      <a:solidFill>
                        <a:prstClr val="black"/>
                      </a:solidFill>
                      <a:latin typeface="Comic Sans MS" panose="030F0902030302020204" pitchFamily="66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E1BF519-E9D6-F864-E99A-11178938EE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2173" y="3057286"/>
                    <a:ext cx="248544" cy="244531"/>
                  </a:xfrm>
                  <a:prstGeom prst="round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F23F5BDB-7808-978C-0A22-3687EC0BB9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58528" y="3601679"/>
                    <a:ext cx="859435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5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Inputs</m:t>
                          </m:r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F23F5BDB-7808-978C-0A22-3687EC0BB9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8528" y="3601679"/>
                    <a:ext cx="859435" cy="432000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 l="-3846" r="-5769"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9716F89-A701-3A9C-D645-B4A8209C35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80049" y="3601679"/>
                    <a:ext cx="859435" cy="432000"/>
                  </a:xfrm>
                  <a:prstGeom prst="ellipse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15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Bias</m:t>
                          </m:r>
                        </m:oMath>
                      </m:oMathPara>
                    </a14:m>
                    <a:endParaRPr lang="en-US" sz="1800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9716F89-A701-3A9C-D645-B4A8209C35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0049" y="3601679"/>
                    <a:ext cx="859435" cy="432000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03199F6-3C31-206C-71E3-C75B3AD818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345175" y="3601679"/>
                    <a:ext cx="2506449" cy="432000"/>
                  </a:xfrm>
                  <a:prstGeom prst="rect">
                    <a:avLst/>
                  </a:prstGeom>
                  <a:noFill/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lIns="108000" tIns="0" rIns="0" bIns="27000" rtlCol="0" anchor="ctr"/>
                  <a:lstStyle/>
                  <a:p>
                    <a:pPr algn="ctr" defTabSz="342900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CA" sz="15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𝑦</m:t>
                          </m:r>
                          <m:r>
                            <a:rPr lang="en-CA" sz="15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=</m:t>
                          </m:r>
                          <m:r>
                            <a:rPr lang="en-CA" sz="15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dPr>
                            <m:e>
                              <m:r>
                                <a:rPr lang="en-CA" sz="15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CA" sz="15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=</m:t>
                          </m:r>
                          <m:r>
                            <a:rPr lang="en-CA" sz="1500" i="1" kern="0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𝑙𝑖𝑛𝑒𝑎𝑟</m:t>
                          </m:r>
                          <m:r>
                            <a:rPr lang="en-CA" sz="1500" i="1" kern="0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(</m:t>
                          </m:r>
                          <m:r>
                            <a:rPr lang="en-CA" sz="1500" i="1" kern="0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  <m:r>
                            <a:rPr lang="en-CA" sz="1500" i="1" kern="0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)=</m:t>
                          </m:r>
                          <m:r>
                            <a:rPr lang="en-CA" sz="1500" i="1" kern="0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1800" i="1" kern="0" dirty="0">
                      <a:solidFill>
                        <a:prstClr val="black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03199F6-3C31-206C-71E3-C75B3AD818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5175" y="3601679"/>
                    <a:ext cx="2506449" cy="43200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t="-25926" b="-37037"/>
                    </a:stretch>
                  </a:blipFill>
                  <a:ln w="635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FD2E536-C2A7-7FF8-9132-49B44BDEACC3}"/>
                </a:ext>
              </a:extLst>
            </p:cNvPr>
            <p:cNvGrpSpPr/>
            <p:nvPr/>
          </p:nvGrpSpPr>
          <p:grpSpPr>
            <a:xfrm>
              <a:off x="9804196" y="1810627"/>
              <a:ext cx="313326" cy="289505"/>
              <a:chOff x="3726816" y="4688852"/>
              <a:chExt cx="423332" cy="391148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7D1AACE-6B11-F55F-3C33-02420F11E4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6816" y="4869055"/>
                <a:ext cx="423332" cy="0"/>
              </a:xfrm>
              <a:prstGeom prst="straightConnector1">
                <a:avLst/>
              </a:prstGeom>
              <a:ln w="19050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71E8F17-76B3-B727-57EE-B979E8629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6816" y="4688852"/>
                <a:ext cx="423332" cy="391148"/>
              </a:xfrm>
              <a:prstGeom prst="straightConnector1">
                <a:avLst/>
              </a:prstGeom>
              <a:ln w="28575"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026362A1-5B5A-F054-6C20-5178AE3430BA}"/>
              </a:ext>
            </a:extLst>
          </p:cNvPr>
          <p:cNvSpPr txBox="1"/>
          <p:nvPr/>
        </p:nvSpPr>
        <p:spPr>
          <a:xfrm>
            <a:off x="4389411" y="1056531"/>
            <a:ext cx="474317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0000"/>
                </a:solidFill>
                <a:latin typeface="Calibri" panose="020F0502020204030204"/>
              </a:rPr>
              <a:t>vs.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3883511A-AD81-88EF-23A8-6CF34D1864DB}"/>
              </a:ext>
            </a:extLst>
          </p:cNvPr>
          <p:cNvSpPr txBox="1"/>
          <p:nvPr/>
        </p:nvSpPr>
        <p:spPr>
          <a:xfrm>
            <a:off x="6512701" y="1055751"/>
            <a:ext cx="927746" cy="40862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FF0000"/>
                </a:solidFill>
                <a:latin typeface="Calibri" panose="020F0502020204030204"/>
              </a:rPr>
              <a:t>Adaline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BA18D5BF-17DA-CC40-C7CA-1A456845AEF0}"/>
              </a:ext>
            </a:extLst>
          </p:cNvPr>
          <p:cNvSpPr txBox="1"/>
          <p:nvPr/>
        </p:nvSpPr>
        <p:spPr>
          <a:xfrm>
            <a:off x="208529" y="4247983"/>
            <a:ext cx="13211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70C0"/>
                </a:solidFill>
                <a:latin typeface="Calibri" panose="020F0502020204030204"/>
              </a:rPr>
              <a:t>Learning Rules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C703E137-266B-3178-37FC-48BB292DE398}"/>
              </a:ext>
            </a:extLst>
          </p:cNvPr>
          <p:cNvSpPr txBox="1"/>
          <p:nvPr/>
        </p:nvSpPr>
        <p:spPr>
          <a:xfrm>
            <a:off x="1431152" y="4603194"/>
            <a:ext cx="21177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70C0"/>
                </a:solidFill>
                <a:latin typeface="Calibri" panose="020F0502020204030204"/>
              </a:rPr>
              <a:t>Perceptron Learning Rule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F7BD74C2-207E-3386-F582-5FA5D1A03A11}"/>
              </a:ext>
            </a:extLst>
          </p:cNvPr>
          <p:cNvSpPr txBox="1"/>
          <p:nvPr/>
        </p:nvSpPr>
        <p:spPr>
          <a:xfrm>
            <a:off x="5981567" y="4566354"/>
            <a:ext cx="2108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srgbClr val="0070C0"/>
                </a:solidFill>
                <a:latin typeface="Calibri" panose="020F0502020204030204"/>
              </a:rPr>
              <a:t>Adaline / Delta Rule / LMS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E3B6E215-3F0A-BDA8-E754-1BB389FF9174}"/>
                  </a:ext>
                </a:extLst>
              </p:cNvPr>
              <p:cNvSpPr txBox="1"/>
              <p:nvPr/>
            </p:nvSpPr>
            <p:spPr>
              <a:xfrm>
                <a:off x="1125069" y="5284606"/>
                <a:ext cx="300326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15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15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500" i="1">
                          <a:solidFill>
                            <a:srgbClr val="70AD4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CA" sz="1500" b="0" i="1" smtClean="0">
                          <a:solidFill>
                            <a:srgbClr val="70AD4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1500" b="0" i="1" smtClean="0">
                          <a:solidFill>
                            <a:srgbClr val="70AD4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500" b="0" i="1" smtClean="0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5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15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5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15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500" i="1">
                          <a:solidFill>
                            <a:srgbClr val="70AD4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CA" sz="1500" b="0" i="1" smtClean="0">
                          <a:solidFill>
                            <a:srgbClr val="70AD4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1500" b="0" i="1" smtClean="0">
                          <a:solidFill>
                            <a:srgbClr val="70AD4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E3B6E215-3F0A-BDA8-E754-1BB389FF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69" y="5284606"/>
                <a:ext cx="3003266" cy="553998"/>
              </a:xfrm>
              <a:prstGeom prst="rect">
                <a:avLst/>
              </a:prstGeom>
              <a:blipFill>
                <a:blip r:embed="rId3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AF97580B-6EF9-C96A-1D7B-DBCEAEC15DA7}"/>
                  </a:ext>
                </a:extLst>
              </p:cNvPr>
              <p:cNvSpPr txBox="1"/>
              <p:nvPr/>
            </p:nvSpPr>
            <p:spPr>
              <a:xfrm>
                <a:off x="5483011" y="5286178"/>
                <a:ext cx="300326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15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15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500" i="1">
                          <a:solidFill>
                            <a:srgbClr val="70AD4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CA" sz="1500" b="0" i="1" smtClean="0">
                          <a:solidFill>
                            <a:srgbClr val="70AD4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1500" i="1">
                          <a:solidFill>
                            <a:srgbClr val="70AD4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500" b="0" i="1" smtClean="0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002060"/>
                  </a:solidFill>
                  <a:latin typeface="Calibri" panose="020F0502020204030204"/>
                </a:endParaRPr>
              </a:p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5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CA" sz="15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15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15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1500" i="1">
                          <a:solidFill>
                            <a:srgbClr val="70AD4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CA" sz="1500" b="0" i="1" smtClean="0">
                          <a:solidFill>
                            <a:srgbClr val="70AD4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1500" i="1">
                          <a:solidFill>
                            <a:srgbClr val="70AD47">
                              <a:lumMod val="75000"/>
                            </a:srgb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500" i="1">
                              <a:solidFill>
                                <a:srgbClr val="70AD47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AF97580B-6EF9-C96A-1D7B-DBCEAEC15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011" y="5286178"/>
                <a:ext cx="3003266" cy="553998"/>
              </a:xfrm>
              <a:prstGeom prst="rect">
                <a:avLst/>
              </a:prstGeom>
              <a:blipFill>
                <a:blip r:embed="rId3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462709FC-3943-B3AB-BF3A-738725990F94}"/>
                  </a:ext>
                </a:extLst>
              </p:cNvPr>
              <p:cNvSpPr txBox="1"/>
              <p:nvPr/>
            </p:nvSpPr>
            <p:spPr>
              <a:xfrm>
                <a:off x="2490018" y="3951345"/>
                <a:ext cx="3342748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350" dirty="0">
                    <a:solidFill>
                      <a:srgbClr val="002060"/>
                    </a:solidFill>
                    <a:latin typeface="Calibri" panose="020F0502020204030204"/>
                  </a:rPr>
                  <a:t>Error for nth pattern: </a:t>
                </a:r>
                <a14:m>
                  <m:oMath xmlns:m="http://schemas.openxmlformats.org/officeDocument/2006/math">
                    <m:r>
                      <a:rPr lang="en-CA" sz="135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CA" sz="135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sz="135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135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CA" sz="135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35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sz="135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135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sz="135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35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35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462709FC-3943-B3AB-BF3A-738725990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18" y="3951345"/>
                <a:ext cx="3342748" cy="300082"/>
              </a:xfrm>
              <a:prstGeom prst="rect">
                <a:avLst/>
              </a:prstGeom>
              <a:blipFill>
                <a:blip r:embed="rId37"/>
                <a:stretch>
                  <a:fillRect l="-377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1" name="TextBox 520">
            <a:extLst>
              <a:ext uri="{FF2B5EF4-FFF2-40B4-BE49-F238E27FC236}">
                <a16:creationId xmlns:a16="http://schemas.microsoft.com/office/drawing/2014/main" id="{06D6D006-B0FA-66EE-1B1B-D2A0EA54FBC9}"/>
              </a:ext>
            </a:extLst>
          </p:cNvPr>
          <p:cNvSpPr txBox="1"/>
          <p:nvPr/>
        </p:nvSpPr>
        <p:spPr>
          <a:xfrm>
            <a:off x="7135967" y="-1626"/>
            <a:ext cx="2046106" cy="4597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100" kern="0" dirty="0">
                <a:solidFill>
                  <a:srgbClr val="FF0000"/>
                </a:solidFill>
                <a:latin typeface="Calibri" panose="020F0502020204030204"/>
              </a:rPr>
              <a:t>One Output Unit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DBA15D37-28C7-6890-766F-207CD16EFEF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2459038" cy="21590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8FC9450B-598A-041E-5C99-7B24EAF8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6597730"/>
            <a:ext cx="5760000" cy="21590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08206D08-3D64-D1C2-6E6B-BAFC58CA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F7FB3D4C-88BD-4959-B1CB-5802D1BF188C}" type="slidenum">
              <a:rPr lang="sl-SI" smtClean="0"/>
              <a:pPr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0940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FE6454-0A3E-F754-1C8F-3446BE42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27" y="2372363"/>
            <a:ext cx="4739841" cy="1863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8B1B0-9581-1F52-1BAA-ECDD2F113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90" y="1422155"/>
            <a:ext cx="2723500" cy="4013690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D66B531-E048-E3DE-EB3C-246FA189BFBA}"/>
              </a:ext>
            </a:extLst>
          </p:cNvPr>
          <p:cNvSpPr txBox="1"/>
          <p:nvPr/>
        </p:nvSpPr>
        <p:spPr>
          <a:xfrm>
            <a:off x="5117568" y="509997"/>
            <a:ext cx="3794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Single-Layer Feedforward</a:t>
            </a:r>
            <a:endParaRPr lang="en-C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000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Neural Network</a:t>
            </a:r>
            <a:endParaRPr lang="en-CA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7657E-A77A-C6EE-FB65-A8D8AF41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580539"/>
            <a:ext cx="2581171" cy="585718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8EFC7A9-2742-80EE-6123-2DEEFD4992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2459038" cy="21590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0E4D462-DF8C-B11F-F22B-F9F11EC1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6597730"/>
            <a:ext cx="5760000" cy="21590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43A39E6-03F5-44E6-E519-B44C0991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F7FB3D4C-88BD-4959-B1CB-5802D1BF188C}" type="slidenum">
              <a:rPr lang="sl-SI" smtClean="0"/>
              <a:pPr/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949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0FA3-A4A4-6468-6B59-54FF3621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60648"/>
            <a:ext cx="8515350" cy="469106"/>
          </a:xfrm>
        </p:spPr>
        <p:txBody>
          <a:bodyPr>
            <a:normAutofit fontScale="90000"/>
          </a:bodyPr>
          <a:lstStyle/>
          <a:p>
            <a:r>
              <a:rPr lang="en-CA" sz="2400" b="1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Limitations of a Single-Layer Feedforward Network (SLFN)</a:t>
            </a:r>
            <a:endParaRPr lang="en-US" sz="45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EB0BC-76AD-9A84-49A4-307CA977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6712"/>
            <a:ext cx="8801100" cy="5760640"/>
          </a:xfrm>
        </p:spPr>
        <p:txBody>
          <a:bodyPr>
            <a:normAutofit/>
          </a:bodyPr>
          <a:lstStyle/>
          <a:p>
            <a:r>
              <a:rPr lang="en-CA" sz="1400" b="1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Cannot Solve Non-Linearly Separable Problems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150"/>
              </a:spcAft>
              <a:buSzPts val="1000"/>
              <a:tabLst>
                <a:tab pos="342900" algn="l"/>
              </a:tabLst>
            </a:pPr>
            <a:r>
              <a:rPr lang="en-CA" sz="1400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A single-layer perceptron can only learn </a:t>
            </a:r>
            <a:r>
              <a:rPr lang="en-CA" sz="1400" b="1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linearly separable</a:t>
            </a:r>
            <a:r>
              <a:rPr lang="en-CA" sz="1400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 functions (i.e., problems where data can be divided by a straight line/hyperplane).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150"/>
              </a:spcAft>
              <a:buSzPts val="1000"/>
              <a:tabLst>
                <a:tab pos="342900" algn="l"/>
              </a:tabLst>
            </a:pPr>
            <a:r>
              <a:rPr lang="en-CA" sz="14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It fails on classic non-linear problems like the </a:t>
            </a:r>
            <a:r>
              <a:rPr lang="en-CA" sz="1400" b="1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XOR problem</a:t>
            </a:r>
            <a:r>
              <a:rPr lang="en-CA" sz="14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, which requires at least one hidden layer (making it a multi-layer perceptron, MLP).</a:t>
            </a:r>
            <a:r>
              <a:rPr lang="en-CA" sz="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CA" sz="1000" kern="100" dirty="0">
              <a:solidFill>
                <a:srgbClr val="002060"/>
              </a:solidFill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CA" sz="1400" b="1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Limited to Linear Decision Boundaries</a:t>
            </a:r>
          </a:p>
          <a:p>
            <a:pPr marL="600075" lvl="1" indent="-257175">
              <a:lnSpc>
                <a:spcPct val="120000"/>
              </a:lnSpc>
              <a:spcBef>
                <a:spcPts val="300"/>
              </a:spcBef>
              <a:spcAft>
                <a:spcPts val="150"/>
              </a:spcAft>
              <a:buSzPts val="1000"/>
              <a:buFont typeface="Symbol" pitchFamily="2" charset="2"/>
              <a:buChar char=""/>
              <a:tabLst>
                <a:tab pos="342900" algn="l"/>
              </a:tabLst>
            </a:pPr>
            <a:r>
              <a:rPr lang="en-CA" sz="1400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Since it lacks hidden layers, it can only model linear relationships between inputs and outputs.</a:t>
            </a:r>
          </a:p>
          <a:p>
            <a:pPr marL="600075" lvl="1" indent="-257175">
              <a:lnSpc>
                <a:spcPct val="120000"/>
              </a:lnSpc>
              <a:spcBef>
                <a:spcPts val="300"/>
              </a:spcBef>
              <a:spcAft>
                <a:spcPts val="150"/>
              </a:spcAft>
              <a:buSzPts val="1000"/>
              <a:buFont typeface="Symbol" pitchFamily="2" charset="2"/>
              <a:buChar char=""/>
              <a:tabLst>
                <a:tab pos="342900" algn="l"/>
              </a:tabLst>
            </a:pPr>
            <a:r>
              <a:rPr lang="en-CA" sz="1400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Real-world data often requires non-linear decision boundaries, which SLFNs cannot represent.</a:t>
            </a:r>
            <a:endParaRPr lang="en-CA" sz="1000" kern="100" dirty="0">
              <a:solidFill>
                <a:srgbClr val="002060"/>
              </a:solidFill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CA" sz="1400" b="1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No Feature Hierarchy or Abstraction</a:t>
            </a:r>
          </a:p>
          <a:p>
            <a:pPr lvl="1"/>
            <a:r>
              <a:rPr lang="en-CA" sz="14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Deep networks learn hierarchical features (e.g., edges → shapes → objects in images), but SLFNs cannot extract higher-level features since they lack hidden layers.</a:t>
            </a:r>
            <a:endParaRPr lang="en-CA" sz="1100" kern="100" dirty="0">
              <a:solidFill>
                <a:srgbClr val="002060"/>
              </a:solidFill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CA" sz="1400" b="1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Limited Expressivity (Representational Power)</a:t>
            </a:r>
          </a:p>
          <a:p>
            <a:pPr lvl="1"/>
            <a:r>
              <a:rPr lang="en-CA" sz="1400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The Universal Approximation Theorem states that a </a:t>
            </a:r>
            <a:r>
              <a:rPr lang="en-CA" sz="1400" b="1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single hidden layer</a:t>
            </a:r>
            <a:r>
              <a:rPr lang="en-CA" sz="1400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 is sufficient to approximate any continuous function, but a </a:t>
            </a:r>
            <a:r>
              <a:rPr lang="en-CA" sz="1400" b="1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zero-hidden-layer</a:t>
            </a:r>
            <a:r>
              <a:rPr lang="en-CA" sz="1400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 network (SLFN) cannot.</a:t>
            </a:r>
            <a:endParaRPr lang="en-CA" sz="1100" kern="100" dirty="0">
              <a:solidFill>
                <a:srgbClr val="002060"/>
              </a:solidFill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CA" sz="1400" b="1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Sensitive to Input Scaling &amp; Preprocessing</a:t>
            </a:r>
          </a:p>
          <a:p>
            <a:pPr lvl="1"/>
            <a:r>
              <a:rPr lang="en-CA" sz="1400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Since SLFNs rely on linear transformations, they perform poorly if features are not normalized or are highly correlated.</a:t>
            </a:r>
            <a:endParaRPr lang="en-CA" sz="1100" kern="100" dirty="0">
              <a:solidFill>
                <a:srgbClr val="002060"/>
              </a:solidFill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CA" sz="1400" b="1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No Ability to Handle Sequential or Temporal Data</a:t>
            </a:r>
          </a:p>
          <a:p>
            <a:pPr lvl="1"/>
            <a:r>
              <a:rPr lang="en-CA" sz="1400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Unlike recurrent neural network RNNs or long shot-term memory LSTMs, SLFNs have no memory and cannot process sequences or time-dependent data.</a:t>
            </a:r>
            <a:endParaRPr lang="en-CA" sz="1100" kern="100" dirty="0">
              <a:solidFill>
                <a:srgbClr val="002060"/>
              </a:solidFill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CA" sz="1400" b="1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Vulnerable to Overfitting if Input Dimensionality is High</a:t>
            </a:r>
          </a:p>
          <a:p>
            <a:pPr lvl="1"/>
            <a:r>
              <a:rPr lang="en-CA" sz="1400" kern="100" dirty="0">
                <a:solidFill>
                  <a:srgbClr val="002060"/>
                </a:solidFill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If the input features are numerous, a single-layer network may overfit due to limited learning capacity.</a:t>
            </a:r>
          </a:p>
          <a:p>
            <a:pPr lvl="1"/>
            <a:endParaRPr lang="en-CA" sz="1100" kern="100" dirty="0">
              <a:solidFill>
                <a:srgbClr val="002060"/>
              </a:solidFill>
              <a:latin typeface="Segoe UI" panose="020B0502040204020203" pitchFamily="34" charset="0"/>
              <a:ea typeface="Aptos" panose="020B0004020202020204" pitchFamily="34" charset="0"/>
              <a:cs typeface="Segoe UI" panose="020B0502040204020203" pitchFamily="34" charset="0"/>
            </a:endParaRPr>
          </a:p>
          <a:p>
            <a:endParaRPr lang="en-US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57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41504A30-5DD8-6AD9-4AF5-9C3CDF39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81163"/>
            <a:ext cx="7315200" cy="35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3469D7-11BE-DD54-CED5-3FBDFD22FF7D}"/>
              </a:ext>
            </a:extLst>
          </p:cNvPr>
          <p:cNvSpPr txBox="1">
            <a:spLocks noChangeArrowheads="1"/>
          </p:cNvSpPr>
          <p:nvPr/>
        </p:nvSpPr>
        <p:spPr>
          <a:xfrm>
            <a:off x="458787" y="476672"/>
            <a:ext cx="8226425" cy="457200"/>
          </a:xfrm>
          <a:prstGeom prst="rect">
            <a:avLst/>
          </a:prstGeom>
          <a:noFill/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2000" b="1" dirty="0">
                <a:solidFill>
                  <a:srgbClr val="FF0000"/>
                </a:solidFill>
              </a:rPr>
              <a:t>Architectural graph of a multilayer perceptron with two hidden layers.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1020-189B-F1D4-2BCE-8040F4DDCE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2459038" cy="21590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1BD7-C591-3A23-6FA1-BD1AFB3B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5696" y="6597730"/>
            <a:ext cx="5760000" cy="21590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B244F-A9B5-790A-5697-D9CACEAA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F7FB3D4C-88BD-4959-B1CB-5802D1BF188C}" type="slidenum">
              <a:rPr lang="sl-SI" smtClean="0"/>
              <a:pPr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162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2459038" cy="21590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597730"/>
            <a:ext cx="5760000" cy="21590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F7FB3D4C-88BD-4959-B1CB-5802D1BF188C}" type="slidenum">
              <a:rPr lang="sl-SI" smtClean="0"/>
              <a:pPr/>
              <a:t>8</a:t>
            </a:fld>
            <a:endParaRPr lang="sl-SI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Motivation</a:t>
            </a:r>
            <a:endParaRPr lang="en-GB" dirty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Single-layer networks have severe restrictions</a:t>
            </a:r>
          </a:p>
          <a:p>
            <a:pPr lvl="1" eaLnBrk="1" hangingPunct="1"/>
            <a:r>
              <a:rPr lang="en-US" dirty="0"/>
              <a:t>Only linearly separable tasks can be solved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Minsky and </a:t>
            </a:r>
            <a:r>
              <a:rPr lang="en-US" dirty="0" err="1"/>
              <a:t>Papert</a:t>
            </a:r>
            <a:r>
              <a:rPr lang="en-US" dirty="0"/>
              <a:t> (1969)</a:t>
            </a:r>
          </a:p>
          <a:p>
            <a:pPr lvl="1" eaLnBrk="1" hangingPunct="1"/>
            <a:r>
              <a:rPr lang="en-US" dirty="0"/>
              <a:t>Showed the power of a two-layer feed-forward network</a:t>
            </a:r>
          </a:p>
          <a:p>
            <a:pPr lvl="1" eaLnBrk="1" hangingPunct="1"/>
            <a:r>
              <a:rPr lang="en-US" dirty="0"/>
              <a:t>But didn’t find the solution on how to train the network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 err="1"/>
              <a:t>Werbos</a:t>
            </a:r>
            <a:r>
              <a:rPr lang="en-US" dirty="0"/>
              <a:t> (1974)</a:t>
            </a:r>
          </a:p>
          <a:p>
            <a:pPr lvl="1" eaLnBrk="1" hangingPunct="1"/>
            <a:r>
              <a:rPr lang="en-US" dirty="0"/>
              <a:t>Parker (1985), Cun (1985), Rumelhart (1986), Hinton (1987)</a:t>
            </a:r>
          </a:p>
          <a:p>
            <a:pPr lvl="1" eaLnBrk="1" hangingPunct="1"/>
            <a:r>
              <a:rPr lang="en-US" dirty="0"/>
              <a:t>Solved the problem of training multi-layer networks by back-propagating the output errors through hidden layers of the network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Backpropagation learning rule</a:t>
            </a:r>
          </a:p>
        </p:txBody>
      </p:sp>
      <p:sp>
        <p:nvSpPr>
          <p:cNvPr id="28679" name="AutoShape 4"/>
          <p:cNvSpPr>
            <a:spLocks noChangeArrowheads="1"/>
          </p:cNvSpPr>
          <p:nvPr/>
        </p:nvSpPr>
        <p:spPr bwMode="auto">
          <a:xfrm>
            <a:off x="2124075" y="4797970"/>
            <a:ext cx="863600" cy="647254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5">
              <a:lumMod val="90000"/>
              <a:alpha val="7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107950" y="6597650"/>
            <a:ext cx="2459038" cy="215900"/>
          </a:xfrm>
          <a:noFill/>
        </p:spPr>
        <p:txBody>
          <a:bodyPr/>
          <a:lstStyle/>
          <a:p>
            <a:r>
              <a:rPr lang="sl-SI" dirty="0"/>
              <a:t>© 2025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19250" y="6597650"/>
            <a:ext cx="5689600" cy="260350"/>
          </a:xfrm>
          <a:noFill/>
        </p:spPr>
        <p:txBody>
          <a:bodyPr/>
          <a:lstStyle/>
          <a:p>
            <a:pPr>
              <a:defRPr/>
            </a:pPr>
            <a:r>
              <a:rPr lang="sl-SI" dirty="0"/>
              <a:t>Cyber Physical Systems – Deep Learning – FNN –  Backpropagation</a:t>
            </a:r>
            <a:endParaRPr lang="en-US" dirty="0">
              <a:cs typeface="Arial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8125" y="6597650"/>
            <a:ext cx="2386013" cy="215900"/>
          </a:xfrm>
          <a:noFill/>
        </p:spPr>
        <p:txBody>
          <a:bodyPr/>
          <a:lstStyle/>
          <a:p>
            <a:r>
              <a:rPr lang="sl-SI"/>
              <a:t>#</a:t>
            </a:r>
            <a:fld id="{C36DEF2C-3151-4E7F-9C9B-7EAE50D33A79}" type="slidenum">
              <a:rPr lang="sl-SI" smtClean="0"/>
              <a:pPr/>
              <a:t>9</a:t>
            </a:fld>
            <a:endParaRPr lang="sl-SI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2.1  Multilayer feedforward networks</a:t>
            </a:r>
            <a:endParaRPr lang="en-GB" sz="2800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eaLnBrk="1" hangingPunct="1"/>
            <a:r>
              <a:rPr lang="en-US"/>
              <a:t>Important class of neural networks</a:t>
            </a:r>
          </a:p>
          <a:p>
            <a:pPr lvl="1" eaLnBrk="1" hangingPunct="1"/>
            <a:r>
              <a:rPr lang="en-US"/>
              <a:t>Input layer (only distributing inputs, without processing)</a:t>
            </a:r>
          </a:p>
          <a:p>
            <a:pPr lvl="1" eaLnBrk="1" hangingPunct="1"/>
            <a:r>
              <a:rPr lang="en-US"/>
              <a:t>One or more hidden layers</a:t>
            </a:r>
          </a:p>
          <a:p>
            <a:pPr lvl="1" eaLnBrk="1" hangingPunct="1"/>
            <a:r>
              <a:rPr lang="en-US"/>
              <a:t>Output layer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2"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Commonly referred to as </a:t>
            </a:r>
            <a:r>
              <a:rPr lang="en-US">
                <a:solidFill>
                  <a:srgbClr val="FF0000"/>
                </a:solidFill>
              </a:rPr>
              <a:t>multilayer perceptron</a:t>
            </a:r>
          </a:p>
        </p:txBody>
      </p:sp>
      <p:sp>
        <p:nvSpPr>
          <p:cNvPr id="29703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97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780928"/>
            <a:ext cx="5329238" cy="286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B0F0"/>
      </a:hlink>
      <a:folHlink>
        <a:srgbClr val="00727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9380</TotalTime>
  <Words>2935</Words>
  <Application>Microsoft Macintosh PowerPoint</Application>
  <PresentationFormat>On-screen Show (4:3)</PresentationFormat>
  <Paragraphs>619</Paragraphs>
  <Slides>37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3" baseType="lpstr">
      <vt:lpstr>Andale Mono</vt:lpstr>
      <vt:lpstr>Arial</vt:lpstr>
      <vt:lpstr>Calibri</vt:lpstr>
      <vt:lpstr>Calibri Light</vt:lpstr>
      <vt:lpstr>Cambria Math</vt:lpstr>
      <vt:lpstr>Comic Sans MS</vt:lpstr>
      <vt:lpstr>Consolas</vt:lpstr>
      <vt:lpstr>Segoe UI</vt:lpstr>
      <vt:lpstr>Symbol</vt:lpstr>
      <vt:lpstr>Times New Roman</vt:lpstr>
      <vt:lpstr>Wingdings</vt:lpstr>
      <vt:lpstr>Default Design</vt:lpstr>
      <vt:lpstr>Office Theme</vt:lpstr>
      <vt:lpstr>2_Office Theme</vt:lpstr>
      <vt:lpstr>1_Office Theme</vt:lpstr>
      <vt:lpstr>Equation</vt:lpstr>
      <vt:lpstr>SEP760 Cyber Physical Systems</vt:lpstr>
      <vt:lpstr>2.  Feedforward Neural Networks (FNN)  and Backpropagation</vt:lpstr>
      <vt:lpstr>PowerPoint Presentation</vt:lpstr>
      <vt:lpstr>PowerPoint Presentation</vt:lpstr>
      <vt:lpstr>PowerPoint Presentation</vt:lpstr>
      <vt:lpstr>Limitations of a Single-Layer Feedforward Network (SLFN)</vt:lpstr>
      <vt:lpstr>PowerPoint Presentation</vt:lpstr>
      <vt:lpstr>Motivation</vt:lpstr>
      <vt:lpstr>2.1  Multilayer feedforward networks</vt:lpstr>
      <vt:lpstr>Properties of multilayer perceptrons</vt:lpstr>
      <vt:lpstr>About backpropagation</vt:lpstr>
      <vt:lpstr>PowerPoint Presentation</vt:lpstr>
      <vt:lpstr>2.2  Backpropagation algorithm  (1/9)</vt:lpstr>
      <vt:lpstr>Backpropagation algorithm  (2/9)</vt:lpstr>
      <vt:lpstr>Backpropagation algorithm  (3/9)</vt:lpstr>
      <vt:lpstr>PowerPoint Presentation</vt:lpstr>
      <vt:lpstr>Backpropagation algorithm  (4/9)</vt:lpstr>
      <vt:lpstr>Backpropagation algorithm  (5/9)</vt:lpstr>
      <vt:lpstr>PowerPoint Presentation</vt:lpstr>
      <vt:lpstr>Backpropagation algorithm  (6/9)</vt:lpstr>
      <vt:lpstr>Backpropagation algorithm  (7/9)</vt:lpstr>
      <vt:lpstr>Backpropagation algorithm  (8/9)</vt:lpstr>
      <vt:lpstr>PowerPoint Presentation</vt:lpstr>
      <vt:lpstr>Backpropagation algorithm  (9/9)</vt:lpstr>
      <vt:lpstr>Two passes of computation</vt:lpstr>
      <vt:lpstr>Summary of the backpropagation algorithm</vt:lpstr>
      <vt:lpstr>Backpropagation for ADALINE</vt:lpstr>
      <vt:lpstr>2.3  Working with backpropagation</vt:lpstr>
      <vt:lpstr>PowerPoint Presentation</vt:lpstr>
      <vt:lpstr>Sequential vs. batch training</vt:lpstr>
      <vt:lpstr>Activation function</vt:lpstr>
      <vt:lpstr>Other activation functions</vt:lpstr>
      <vt:lpstr>Learning rate</vt:lpstr>
      <vt:lpstr>Stopping criteria</vt:lpstr>
      <vt:lpstr>Heuristics for efficient backpropagation  (1/3)</vt:lpstr>
      <vt:lpstr>Heuristics for efficient backpropagation  (2/3)</vt:lpstr>
      <vt:lpstr>Heuristics for efficient backpropagation  (3/3)</vt:lpstr>
    </vt:vector>
  </TitlesOfParts>
  <Company>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Primož Potočnik</dc:creator>
  <cp:lastModifiedBy>Dr. Anwar Majid Mirza</cp:lastModifiedBy>
  <cp:revision>976</cp:revision>
  <dcterms:created xsi:type="dcterms:W3CDTF">2008-02-18T11:24:09Z</dcterms:created>
  <dcterms:modified xsi:type="dcterms:W3CDTF">2025-07-09T19:49:10Z</dcterms:modified>
</cp:coreProperties>
</file>