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292" r:id="rId3"/>
    <p:sldId id="295" r:id="rId4"/>
    <p:sldId id="296" r:id="rId5"/>
    <p:sldId id="305" r:id="rId6"/>
    <p:sldId id="293" r:id="rId7"/>
    <p:sldId id="300" r:id="rId8"/>
    <p:sldId id="333" r:id="rId9"/>
    <p:sldId id="308" r:id="rId10"/>
    <p:sldId id="311" r:id="rId11"/>
    <p:sldId id="329" r:id="rId12"/>
    <p:sldId id="312" r:id="rId13"/>
    <p:sldId id="309" r:id="rId14"/>
    <p:sldId id="297" r:id="rId15"/>
    <p:sldId id="310" r:id="rId16"/>
    <p:sldId id="313" r:id="rId17"/>
    <p:sldId id="314" r:id="rId18"/>
    <p:sldId id="315" r:id="rId19"/>
    <p:sldId id="316" r:id="rId20"/>
    <p:sldId id="317" r:id="rId21"/>
  </p:sldIdLst>
  <p:sldSz cx="9144000" cy="6858000" type="screen4x3"/>
  <p:notesSz cx="7099300" cy="10234613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6699"/>
    <a:srgbClr val="00CC99"/>
    <a:srgbClr val="00CC66"/>
    <a:srgbClr val="0033CC"/>
    <a:srgbClr val="008080"/>
    <a:srgbClr val="5F5F5F"/>
    <a:srgbClr val="CC3300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1" autoAdjust="0"/>
    <p:restoredTop sz="92254" autoAdjust="0"/>
  </p:normalViewPr>
  <p:slideViewPr>
    <p:cSldViewPr>
      <p:cViewPr varScale="1">
        <p:scale>
          <a:sx n="123" d="100"/>
          <a:sy n="123" d="100"/>
        </p:scale>
        <p:origin x="11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4088" y="17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8C4C23A1-EAD2-4EB4-B944-C1073A334954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noProof="0"/>
              <a:t>Click to edit Master text styles</a:t>
            </a:r>
          </a:p>
          <a:p>
            <a:pPr lvl="1"/>
            <a:r>
              <a:rPr lang="sl-SI" noProof="0"/>
              <a:t>Second level</a:t>
            </a:r>
          </a:p>
          <a:p>
            <a:pPr lvl="2"/>
            <a:r>
              <a:rPr lang="sl-SI" noProof="0"/>
              <a:t>Third level</a:t>
            </a:r>
          </a:p>
          <a:p>
            <a:pPr lvl="3"/>
            <a:r>
              <a:rPr lang="sl-SI" noProof="0"/>
              <a:t>Fourth level</a:t>
            </a:r>
          </a:p>
          <a:p>
            <a:pPr lvl="4"/>
            <a:r>
              <a:rPr lang="sl-SI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CF6ADF58-B8F0-4BEB-AFC2-9D079436A91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4B7C2-86CF-4C16-A1A5-C390BA328858}" type="slidenum">
              <a:rPr lang="sl-SI" smtClean="0"/>
              <a:pPr/>
              <a:t>1</a:t>
            </a:fld>
            <a:endParaRPr lang="sl-SI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err="1"/>
              <a:t>See</a:t>
            </a:r>
            <a:r>
              <a:rPr lang="sl-SI" dirty="0"/>
              <a:t> </a:t>
            </a:r>
            <a:r>
              <a:rPr lang="sl-SI" dirty="0" err="1"/>
              <a:t>also</a:t>
            </a:r>
            <a:r>
              <a:rPr lang="sl-SI" dirty="0"/>
              <a:t>: https://en.wikipedia.org/wiki/Vanishing_gradient_problem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ADF58-B8F0-4BEB-AFC2-9D079436A917}" type="slidenum">
              <a:rPr lang="sl-SI" smtClean="0"/>
              <a:pPr>
                <a:defRPr/>
              </a:pPr>
              <a:t>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3055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5EDD96-928F-44CA-9A4A-2977217AFBF3}" type="slidenum">
              <a:rPr lang="sl-SI" smtClean="0"/>
              <a:pPr/>
              <a:t>8</a:t>
            </a:fld>
            <a:endParaRPr lang="sl-SI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/>
              <a:t>zeta, rho, eta, sigma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841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D40104-E561-478C-9B88-3ED4E84D8133}" type="slidenum">
              <a:rPr lang="sl-SI" smtClean="0"/>
              <a:pPr/>
              <a:t>12</a:t>
            </a:fld>
            <a:endParaRPr lang="sl-SI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/>
              <a:t>http://en.wikipedia.org/wiki/Newton's_method_in_optimization</a:t>
            </a:r>
          </a:p>
          <a:p>
            <a:pPr eaLnBrk="1" hangingPunct="1"/>
            <a:r>
              <a:rPr lang="sl-SI"/>
              <a:t>http://en.wikipedia.org/wiki/Newton's_method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D9BD8E-4C9F-49F0-8EBC-B4FCD9D8A18E}" type="slidenum">
              <a:rPr lang="sl-SI" smtClean="0"/>
              <a:pPr/>
              <a:t>15</a:t>
            </a:fld>
            <a:endParaRPr lang="sl-SI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/>
              <a:t>LM method is a compromise between Newton’s method and gradient descent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99CF1-EFB8-49AC-A1B2-F8E4A94352D9}" type="slidenum">
              <a:rPr lang="sl-SI" smtClean="0"/>
              <a:pPr/>
              <a:t>17</a:t>
            </a:fld>
            <a:endParaRPr lang="sl-SI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/>
              <a:t>Krose &amp; Van der Smagt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753C87-1CB7-6F6C-AA19-B8CD8EBF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© 2024</a:t>
            </a:r>
            <a:endParaRPr lang="sl-SI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EF89D3-FEE5-0D76-FE55-C7A37241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894FC2-9B3E-EF9D-568D-727C60FE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#</a:t>
            </a:r>
            <a:fld id="{8CAA692C-B63D-4B90-A5D5-4B171E3D0D64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1DDD1-3C92-165A-5B2D-446A5DF7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© 2024</a:t>
            </a:r>
            <a:endParaRPr lang="sl-SI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73C71-EC69-6992-8E25-21DF9DC2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48036-8794-A6D9-15D2-2893FE58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#</a:t>
            </a:r>
            <a:fld id="{8CAA692C-B63D-4B90-A5D5-4B171E3D0D64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/>
              <a:t>Click</a:t>
            </a:r>
            <a:r>
              <a:rPr lang="sl-SI" dirty="0"/>
              <a:t> to </a:t>
            </a:r>
            <a:r>
              <a:rPr lang="sl-SI" dirty="0" err="1"/>
              <a:t>edit</a:t>
            </a:r>
            <a:r>
              <a:rPr lang="sl-SI" dirty="0"/>
              <a:t> </a:t>
            </a:r>
            <a:r>
              <a:rPr lang="sl-SI" dirty="0" err="1"/>
              <a:t>Master</a:t>
            </a:r>
            <a:r>
              <a:rPr lang="sl-SI" dirty="0"/>
              <a:t> title </a:t>
            </a:r>
            <a:r>
              <a:rPr lang="sl-SI" dirty="0" err="1"/>
              <a:t>style</a:t>
            </a:r>
            <a:endParaRPr lang="sl-SI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/>
              <a:t>Click</a:t>
            </a:r>
            <a:r>
              <a:rPr lang="sl-SI" dirty="0"/>
              <a:t> to </a:t>
            </a:r>
            <a:r>
              <a:rPr lang="sl-SI" dirty="0" err="1"/>
              <a:t>edit</a:t>
            </a:r>
            <a:r>
              <a:rPr lang="sl-SI" dirty="0"/>
              <a:t> </a:t>
            </a:r>
            <a:r>
              <a:rPr lang="sl-SI" dirty="0" err="1"/>
              <a:t>Master</a:t>
            </a:r>
            <a:r>
              <a:rPr lang="sl-SI" dirty="0"/>
              <a:t> </a:t>
            </a:r>
            <a:r>
              <a:rPr lang="sl-SI" dirty="0" err="1"/>
              <a:t>text</a:t>
            </a:r>
            <a:r>
              <a:rPr lang="sl-SI" dirty="0"/>
              <a:t> </a:t>
            </a:r>
            <a:r>
              <a:rPr lang="sl-SI" dirty="0" err="1"/>
              <a:t>styles</a:t>
            </a:r>
            <a:endParaRPr lang="sl-SI" dirty="0"/>
          </a:p>
          <a:p>
            <a:pPr lvl="1"/>
            <a:r>
              <a:rPr lang="sl-SI" dirty="0" err="1"/>
              <a:t>Second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2"/>
            <a:r>
              <a:rPr lang="sl-SI" dirty="0" err="1"/>
              <a:t>Third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3"/>
            <a:r>
              <a:rPr lang="sl-SI" dirty="0" err="1"/>
              <a:t>Fourth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4"/>
            <a:r>
              <a:rPr lang="sl-SI" dirty="0" err="1"/>
              <a:t>Fifth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597650"/>
            <a:ext cx="24590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 dirty="0"/>
              <a:t>© 2024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7704" y="6597650"/>
            <a:ext cx="5401146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597650"/>
            <a:ext cx="2386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#</a:t>
            </a:r>
            <a:fld id="{8CAA692C-B63D-4B90-A5D5-4B171E3D0D64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3366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2459038" cy="21590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9672" y="6597649"/>
            <a:ext cx="5760000" cy="260349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5D7D5A52-32DB-4E8C-BD64-6DC0FE2F7657}" type="slidenum">
              <a:rPr lang="sl-SI" smtClean="0"/>
              <a:pPr/>
              <a:t>1</a:t>
            </a:fld>
            <a:endParaRPr lang="sl-SI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>
                <a:solidFill>
                  <a:srgbClr val="C00000"/>
                </a:solidFill>
              </a:rPr>
              <a:t>2.  FNNs and Backpropagation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908175" y="1708150"/>
            <a:ext cx="6778625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2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  <a:r>
              <a:rPr lang="sl-SI" sz="2400" dirty="0">
                <a:solidFill>
                  <a:srgbClr val="0033CC"/>
                </a:solidFill>
              </a:rPr>
              <a:t>1  Multilayer Feedforward Networks</a:t>
            </a: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2.2  Backpropagation algorithm</a:t>
            </a: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2.3  Working with backpropagation</a:t>
            </a: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2.4  Advanced algorithms</a:t>
            </a: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2.5  Performance of multilayer perceptrons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5EED043A-080B-4394-B4E0-397ADB88A57B}" type="slidenum">
              <a:rPr lang="sl-SI" smtClean="0"/>
              <a:pPr/>
              <a:t>10</a:t>
            </a:fld>
            <a:endParaRPr lang="sl-SI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Numerical optimization  </a:t>
            </a:r>
            <a:r>
              <a:rPr lang="sl-SI" sz="2800"/>
              <a:t>(1/3)</a:t>
            </a:r>
            <a:endParaRPr lang="en-GB" sz="2800"/>
          </a:p>
        </p:txBody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/>
              <a:t>Supervised learning as an optimization problem</a:t>
            </a:r>
          </a:p>
          <a:p>
            <a:pPr lvl="1" eaLnBrk="1" hangingPunct="1"/>
            <a:r>
              <a:rPr lang="sl-SI"/>
              <a:t>Error surface of a multilayer perceptron, expressed by instantaneous error energy </a:t>
            </a:r>
            <a:r>
              <a:rPr lang="sl-SI" i="1"/>
              <a:t>E(n)</a:t>
            </a:r>
            <a:r>
              <a:rPr lang="sl-SI"/>
              <a:t>, is a highly nonlinear function of synaptic weight vector </a:t>
            </a:r>
            <a:r>
              <a:rPr lang="sl-SI" i="1"/>
              <a:t>w(n)</a:t>
            </a:r>
          </a:p>
          <a:p>
            <a:pPr lvl="1" eaLnBrk="1" hangingPunct="1"/>
            <a:endParaRPr lang="sl-SI" i="1"/>
          </a:p>
          <a:p>
            <a:pPr lvl="1" eaLnBrk="1" hangingPunct="1"/>
            <a:endParaRPr lang="sl-SI" i="1"/>
          </a:p>
        </p:txBody>
      </p:sp>
      <p:pic>
        <p:nvPicPr>
          <p:cNvPr id="22536" name="Picture 13" descr="error surf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4856" y="2492375"/>
            <a:ext cx="5330025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7" name="Text Box 14"/>
          <p:cNvSpPr txBox="1">
            <a:spLocks noChangeArrowheads="1"/>
          </p:cNvSpPr>
          <p:nvPr/>
        </p:nvSpPr>
        <p:spPr bwMode="auto">
          <a:xfrm>
            <a:off x="6372200" y="5771972"/>
            <a:ext cx="113506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2000" i="1" dirty="0">
                <a:latin typeface="Times New Roman" pitchFamily="18" charset="0"/>
              </a:rPr>
              <a:t>w</a:t>
            </a:r>
            <a:r>
              <a:rPr lang="sl-SI" sz="2000" baseline="-25000" dirty="0">
                <a:latin typeface="Times New Roman" pitchFamily="18" charset="0"/>
              </a:rPr>
              <a:t>1</a:t>
            </a:r>
            <a:r>
              <a:rPr lang="sl-SI" sz="2000" dirty="0">
                <a:latin typeface="Times New Roman" pitchFamily="18" charset="0"/>
              </a:rPr>
              <a:t>           </a:t>
            </a:r>
            <a:endParaRPr lang="en-GB" sz="2000" dirty="0">
              <a:latin typeface="Times New Roman" pitchFamily="18" charset="0"/>
            </a:endParaRPr>
          </a:p>
        </p:txBody>
      </p:sp>
      <p:sp>
        <p:nvSpPr>
          <p:cNvPr id="22538" name="Text Box 15"/>
          <p:cNvSpPr txBox="1">
            <a:spLocks noChangeArrowheads="1"/>
          </p:cNvSpPr>
          <p:nvPr/>
        </p:nvSpPr>
        <p:spPr bwMode="auto">
          <a:xfrm>
            <a:off x="1876635" y="5753372"/>
            <a:ext cx="107156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sl-SI" sz="2000" i="1" dirty="0">
                <a:latin typeface="Times New Roman" pitchFamily="18" charset="0"/>
              </a:rPr>
              <a:t>          w</a:t>
            </a:r>
            <a:r>
              <a:rPr lang="sl-SI" sz="2000" baseline="-25000" dirty="0">
                <a:latin typeface="Times New Roman" pitchFamily="18" charset="0"/>
              </a:rPr>
              <a:t>2</a:t>
            </a:r>
            <a:endParaRPr lang="en-GB" sz="2000" dirty="0">
              <a:latin typeface="Times New Roman" pitchFamily="18" charset="0"/>
            </a:endParaRPr>
          </a:p>
        </p:txBody>
      </p:sp>
      <p:sp>
        <p:nvSpPr>
          <p:cNvPr id="22539" name="Rectangle 16"/>
          <p:cNvSpPr>
            <a:spLocks noChangeArrowheads="1"/>
          </p:cNvSpPr>
          <p:nvPr/>
        </p:nvSpPr>
        <p:spPr bwMode="auto">
          <a:xfrm>
            <a:off x="2293938" y="3500438"/>
            <a:ext cx="358775" cy="1223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17"/>
          <p:cNvSpPr>
            <a:spLocks noChangeArrowheads="1"/>
          </p:cNvSpPr>
          <p:nvPr/>
        </p:nvSpPr>
        <p:spPr bwMode="auto">
          <a:xfrm>
            <a:off x="2195513" y="3284538"/>
            <a:ext cx="863600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8"/>
          <p:cNvSpPr txBox="1">
            <a:spLocks noChangeArrowheads="1"/>
          </p:cNvSpPr>
          <p:nvPr/>
        </p:nvSpPr>
        <p:spPr bwMode="auto">
          <a:xfrm>
            <a:off x="1397000" y="3883024"/>
            <a:ext cx="1076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sl-SI" sz="2000" i="1" dirty="0">
                <a:latin typeface="Times New Roman" pitchFamily="18" charset="0"/>
              </a:rPr>
              <a:t>E(w</a:t>
            </a:r>
            <a:r>
              <a:rPr lang="sl-SI" sz="2000" baseline="-25000" dirty="0">
                <a:latin typeface="Times New Roman" pitchFamily="18" charset="0"/>
              </a:rPr>
              <a:t>1</a:t>
            </a:r>
            <a:r>
              <a:rPr lang="sl-SI" sz="2000" i="1" dirty="0">
                <a:latin typeface="Times New Roman" pitchFamily="18" charset="0"/>
              </a:rPr>
              <a:t>,w</a:t>
            </a:r>
            <a:r>
              <a:rPr lang="sl-SI" sz="2000" baseline="-25000" dirty="0">
                <a:latin typeface="Times New Roman" pitchFamily="18" charset="0"/>
              </a:rPr>
              <a:t>2</a:t>
            </a:r>
            <a:r>
              <a:rPr lang="sl-SI" sz="2000" i="1" dirty="0">
                <a:latin typeface="Times New Roman" pitchFamily="18" charset="0"/>
              </a:rPr>
              <a:t>)</a:t>
            </a:r>
            <a:endParaRPr lang="en-GB" sz="2000" i="1" dirty="0">
              <a:latin typeface="Times New Roman" pitchFamily="18" charset="0"/>
            </a:endParaRP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1908175" y="2492375"/>
          <a:ext cx="17891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360" imgH="203040" progId="Equation.3">
                  <p:embed/>
                </p:oleObj>
              </mc:Choice>
              <mc:Fallback>
                <p:oleObj name="Equation" r:id="rId3" imgW="9903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492375"/>
                        <a:ext cx="17891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6557955-9B96-B5DB-B098-35B73050AF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94E790B-B15E-1667-C260-E1A8DA9B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3A49A69C-676D-4E26-B40F-B06DA9365B61}" type="slidenum">
              <a:rPr lang="sl-SI" smtClean="0"/>
              <a:pPr/>
              <a:t>11</a:t>
            </a:fld>
            <a:endParaRPr lang="sl-SI"/>
          </a:p>
        </p:txBody>
      </p:sp>
      <p:sp>
        <p:nvSpPr>
          <p:cNvPr id="235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Numerical optimization  </a:t>
            </a:r>
            <a:r>
              <a:rPr lang="sl-SI" sz="2800"/>
              <a:t>(2/3)</a:t>
            </a:r>
            <a:endParaRPr lang="en-GB" sz="2800"/>
          </a:p>
        </p:txBody>
      </p:sp>
      <p:sp>
        <p:nvSpPr>
          <p:cNvPr id="235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/>
              <a:t>Expanding the error energy by a Taylor series</a:t>
            </a:r>
          </a:p>
          <a:p>
            <a:pPr lvl="1" eaLnBrk="1" hangingPunct="1"/>
            <a:endParaRPr lang="sl-SI"/>
          </a:p>
          <a:p>
            <a:pPr lvl="1" eaLnBrk="1" hangingPunct="1"/>
            <a:endParaRPr lang="sl-SI"/>
          </a:p>
          <a:p>
            <a:pPr lvl="1" eaLnBrk="1" hangingPunct="1"/>
            <a:endParaRPr lang="sl-SI"/>
          </a:p>
          <a:p>
            <a:pPr lvl="1" eaLnBrk="1" hangingPunct="1"/>
            <a:endParaRPr lang="sl-SI"/>
          </a:p>
          <a:p>
            <a:pPr lvl="1" eaLnBrk="1" hangingPunct="1"/>
            <a:endParaRPr lang="sl-SI"/>
          </a:p>
          <a:p>
            <a:pPr lvl="1" eaLnBrk="1" hangingPunct="1"/>
            <a:endParaRPr lang="sl-SI"/>
          </a:p>
          <a:p>
            <a:pPr lvl="1" eaLnBrk="1" hangingPunct="1"/>
            <a:endParaRPr lang="sl-SI"/>
          </a:p>
          <a:p>
            <a:pPr lvl="1" eaLnBrk="1" hangingPunct="1"/>
            <a:endParaRPr lang="en-GB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971550" y="2060575"/>
          <a:ext cx="17891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203040" progId="Equation.3">
                  <p:embed/>
                </p:oleObj>
              </mc:Choice>
              <mc:Fallback>
                <p:oleObj name="Equation" r:id="rId2" imgW="9903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17891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984250" y="2636838"/>
          <a:ext cx="724693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12920" imgH="393480" progId="Equation.3">
                  <p:embed/>
                </p:oleObj>
              </mc:Choice>
              <mc:Fallback>
                <p:oleObj name="Equation" r:id="rId4" imgW="40129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2636838"/>
                        <a:ext cx="724693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3033713" y="3665538"/>
          <a:ext cx="2409825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3440" imgH="990360" progId="Equation.3">
                  <p:embed/>
                </p:oleObj>
              </mc:Choice>
              <mc:Fallback>
                <p:oleObj name="Equation" r:id="rId6" imgW="1333440" imgH="990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665538"/>
                        <a:ext cx="2409825" cy="177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7"/>
          <p:cNvSpPr txBox="1">
            <a:spLocks noChangeArrowheads="1"/>
          </p:cNvSpPr>
          <p:nvPr/>
        </p:nvSpPr>
        <p:spPr bwMode="auto">
          <a:xfrm>
            <a:off x="1273175" y="3900488"/>
            <a:ext cx="1695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800">
                <a:solidFill>
                  <a:srgbClr val="FF0000"/>
                </a:solidFill>
              </a:rPr>
              <a:t>Local gradient</a:t>
            </a:r>
          </a:p>
          <a:p>
            <a:endParaRPr lang="sl-SI" sz="1800">
              <a:solidFill>
                <a:srgbClr val="FF0000"/>
              </a:solidFill>
            </a:endParaRPr>
          </a:p>
          <a:p>
            <a:endParaRPr lang="sl-SI" sz="1800">
              <a:solidFill>
                <a:srgbClr val="FF0000"/>
              </a:solidFill>
            </a:endParaRPr>
          </a:p>
          <a:p>
            <a:r>
              <a:rPr lang="sl-SI" sz="1800">
                <a:solidFill>
                  <a:srgbClr val="FF0000"/>
                </a:solidFill>
              </a:rPr>
              <a:t>Hessian matrix</a:t>
            </a:r>
            <a:endParaRPr lang="en-GB" sz="1800">
              <a:solidFill>
                <a:srgbClr val="FF0000"/>
              </a:solidFill>
            </a:endParaRP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4198938" y="2794000"/>
            <a:ext cx="433387" cy="358775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6877050" y="2708275"/>
            <a:ext cx="647700" cy="504825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Oval 15"/>
          <p:cNvSpPr>
            <a:spLocks noChangeArrowheads="1"/>
          </p:cNvSpPr>
          <p:nvPr/>
        </p:nvSpPr>
        <p:spPr bwMode="auto">
          <a:xfrm>
            <a:off x="3203575" y="4830763"/>
            <a:ext cx="287338" cy="2889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Oval 16"/>
          <p:cNvSpPr>
            <a:spLocks noChangeArrowheads="1"/>
          </p:cNvSpPr>
          <p:nvPr/>
        </p:nvSpPr>
        <p:spPr bwMode="auto">
          <a:xfrm>
            <a:off x="3203575" y="3860800"/>
            <a:ext cx="287338" cy="2889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67" name="AutoShape 17"/>
          <p:cNvCxnSpPr>
            <a:cxnSpLocks noChangeShapeType="1"/>
            <a:stCxn id="23563" idx="3"/>
            <a:endCxn id="23566" idx="0"/>
          </p:cNvCxnSpPr>
          <p:nvPr/>
        </p:nvCxnSpPr>
        <p:spPr bwMode="auto">
          <a:xfrm rot="5400000">
            <a:off x="3425032" y="3023394"/>
            <a:ext cx="760412" cy="914400"/>
          </a:xfrm>
          <a:prstGeom prst="curvedConnector3">
            <a:avLst>
              <a:gd name="adj1" fmla="val 53444"/>
            </a:avLst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23568" name="AutoShape 18"/>
          <p:cNvCxnSpPr>
            <a:cxnSpLocks noChangeShapeType="1"/>
            <a:stCxn id="23564" idx="4"/>
            <a:endCxn id="23565" idx="4"/>
          </p:cNvCxnSpPr>
          <p:nvPr/>
        </p:nvCxnSpPr>
        <p:spPr bwMode="auto">
          <a:xfrm rot="5400000">
            <a:off x="4321175" y="2239963"/>
            <a:ext cx="1906588" cy="3852862"/>
          </a:xfrm>
          <a:prstGeom prst="curvedConnector3">
            <a:avLst>
              <a:gd name="adj1" fmla="val 132722"/>
            </a:avLst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5E4DDA9-B165-7A3B-E031-CE184321BA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98D27C-1E1E-6EB3-B7E5-6BF9A86F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476B34AB-EF51-45E5-B147-FD4109BF566D}" type="slidenum">
              <a:rPr lang="sl-SI" smtClean="0"/>
              <a:pPr/>
              <a:t>12</a:t>
            </a:fld>
            <a:endParaRPr lang="sl-SI"/>
          </a:p>
        </p:txBody>
      </p:sp>
      <p:sp>
        <p:nvSpPr>
          <p:cNvPr id="245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Numerical optimization  </a:t>
            </a:r>
            <a:r>
              <a:rPr lang="sl-SI" sz="2800"/>
              <a:t>(3/3)</a:t>
            </a:r>
            <a:endParaRPr lang="en-GB" sz="2800"/>
          </a:p>
        </p:txBody>
      </p:sp>
      <p:sp>
        <p:nvSpPr>
          <p:cNvPr id="245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2"/>
            <a:ext cx="8362950" cy="5113337"/>
          </a:xfrm>
        </p:spPr>
        <p:txBody>
          <a:bodyPr/>
          <a:lstStyle/>
          <a:p>
            <a:pPr eaLnBrk="1" hangingPunct="1"/>
            <a:r>
              <a:rPr lang="sl-SI" dirty="0" err="1"/>
              <a:t>Steepest</a:t>
            </a:r>
            <a:r>
              <a:rPr lang="sl-SI" dirty="0"/>
              <a:t> </a:t>
            </a:r>
            <a:r>
              <a:rPr lang="sl-SI" dirty="0" err="1"/>
              <a:t>descent</a:t>
            </a:r>
            <a:r>
              <a:rPr lang="sl-SI" dirty="0"/>
              <a:t> </a:t>
            </a:r>
            <a:r>
              <a:rPr lang="sl-SI" dirty="0" err="1"/>
              <a:t>method</a:t>
            </a:r>
            <a:r>
              <a:rPr lang="sl-SI" dirty="0"/>
              <a:t> (</a:t>
            </a:r>
            <a:r>
              <a:rPr lang="sl-SI" dirty="0" err="1"/>
              <a:t>backpropagation</a:t>
            </a:r>
            <a:r>
              <a:rPr lang="sl-SI" dirty="0"/>
              <a:t>)</a:t>
            </a:r>
          </a:p>
          <a:p>
            <a:pPr lvl="1" eaLnBrk="1" hangingPunct="1"/>
            <a:r>
              <a:rPr lang="sl-SI" dirty="0" err="1"/>
              <a:t>Weight</a:t>
            </a:r>
            <a:r>
              <a:rPr lang="sl-SI" dirty="0"/>
              <a:t> </a:t>
            </a:r>
            <a:r>
              <a:rPr lang="sl-SI" dirty="0" err="1"/>
              <a:t>adjustment</a:t>
            </a:r>
            <a:r>
              <a:rPr lang="sl-SI" dirty="0"/>
              <a:t> </a:t>
            </a:r>
            <a:r>
              <a:rPr lang="sl-SI" dirty="0" err="1"/>
              <a:t>proportional</a:t>
            </a:r>
            <a:r>
              <a:rPr lang="sl-SI" dirty="0"/>
              <a:t> to </a:t>
            </a:r>
            <a:r>
              <a:rPr lang="sl-SI" dirty="0" err="1"/>
              <a:t>the</a:t>
            </a:r>
            <a:r>
              <a:rPr lang="sl-SI" dirty="0"/>
              <a:t> gradient</a:t>
            </a:r>
          </a:p>
          <a:p>
            <a:pPr lvl="1" eaLnBrk="1" hangingPunct="1"/>
            <a:r>
              <a:rPr lang="sl-SI" dirty="0" err="1"/>
              <a:t>Simple</a:t>
            </a:r>
            <a:r>
              <a:rPr lang="sl-SI" dirty="0"/>
              <a:t> </a:t>
            </a:r>
            <a:r>
              <a:rPr lang="sl-SI" dirty="0" err="1"/>
              <a:t>implementation</a:t>
            </a:r>
            <a:r>
              <a:rPr lang="sl-SI" dirty="0"/>
              <a:t>, </a:t>
            </a:r>
            <a:r>
              <a:rPr lang="sl-SI" dirty="0" err="1"/>
              <a:t>but</a:t>
            </a:r>
            <a:r>
              <a:rPr lang="sl-SI" dirty="0"/>
              <a:t> </a:t>
            </a:r>
            <a:r>
              <a:rPr lang="sl-SI" dirty="0" err="1"/>
              <a:t>slow</a:t>
            </a:r>
            <a:r>
              <a:rPr lang="sl-SI" dirty="0"/>
              <a:t> </a:t>
            </a:r>
            <a:r>
              <a:rPr lang="sl-SI" dirty="0" err="1"/>
              <a:t>convergence</a:t>
            </a:r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endParaRPr lang="sl-SI" dirty="0">
              <a:sym typeface="Wingdings" pitchFamily="2" charset="2"/>
            </a:endParaRPr>
          </a:p>
          <a:p>
            <a:pPr eaLnBrk="1" hangingPunct="1"/>
            <a:r>
              <a:rPr lang="sl-SI" dirty="0" err="1"/>
              <a:t>Significant</a:t>
            </a:r>
            <a:r>
              <a:rPr lang="sl-SI" dirty="0"/>
              <a:t> </a:t>
            </a:r>
            <a:r>
              <a:rPr lang="sl-SI" dirty="0" err="1"/>
              <a:t>improvement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sl-SI" dirty="0"/>
              <a:t> </a:t>
            </a:r>
            <a:r>
              <a:rPr lang="sl-SI" dirty="0" err="1"/>
              <a:t>using</a:t>
            </a:r>
            <a:r>
              <a:rPr lang="sl-SI" dirty="0"/>
              <a:t> </a:t>
            </a:r>
            <a:r>
              <a:rPr lang="sl-SI" dirty="0" err="1"/>
              <a:t>higher-order</a:t>
            </a:r>
            <a:r>
              <a:rPr lang="sl-SI" dirty="0"/>
              <a:t> </a:t>
            </a:r>
            <a:r>
              <a:rPr lang="sl-SI" dirty="0" err="1"/>
              <a:t>information</a:t>
            </a:r>
            <a:endParaRPr lang="sl-SI" dirty="0"/>
          </a:p>
          <a:p>
            <a:pPr lvl="1" eaLnBrk="1" hangingPunct="1"/>
            <a:r>
              <a:rPr lang="sl-SI" dirty="0" err="1"/>
              <a:t>Adding</a:t>
            </a:r>
            <a:r>
              <a:rPr lang="sl-SI" dirty="0"/>
              <a:t> </a:t>
            </a:r>
            <a:r>
              <a:rPr lang="sl-SI" dirty="0" err="1"/>
              <a:t>momentum</a:t>
            </a:r>
            <a:r>
              <a:rPr lang="sl-SI" dirty="0"/>
              <a:t> term </a:t>
            </a:r>
            <a:r>
              <a:rPr lang="sl-SI" dirty="0">
                <a:sym typeface="Wingdings" pitchFamily="2" charset="2"/>
              </a:rPr>
              <a:t> a </a:t>
            </a:r>
            <a:r>
              <a:rPr lang="sl-SI" dirty="0" err="1">
                <a:sym typeface="Wingdings" pitchFamily="2" charset="2"/>
              </a:rPr>
              <a:t>crude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approximation</a:t>
            </a:r>
            <a:r>
              <a:rPr lang="sl-SI" dirty="0">
                <a:sym typeface="Wingdings" pitchFamily="2" charset="2"/>
              </a:rPr>
              <a:t> to </a:t>
            </a:r>
            <a:r>
              <a:rPr lang="sl-SI" dirty="0" err="1">
                <a:sym typeface="Wingdings" pitchFamily="2" charset="2"/>
              </a:rPr>
              <a:t>use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second-order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information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about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error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surface</a:t>
            </a:r>
            <a:endParaRPr lang="sl-SI" dirty="0"/>
          </a:p>
          <a:p>
            <a:pPr lvl="1" eaLnBrk="1" hangingPunct="1"/>
            <a:r>
              <a:rPr lang="sl-SI" dirty="0" err="1"/>
              <a:t>Quadratic</a:t>
            </a:r>
            <a:r>
              <a:rPr lang="sl-SI" dirty="0"/>
              <a:t> </a:t>
            </a:r>
            <a:r>
              <a:rPr lang="sl-SI" dirty="0" err="1"/>
              <a:t>approximation</a:t>
            </a:r>
            <a:r>
              <a:rPr lang="sl-SI" dirty="0"/>
              <a:t> </a:t>
            </a:r>
            <a:r>
              <a:rPr lang="sl-SI" dirty="0" err="1"/>
              <a:t>about</a:t>
            </a:r>
            <a:r>
              <a:rPr lang="sl-SI" dirty="0"/>
              <a:t> </a:t>
            </a:r>
            <a:r>
              <a:rPr lang="sl-SI" dirty="0" err="1"/>
              <a:t>error</a:t>
            </a:r>
            <a:r>
              <a:rPr lang="sl-SI" dirty="0"/>
              <a:t> </a:t>
            </a:r>
            <a:r>
              <a:rPr lang="sl-SI" dirty="0" err="1"/>
              <a:t>surface</a:t>
            </a:r>
            <a:r>
              <a:rPr lang="sl-SI" dirty="0"/>
              <a:t> </a:t>
            </a:r>
            <a:r>
              <a:rPr lang="sl-SI" dirty="0">
                <a:sym typeface="Wingdings" pitchFamily="2" charset="2"/>
              </a:rPr>
              <a:t> </a:t>
            </a:r>
            <a:r>
              <a:rPr lang="sl-SI" dirty="0">
                <a:solidFill>
                  <a:srgbClr val="3333FF"/>
                </a:solidFill>
              </a:rPr>
              <a:t>The </a:t>
            </a:r>
            <a:r>
              <a:rPr lang="sl-SI" dirty="0" err="1">
                <a:solidFill>
                  <a:srgbClr val="3333FF"/>
                </a:solidFill>
              </a:rPr>
              <a:t>essence</a:t>
            </a:r>
            <a:r>
              <a:rPr lang="sl-SI" dirty="0">
                <a:solidFill>
                  <a:srgbClr val="3333FF"/>
                </a:solidFill>
              </a:rPr>
              <a:t> of </a:t>
            </a:r>
            <a:r>
              <a:rPr lang="sl-SI" dirty="0" err="1">
                <a:solidFill>
                  <a:srgbClr val="3333FF"/>
                </a:solidFill>
              </a:rPr>
              <a:t>Newton’s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method</a:t>
            </a:r>
            <a:endParaRPr lang="en-GB" dirty="0">
              <a:solidFill>
                <a:srgbClr val="3333FF"/>
              </a:solidFill>
            </a:endParaRPr>
          </a:p>
          <a:p>
            <a:pPr lvl="1" eaLnBrk="1" hangingPunct="1"/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r>
              <a:rPr lang="sl-SI" i="1" dirty="0"/>
              <a:t>H</a:t>
            </a:r>
            <a:r>
              <a:rPr lang="sl-SI" i="1" baseline="30000" dirty="0"/>
              <a:t>-1</a:t>
            </a:r>
            <a:r>
              <a:rPr lang="sl-SI" dirty="0"/>
              <a:t> is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inverse</a:t>
            </a:r>
            <a:r>
              <a:rPr lang="sl-SI" dirty="0"/>
              <a:t> of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Hessian</a:t>
            </a:r>
            <a:r>
              <a:rPr lang="sl-SI" dirty="0"/>
              <a:t> </a:t>
            </a:r>
            <a:r>
              <a:rPr lang="sl-SI" dirty="0" err="1"/>
              <a:t>matrix</a:t>
            </a:r>
            <a:endParaRPr lang="sl-SI" i="1" baseline="30000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en-GB" dirty="0"/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2682875" y="2371725"/>
          <a:ext cx="1905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080" imgH="203040" progId="Equation.3">
                  <p:embed/>
                </p:oleObj>
              </mc:Choice>
              <mc:Fallback>
                <p:oleObj name="Equation" r:id="rId3" imgW="10540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2371725"/>
                        <a:ext cx="1905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6535"/>
              </p:ext>
            </p:extLst>
          </p:nvPr>
        </p:nvGraphicFramePr>
        <p:xfrm>
          <a:off x="1908175" y="4221088"/>
          <a:ext cx="23383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95280" imgH="228600" progId="Equation.3">
                  <p:embed/>
                </p:oleObj>
              </mc:Choice>
              <mc:Fallback>
                <p:oleObj name="Equation" r:id="rId5" imgW="12952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21088"/>
                        <a:ext cx="2338388" cy="411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5" name="Picture 8" descr="Newton_optimization_vs_grad_descent_sv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7050" y="4292600"/>
            <a:ext cx="16684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5807075" y="5132388"/>
            <a:ext cx="13573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CC00"/>
                </a:solidFill>
              </a:rPr>
              <a:t>gradient descent</a:t>
            </a:r>
            <a:endParaRPr lang="sl-SI" sz="1200">
              <a:solidFill>
                <a:srgbClr val="00CC00"/>
              </a:solidFill>
            </a:endParaRPr>
          </a:p>
          <a:p>
            <a:pPr algn="r"/>
            <a:r>
              <a:rPr lang="sl-SI" sz="1200">
                <a:solidFill>
                  <a:srgbClr val="FF0000"/>
                </a:solidFill>
              </a:rPr>
              <a:t>Newton’s method</a:t>
            </a:r>
            <a:endParaRPr lang="en-GB" sz="1200">
              <a:solidFill>
                <a:srgbClr val="FF0000"/>
              </a:solidFill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A7DE5D-6B3C-6599-1306-FAB45FBAAF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A3A9DC-CB77-5F2C-9206-DA7A22F3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5C9117DB-A90B-45D7-AF5A-5EACE92E7E11}" type="slidenum">
              <a:rPr lang="sl-SI" smtClean="0"/>
              <a:pPr/>
              <a:t>13</a:t>
            </a:fld>
            <a:endParaRPr lang="sl-SI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Quasi-Newton </a:t>
            </a:r>
            <a:r>
              <a:rPr lang="sl-SI" dirty="0"/>
              <a:t>a</a:t>
            </a:r>
            <a:r>
              <a:rPr lang="en-GB" dirty="0" err="1"/>
              <a:t>lgorithms</a:t>
            </a:r>
            <a:endParaRPr lang="en-GB" dirty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Problems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calculation</a:t>
            </a:r>
            <a:r>
              <a:rPr lang="sl-SI" dirty="0"/>
              <a:t> of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Hessian</a:t>
            </a:r>
            <a:r>
              <a:rPr lang="sl-SI" dirty="0"/>
              <a:t> </a:t>
            </a:r>
            <a:r>
              <a:rPr lang="sl-SI" dirty="0" err="1"/>
              <a:t>matrix</a:t>
            </a:r>
            <a:endParaRPr lang="sl-SI" dirty="0"/>
          </a:p>
          <a:p>
            <a:pPr lvl="1" eaLnBrk="1" hangingPunct="1"/>
            <a:r>
              <a:rPr lang="sl-SI" dirty="0" err="1"/>
              <a:t>Inverse</a:t>
            </a:r>
            <a:r>
              <a:rPr lang="sl-SI" dirty="0"/>
              <a:t> </a:t>
            </a:r>
            <a:r>
              <a:rPr lang="sl-SI" dirty="0" err="1"/>
              <a:t>Hessian</a:t>
            </a:r>
            <a:r>
              <a:rPr lang="sl-SI" dirty="0"/>
              <a:t> </a:t>
            </a:r>
            <a:r>
              <a:rPr lang="sl-SI" i="1" dirty="0"/>
              <a:t>H</a:t>
            </a:r>
            <a:r>
              <a:rPr lang="sl-SI" i="1" baseline="30000" dirty="0"/>
              <a:t>-1</a:t>
            </a:r>
            <a:r>
              <a:rPr lang="sl-SI" dirty="0"/>
              <a:t> is </a:t>
            </a:r>
            <a:r>
              <a:rPr lang="sl-SI" dirty="0" err="1"/>
              <a:t>required</a:t>
            </a:r>
            <a:r>
              <a:rPr lang="sl-SI" dirty="0"/>
              <a:t>, </a:t>
            </a:r>
            <a:r>
              <a:rPr lang="sl-SI" dirty="0" err="1"/>
              <a:t>which</a:t>
            </a:r>
            <a:r>
              <a:rPr lang="sl-SI" dirty="0"/>
              <a:t> is </a:t>
            </a:r>
            <a:r>
              <a:rPr lang="sl-SI" dirty="0" err="1"/>
              <a:t>computationally</a:t>
            </a:r>
            <a:r>
              <a:rPr lang="sl-SI" dirty="0"/>
              <a:t> </a:t>
            </a:r>
            <a:r>
              <a:rPr lang="sl-SI" dirty="0" err="1"/>
              <a:t>expensive</a:t>
            </a:r>
            <a:endParaRPr lang="sl-SI" dirty="0"/>
          </a:p>
          <a:p>
            <a:pPr lvl="1" eaLnBrk="1" hangingPunct="1"/>
            <a:r>
              <a:rPr lang="sl-SI" dirty="0" err="1"/>
              <a:t>Hessian</a:t>
            </a:r>
            <a:r>
              <a:rPr lang="sl-SI" dirty="0"/>
              <a:t> </a:t>
            </a:r>
            <a:r>
              <a:rPr lang="sl-SI" dirty="0" err="1"/>
              <a:t>has</a:t>
            </a:r>
            <a:r>
              <a:rPr lang="sl-SI" dirty="0"/>
              <a:t> to be </a:t>
            </a:r>
            <a:r>
              <a:rPr lang="sl-SI" dirty="0" err="1"/>
              <a:t>nonsingular</a:t>
            </a:r>
            <a:r>
              <a:rPr lang="sl-SI" dirty="0"/>
              <a:t> </a:t>
            </a:r>
            <a:r>
              <a:rPr lang="sl-SI" dirty="0" err="1"/>
              <a:t>which</a:t>
            </a:r>
            <a:r>
              <a:rPr lang="sl-SI" dirty="0"/>
              <a:t> is not </a:t>
            </a:r>
            <a:r>
              <a:rPr lang="sl-SI" dirty="0" err="1"/>
              <a:t>guaranteed</a:t>
            </a:r>
            <a:endParaRPr lang="sl-SI" dirty="0"/>
          </a:p>
          <a:p>
            <a:pPr lvl="1" eaLnBrk="1" hangingPunct="1"/>
            <a:r>
              <a:rPr lang="sl-SI" dirty="0" err="1"/>
              <a:t>Hessian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a </a:t>
            </a:r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be </a:t>
            </a:r>
            <a:r>
              <a:rPr lang="sl-SI" dirty="0" err="1"/>
              <a:t>rank</a:t>
            </a:r>
            <a:r>
              <a:rPr lang="sl-SI" dirty="0"/>
              <a:t> </a:t>
            </a:r>
            <a:r>
              <a:rPr lang="sl-SI" dirty="0" err="1"/>
              <a:t>deficient</a:t>
            </a:r>
            <a:endParaRPr lang="sl-SI" dirty="0"/>
          </a:p>
          <a:p>
            <a:pPr lvl="1" eaLnBrk="1" hangingPunct="1"/>
            <a:r>
              <a:rPr lang="sl-SI" dirty="0"/>
              <a:t>No </a:t>
            </a:r>
            <a:r>
              <a:rPr lang="sl-SI" dirty="0" err="1"/>
              <a:t>convergence</a:t>
            </a:r>
            <a:r>
              <a:rPr lang="sl-SI" dirty="0"/>
              <a:t> </a:t>
            </a:r>
            <a:r>
              <a:rPr lang="sl-SI" dirty="0" err="1"/>
              <a:t>guarantee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non-</a:t>
            </a:r>
            <a:r>
              <a:rPr lang="sl-SI" dirty="0" err="1"/>
              <a:t>quadratic</a:t>
            </a:r>
            <a:r>
              <a:rPr lang="sl-SI" dirty="0"/>
              <a:t> </a:t>
            </a:r>
            <a:r>
              <a:rPr lang="sl-SI" dirty="0" err="1"/>
              <a:t>error</a:t>
            </a:r>
            <a:r>
              <a:rPr lang="sl-SI" dirty="0"/>
              <a:t> </a:t>
            </a:r>
            <a:r>
              <a:rPr lang="sl-SI" dirty="0" err="1"/>
              <a:t>surface</a:t>
            </a:r>
            <a:endParaRPr lang="sl-SI" dirty="0"/>
          </a:p>
          <a:p>
            <a:pPr lvl="1" eaLnBrk="1" hangingPunct="1"/>
            <a:endParaRPr lang="sl-SI" dirty="0"/>
          </a:p>
          <a:p>
            <a:pPr eaLnBrk="1" hangingPunct="1"/>
            <a:r>
              <a:rPr lang="sl-SI" dirty="0" err="1"/>
              <a:t>Quasi</a:t>
            </a:r>
            <a:r>
              <a:rPr lang="sl-SI" dirty="0"/>
              <a:t>-Newton </a:t>
            </a:r>
            <a:r>
              <a:rPr lang="sl-SI" dirty="0" err="1"/>
              <a:t>method</a:t>
            </a:r>
            <a:endParaRPr lang="sl-SI" dirty="0"/>
          </a:p>
          <a:p>
            <a:pPr lvl="1" eaLnBrk="1" hangingPunct="1"/>
            <a:r>
              <a:rPr lang="sl-SI" dirty="0" err="1"/>
              <a:t>Only</a:t>
            </a:r>
            <a:r>
              <a:rPr lang="sl-SI" dirty="0"/>
              <a:t> </a:t>
            </a:r>
            <a:r>
              <a:rPr lang="sl-SI" dirty="0" err="1"/>
              <a:t>requires</a:t>
            </a:r>
            <a:r>
              <a:rPr lang="sl-SI" dirty="0"/>
              <a:t> a </a:t>
            </a:r>
            <a:r>
              <a:rPr lang="sl-SI" dirty="0" err="1"/>
              <a:t>calculation</a:t>
            </a:r>
            <a:r>
              <a:rPr lang="sl-SI" dirty="0"/>
              <a:t> of </a:t>
            </a:r>
            <a:r>
              <a:rPr lang="sl-SI" dirty="0" err="1"/>
              <a:t>the</a:t>
            </a:r>
            <a:r>
              <a:rPr lang="sl-SI" dirty="0"/>
              <a:t> gradient </a:t>
            </a:r>
            <a:r>
              <a:rPr lang="sl-SI" dirty="0" err="1"/>
              <a:t>vector</a:t>
            </a:r>
            <a:r>
              <a:rPr lang="sl-SI" dirty="0"/>
              <a:t> </a:t>
            </a:r>
            <a:r>
              <a:rPr lang="sl-SI" i="1" dirty="0"/>
              <a:t>g(n)</a:t>
            </a:r>
          </a:p>
          <a:p>
            <a:pPr lvl="1" eaLnBrk="1" hangingPunct="1"/>
            <a:r>
              <a:rPr lang="sl-SI" dirty="0"/>
              <a:t>The </a:t>
            </a:r>
            <a:r>
              <a:rPr lang="sl-SI" dirty="0" err="1"/>
              <a:t>method</a:t>
            </a:r>
            <a:r>
              <a:rPr lang="sl-SI" dirty="0"/>
              <a:t> </a:t>
            </a:r>
            <a:r>
              <a:rPr lang="sl-SI" dirty="0" err="1"/>
              <a:t>estimates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inverse</a:t>
            </a:r>
            <a:r>
              <a:rPr lang="sl-SI" dirty="0"/>
              <a:t> </a:t>
            </a:r>
            <a:r>
              <a:rPr lang="sl-SI" dirty="0" err="1"/>
              <a:t>Hessian</a:t>
            </a:r>
            <a:r>
              <a:rPr lang="sl-SI" dirty="0"/>
              <a:t> </a:t>
            </a:r>
            <a:r>
              <a:rPr lang="sl-SI" dirty="0" err="1"/>
              <a:t>directly</a:t>
            </a:r>
            <a:r>
              <a:rPr lang="sl-SI" dirty="0"/>
              <a:t> </a:t>
            </a:r>
            <a:r>
              <a:rPr lang="sl-SI" dirty="0" err="1"/>
              <a:t>without</a:t>
            </a:r>
            <a:r>
              <a:rPr lang="sl-SI" dirty="0"/>
              <a:t> </a:t>
            </a:r>
            <a:r>
              <a:rPr lang="sl-SI" dirty="0" err="1"/>
              <a:t>matrix</a:t>
            </a:r>
            <a:r>
              <a:rPr lang="sl-SI" dirty="0"/>
              <a:t> </a:t>
            </a:r>
            <a:r>
              <a:rPr lang="sl-SI" dirty="0" err="1"/>
              <a:t>inversion</a:t>
            </a:r>
            <a:endParaRPr lang="sl-SI" dirty="0"/>
          </a:p>
          <a:p>
            <a:pPr lvl="1" eaLnBrk="1" hangingPunct="1"/>
            <a:r>
              <a:rPr lang="sl-SI" dirty="0" err="1"/>
              <a:t>Quasi</a:t>
            </a:r>
            <a:r>
              <a:rPr lang="sl-SI" dirty="0"/>
              <a:t>-Newton </a:t>
            </a:r>
            <a:r>
              <a:rPr lang="sl-SI" dirty="0" err="1"/>
              <a:t>variants</a:t>
            </a:r>
            <a:r>
              <a:rPr lang="sl-SI" dirty="0"/>
              <a:t>:</a:t>
            </a:r>
          </a:p>
          <a:p>
            <a:pPr lvl="2" eaLnBrk="1" hangingPunct="1"/>
            <a:r>
              <a:rPr lang="sl-SI" dirty="0" err="1"/>
              <a:t>Davidon-Fletcher-Powell</a:t>
            </a:r>
            <a:r>
              <a:rPr lang="sl-SI" dirty="0"/>
              <a:t> </a:t>
            </a:r>
            <a:r>
              <a:rPr lang="sl-SI" dirty="0" err="1"/>
              <a:t>algorithm</a:t>
            </a:r>
            <a:endParaRPr lang="sl-SI" dirty="0"/>
          </a:p>
          <a:p>
            <a:pPr lvl="2" eaLnBrk="1" hangingPunct="1"/>
            <a:r>
              <a:rPr lang="sl-SI" dirty="0" err="1"/>
              <a:t>Broyden-Fletcher-Goldfarb-Shanno</a:t>
            </a:r>
            <a:r>
              <a:rPr lang="sl-SI" dirty="0"/>
              <a:t> </a:t>
            </a:r>
            <a:r>
              <a:rPr lang="sl-SI" dirty="0" err="1"/>
              <a:t>algorithm</a:t>
            </a:r>
            <a:r>
              <a:rPr lang="sl-SI" dirty="0"/>
              <a:t> ... </a:t>
            </a:r>
            <a:r>
              <a:rPr lang="sl-SI" dirty="0" err="1"/>
              <a:t>best</a:t>
            </a:r>
            <a:r>
              <a:rPr lang="sl-SI" dirty="0"/>
              <a:t> form of </a:t>
            </a:r>
            <a:r>
              <a:rPr lang="sl-SI" dirty="0" err="1"/>
              <a:t>Quasi</a:t>
            </a:r>
            <a:r>
              <a:rPr lang="sl-SI" dirty="0"/>
              <a:t>-Newton </a:t>
            </a:r>
            <a:r>
              <a:rPr lang="sl-SI" dirty="0" err="1"/>
              <a:t>algorithm</a:t>
            </a:r>
            <a:r>
              <a:rPr lang="sl-SI" dirty="0"/>
              <a:t>!</a:t>
            </a:r>
          </a:p>
          <a:p>
            <a:pPr lvl="2" eaLnBrk="1" hangingPunct="1"/>
            <a:endParaRPr lang="sl-SI" dirty="0"/>
          </a:p>
          <a:p>
            <a:pPr eaLnBrk="1" hangingPunct="1"/>
            <a:r>
              <a:rPr lang="sl-SI" dirty="0" err="1"/>
              <a:t>Application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endParaRPr lang="sl-SI" dirty="0"/>
          </a:p>
          <a:p>
            <a:pPr lvl="1" eaLnBrk="1" hangingPunct="1"/>
            <a:r>
              <a:rPr lang="sl-SI" dirty="0"/>
              <a:t>The </a:t>
            </a:r>
            <a:r>
              <a:rPr lang="sl-SI" dirty="0" err="1"/>
              <a:t>method</a:t>
            </a:r>
            <a:r>
              <a:rPr lang="sl-SI" dirty="0"/>
              <a:t> is </a:t>
            </a:r>
            <a:r>
              <a:rPr lang="sl-SI" dirty="0" err="1"/>
              <a:t>fast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small</a:t>
            </a:r>
            <a:r>
              <a:rPr lang="sl-SI" dirty="0"/>
              <a:t> </a:t>
            </a:r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endParaRPr lang="en-GB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F2924FC-3108-6836-B3C2-0910AD8B69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4BC966-EFFD-78C4-14C3-9919EA3B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42EAE83E-D943-4FBA-BECC-04584D053F86}" type="slidenum">
              <a:rPr lang="sl-SI" smtClean="0"/>
              <a:pPr/>
              <a:t>14</a:t>
            </a:fld>
            <a:endParaRPr lang="sl-SI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Conjugate gradient algorithms</a:t>
            </a:r>
            <a:endParaRPr lang="en-GB"/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sl-SI" dirty="0"/>
              <a:t>C</a:t>
            </a:r>
            <a:r>
              <a:rPr lang="en-GB" dirty="0" err="1"/>
              <a:t>onjugate</a:t>
            </a:r>
            <a:r>
              <a:rPr lang="en-GB" dirty="0"/>
              <a:t> gradient</a:t>
            </a:r>
            <a:r>
              <a:rPr lang="sl-SI" dirty="0"/>
              <a:t> </a:t>
            </a:r>
            <a:r>
              <a:rPr lang="en-GB" dirty="0"/>
              <a:t>algorithms</a:t>
            </a:r>
            <a:endParaRPr lang="sl-SI" dirty="0"/>
          </a:p>
          <a:p>
            <a:pPr marL="762000" lvl="1" indent="-304800" eaLnBrk="1" hangingPunct="1"/>
            <a:r>
              <a:rPr lang="sl-SI" dirty="0" err="1"/>
              <a:t>Second-order</a:t>
            </a:r>
            <a:r>
              <a:rPr lang="sl-SI" dirty="0"/>
              <a:t> </a:t>
            </a:r>
            <a:r>
              <a:rPr lang="sl-SI" dirty="0" err="1"/>
              <a:t>methods</a:t>
            </a:r>
            <a:r>
              <a:rPr lang="sl-SI" dirty="0"/>
              <a:t>, </a:t>
            </a:r>
            <a:r>
              <a:rPr lang="sl-SI" dirty="0" err="1"/>
              <a:t>avoid</a:t>
            </a:r>
            <a:r>
              <a:rPr lang="sl-SI" dirty="0"/>
              <a:t> </a:t>
            </a:r>
            <a:r>
              <a:rPr lang="sl-SI" dirty="0" err="1"/>
              <a:t>computational</a:t>
            </a:r>
            <a:r>
              <a:rPr lang="sl-SI" dirty="0"/>
              <a:t> </a:t>
            </a:r>
            <a:r>
              <a:rPr lang="sl-SI" dirty="0" err="1"/>
              <a:t>problems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inverse</a:t>
            </a:r>
            <a:r>
              <a:rPr lang="sl-SI" dirty="0"/>
              <a:t> </a:t>
            </a:r>
            <a:r>
              <a:rPr lang="sl-SI" dirty="0" err="1"/>
              <a:t>Hessian</a:t>
            </a:r>
            <a:endParaRPr lang="sl-SI" dirty="0"/>
          </a:p>
          <a:p>
            <a:pPr marL="762000" lvl="1" indent="-304800" eaLnBrk="1" hangingPunct="1"/>
            <a:r>
              <a:rPr lang="sl-SI" dirty="0"/>
              <a:t>S</a:t>
            </a:r>
            <a:r>
              <a:rPr lang="en-GB" dirty="0" err="1"/>
              <a:t>earch</a:t>
            </a:r>
            <a:r>
              <a:rPr lang="en-GB" dirty="0"/>
              <a:t> is performed along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conjugate directions</a:t>
            </a:r>
            <a:r>
              <a:rPr lang="en-GB" dirty="0"/>
              <a:t>, which produces</a:t>
            </a:r>
            <a:r>
              <a:rPr lang="sl-SI" dirty="0"/>
              <a:t> </a:t>
            </a:r>
            <a:r>
              <a:rPr lang="en-GB" dirty="0"/>
              <a:t>generally faster convergence than steepest descent directions</a:t>
            </a:r>
            <a:endParaRPr lang="sl-SI" dirty="0"/>
          </a:p>
          <a:p>
            <a:pPr marL="1181100" lvl="2" indent="-266700" eaLnBrk="1" hangingPunct="1">
              <a:buFontTx/>
              <a:buAutoNum type="arabicPeriod"/>
            </a:pPr>
            <a:r>
              <a:rPr lang="en-GB" dirty="0"/>
              <a:t>In most of the</a:t>
            </a:r>
            <a:r>
              <a:rPr lang="sl-SI" dirty="0"/>
              <a:t> </a:t>
            </a:r>
            <a:r>
              <a:rPr lang="en-GB" dirty="0"/>
              <a:t>conjugate gradient algorithms, the step size is adjusted at each iteration</a:t>
            </a:r>
            <a:endParaRPr lang="sl-SI" dirty="0"/>
          </a:p>
          <a:p>
            <a:pPr marL="1181100" lvl="2" indent="-266700" eaLnBrk="1" hangingPunct="1">
              <a:buFontTx/>
              <a:buAutoNum type="arabicPeriod"/>
            </a:pPr>
            <a:r>
              <a:rPr lang="en-GB" dirty="0"/>
              <a:t>A</a:t>
            </a:r>
            <a:r>
              <a:rPr lang="sl-SI" dirty="0"/>
              <a:t> </a:t>
            </a:r>
            <a:r>
              <a:rPr lang="en-GB" dirty="0"/>
              <a:t>search is made along the conjugate gradient direction to determine the step</a:t>
            </a:r>
            <a:r>
              <a:rPr lang="sl-SI" dirty="0"/>
              <a:t> </a:t>
            </a:r>
            <a:r>
              <a:rPr lang="en-GB" dirty="0"/>
              <a:t>size that minimizes the performance function along that line</a:t>
            </a:r>
            <a:endParaRPr lang="sl-SI" dirty="0"/>
          </a:p>
          <a:p>
            <a:pPr lvl="3" eaLnBrk="1" hangingPunct="1">
              <a:buFontTx/>
              <a:buAutoNum type="arabicPeriod"/>
            </a:pPr>
            <a:endParaRPr lang="sl-SI" dirty="0"/>
          </a:p>
          <a:p>
            <a:pPr marL="762000" lvl="1" indent="-304800" eaLnBrk="1" hangingPunct="1"/>
            <a:r>
              <a:rPr lang="sl-SI" dirty="0" err="1"/>
              <a:t>Many</a:t>
            </a:r>
            <a:r>
              <a:rPr lang="sl-SI" dirty="0"/>
              <a:t> </a:t>
            </a:r>
            <a:r>
              <a:rPr lang="sl-SI" dirty="0" err="1"/>
              <a:t>variants</a:t>
            </a:r>
            <a:r>
              <a:rPr lang="sl-SI" dirty="0"/>
              <a:t> of </a:t>
            </a:r>
            <a:r>
              <a:rPr lang="sl-SI" dirty="0" err="1"/>
              <a:t>conjugate</a:t>
            </a:r>
            <a:r>
              <a:rPr lang="sl-SI" dirty="0"/>
              <a:t> gradient </a:t>
            </a:r>
            <a:r>
              <a:rPr lang="sl-SI" dirty="0" err="1"/>
              <a:t>algorithms</a:t>
            </a:r>
            <a:endParaRPr lang="sl-SI" dirty="0"/>
          </a:p>
          <a:p>
            <a:pPr marL="1181100" lvl="2" indent="-266700" eaLnBrk="1" hangingPunct="1"/>
            <a:r>
              <a:rPr lang="en-GB" dirty="0"/>
              <a:t>Fletcher-Reeves Update</a:t>
            </a:r>
            <a:endParaRPr lang="sl-SI" dirty="0"/>
          </a:p>
          <a:p>
            <a:pPr marL="1181100" lvl="2" indent="-266700" eaLnBrk="1" hangingPunct="1"/>
            <a:r>
              <a:rPr lang="en-GB" dirty="0" err="1"/>
              <a:t>Polak-Ribiére</a:t>
            </a:r>
            <a:r>
              <a:rPr lang="en-GB" dirty="0"/>
              <a:t> Update</a:t>
            </a:r>
            <a:endParaRPr lang="sl-SI" dirty="0"/>
          </a:p>
          <a:p>
            <a:pPr marL="1181100" lvl="2" indent="-266700" eaLnBrk="1" hangingPunct="1"/>
            <a:r>
              <a:rPr lang="en-GB" dirty="0"/>
              <a:t>Powell-Beale Restarts</a:t>
            </a:r>
            <a:endParaRPr lang="sl-SI" dirty="0"/>
          </a:p>
          <a:p>
            <a:pPr marL="1181100" lvl="2" indent="-266700" eaLnBrk="1" hangingPunct="1"/>
            <a:r>
              <a:rPr lang="en-GB" dirty="0"/>
              <a:t>Scaled Conjugate Gradient</a:t>
            </a:r>
            <a:endParaRPr lang="sl-SI" dirty="0"/>
          </a:p>
          <a:p>
            <a:pPr marL="762000" lvl="1" indent="-304800" eaLnBrk="1" hangingPunct="1"/>
            <a:endParaRPr lang="sl-SI" dirty="0"/>
          </a:p>
          <a:p>
            <a:pPr marL="457200" indent="-457200" eaLnBrk="1" hangingPunct="1"/>
            <a:r>
              <a:rPr lang="sl-SI" dirty="0" err="1"/>
              <a:t>Application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endParaRPr lang="sl-SI" dirty="0"/>
          </a:p>
          <a:p>
            <a:pPr marL="762000" lvl="1" indent="-304800" eaLnBrk="1" hangingPunct="1"/>
            <a:r>
              <a:rPr lang="sl-SI" dirty="0" err="1"/>
              <a:t>Perhaps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only</a:t>
            </a:r>
            <a:r>
              <a:rPr lang="sl-SI" dirty="0"/>
              <a:t> </a:t>
            </a:r>
            <a:r>
              <a:rPr lang="sl-SI" dirty="0" err="1"/>
              <a:t>method</a:t>
            </a:r>
            <a:r>
              <a:rPr lang="sl-SI" dirty="0"/>
              <a:t> </a:t>
            </a:r>
            <a:r>
              <a:rPr lang="sl-SI" dirty="0" err="1">
                <a:solidFill>
                  <a:srgbClr val="0033CC"/>
                </a:solidFill>
              </a:rPr>
              <a:t>suitable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for</a:t>
            </a:r>
            <a:r>
              <a:rPr lang="sl-SI" dirty="0">
                <a:solidFill>
                  <a:srgbClr val="0033CC"/>
                </a:solidFill>
              </a:rPr>
              <a:t> large-scale </a:t>
            </a:r>
            <a:r>
              <a:rPr lang="sl-SI" dirty="0" err="1">
                <a:solidFill>
                  <a:srgbClr val="0033CC"/>
                </a:solidFill>
              </a:rPr>
              <a:t>problems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/>
              <a:t>(</a:t>
            </a:r>
            <a:r>
              <a:rPr lang="sl-SI" dirty="0" err="1"/>
              <a:t>hundreds</a:t>
            </a:r>
            <a:r>
              <a:rPr lang="sl-SI" dirty="0"/>
              <a:t> </a:t>
            </a:r>
            <a:r>
              <a:rPr lang="sl-SI" dirty="0" err="1"/>
              <a:t>or</a:t>
            </a:r>
            <a:r>
              <a:rPr lang="sl-SI" dirty="0"/>
              <a:t> </a:t>
            </a:r>
            <a:r>
              <a:rPr lang="sl-SI" dirty="0" err="1"/>
              <a:t>thousands</a:t>
            </a:r>
            <a:r>
              <a:rPr lang="sl-SI" dirty="0"/>
              <a:t> of </a:t>
            </a:r>
            <a:r>
              <a:rPr lang="sl-SI" dirty="0" err="1"/>
              <a:t>adjustable</a:t>
            </a:r>
            <a:r>
              <a:rPr lang="sl-SI" dirty="0"/>
              <a:t> </a:t>
            </a:r>
            <a:r>
              <a:rPr lang="sl-SI" dirty="0" err="1"/>
              <a:t>parameters</a:t>
            </a:r>
            <a:r>
              <a:rPr lang="sl-SI" dirty="0"/>
              <a:t>) </a:t>
            </a:r>
            <a:r>
              <a:rPr lang="sl-SI" dirty="0">
                <a:sym typeface="Wingdings" pitchFamily="2" charset="2"/>
              </a:rPr>
              <a:t> </a:t>
            </a:r>
            <a:r>
              <a:rPr lang="sl-SI" dirty="0" err="1">
                <a:sym typeface="Wingdings" pitchFamily="2" charset="2"/>
              </a:rPr>
              <a:t>well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suited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for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multilayer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perceptrons</a:t>
            </a:r>
            <a:endParaRPr lang="en-GB" dirty="0">
              <a:sym typeface="Wingdings" pitchFamily="2" charset="2"/>
            </a:endParaRPr>
          </a:p>
        </p:txBody>
      </p:sp>
      <p:pic>
        <p:nvPicPr>
          <p:cNvPr id="45063" name="Picture 4" descr="Conjugate_gradient_illustration_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950" y="3163888"/>
            <a:ext cx="13906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Text Box 5"/>
          <p:cNvSpPr txBox="1">
            <a:spLocks noChangeArrowheads="1"/>
          </p:cNvSpPr>
          <p:nvPr/>
        </p:nvSpPr>
        <p:spPr bwMode="auto">
          <a:xfrm>
            <a:off x="6011863" y="4076700"/>
            <a:ext cx="14319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CC00"/>
                </a:solidFill>
              </a:rPr>
              <a:t>gradient descent</a:t>
            </a:r>
            <a:endParaRPr lang="sl-SI" sz="1200">
              <a:solidFill>
                <a:srgbClr val="00CC00"/>
              </a:solidFill>
            </a:endParaRPr>
          </a:p>
          <a:p>
            <a:pPr algn="r"/>
            <a:r>
              <a:rPr lang="en-GB" sz="1200">
                <a:solidFill>
                  <a:srgbClr val="FF0000"/>
                </a:solidFill>
              </a:rPr>
              <a:t>conjugate gradient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261100E-F203-2280-940B-25F461A82C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599E8B-1448-798A-2E27-A6678EFA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CCE0EFC0-C2A9-4CCA-AAB6-66A308D6F3FA}" type="slidenum">
              <a:rPr lang="sl-SI" smtClean="0"/>
              <a:pPr/>
              <a:t>15</a:t>
            </a:fld>
            <a:endParaRPr lang="sl-SI"/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Levenberg-Marquardt</a:t>
            </a:r>
            <a:r>
              <a:rPr lang="sl-SI" dirty="0"/>
              <a:t> </a:t>
            </a:r>
            <a:r>
              <a:rPr lang="sl-SI" dirty="0" err="1"/>
              <a:t>algorithm</a:t>
            </a:r>
            <a:endParaRPr lang="en-GB" dirty="0"/>
          </a:p>
        </p:txBody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Levenberg-Marquardt algorithm</a:t>
            </a:r>
            <a:r>
              <a:rPr lang="sl-SI" dirty="0"/>
              <a:t> (</a:t>
            </a:r>
            <a:r>
              <a:rPr lang="sl-SI" dirty="0" err="1"/>
              <a:t>LM</a:t>
            </a:r>
            <a:r>
              <a:rPr lang="sl-SI" dirty="0"/>
              <a:t>)</a:t>
            </a:r>
          </a:p>
          <a:p>
            <a:pPr lvl="1" eaLnBrk="1" hangingPunct="1"/>
            <a:r>
              <a:rPr lang="sl-SI" dirty="0" err="1"/>
              <a:t>Similar</a:t>
            </a:r>
            <a:r>
              <a:rPr lang="sl-SI" dirty="0"/>
              <a:t> to</a:t>
            </a:r>
            <a:r>
              <a:rPr lang="en-GB" dirty="0"/>
              <a:t> quasi-Newton methods, </a:t>
            </a:r>
            <a:r>
              <a:rPr lang="sl-SI" dirty="0" err="1"/>
              <a:t>LM</a:t>
            </a:r>
            <a:r>
              <a:rPr lang="en-GB" dirty="0"/>
              <a:t> algorithm was</a:t>
            </a:r>
            <a:r>
              <a:rPr lang="sl-SI" dirty="0"/>
              <a:t> </a:t>
            </a:r>
            <a:r>
              <a:rPr lang="en-GB" dirty="0"/>
              <a:t>designed to approach second-order training speed without having to compute</a:t>
            </a:r>
            <a:r>
              <a:rPr lang="sl-SI" dirty="0"/>
              <a:t> </a:t>
            </a:r>
            <a:r>
              <a:rPr lang="en-GB" dirty="0"/>
              <a:t>the Hessian matrix</a:t>
            </a:r>
            <a:endParaRPr lang="sl-SI" dirty="0"/>
          </a:p>
          <a:p>
            <a:pPr lvl="4" eaLnBrk="1" hangingPunct="1"/>
            <a:endParaRPr lang="sl-SI" dirty="0"/>
          </a:p>
          <a:p>
            <a:pPr lvl="1" eaLnBrk="1" hangingPunct="1"/>
            <a:r>
              <a:rPr lang="sl-SI" dirty="0" err="1"/>
              <a:t>When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performance</a:t>
            </a:r>
            <a:r>
              <a:rPr lang="sl-SI" dirty="0"/>
              <a:t> </a:t>
            </a:r>
            <a:r>
              <a:rPr lang="sl-SI" dirty="0" err="1"/>
              <a:t>function</a:t>
            </a:r>
            <a:r>
              <a:rPr lang="sl-SI" dirty="0"/>
              <a:t> </a:t>
            </a:r>
            <a:r>
              <a:rPr lang="sl-SI" dirty="0" err="1"/>
              <a:t>has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form of a sum of </a:t>
            </a:r>
            <a:r>
              <a:rPr lang="sl-SI" dirty="0" err="1"/>
              <a:t>squares</a:t>
            </a:r>
            <a:r>
              <a:rPr lang="sl-SI" dirty="0"/>
              <a:t> (</a:t>
            </a:r>
            <a:r>
              <a:rPr lang="sl-SI" dirty="0" err="1"/>
              <a:t>typical</a:t>
            </a:r>
            <a:r>
              <a:rPr lang="sl-SI" dirty="0"/>
              <a:t> in </a:t>
            </a:r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training</a:t>
            </a:r>
            <a:r>
              <a:rPr lang="sl-SI" dirty="0"/>
              <a:t>), </a:t>
            </a:r>
            <a:r>
              <a:rPr lang="sl-SI" dirty="0" err="1"/>
              <a:t>then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Hessian</a:t>
            </a:r>
            <a:r>
              <a:rPr lang="sl-SI" dirty="0"/>
              <a:t> </a:t>
            </a:r>
            <a:r>
              <a:rPr lang="sl-SI" dirty="0" err="1"/>
              <a:t>matrix</a:t>
            </a:r>
            <a:r>
              <a:rPr lang="sl-SI" dirty="0"/>
              <a:t> </a:t>
            </a:r>
            <a:r>
              <a:rPr lang="sl-SI" i="1" dirty="0"/>
              <a:t>H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be </a:t>
            </a:r>
            <a:r>
              <a:rPr lang="sl-SI" dirty="0" err="1"/>
              <a:t>approximated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sl-SI" dirty="0"/>
              <a:t> </a:t>
            </a:r>
            <a:r>
              <a:rPr lang="sl-SI" dirty="0" err="1">
                <a:solidFill>
                  <a:srgbClr val="FF0000"/>
                </a:solidFill>
              </a:rPr>
              <a:t>Jacobian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matrix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i="1" dirty="0">
                <a:solidFill>
                  <a:srgbClr val="FF0000"/>
                </a:solidFill>
              </a:rPr>
              <a:t>J</a:t>
            </a:r>
          </a:p>
          <a:p>
            <a:pPr lvl="1" eaLnBrk="1" hangingPunct="1"/>
            <a:endParaRPr lang="sl-SI" sz="2400" dirty="0"/>
          </a:p>
          <a:p>
            <a:pPr lvl="1" eaLnBrk="1" hangingPunct="1"/>
            <a:r>
              <a:rPr lang="sl-SI" dirty="0" err="1"/>
              <a:t>where</a:t>
            </a:r>
            <a:r>
              <a:rPr lang="sl-SI" dirty="0"/>
              <a:t> </a:t>
            </a:r>
            <a:r>
              <a:rPr lang="sl-SI" dirty="0" err="1">
                <a:solidFill>
                  <a:srgbClr val="3333FF"/>
                </a:solidFill>
              </a:rPr>
              <a:t>Jacobian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matrix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contains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first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derivatives</a:t>
            </a:r>
            <a:r>
              <a:rPr lang="sl-SI" dirty="0">
                <a:solidFill>
                  <a:srgbClr val="3333FF"/>
                </a:solidFill>
              </a:rPr>
              <a:t> of </a:t>
            </a:r>
            <a:r>
              <a:rPr lang="sl-SI" dirty="0" err="1">
                <a:solidFill>
                  <a:srgbClr val="3333FF"/>
                </a:solidFill>
              </a:rPr>
              <a:t>the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network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errors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respect</a:t>
            </a:r>
            <a:r>
              <a:rPr lang="sl-SI" dirty="0"/>
              <a:t> to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weights</a:t>
            </a:r>
            <a:endParaRPr lang="sl-SI" dirty="0"/>
          </a:p>
          <a:p>
            <a:pPr lvl="4" eaLnBrk="1" hangingPunct="1"/>
            <a:endParaRPr lang="sl-SI" dirty="0"/>
          </a:p>
          <a:p>
            <a:pPr lvl="1" eaLnBrk="1" hangingPunct="1"/>
            <a:r>
              <a:rPr lang="sl-SI" dirty="0" err="1"/>
              <a:t>Jacobian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be </a:t>
            </a:r>
            <a:r>
              <a:rPr lang="sl-SI" dirty="0" err="1"/>
              <a:t>computed</a:t>
            </a:r>
            <a:r>
              <a:rPr lang="sl-SI" dirty="0"/>
              <a:t> </a:t>
            </a:r>
            <a:r>
              <a:rPr lang="sl-SI" dirty="0" err="1"/>
              <a:t>through</a:t>
            </a:r>
            <a:r>
              <a:rPr lang="sl-SI" dirty="0"/>
              <a:t> a standard </a:t>
            </a:r>
            <a:r>
              <a:rPr lang="sl-SI" dirty="0" err="1"/>
              <a:t>backpropagation</a:t>
            </a:r>
            <a:r>
              <a:rPr lang="sl-SI" dirty="0"/>
              <a:t> </a:t>
            </a:r>
            <a:r>
              <a:rPr lang="sl-SI" dirty="0" err="1"/>
              <a:t>technique</a:t>
            </a:r>
            <a:r>
              <a:rPr lang="sl-SI" dirty="0"/>
              <a:t> </a:t>
            </a:r>
            <a:r>
              <a:rPr lang="sl-SI" dirty="0" err="1"/>
              <a:t>that</a:t>
            </a:r>
            <a:r>
              <a:rPr lang="sl-SI" dirty="0"/>
              <a:t> is </a:t>
            </a:r>
            <a:r>
              <a:rPr lang="sl-SI" dirty="0" err="1"/>
              <a:t>much</a:t>
            </a:r>
            <a:r>
              <a:rPr lang="sl-SI" dirty="0"/>
              <a:t> </a:t>
            </a:r>
            <a:r>
              <a:rPr lang="sl-SI" dirty="0" err="1"/>
              <a:t>less</a:t>
            </a:r>
            <a:r>
              <a:rPr lang="sl-SI" dirty="0"/>
              <a:t> </a:t>
            </a:r>
            <a:r>
              <a:rPr lang="sl-SI" dirty="0" err="1"/>
              <a:t>complex</a:t>
            </a:r>
            <a:r>
              <a:rPr lang="sl-SI" dirty="0"/>
              <a:t> </a:t>
            </a:r>
            <a:r>
              <a:rPr lang="sl-SI" dirty="0" err="1"/>
              <a:t>than</a:t>
            </a:r>
            <a:r>
              <a:rPr lang="sl-SI" dirty="0"/>
              <a:t> </a:t>
            </a:r>
            <a:r>
              <a:rPr lang="sl-SI" dirty="0" err="1"/>
              <a:t>computing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Hessian</a:t>
            </a:r>
            <a:r>
              <a:rPr lang="sl-SI" dirty="0"/>
              <a:t> </a:t>
            </a:r>
            <a:r>
              <a:rPr lang="sl-SI" dirty="0" err="1"/>
              <a:t>matrix</a:t>
            </a:r>
            <a:endParaRPr lang="sl-SI" dirty="0"/>
          </a:p>
          <a:p>
            <a:pPr lvl="4" eaLnBrk="1" hangingPunct="1"/>
            <a:endParaRPr lang="sl-SI" dirty="0"/>
          </a:p>
          <a:p>
            <a:pPr eaLnBrk="1" hangingPunct="1"/>
            <a:r>
              <a:rPr lang="sl-SI" dirty="0" err="1"/>
              <a:t>Application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endParaRPr lang="sl-SI" dirty="0"/>
          </a:p>
          <a:p>
            <a:pPr lvl="1" eaLnBrk="1" hangingPunct="1"/>
            <a:r>
              <a:rPr lang="sl-SI" dirty="0" err="1"/>
              <a:t>Algorithm</a:t>
            </a:r>
            <a:r>
              <a:rPr lang="sl-SI" dirty="0"/>
              <a:t> </a:t>
            </a:r>
            <a:r>
              <a:rPr lang="sl-SI" dirty="0" err="1"/>
              <a:t>appears</a:t>
            </a:r>
            <a:r>
              <a:rPr lang="sl-SI" dirty="0"/>
              <a:t> to be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fastest</a:t>
            </a:r>
            <a:r>
              <a:rPr lang="sl-SI" dirty="0"/>
              <a:t> </a:t>
            </a:r>
            <a:r>
              <a:rPr lang="sl-SI" dirty="0" err="1"/>
              <a:t>method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training</a:t>
            </a:r>
            <a:r>
              <a:rPr lang="sl-SI" dirty="0"/>
              <a:t> </a:t>
            </a:r>
            <a:r>
              <a:rPr lang="sl-SI" dirty="0" err="1"/>
              <a:t>moderate-sized</a:t>
            </a:r>
            <a:r>
              <a:rPr lang="sl-SI" dirty="0"/>
              <a:t> </a:t>
            </a:r>
            <a:r>
              <a:rPr lang="sl-SI" dirty="0" err="1"/>
              <a:t>feedforward</a:t>
            </a:r>
            <a:r>
              <a:rPr lang="sl-SI" dirty="0"/>
              <a:t> </a:t>
            </a:r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r>
              <a:rPr lang="sl-SI" dirty="0"/>
              <a:t> (up to </a:t>
            </a:r>
            <a:r>
              <a:rPr lang="sl-SI" dirty="0" err="1"/>
              <a:t>several</a:t>
            </a:r>
            <a:r>
              <a:rPr lang="sl-SI" dirty="0"/>
              <a:t> </a:t>
            </a:r>
            <a:r>
              <a:rPr lang="sl-SI" dirty="0" err="1"/>
              <a:t>hundred</a:t>
            </a:r>
            <a:r>
              <a:rPr lang="sl-SI" dirty="0"/>
              <a:t> </a:t>
            </a:r>
            <a:r>
              <a:rPr lang="sl-SI" dirty="0" err="1"/>
              <a:t>weights</a:t>
            </a:r>
            <a:r>
              <a:rPr lang="sl-SI" dirty="0"/>
              <a:t>)</a:t>
            </a:r>
            <a:endParaRPr lang="en-GB" dirty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3059113" y="3133725"/>
          <a:ext cx="10779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6880" imgH="203040" progId="Equation.3">
                  <p:embed/>
                </p:oleObj>
              </mc:Choice>
              <mc:Fallback>
                <p:oleObj name="Equation" r:id="rId3" imgW="5968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133725"/>
                        <a:ext cx="10779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B8536F-9AD5-E63D-3188-A8BD65D86B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EF1AAB7-E148-6F83-5E6E-BB0EB893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B60A8BAB-2308-44C6-B967-30FC99863CD7}" type="slidenum">
              <a:rPr lang="sl-SI" smtClean="0"/>
              <a:pPr/>
              <a:t>16</a:t>
            </a:fld>
            <a:endParaRPr lang="sl-SI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Advanced algorithms summary</a:t>
            </a:r>
            <a:endParaRPr lang="en-GB"/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Practical</a:t>
            </a:r>
            <a:r>
              <a:rPr lang="sl-SI" dirty="0"/>
              <a:t> </a:t>
            </a:r>
            <a:r>
              <a:rPr lang="sl-SI" dirty="0" err="1"/>
              <a:t>hints</a:t>
            </a:r>
            <a:endParaRPr lang="sl-SI" dirty="0"/>
          </a:p>
          <a:p>
            <a:pPr lvl="1" eaLnBrk="1" hangingPunct="1"/>
            <a:r>
              <a:rPr lang="sl-SI" dirty="0">
                <a:solidFill>
                  <a:srgbClr val="3333FF"/>
                </a:solidFill>
              </a:rPr>
              <a:t>Variable </a:t>
            </a:r>
            <a:r>
              <a:rPr lang="sl-SI" dirty="0" err="1">
                <a:solidFill>
                  <a:srgbClr val="3333FF"/>
                </a:solidFill>
              </a:rPr>
              <a:t>learning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rate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/>
              <a:t>algorithm</a:t>
            </a:r>
            <a:r>
              <a:rPr lang="sl-SI" dirty="0"/>
              <a:t> is </a:t>
            </a:r>
            <a:r>
              <a:rPr lang="sl-SI" dirty="0" err="1"/>
              <a:t>usually</a:t>
            </a:r>
            <a:r>
              <a:rPr lang="sl-SI" dirty="0"/>
              <a:t> </a:t>
            </a:r>
            <a:r>
              <a:rPr lang="sl-SI" dirty="0" err="1"/>
              <a:t>much</a:t>
            </a:r>
            <a:r>
              <a:rPr lang="sl-SI" dirty="0"/>
              <a:t> </a:t>
            </a:r>
            <a:r>
              <a:rPr lang="sl-SI" dirty="0" err="1"/>
              <a:t>slower</a:t>
            </a:r>
            <a:r>
              <a:rPr lang="sl-SI" dirty="0"/>
              <a:t> </a:t>
            </a:r>
            <a:r>
              <a:rPr lang="sl-SI" dirty="0" err="1"/>
              <a:t>than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other</a:t>
            </a:r>
            <a:r>
              <a:rPr lang="sl-SI" dirty="0"/>
              <a:t> </a:t>
            </a:r>
            <a:r>
              <a:rPr lang="sl-SI" dirty="0" err="1"/>
              <a:t>methods</a:t>
            </a:r>
            <a:endParaRPr lang="sl-SI" dirty="0"/>
          </a:p>
          <a:p>
            <a:pPr lvl="1" eaLnBrk="1" hangingPunct="1"/>
            <a:r>
              <a:rPr lang="sl-SI" dirty="0" err="1">
                <a:solidFill>
                  <a:srgbClr val="3333FF"/>
                </a:solidFill>
                <a:sym typeface="Wingdings" pitchFamily="2" charset="2"/>
              </a:rPr>
              <a:t>Resilient</a:t>
            </a:r>
            <a:r>
              <a:rPr lang="sl-SI" dirty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dirty="0" err="1">
                <a:solidFill>
                  <a:srgbClr val="3333FF"/>
                </a:solidFill>
                <a:sym typeface="Wingdings" pitchFamily="2" charset="2"/>
              </a:rPr>
              <a:t>backpropagation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method</a:t>
            </a:r>
            <a:r>
              <a:rPr lang="sl-SI" dirty="0">
                <a:sym typeface="Wingdings" pitchFamily="2" charset="2"/>
              </a:rPr>
              <a:t> is </a:t>
            </a:r>
            <a:r>
              <a:rPr lang="sl-SI" dirty="0" err="1">
                <a:sym typeface="Wingdings" pitchFamily="2" charset="2"/>
              </a:rPr>
              <a:t>very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well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suited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for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/>
              <a:t>pattern</a:t>
            </a:r>
            <a:r>
              <a:rPr lang="sl-SI" dirty="0"/>
              <a:t> </a:t>
            </a:r>
            <a:r>
              <a:rPr lang="sl-SI" dirty="0" err="1"/>
              <a:t>recognition</a:t>
            </a:r>
            <a:r>
              <a:rPr lang="sl-SI" dirty="0"/>
              <a:t> </a:t>
            </a:r>
            <a:r>
              <a:rPr lang="sl-SI" dirty="0" err="1"/>
              <a:t>problems</a:t>
            </a:r>
            <a:endParaRPr lang="sl-SI" dirty="0"/>
          </a:p>
          <a:p>
            <a:pPr lvl="1" eaLnBrk="1" hangingPunct="1"/>
            <a:r>
              <a:rPr lang="sl-SI" dirty="0"/>
              <a:t>F</a:t>
            </a:r>
            <a:r>
              <a:rPr lang="en-GB" dirty="0"/>
              <a:t>unction approximation problems, networks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en-GB" dirty="0"/>
              <a:t>up to a few hundred weights</a:t>
            </a:r>
            <a:r>
              <a:rPr lang="sl-SI" dirty="0"/>
              <a:t>:</a:t>
            </a:r>
            <a:r>
              <a:rPr lang="sl-SI" dirty="0">
                <a:sym typeface="Wingdings" pitchFamily="2" charset="2"/>
              </a:rPr>
              <a:t> </a:t>
            </a:r>
            <a:r>
              <a:rPr lang="en-GB" dirty="0">
                <a:solidFill>
                  <a:srgbClr val="3333FF"/>
                </a:solidFill>
              </a:rPr>
              <a:t>Levenberg-Marquardt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en-GB" dirty="0"/>
              <a:t>algorithm will have the fastest convergence</a:t>
            </a:r>
            <a:r>
              <a:rPr lang="sl-SI" dirty="0"/>
              <a:t> and </a:t>
            </a:r>
            <a:r>
              <a:rPr lang="sl-SI" dirty="0" err="1"/>
              <a:t>very</a:t>
            </a:r>
            <a:r>
              <a:rPr lang="sl-SI" dirty="0"/>
              <a:t> </a:t>
            </a:r>
            <a:r>
              <a:rPr lang="en-GB" dirty="0"/>
              <a:t>accurate training</a:t>
            </a:r>
            <a:endParaRPr lang="sl-SI" dirty="0">
              <a:sym typeface="Wingdings" pitchFamily="2" charset="2"/>
            </a:endParaRPr>
          </a:p>
          <a:p>
            <a:pPr lvl="1" eaLnBrk="1" hangingPunct="1"/>
            <a:r>
              <a:rPr lang="sl-SI" dirty="0" err="1">
                <a:solidFill>
                  <a:srgbClr val="3333FF"/>
                </a:solidFill>
              </a:rPr>
              <a:t>Conjugate</a:t>
            </a:r>
            <a:r>
              <a:rPr lang="sl-SI" dirty="0">
                <a:solidFill>
                  <a:srgbClr val="3333FF"/>
                </a:solidFill>
              </a:rPr>
              <a:t> gradient</a:t>
            </a:r>
            <a:r>
              <a:rPr lang="sl-SI" dirty="0"/>
              <a:t> </a:t>
            </a:r>
            <a:r>
              <a:rPr lang="sl-SI" dirty="0" err="1"/>
              <a:t>algorithms</a:t>
            </a:r>
            <a:r>
              <a:rPr lang="sl-SI" dirty="0"/>
              <a:t> </a:t>
            </a:r>
            <a:r>
              <a:rPr lang="sl-SI" dirty="0" err="1"/>
              <a:t>perform</a:t>
            </a:r>
            <a:r>
              <a:rPr lang="sl-SI" dirty="0"/>
              <a:t> </a:t>
            </a:r>
            <a:r>
              <a:rPr lang="sl-SI" dirty="0" err="1"/>
              <a:t>well</a:t>
            </a:r>
            <a:r>
              <a:rPr lang="sl-SI" dirty="0"/>
              <a:t> </a:t>
            </a:r>
            <a:r>
              <a:rPr lang="sl-SI" dirty="0" err="1"/>
              <a:t>over</a:t>
            </a:r>
            <a:r>
              <a:rPr lang="sl-SI" dirty="0"/>
              <a:t> a </a:t>
            </a:r>
            <a:r>
              <a:rPr lang="sl-SI" dirty="0" err="1"/>
              <a:t>wide</a:t>
            </a:r>
            <a:r>
              <a:rPr lang="sl-SI" dirty="0"/>
              <a:t> </a:t>
            </a:r>
            <a:r>
              <a:rPr lang="sl-SI" dirty="0" err="1"/>
              <a:t>variety</a:t>
            </a:r>
            <a:r>
              <a:rPr lang="sl-SI" dirty="0"/>
              <a:t> of </a:t>
            </a:r>
            <a:r>
              <a:rPr lang="sl-SI" dirty="0" err="1"/>
              <a:t>problems</a:t>
            </a:r>
            <a:r>
              <a:rPr lang="sl-SI" dirty="0"/>
              <a:t>, </a:t>
            </a:r>
            <a:r>
              <a:rPr lang="sl-SI" dirty="0" err="1"/>
              <a:t>particularly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networks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a large </a:t>
            </a:r>
            <a:r>
              <a:rPr lang="sl-SI" dirty="0" err="1"/>
              <a:t>number</a:t>
            </a:r>
            <a:r>
              <a:rPr lang="sl-SI" dirty="0"/>
              <a:t> of </a:t>
            </a:r>
            <a:r>
              <a:rPr lang="sl-SI" dirty="0" err="1"/>
              <a:t>weights</a:t>
            </a:r>
            <a:r>
              <a:rPr lang="sl-SI" dirty="0"/>
              <a:t> (</a:t>
            </a:r>
            <a:r>
              <a:rPr lang="sl-SI" dirty="0" err="1"/>
              <a:t>modest</a:t>
            </a:r>
            <a:r>
              <a:rPr lang="sl-SI" dirty="0"/>
              <a:t> </a:t>
            </a:r>
            <a:r>
              <a:rPr lang="sl-SI" dirty="0" err="1"/>
              <a:t>memory</a:t>
            </a:r>
            <a:r>
              <a:rPr lang="sl-SI" dirty="0"/>
              <a:t> </a:t>
            </a:r>
            <a:r>
              <a:rPr lang="sl-SI" dirty="0" err="1"/>
              <a:t>requirements</a:t>
            </a:r>
            <a:r>
              <a:rPr lang="sl-SI" dirty="0"/>
              <a:t>)</a:t>
            </a:r>
          </a:p>
          <a:p>
            <a:pPr eaLnBrk="1" hangingPunct="1"/>
            <a:endParaRPr lang="sl-SI" sz="220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4C10CB1-03D1-79B6-D9F5-EE1EDCA705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717DD1D-CE44-71E6-E341-5F3B35D8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0E6C45C0-8A1F-4A1F-B1E1-8D85E767D337}" type="slidenum">
              <a:rPr lang="sl-SI" smtClean="0"/>
              <a:pPr/>
              <a:t>17</a:t>
            </a:fld>
            <a:endParaRPr lang="sl-SI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/>
              <a:t>2.5  Performance of multilayer perceptrons</a:t>
            </a:r>
            <a:endParaRPr lang="en-GB" sz="2800" dirty="0"/>
          </a:p>
        </p:txBody>
      </p:sp>
      <p:sp>
        <p:nvSpPr>
          <p:cNvPr id="47110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eaLnBrk="1" hangingPunct="1"/>
            <a:r>
              <a:rPr lang="sl-SI" dirty="0" err="1"/>
              <a:t>Approximation</a:t>
            </a:r>
            <a:r>
              <a:rPr lang="sl-SI" dirty="0"/>
              <a:t> </a:t>
            </a:r>
            <a:r>
              <a:rPr lang="sl-SI" dirty="0" err="1"/>
              <a:t>error</a:t>
            </a:r>
            <a:r>
              <a:rPr lang="sl-SI" dirty="0"/>
              <a:t> is </a:t>
            </a:r>
            <a:r>
              <a:rPr lang="sl-SI" dirty="0" err="1"/>
              <a:t>influenced</a:t>
            </a:r>
            <a:r>
              <a:rPr lang="sl-SI" dirty="0"/>
              <a:t> </a:t>
            </a:r>
            <a:r>
              <a:rPr lang="sl-SI" dirty="0" err="1"/>
              <a:t>by</a:t>
            </a:r>
            <a:endParaRPr lang="sl-SI" dirty="0"/>
          </a:p>
          <a:p>
            <a:pPr lvl="2" eaLnBrk="1" hangingPunct="1"/>
            <a:endParaRPr lang="sl-SI" dirty="0"/>
          </a:p>
          <a:p>
            <a:pPr lvl="1" eaLnBrk="1" hangingPunct="1"/>
            <a:r>
              <a:rPr lang="sl-SI" sz="1800" dirty="0" err="1"/>
              <a:t>Learning</a:t>
            </a:r>
            <a:r>
              <a:rPr lang="sl-SI" sz="1800" dirty="0"/>
              <a:t> </a:t>
            </a:r>
            <a:r>
              <a:rPr lang="sl-SI" sz="1800" dirty="0" err="1"/>
              <a:t>algorithm</a:t>
            </a:r>
            <a:r>
              <a:rPr lang="sl-SI" sz="1800" dirty="0"/>
              <a:t> used ... (</a:t>
            </a:r>
            <a:r>
              <a:rPr lang="sl-SI" sz="1800" dirty="0" err="1"/>
              <a:t>discussed</a:t>
            </a:r>
            <a:r>
              <a:rPr lang="sl-SI" sz="1800" dirty="0"/>
              <a:t> in </a:t>
            </a:r>
            <a:r>
              <a:rPr lang="sl-SI" sz="1800" dirty="0" err="1"/>
              <a:t>the</a:t>
            </a:r>
            <a:r>
              <a:rPr lang="sl-SI" sz="1800" dirty="0"/>
              <a:t> last </a:t>
            </a:r>
            <a:r>
              <a:rPr lang="sl-SI" sz="1800" dirty="0" err="1"/>
              <a:t>section</a:t>
            </a:r>
            <a:r>
              <a:rPr lang="sl-SI" sz="1800" dirty="0"/>
              <a:t>)</a:t>
            </a:r>
          </a:p>
          <a:p>
            <a:pPr lvl="2" eaLnBrk="1" hangingPunct="1"/>
            <a:r>
              <a:rPr lang="sl-SI" sz="1600" dirty="0" err="1"/>
              <a:t>This</a:t>
            </a:r>
            <a:r>
              <a:rPr lang="sl-SI" sz="1600" dirty="0"/>
              <a:t> </a:t>
            </a:r>
            <a:r>
              <a:rPr lang="sl-SI" sz="1600" dirty="0" err="1"/>
              <a:t>determines</a:t>
            </a:r>
            <a:r>
              <a:rPr lang="sl-SI" sz="1600" dirty="0"/>
              <a:t> how </a:t>
            </a:r>
            <a:r>
              <a:rPr lang="sl-SI" sz="1600" dirty="0" err="1"/>
              <a:t>good</a:t>
            </a:r>
            <a:r>
              <a:rPr lang="sl-SI" sz="1600" dirty="0"/>
              <a:t> </a:t>
            </a:r>
            <a:r>
              <a:rPr lang="sl-SI" sz="1600" dirty="0" err="1"/>
              <a:t>the</a:t>
            </a:r>
            <a:r>
              <a:rPr lang="sl-SI" sz="1600" dirty="0"/>
              <a:t> </a:t>
            </a:r>
            <a:r>
              <a:rPr lang="sl-SI" sz="1600" dirty="0" err="1"/>
              <a:t>error</a:t>
            </a:r>
            <a:r>
              <a:rPr lang="sl-SI" sz="1600" dirty="0"/>
              <a:t> on </a:t>
            </a:r>
            <a:r>
              <a:rPr lang="sl-SI" sz="1600" dirty="0" err="1"/>
              <a:t>the</a:t>
            </a:r>
            <a:r>
              <a:rPr lang="sl-SI" sz="1600" dirty="0"/>
              <a:t> </a:t>
            </a:r>
            <a:r>
              <a:rPr lang="sl-SI" sz="1600" dirty="0" err="1"/>
              <a:t>training</a:t>
            </a:r>
            <a:r>
              <a:rPr lang="sl-SI" sz="1600" dirty="0"/>
              <a:t> set is </a:t>
            </a:r>
            <a:r>
              <a:rPr lang="sl-SI" sz="1600" dirty="0" err="1"/>
              <a:t>minimized</a:t>
            </a:r>
            <a:endParaRPr lang="sl-SI" sz="1600" dirty="0"/>
          </a:p>
          <a:p>
            <a:pPr lvl="2" eaLnBrk="1" hangingPunct="1"/>
            <a:endParaRPr lang="sl-SI" sz="1600" dirty="0"/>
          </a:p>
          <a:p>
            <a:pPr lvl="1" eaLnBrk="1" hangingPunct="1"/>
            <a:r>
              <a:rPr lang="sl-SI" sz="1800" dirty="0" err="1"/>
              <a:t>Number</a:t>
            </a:r>
            <a:r>
              <a:rPr lang="sl-SI" sz="1800" dirty="0"/>
              <a:t> and </a:t>
            </a:r>
            <a:r>
              <a:rPr lang="sl-SI" sz="1800" dirty="0" err="1"/>
              <a:t>distribution</a:t>
            </a:r>
            <a:r>
              <a:rPr lang="sl-SI" sz="1800" dirty="0"/>
              <a:t> of </a:t>
            </a:r>
            <a:r>
              <a:rPr lang="sl-SI" sz="1800" dirty="0" err="1"/>
              <a:t>learning</a:t>
            </a:r>
            <a:r>
              <a:rPr lang="sl-SI" sz="1800" dirty="0"/>
              <a:t> </a:t>
            </a:r>
            <a:r>
              <a:rPr lang="sl-SI" sz="1800" dirty="0" err="1"/>
              <a:t>samples</a:t>
            </a:r>
            <a:endParaRPr lang="sl-SI" sz="1800" dirty="0"/>
          </a:p>
          <a:p>
            <a:pPr lvl="2" eaLnBrk="1" hangingPunct="1"/>
            <a:r>
              <a:rPr lang="en-GB" sz="1600" dirty="0"/>
              <a:t>This determines how good training samples represent</a:t>
            </a:r>
            <a:r>
              <a:rPr lang="sl-SI" sz="1600" dirty="0"/>
              <a:t> </a:t>
            </a:r>
            <a:r>
              <a:rPr lang="en-GB" sz="1600" dirty="0"/>
              <a:t>the actual function</a:t>
            </a:r>
            <a:endParaRPr lang="sl-SI" sz="1600" dirty="0"/>
          </a:p>
          <a:p>
            <a:pPr lvl="2" eaLnBrk="1" hangingPunct="1"/>
            <a:endParaRPr lang="sl-SI" sz="1600" dirty="0"/>
          </a:p>
          <a:p>
            <a:pPr lvl="1" eaLnBrk="1" hangingPunct="1"/>
            <a:r>
              <a:rPr lang="sl-SI" sz="1800" dirty="0"/>
              <a:t>N</a:t>
            </a:r>
            <a:r>
              <a:rPr lang="en-GB" sz="1800" dirty="0"/>
              <a:t>umber of hidden units</a:t>
            </a:r>
            <a:endParaRPr lang="sl-SI" sz="1800" dirty="0"/>
          </a:p>
          <a:p>
            <a:pPr lvl="2" eaLnBrk="1" hangingPunct="1"/>
            <a:r>
              <a:rPr lang="en-GB" sz="1600" dirty="0"/>
              <a:t>This determines the expressive power of the network</a:t>
            </a:r>
            <a:r>
              <a:rPr lang="sl-SI" sz="1600" dirty="0"/>
              <a:t>.</a:t>
            </a:r>
            <a:r>
              <a:rPr lang="en-GB" sz="1600" dirty="0"/>
              <a:t> For</a:t>
            </a:r>
            <a:r>
              <a:rPr lang="sl-SI" sz="1600" dirty="0"/>
              <a:t> </a:t>
            </a:r>
            <a:r>
              <a:rPr lang="en-GB" sz="1600" dirty="0"/>
              <a:t>smooth functions only a few hidden units are needed</a:t>
            </a:r>
            <a:r>
              <a:rPr lang="sl-SI" sz="1600" dirty="0"/>
              <a:t>,</a:t>
            </a:r>
            <a:r>
              <a:rPr lang="en-GB" sz="1600" dirty="0"/>
              <a:t> for wildly </a:t>
            </a:r>
            <a:r>
              <a:rPr lang="sl-SI" sz="1600" dirty="0" err="1"/>
              <a:t>fl</a:t>
            </a:r>
            <a:r>
              <a:rPr lang="en-GB" sz="1600" dirty="0" err="1"/>
              <a:t>uctuating</a:t>
            </a:r>
            <a:r>
              <a:rPr lang="sl-SI" sz="1600" dirty="0"/>
              <a:t> </a:t>
            </a:r>
            <a:r>
              <a:rPr lang="en-GB" sz="1600" dirty="0"/>
              <a:t>functions more hidden units will be needed</a:t>
            </a:r>
          </a:p>
          <a:p>
            <a:pPr lvl="1" eaLnBrk="1" hangingPunct="1"/>
            <a:endParaRPr lang="en-GB" sz="180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82A56B4-B469-95AA-55AB-C749496E7C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CC173D9-C543-AB21-F95A-3D0C8F1E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33AC57AF-ECBD-44F6-A71C-BF0BB93E9593}" type="slidenum">
              <a:rPr lang="sl-SI" smtClean="0"/>
              <a:pPr/>
              <a:t>18</a:t>
            </a:fld>
            <a:endParaRPr lang="sl-SI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Number of learning samples</a:t>
            </a:r>
            <a:endParaRPr lang="en-GB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Function</a:t>
            </a:r>
            <a:r>
              <a:rPr lang="sl-SI" dirty="0"/>
              <a:t> </a:t>
            </a:r>
            <a:r>
              <a:rPr lang="sl-SI" dirty="0" err="1"/>
              <a:t>approximation</a:t>
            </a:r>
            <a:r>
              <a:rPr lang="sl-SI" dirty="0"/>
              <a:t> </a:t>
            </a:r>
            <a:r>
              <a:rPr lang="sl-SI" dirty="0" err="1"/>
              <a:t>example</a:t>
            </a:r>
            <a:r>
              <a:rPr lang="sl-SI" dirty="0"/>
              <a:t>  </a:t>
            </a:r>
            <a:r>
              <a:rPr lang="sl-SI" i="1" dirty="0"/>
              <a:t>y</a:t>
            </a:r>
            <a:r>
              <a:rPr lang="sl-SI" sz="1400" i="1" dirty="0"/>
              <a:t> </a:t>
            </a:r>
            <a:r>
              <a:rPr lang="sl-SI" i="1" dirty="0"/>
              <a:t>=</a:t>
            </a:r>
            <a:r>
              <a:rPr lang="sl-SI" sz="1400" i="1" dirty="0"/>
              <a:t> </a:t>
            </a:r>
            <a:r>
              <a:rPr lang="sl-SI" i="1" dirty="0"/>
              <a:t>f(x)</a:t>
            </a:r>
          </a:p>
          <a:p>
            <a:pPr eaLnBrk="1" hangingPunct="1"/>
            <a:endParaRPr lang="sl-SI" i="1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r>
              <a:rPr lang="sl-SI" dirty="0" err="1"/>
              <a:t>Training</a:t>
            </a:r>
            <a:r>
              <a:rPr lang="sl-SI" dirty="0"/>
              <a:t> set </a:t>
            </a:r>
            <a:r>
              <a:rPr lang="sl-SI" dirty="0" err="1"/>
              <a:t>with</a:t>
            </a:r>
            <a:r>
              <a:rPr lang="sl-SI" dirty="0"/>
              <a:t> 4 </a:t>
            </a:r>
            <a:r>
              <a:rPr lang="sl-SI" dirty="0" err="1"/>
              <a:t>samples</a:t>
            </a:r>
            <a:r>
              <a:rPr lang="sl-SI" dirty="0"/>
              <a:t> </a:t>
            </a:r>
            <a:r>
              <a:rPr lang="sl-SI" dirty="0" err="1"/>
              <a:t>has</a:t>
            </a:r>
            <a:r>
              <a:rPr lang="sl-SI" dirty="0"/>
              <a:t> a </a:t>
            </a:r>
            <a:r>
              <a:rPr lang="sl-SI" dirty="0" err="1"/>
              <a:t>small</a:t>
            </a:r>
            <a:r>
              <a:rPr lang="sl-SI" dirty="0"/>
              <a:t> </a:t>
            </a:r>
            <a:r>
              <a:rPr lang="sl-SI" dirty="0" err="1"/>
              <a:t>training</a:t>
            </a:r>
            <a:r>
              <a:rPr lang="sl-SI" dirty="0"/>
              <a:t> </a:t>
            </a:r>
            <a:r>
              <a:rPr lang="sl-SI" dirty="0" err="1"/>
              <a:t>error</a:t>
            </a:r>
            <a:r>
              <a:rPr lang="sl-SI" dirty="0"/>
              <a:t> </a:t>
            </a:r>
            <a:r>
              <a:rPr lang="sl-SI" dirty="0" err="1"/>
              <a:t>but</a:t>
            </a:r>
            <a:r>
              <a:rPr lang="sl-SI" dirty="0"/>
              <a:t> </a:t>
            </a:r>
            <a:r>
              <a:rPr lang="sl-SI" dirty="0" err="1"/>
              <a:t>gives</a:t>
            </a:r>
            <a:r>
              <a:rPr lang="sl-SI" dirty="0"/>
              <a:t> a </a:t>
            </a:r>
            <a:r>
              <a:rPr lang="sl-SI" dirty="0" err="1"/>
              <a:t>very</a:t>
            </a:r>
            <a:r>
              <a:rPr lang="sl-SI" dirty="0"/>
              <a:t> </a:t>
            </a:r>
            <a:r>
              <a:rPr lang="sl-SI" dirty="0" err="1"/>
              <a:t>poor</a:t>
            </a:r>
            <a:r>
              <a:rPr lang="sl-SI" dirty="0"/>
              <a:t> </a:t>
            </a:r>
            <a:r>
              <a:rPr lang="sl-SI" dirty="0" err="1"/>
              <a:t>generalization</a:t>
            </a:r>
            <a:endParaRPr lang="sl-SI" dirty="0"/>
          </a:p>
          <a:p>
            <a:pPr lvl="1" eaLnBrk="1" hangingPunct="1"/>
            <a:r>
              <a:rPr lang="sl-SI" dirty="0" err="1"/>
              <a:t>Training</a:t>
            </a:r>
            <a:r>
              <a:rPr lang="sl-SI" dirty="0"/>
              <a:t> set </a:t>
            </a:r>
            <a:r>
              <a:rPr lang="sl-SI" dirty="0" err="1"/>
              <a:t>with</a:t>
            </a:r>
            <a:r>
              <a:rPr lang="sl-SI" dirty="0"/>
              <a:t> 20 </a:t>
            </a:r>
            <a:r>
              <a:rPr lang="sl-SI" dirty="0" err="1"/>
              <a:t>samples</a:t>
            </a:r>
            <a:r>
              <a:rPr lang="sl-SI" dirty="0"/>
              <a:t> </a:t>
            </a:r>
            <a:r>
              <a:rPr lang="sl-SI" dirty="0" err="1"/>
              <a:t>has</a:t>
            </a:r>
            <a:r>
              <a:rPr lang="sl-SI" dirty="0"/>
              <a:t> </a:t>
            </a:r>
            <a:r>
              <a:rPr lang="sl-SI" dirty="0" err="1"/>
              <a:t>higher</a:t>
            </a:r>
            <a:r>
              <a:rPr lang="sl-SI" dirty="0"/>
              <a:t> </a:t>
            </a:r>
            <a:r>
              <a:rPr lang="sl-SI" dirty="0" err="1"/>
              <a:t>training</a:t>
            </a:r>
            <a:r>
              <a:rPr lang="sl-SI" dirty="0"/>
              <a:t> </a:t>
            </a:r>
            <a:r>
              <a:rPr lang="sl-SI" dirty="0" err="1"/>
              <a:t>error</a:t>
            </a:r>
            <a:r>
              <a:rPr lang="sl-SI" dirty="0"/>
              <a:t> </a:t>
            </a:r>
            <a:r>
              <a:rPr lang="sl-SI" dirty="0" err="1"/>
              <a:t>but</a:t>
            </a:r>
            <a:r>
              <a:rPr lang="sl-SI" dirty="0"/>
              <a:t> </a:t>
            </a:r>
            <a:r>
              <a:rPr lang="sl-SI" dirty="0" err="1"/>
              <a:t>generalizes</a:t>
            </a:r>
            <a:r>
              <a:rPr lang="sl-SI" dirty="0"/>
              <a:t> </a:t>
            </a:r>
            <a:r>
              <a:rPr lang="sl-SI" dirty="0" err="1"/>
              <a:t>well</a:t>
            </a:r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r>
              <a:rPr lang="sl-SI" dirty="0" err="1">
                <a:solidFill>
                  <a:srgbClr val="FF0000"/>
                </a:solidFill>
              </a:rPr>
              <a:t>Low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training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error</a:t>
            </a:r>
            <a:r>
              <a:rPr lang="sl-SI" dirty="0">
                <a:solidFill>
                  <a:srgbClr val="FF0000"/>
                </a:solidFill>
              </a:rPr>
              <a:t> is no </a:t>
            </a:r>
            <a:r>
              <a:rPr lang="sl-SI" dirty="0" err="1">
                <a:solidFill>
                  <a:srgbClr val="FF0000"/>
                </a:solidFill>
              </a:rPr>
              <a:t>guarantee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for</a:t>
            </a:r>
            <a:r>
              <a:rPr lang="sl-SI" dirty="0">
                <a:solidFill>
                  <a:srgbClr val="FF0000"/>
                </a:solidFill>
              </a:rPr>
              <a:t> a </a:t>
            </a:r>
            <a:r>
              <a:rPr lang="sl-SI" dirty="0" err="1">
                <a:solidFill>
                  <a:srgbClr val="FF0000"/>
                </a:solidFill>
              </a:rPr>
              <a:t>good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network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performance</a:t>
            </a:r>
            <a:r>
              <a:rPr lang="sl-SI" dirty="0">
                <a:solidFill>
                  <a:srgbClr val="FF0000"/>
                </a:solidFill>
              </a:rPr>
              <a:t>!</a:t>
            </a:r>
          </a:p>
          <a:p>
            <a:pPr eaLnBrk="1" hangingPunct="1"/>
            <a:endParaRPr lang="en-GB" dirty="0"/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675" y="2089150"/>
            <a:ext cx="6137275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6" name="Text Box 5"/>
          <p:cNvSpPr txBox="1">
            <a:spLocks noChangeArrowheads="1"/>
          </p:cNvSpPr>
          <p:nvPr/>
        </p:nvSpPr>
        <p:spPr bwMode="auto">
          <a:xfrm>
            <a:off x="1820863" y="1773238"/>
            <a:ext cx="508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>
                <a:solidFill>
                  <a:srgbClr val="3333FF"/>
                </a:solidFill>
              </a:rPr>
              <a:t>4 learning samples		      20 learning samples</a:t>
            </a:r>
            <a:endParaRPr lang="en-GB">
              <a:solidFill>
                <a:srgbClr val="3333FF"/>
              </a:solidFill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368A8A-5052-4118-3FBA-FCC40F6051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05A267-0D8F-1DF8-D9AC-F277E082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7C892D4F-1869-4571-A893-FD8108F84D1F}" type="slidenum">
              <a:rPr lang="sl-SI" smtClean="0"/>
              <a:pPr/>
              <a:t>19</a:t>
            </a:fld>
            <a:endParaRPr lang="sl-SI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Number of hidden units</a:t>
            </a:r>
            <a:endParaRPr lang="en-GB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Function</a:t>
            </a:r>
            <a:r>
              <a:rPr lang="sl-SI" dirty="0"/>
              <a:t> </a:t>
            </a:r>
            <a:r>
              <a:rPr lang="sl-SI" dirty="0" err="1"/>
              <a:t>approximation</a:t>
            </a:r>
            <a:r>
              <a:rPr lang="sl-SI" dirty="0"/>
              <a:t> </a:t>
            </a:r>
            <a:r>
              <a:rPr lang="sl-SI" dirty="0" err="1"/>
              <a:t>example</a:t>
            </a:r>
            <a:r>
              <a:rPr lang="sl-SI" dirty="0"/>
              <a:t>  </a:t>
            </a:r>
            <a:r>
              <a:rPr lang="sl-SI" i="1" dirty="0"/>
              <a:t>y=f(x)</a:t>
            </a:r>
          </a:p>
          <a:p>
            <a:pPr eaLnBrk="1" hangingPunct="1"/>
            <a:endParaRPr lang="sl-SI" i="1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lvl="1" eaLnBrk="1" hangingPunct="1"/>
            <a:r>
              <a:rPr lang="sl-SI" dirty="0"/>
              <a:t>A</a:t>
            </a:r>
            <a:r>
              <a:rPr lang="en-GB" dirty="0"/>
              <a:t> large number of hidden units leads to a small </a:t>
            </a:r>
            <a:r>
              <a:rPr lang="sl-SI" dirty="0" err="1"/>
              <a:t>training</a:t>
            </a:r>
            <a:r>
              <a:rPr lang="sl-SI" dirty="0"/>
              <a:t> </a:t>
            </a:r>
            <a:r>
              <a:rPr lang="en-GB" dirty="0"/>
              <a:t>error but not necessarily </a:t>
            </a:r>
            <a:r>
              <a:rPr lang="sl-SI" dirty="0"/>
              <a:t>to a </a:t>
            </a:r>
            <a:r>
              <a:rPr lang="sl-SI" dirty="0" err="1"/>
              <a:t>small</a:t>
            </a:r>
            <a:r>
              <a:rPr lang="sl-SI" dirty="0"/>
              <a:t> test </a:t>
            </a:r>
            <a:r>
              <a:rPr lang="sl-SI" dirty="0" err="1"/>
              <a:t>error</a:t>
            </a:r>
            <a:endParaRPr lang="sl-SI" dirty="0"/>
          </a:p>
          <a:p>
            <a:pPr lvl="1" eaLnBrk="1" hangingPunct="1"/>
            <a:r>
              <a:rPr lang="en-GB" dirty="0"/>
              <a:t>Adding hidden units always</a:t>
            </a:r>
            <a:r>
              <a:rPr lang="sl-SI" dirty="0"/>
              <a:t> </a:t>
            </a:r>
            <a:r>
              <a:rPr lang="en-GB" dirty="0"/>
              <a:t>lead</a:t>
            </a:r>
            <a:r>
              <a:rPr lang="sl-SI" dirty="0"/>
              <a:t>s</a:t>
            </a:r>
            <a:r>
              <a:rPr lang="en-GB" dirty="0"/>
              <a:t> to a reduction of the </a:t>
            </a:r>
            <a:r>
              <a:rPr lang="sl-SI" dirty="0" err="1"/>
              <a:t>training</a:t>
            </a:r>
            <a:r>
              <a:rPr lang="sl-SI" dirty="0"/>
              <a:t> </a:t>
            </a:r>
            <a:r>
              <a:rPr lang="sl-SI" dirty="0" err="1"/>
              <a:t>error</a:t>
            </a:r>
            <a:endParaRPr lang="sl-SI" dirty="0"/>
          </a:p>
          <a:p>
            <a:pPr lvl="1" eaLnBrk="1" hangingPunct="1"/>
            <a:r>
              <a:rPr lang="sl-SI" dirty="0" err="1"/>
              <a:t>However</a:t>
            </a:r>
            <a:r>
              <a:rPr lang="sl-SI" dirty="0"/>
              <a:t>, a</a:t>
            </a:r>
            <a:r>
              <a:rPr lang="en-GB" dirty="0" err="1"/>
              <a:t>dding</a:t>
            </a:r>
            <a:r>
              <a:rPr lang="en-GB" dirty="0"/>
              <a:t> hidden units will </a:t>
            </a:r>
            <a:r>
              <a:rPr lang="sl-SI" dirty="0" err="1"/>
              <a:t>first</a:t>
            </a:r>
            <a:r>
              <a:rPr lang="en-GB" dirty="0"/>
              <a:t> lead to a reduction</a:t>
            </a:r>
            <a:r>
              <a:rPr lang="sl-SI" dirty="0"/>
              <a:t> </a:t>
            </a:r>
            <a:r>
              <a:rPr lang="en-GB" dirty="0"/>
              <a:t>of </a:t>
            </a:r>
            <a:r>
              <a:rPr lang="sl-SI" dirty="0"/>
              <a:t>test </a:t>
            </a:r>
            <a:r>
              <a:rPr lang="sl-SI" dirty="0" err="1"/>
              <a:t>error</a:t>
            </a:r>
            <a:r>
              <a:rPr lang="sl-SI" dirty="0"/>
              <a:t> </a:t>
            </a:r>
            <a:r>
              <a:rPr lang="en-GB" dirty="0"/>
              <a:t>but then to an increase of </a:t>
            </a:r>
            <a:r>
              <a:rPr lang="sl-SI" dirty="0"/>
              <a:t>test </a:t>
            </a:r>
            <a:r>
              <a:rPr lang="sl-SI" dirty="0" err="1"/>
              <a:t>error</a:t>
            </a:r>
            <a:r>
              <a:rPr lang="sl-SI" dirty="0"/>
              <a:t> ... </a:t>
            </a:r>
            <a:r>
              <a:rPr lang="sl-SI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peaking e</a:t>
            </a:r>
            <a:r>
              <a:rPr lang="sl-SI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ff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ect</a:t>
            </a:r>
            <a:r>
              <a:rPr lang="sl-SI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sl-SI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early</a:t>
            </a:r>
            <a:r>
              <a:rPr lang="sl-SI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l-SI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stopping</a:t>
            </a:r>
            <a:r>
              <a:rPr lang="sl-SI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l-SI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can</a:t>
            </a:r>
            <a:r>
              <a:rPr lang="sl-SI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be </a:t>
            </a:r>
            <a:r>
              <a:rPr lang="sl-SI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applied</a:t>
            </a:r>
            <a:r>
              <a:rPr lang="sl-SI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 eaLnBrk="1" hangingPunct="1"/>
            <a:endParaRPr lang="en-GB" dirty="0"/>
          </a:p>
        </p:txBody>
      </p:sp>
      <p:sp>
        <p:nvSpPr>
          <p:cNvPr id="49159" name="Text Box 4"/>
          <p:cNvSpPr txBox="1">
            <a:spLocks noChangeArrowheads="1"/>
          </p:cNvSpPr>
          <p:nvPr/>
        </p:nvSpPr>
        <p:spPr bwMode="auto">
          <a:xfrm>
            <a:off x="1820863" y="1773238"/>
            <a:ext cx="4760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>
                <a:solidFill>
                  <a:srgbClr val="3333FF"/>
                </a:solidFill>
              </a:rPr>
              <a:t>5 hidden units		        20 hidden units</a:t>
            </a:r>
            <a:endParaRPr lang="en-GB">
              <a:solidFill>
                <a:srgbClr val="3333FF"/>
              </a:solidFill>
            </a:endParaRPr>
          </a:p>
        </p:txBody>
      </p:sp>
      <p:pic>
        <p:nvPicPr>
          <p:cNvPr id="491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288" y="2120900"/>
            <a:ext cx="6092825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BE9C7BC-FB03-9520-5C90-E3DFD0D96F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CAB64C3-49C6-077F-2FD2-9C3935F0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A432D44E-42DB-4123-A462-3F1FECD3DFFF}" type="slidenum">
              <a:rPr lang="sl-SI" smtClean="0"/>
              <a:pPr/>
              <a:t>2</a:t>
            </a:fld>
            <a:endParaRPr lang="sl-SI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Generalization</a:t>
            </a:r>
            <a:endParaRPr lang="en-GB" dirty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</a:t>
            </a:r>
            <a:r>
              <a:rPr lang="sl-SI" dirty="0"/>
              <a:t> is </a:t>
            </a:r>
            <a:r>
              <a:rPr lang="sl-SI" dirty="0" err="1"/>
              <a:t>able</a:t>
            </a:r>
            <a:r>
              <a:rPr lang="sl-SI" dirty="0"/>
              <a:t> to </a:t>
            </a:r>
            <a:r>
              <a:rPr lang="sl-SI" dirty="0" err="1"/>
              <a:t>generalize</a:t>
            </a:r>
            <a:r>
              <a:rPr lang="sl-SI" dirty="0"/>
              <a:t>:</a:t>
            </a:r>
          </a:p>
          <a:p>
            <a:pPr lvl="1" eaLnBrk="1" hangingPunct="1"/>
            <a:r>
              <a:rPr lang="sl-SI" dirty="0" err="1"/>
              <a:t>If</a:t>
            </a:r>
            <a:r>
              <a:rPr lang="sl-SI" dirty="0"/>
              <a:t> </a:t>
            </a:r>
            <a:r>
              <a:rPr lang="sl-SI" dirty="0" err="1"/>
              <a:t>input-output</a:t>
            </a:r>
            <a:r>
              <a:rPr lang="sl-SI" dirty="0"/>
              <a:t> </a:t>
            </a:r>
            <a:r>
              <a:rPr lang="sl-SI" dirty="0" err="1"/>
              <a:t>mapping</a:t>
            </a:r>
            <a:r>
              <a:rPr lang="sl-SI" dirty="0"/>
              <a:t> </a:t>
            </a:r>
            <a:r>
              <a:rPr lang="sl-SI" dirty="0" err="1"/>
              <a:t>computed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network</a:t>
            </a:r>
            <a:r>
              <a:rPr lang="sl-SI" dirty="0"/>
              <a:t> is </a:t>
            </a:r>
            <a:r>
              <a:rPr lang="sl-SI" dirty="0" err="1"/>
              <a:t>correct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>
                <a:solidFill>
                  <a:srgbClr val="FF0000"/>
                </a:solidFill>
              </a:rPr>
              <a:t>test data </a:t>
            </a:r>
          </a:p>
          <a:p>
            <a:pPr lvl="2" eaLnBrk="1" hangingPunct="1"/>
            <a:r>
              <a:rPr lang="sl-SI" dirty="0"/>
              <a:t>Test data </a:t>
            </a:r>
            <a:r>
              <a:rPr lang="sl-SI" dirty="0" err="1"/>
              <a:t>were</a:t>
            </a:r>
            <a:r>
              <a:rPr lang="sl-SI" dirty="0"/>
              <a:t> not used </a:t>
            </a:r>
            <a:r>
              <a:rPr lang="sl-SI" dirty="0" err="1"/>
              <a:t>during</a:t>
            </a:r>
            <a:r>
              <a:rPr lang="sl-SI" dirty="0"/>
              <a:t> </a:t>
            </a:r>
            <a:r>
              <a:rPr lang="sl-SI" dirty="0" err="1"/>
              <a:t>training</a:t>
            </a:r>
            <a:endParaRPr lang="sl-SI" dirty="0"/>
          </a:p>
          <a:p>
            <a:pPr lvl="2" eaLnBrk="1" hangingPunct="1">
              <a:spcAft>
                <a:spcPts val="600"/>
              </a:spcAft>
            </a:pPr>
            <a:r>
              <a:rPr lang="sl-SI" dirty="0"/>
              <a:t>Test data are </a:t>
            </a:r>
            <a:r>
              <a:rPr lang="sl-SI" dirty="0" err="1"/>
              <a:t>from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same </a:t>
            </a:r>
            <a:r>
              <a:rPr lang="sl-SI" dirty="0" err="1"/>
              <a:t>population</a:t>
            </a:r>
            <a:r>
              <a:rPr lang="sl-SI" dirty="0"/>
              <a:t> as </a:t>
            </a:r>
            <a:r>
              <a:rPr lang="sl-SI" dirty="0" err="1"/>
              <a:t>training</a:t>
            </a:r>
            <a:r>
              <a:rPr lang="sl-SI" dirty="0"/>
              <a:t> data</a:t>
            </a:r>
          </a:p>
          <a:p>
            <a:pPr lvl="1" eaLnBrk="1" hangingPunct="1"/>
            <a:r>
              <a:rPr lang="sl-SI" dirty="0" err="1"/>
              <a:t>If</a:t>
            </a:r>
            <a:r>
              <a:rPr lang="sl-SI" dirty="0"/>
              <a:t> </a:t>
            </a:r>
            <a:r>
              <a:rPr lang="sl-SI" dirty="0" err="1"/>
              <a:t>correct</a:t>
            </a:r>
            <a:r>
              <a:rPr lang="sl-SI" dirty="0"/>
              <a:t> </a:t>
            </a: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response</a:t>
            </a:r>
            <a:r>
              <a:rPr lang="sl-SI" dirty="0"/>
              <a:t> is </a:t>
            </a:r>
            <a:r>
              <a:rPr lang="sl-SI" dirty="0" err="1"/>
              <a:t>given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inputs</a:t>
            </a:r>
            <a:r>
              <a:rPr lang="sl-SI" dirty="0"/>
              <a:t> </a:t>
            </a:r>
            <a:r>
              <a:rPr lang="sl-SI" dirty="0" err="1"/>
              <a:t>that</a:t>
            </a:r>
            <a:r>
              <a:rPr lang="sl-SI" dirty="0"/>
              <a:t> are </a:t>
            </a:r>
            <a:r>
              <a:rPr lang="sl-SI" dirty="0" err="1"/>
              <a:t>slightly</a:t>
            </a:r>
            <a:r>
              <a:rPr lang="sl-SI" dirty="0"/>
              <a:t> </a:t>
            </a:r>
            <a:r>
              <a:rPr lang="sl-SI" dirty="0" err="1"/>
              <a:t>different</a:t>
            </a:r>
            <a:r>
              <a:rPr lang="sl-SI" dirty="0"/>
              <a:t> </a:t>
            </a:r>
            <a:r>
              <a:rPr lang="sl-SI" dirty="0" err="1"/>
              <a:t>than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training</a:t>
            </a:r>
            <a:r>
              <a:rPr lang="sl-SI" dirty="0"/>
              <a:t> </a:t>
            </a:r>
            <a:r>
              <a:rPr lang="sl-SI" dirty="0" err="1"/>
              <a:t>examples</a:t>
            </a:r>
            <a:endParaRPr lang="en-GB" dirty="0"/>
          </a:p>
        </p:txBody>
      </p:sp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497841"/>
            <a:ext cx="338455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3468688"/>
            <a:ext cx="33845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1" name="Text Box 6"/>
          <p:cNvSpPr txBox="1">
            <a:spLocks noChangeArrowheads="1"/>
          </p:cNvSpPr>
          <p:nvPr/>
        </p:nvSpPr>
        <p:spPr bwMode="auto">
          <a:xfrm>
            <a:off x="2051050" y="3271530"/>
            <a:ext cx="54864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dirty="0" err="1">
                <a:solidFill>
                  <a:srgbClr val="C00000"/>
                </a:solidFill>
              </a:rPr>
              <a:t>Overfitting</a:t>
            </a:r>
            <a:r>
              <a:rPr lang="sl-SI" dirty="0">
                <a:solidFill>
                  <a:srgbClr val="3333FF"/>
                </a:solidFill>
              </a:rPr>
              <a:t>		             </a:t>
            </a:r>
            <a:r>
              <a:rPr lang="sl-SI" dirty="0" err="1">
                <a:solidFill>
                  <a:srgbClr val="00CC99"/>
                </a:solidFill>
              </a:rPr>
              <a:t>Good</a:t>
            </a:r>
            <a:r>
              <a:rPr lang="sl-SI" dirty="0">
                <a:solidFill>
                  <a:srgbClr val="00CC99"/>
                </a:solidFill>
              </a:rPr>
              <a:t> </a:t>
            </a:r>
            <a:r>
              <a:rPr lang="sl-SI" dirty="0" err="1">
                <a:solidFill>
                  <a:srgbClr val="00CC99"/>
                </a:solidFill>
              </a:rPr>
              <a:t>generalization</a:t>
            </a:r>
            <a:endParaRPr lang="en-GB" dirty="0">
              <a:solidFill>
                <a:srgbClr val="00CC99"/>
              </a:solidFill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5732431-9F1A-5E74-F17F-629A855094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3F639E0-5CFD-44AC-E9CA-C20ADED9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A0E47B06-CF38-48C5-BF7C-B1BE8942A9E1}" type="slidenum">
              <a:rPr lang="sl-SI" smtClean="0"/>
              <a:pPr/>
              <a:t>20</a:t>
            </a:fld>
            <a:endParaRPr lang="sl-SI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Size effect summary</a:t>
            </a:r>
            <a:endParaRPr lang="en-GB"/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sl-SI" dirty="0"/>
          </a:p>
          <a:p>
            <a:pPr eaLnBrk="1" hangingPunct="1">
              <a:buFontTx/>
              <a:buNone/>
            </a:pPr>
            <a:endParaRPr lang="sl-SI" dirty="0"/>
          </a:p>
          <a:p>
            <a:pPr eaLnBrk="1" hangingPunct="1">
              <a:buFontTx/>
              <a:buNone/>
            </a:pPr>
            <a:r>
              <a:rPr lang="sl-SI" dirty="0"/>
              <a:t>  </a:t>
            </a:r>
            <a:r>
              <a:rPr lang="sl-SI" dirty="0" err="1"/>
              <a:t>Number</a:t>
            </a:r>
            <a:r>
              <a:rPr lang="sl-SI" dirty="0"/>
              <a:t> of </a:t>
            </a:r>
            <a:r>
              <a:rPr lang="sl-SI" dirty="0" err="1"/>
              <a:t>training</a:t>
            </a:r>
            <a:r>
              <a:rPr lang="sl-SI" dirty="0"/>
              <a:t> </a:t>
            </a:r>
            <a:r>
              <a:rPr lang="sl-SI" dirty="0" err="1"/>
              <a:t>samples</a:t>
            </a:r>
            <a:r>
              <a:rPr lang="sl-SI" dirty="0"/>
              <a:t>	 	</a:t>
            </a:r>
            <a:r>
              <a:rPr lang="sl-SI" dirty="0" err="1"/>
              <a:t>Number</a:t>
            </a:r>
            <a:r>
              <a:rPr lang="sl-SI" dirty="0"/>
              <a:t> of </a:t>
            </a:r>
            <a:r>
              <a:rPr lang="sl-SI" dirty="0" err="1"/>
              <a:t>hidden</a:t>
            </a:r>
            <a:r>
              <a:rPr lang="sl-SI" dirty="0"/>
              <a:t> </a:t>
            </a:r>
            <a:r>
              <a:rPr lang="sl-SI" dirty="0" err="1"/>
              <a:t>units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539750" y="2564904"/>
            <a:ext cx="8135938" cy="2609850"/>
            <a:chOff x="539750" y="2852738"/>
            <a:chExt cx="8135938" cy="2609850"/>
          </a:xfrm>
        </p:grpSpPr>
        <p:pic>
          <p:nvPicPr>
            <p:cNvPr id="501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b="8797"/>
            <a:stretch>
              <a:fillRect/>
            </a:stretch>
          </p:blipFill>
          <p:spPr bwMode="auto">
            <a:xfrm>
              <a:off x="4787900" y="2852738"/>
              <a:ext cx="3865563" cy="2382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b="7832"/>
            <a:stretch>
              <a:fillRect/>
            </a:stretch>
          </p:blipFill>
          <p:spPr bwMode="auto">
            <a:xfrm>
              <a:off x="755650" y="2863850"/>
              <a:ext cx="3954463" cy="2373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5" name="Text Box 6"/>
            <p:cNvSpPr txBox="1">
              <a:spLocks noChangeArrowheads="1"/>
            </p:cNvSpPr>
            <p:nvPr/>
          </p:nvSpPr>
          <p:spPr bwMode="auto">
            <a:xfrm>
              <a:off x="539750" y="3119438"/>
              <a:ext cx="577850" cy="5175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/>
                <a:t>Error</a:t>
              </a:r>
            </a:p>
            <a:p>
              <a:r>
                <a:rPr lang="sl-SI" sz="1400"/>
                <a:t>rate</a:t>
              </a:r>
              <a:endParaRPr lang="en-GB" sz="1400"/>
            </a:p>
          </p:txBody>
        </p:sp>
        <p:sp>
          <p:nvSpPr>
            <p:cNvPr id="50186" name="Text Box 7"/>
            <p:cNvSpPr txBox="1">
              <a:spLocks noChangeArrowheads="1"/>
            </p:cNvSpPr>
            <p:nvPr/>
          </p:nvSpPr>
          <p:spPr bwMode="auto">
            <a:xfrm>
              <a:off x="4662488" y="3127375"/>
              <a:ext cx="577850" cy="5175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/>
                <a:t>Error</a:t>
              </a:r>
            </a:p>
            <a:p>
              <a:r>
                <a:rPr lang="sl-SI" sz="1400"/>
                <a:t>rate</a:t>
              </a:r>
              <a:endParaRPr lang="en-GB" sz="1400"/>
            </a:p>
          </p:txBody>
        </p:sp>
        <p:sp>
          <p:nvSpPr>
            <p:cNvPr id="50187" name="Text Box 8"/>
            <p:cNvSpPr txBox="1">
              <a:spLocks noChangeArrowheads="1"/>
            </p:cNvSpPr>
            <p:nvPr/>
          </p:nvSpPr>
          <p:spPr bwMode="auto">
            <a:xfrm>
              <a:off x="3635375" y="4005263"/>
              <a:ext cx="814388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>
                  <a:solidFill>
                    <a:srgbClr val="FF0000"/>
                  </a:solidFill>
                </a:rPr>
                <a:t>Test set</a:t>
              </a:r>
              <a:endParaRPr lang="en-GB" sz="1400">
                <a:solidFill>
                  <a:srgbClr val="FF0000"/>
                </a:solidFill>
              </a:endParaRPr>
            </a:p>
          </p:txBody>
        </p:sp>
        <p:sp>
          <p:nvSpPr>
            <p:cNvPr id="50188" name="Text Box 9"/>
            <p:cNvSpPr txBox="1">
              <a:spLocks noChangeArrowheads="1"/>
            </p:cNvSpPr>
            <p:nvPr/>
          </p:nvSpPr>
          <p:spPr bwMode="auto">
            <a:xfrm>
              <a:off x="7861300" y="3946525"/>
              <a:ext cx="814388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>
                  <a:solidFill>
                    <a:srgbClr val="FF0000"/>
                  </a:solidFill>
                </a:rPr>
                <a:t>Test set</a:t>
              </a:r>
              <a:endParaRPr lang="en-GB" sz="1400">
                <a:solidFill>
                  <a:srgbClr val="FF0000"/>
                </a:solidFill>
              </a:endParaRPr>
            </a:p>
          </p:txBody>
        </p:sp>
        <p:sp>
          <p:nvSpPr>
            <p:cNvPr id="50189" name="Text Box 10"/>
            <p:cNvSpPr txBox="1">
              <a:spLocks noChangeArrowheads="1"/>
            </p:cNvSpPr>
            <p:nvPr/>
          </p:nvSpPr>
          <p:spPr bwMode="auto">
            <a:xfrm>
              <a:off x="3419475" y="4594225"/>
              <a:ext cx="1109663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 dirty="0" err="1">
                  <a:solidFill>
                    <a:srgbClr val="00CC99"/>
                  </a:solidFill>
                </a:rPr>
                <a:t>Training</a:t>
              </a:r>
              <a:r>
                <a:rPr lang="sl-SI" sz="1400" dirty="0">
                  <a:solidFill>
                    <a:srgbClr val="00CC99"/>
                  </a:solidFill>
                </a:rPr>
                <a:t> set</a:t>
              </a:r>
              <a:endParaRPr lang="en-GB" sz="1400" dirty="0">
                <a:solidFill>
                  <a:srgbClr val="00CC99"/>
                </a:solidFill>
              </a:endParaRPr>
            </a:p>
          </p:txBody>
        </p:sp>
        <p:sp>
          <p:nvSpPr>
            <p:cNvPr id="50190" name="Text Box 11"/>
            <p:cNvSpPr txBox="1">
              <a:spLocks noChangeArrowheads="1"/>
            </p:cNvSpPr>
            <p:nvPr/>
          </p:nvSpPr>
          <p:spPr bwMode="auto">
            <a:xfrm>
              <a:off x="7566025" y="4624388"/>
              <a:ext cx="1109663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 dirty="0" err="1">
                  <a:solidFill>
                    <a:srgbClr val="00CC99"/>
                  </a:solidFill>
                </a:rPr>
                <a:t>Training</a:t>
              </a:r>
              <a:r>
                <a:rPr lang="sl-SI" sz="1400" dirty="0">
                  <a:solidFill>
                    <a:srgbClr val="00CC99"/>
                  </a:solidFill>
                </a:rPr>
                <a:t> set</a:t>
              </a:r>
              <a:endParaRPr lang="en-GB" sz="1400" dirty="0">
                <a:solidFill>
                  <a:srgbClr val="00CC99"/>
                </a:solidFill>
              </a:endParaRPr>
            </a:p>
          </p:txBody>
        </p:sp>
        <p:sp>
          <p:nvSpPr>
            <p:cNvPr id="50191" name="Rectangle 12"/>
            <p:cNvSpPr>
              <a:spLocks noChangeArrowheads="1"/>
            </p:cNvSpPr>
            <p:nvPr/>
          </p:nvSpPr>
          <p:spPr bwMode="auto">
            <a:xfrm>
              <a:off x="7451725" y="5005388"/>
              <a:ext cx="792163" cy="1428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2195513" y="5157788"/>
              <a:ext cx="64611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sl-SI" sz="1400"/>
                <a:t> Number of training samples	 	                Number of hidden units</a:t>
              </a:r>
              <a:endParaRPr 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75760" y="3337828"/>
              <a:ext cx="1705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l-SI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Optimal number of </a:t>
              </a:r>
            </a:p>
            <a:p>
              <a:r>
                <a:rPr lang="sl-SI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hidden neurons</a:t>
              </a:r>
              <a:endParaRPr lang="en-US" sz="140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88224" y="3833108"/>
              <a:ext cx="0" cy="504056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713FB1-BC5D-AD49-FF1A-2964800DBB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7A391D-E153-C5FA-D05B-3A30AA00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D6789E10-9AFB-4604-ABD5-03AD24898760}" type="slidenum">
              <a:rPr lang="sl-SI" smtClean="0"/>
              <a:pPr/>
              <a:t>3</a:t>
            </a:fld>
            <a:endParaRPr lang="sl-SI"/>
          </a:p>
        </p:txBody>
      </p:sp>
      <p:pic>
        <p:nvPicPr>
          <p:cNvPr id="39941" name="Picture 7" descr="early_stopping"/>
          <p:cNvPicPr>
            <a:picLocks noChangeAspect="1" noChangeArrowheads="1"/>
          </p:cNvPicPr>
          <p:nvPr/>
        </p:nvPicPr>
        <p:blipFill>
          <a:blip r:embed="rId2" cstate="print"/>
          <a:srcRect l="2953" r="4430" b="3937"/>
          <a:stretch>
            <a:fillRect/>
          </a:stretch>
        </p:blipFill>
        <p:spPr bwMode="auto">
          <a:xfrm>
            <a:off x="4543431" y="2276872"/>
            <a:ext cx="4535974" cy="35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Improving generalization</a:t>
            </a:r>
            <a:endParaRPr lang="en-GB" dirty="0"/>
          </a:p>
        </p:txBody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 marL="457200" indent="-457200" eaLnBrk="1" hangingPunct="1"/>
            <a:r>
              <a:rPr lang="sl-SI" dirty="0" err="1"/>
              <a:t>Methods</a:t>
            </a:r>
            <a:r>
              <a:rPr lang="sl-SI" dirty="0"/>
              <a:t> to </a:t>
            </a:r>
            <a:r>
              <a:rPr lang="sl-SI" dirty="0" err="1"/>
              <a:t>improve</a:t>
            </a:r>
            <a:r>
              <a:rPr lang="sl-SI" dirty="0"/>
              <a:t> </a:t>
            </a:r>
            <a:r>
              <a:rPr lang="sl-SI" dirty="0" err="1"/>
              <a:t>generalization</a:t>
            </a:r>
            <a:endParaRPr lang="sl-SI" dirty="0"/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sl-SI" dirty="0" err="1"/>
              <a:t>Keeping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small</a:t>
            </a:r>
            <a:endParaRPr lang="sl-SI" dirty="0"/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sl-SI" dirty="0" err="1"/>
              <a:t>Early</a:t>
            </a:r>
            <a:r>
              <a:rPr lang="sl-SI" dirty="0"/>
              <a:t> </a:t>
            </a:r>
            <a:r>
              <a:rPr lang="sl-SI" dirty="0" err="1"/>
              <a:t>stopping</a:t>
            </a:r>
            <a:endParaRPr lang="sl-SI" dirty="0"/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sl-SI" dirty="0" err="1"/>
              <a:t>Regularization</a:t>
            </a:r>
            <a:endParaRPr lang="sl-SI" dirty="0"/>
          </a:p>
          <a:p>
            <a:pPr marL="457200" indent="-457200" eaLnBrk="1" hangingPunct="1"/>
            <a:endParaRPr lang="sl-SI" dirty="0"/>
          </a:p>
          <a:p>
            <a:pPr marL="457200" indent="-457200" eaLnBrk="1" hangingPunct="1"/>
            <a:r>
              <a:rPr lang="sl-SI" dirty="0" err="1"/>
              <a:t>Early</a:t>
            </a:r>
            <a:r>
              <a:rPr lang="sl-SI" dirty="0"/>
              <a:t> </a:t>
            </a:r>
            <a:r>
              <a:rPr lang="sl-SI" dirty="0" err="1"/>
              <a:t>stopping</a:t>
            </a:r>
            <a:endParaRPr lang="sl-SI" dirty="0"/>
          </a:p>
          <a:p>
            <a:pPr marL="762000" lvl="1" indent="-304800" eaLnBrk="1" hangingPunct="1"/>
            <a:r>
              <a:rPr lang="sl-SI" dirty="0" err="1"/>
              <a:t>Available</a:t>
            </a:r>
            <a:r>
              <a:rPr lang="sl-SI" dirty="0"/>
              <a:t> data are </a:t>
            </a:r>
            <a:r>
              <a:rPr lang="sl-SI" dirty="0" err="1"/>
              <a:t>divided</a:t>
            </a:r>
            <a:r>
              <a:rPr lang="sl-SI" dirty="0"/>
              <a:t> </a:t>
            </a:r>
            <a:r>
              <a:rPr lang="sl-SI" dirty="0" err="1"/>
              <a:t>into</a:t>
            </a:r>
            <a:r>
              <a:rPr lang="sl-SI" dirty="0"/>
              <a:t> </a:t>
            </a:r>
            <a:r>
              <a:rPr lang="sl-SI" dirty="0" err="1"/>
              <a:t>three</a:t>
            </a:r>
            <a:r>
              <a:rPr lang="sl-SI" dirty="0"/>
              <a:t> </a:t>
            </a:r>
            <a:r>
              <a:rPr lang="sl-SI" dirty="0" err="1"/>
              <a:t>sets</a:t>
            </a:r>
            <a:r>
              <a:rPr lang="sl-SI" dirty="0"/>
              <a:t>:</a:t>
            </a:r>
          </a:p>
          <a:p>
            <a:pPr marL="1181100" lvl="2" indent="-266700" eaLnBrk="1" hangingPunct="1">
              <a:buFontTx/>
              <a:buAutoNum type="arabicPeriod"/>
            </a:pPr>
            <a:r>
              <a:rPr lang="sl-SI" b="1" dirty="0" err="1">
                <a:solidFill>
                  <a:srgbClr val="3333FF"/>
                </a:solidFill>
              </a:rPr>
              <a:t>Training</a:t>
            </a:r>
            <a:r>
              <a:rPr lang="sl-SI" b="1" dirty="0">
                <a:solidFill>
                  <a:srgbClr val="3333FF"/>
                </a:solidFill>
              </a:rPr>
              <a:t> set</a:t>
            </a:r>
            <a:r>
              <a:rPr lang="sl-SI" dirty="0"/>
              <a:t> – used to </a:t>
            </a:r>
            <a:r>
              <a:rPr lang="sl-SI" dirty="0" err="1"/>
              <a:t>train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network</a:t>
            </a:r>
            <a:endParaRPr lang="sl-SI" dirty="0"/>
          </a:p>
          <a:p>
            <a:pPr lvl="3" eaLnBrk="1" hangingPunct="1">
              <a:buFontTx/>
              <a:buAutoNum type="arabicPeriod"/>
            </a:pPr>
            <a:endParaRPr lang="sl-SI" dirty="0"/>
          </a:p>
          <a:p>
            <a:pPr marL="1181100" lvl="2" indent="-266700" eaLnBrk="1" hangingPunct="1">
              <a:buFontTx/>
              <a:buAutoNum type="arabicPeriod"/>
            </a:pPr>
            <a:r>
              <a:rPr lang="sl-SI" b="1" dirty="0" err="1">
                <a:solidFill>
                  <a:srgbClr val="FF0000"/>
                </a:solidFill>
              </a:rPr>
              <a:t>Validation</a:t>
            </a:r>
            <a:r>
              <a:rPr lang="sl-SI" b="1" dirty="0">
                <a:solidFill>
                  <a:srgbClr val="FF0000"/>
                </a:solidFill>
              </a:rPr>
              <a:t> set</a:t>
            </a:r>
            <a:r>
              <a:rPr lang="sl-SI" dirty="0"/>
              <a:t> – used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early</a:t>
            </a:r>
            <a:r>
              <a:rPr lang="sl-SI" dirty="0"/>
              <a:t> </a:t>
            </a:r>
            <a:r>
              <a:rPr lang="sl-SI" dirty="0" err="1"/>
              <a:t>stopping</a:t>
            </a:r>
            <a:r>
              <a:rPr lang="sl-SI" dirty="0"/>
              <a:t>, </a:t>
            </a:r>
            <a:br>
              <a:rPr lang="sl-SI" dirty="0"/>
            </a:br>
            <a:r>
              <a:rPr lang="sl-SI" dirty="0" err="1"/>
              <a:t>when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error</a:t>
            </a:r>
            <a:r>
              <a:rPr lang="sl-SI" dirty="0"/>
              <a:t> </a:t>
            </a:r>
            <a:r>
              <a:rPr lang="sl-SI" dirty="0" err="1"/>
              <a:t>starts</a:t>
            </a:r>
            <a:r>
              <a:rPr lang="sl-SI" dirty="0"/>
              <a:t> to </a:t>
            </a:r>
            <a:r>
              <a:rPr lang="sl-SI" dirty="0" err="1"/>
              <a:t>increase</a:t>
            </a:r>
            <a:endParaRPr lang="sl-SI" dirty="0"/>
          </a:p>
          <a:p>
            <a:pPr lvl="3" eaLnBrk="1" hangingPunct="1">
              <a:buFontTx/>
              <a:buAutoNum type="arabicPeriod"/>
            </a:pPr>
            <a:endParaRPr lang="sl-SI" dirty="0"/>
          </a:p>
          <a:p>
            <a:pPr marL="1181100" lvl="2" indent="-266700" eaLnBrk="1" hangingPunct="1">
              <a:buFontTx/>
              <a:buAutoNum type="arabicPeriod"/>
            </a:pPr>
            <a:r>
              <a:rPr lang="sl-SI" b="1" dirty="0">
                <a:solidFill>
                  <a:schemeClr val="hlink"/>
                </a:solidFill>
              </a:rPr>
              <a:t>Test set</a:t>
            </a:r>
            <a:r>
              <a:rPr lang="sl-SI" dirty="0"/>
              <a:t> – used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final</a:t>
            </a:r>
            <a:r>
              <a:rPr lang="sl-SI" dirty="0"/>
              <a:t> </a:t>
            </a:r>
            <a:r>
              <a:rPr lang="sl-SI" dirty="0" err="1"/>
              <a:t>estimation</a:t>
            </a:r>
            <a:r>
              <a:rPr lang="sl-SI" dirty="0"/>
              <a:t> of </a:t>
            </a:r>
            <a:br>
              <a:rPr lang="sl-SI" dirty="0"/>
            </a:b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performance</a:t>
            </a:r>
            <a:r>
              <a:rPr lang="sl-SI" dirty="0"/>
              <a:t> and </a:t>
            </a:r>
            <a:r>
              <a:rPr lang="sl-SI" dirty="0" err="1"/>
              <a:t>comparison</a:t>
            </a:r>
            <a:r>
              <a:rPr lang="sl-SI" dirty="0"/>
              <a:t> </a:t>
            </a:r>
            <a:br>
              <a:rPr lang="sl-SI" dirty="0"/>
            </a:br>
            <a:r>
              <a:rPr lang="sl-SI" dirty="0"/>
              <a:t>of </a:t>
            </a:r>
            <a:r>
              <a:rPr lang="sl-SI" dirty="0" err="1"/>
              <a:t>various</a:t>
            </a:r>
            <a:r>
              <a:rPr lang="sl-SI" dirty="0"/>
              <a:t> </a:t>
            </a:r>
            <a:r>
              <a:rPr lang="sl-SI" dirty="0" err="1"/>
              <a:t>models</a:t>
            </a:r>
            <a:endParaRPr lang="sl-SI" dirty="0"/>
          </a:p>
          <a:p>
            <a:pPr marL="1181100" lvl="2" indent="-266700" eaLnBrk="1" hangingPunct="1"/>
            <a:endParaRPr lang="sl-SI" dirty="0"/>
          </a:p>
          <a:p>
            <a:pPr marL="762000" lvl="1" indent="-304800" eaLnBrk="1" hangingPunct="1"/>
            <a:endParaRPr lang="en-GB" dirty="0"/>
          </a:p>
        </p:txBody>
      </p:sp>
      <p:sp>
        <p:nvSpPr>
          <p:cNvPr id="39944" name="Line 5"/>
          <p:cNvSpPr>
            <a:spLocks noChangeShapeType="1"/>
          </p:cNvSpPr>
          <p:nvPr/>
        </p:nvSpPr>
        <p:spPr bwMode="auto">
          <a:xfrm flipV="1">
            <a:off x="6588125" y="3860800"/>
            <a:ext cx="0" cy="2160588"/>
          </a:xfrm>
          <a:prstGeom prst="line">
            <a:avLst/>
          </a:prstGeom>
          <a:noFill/>
          <a:ln w="9525">
            <a:solidFill>
              <a:srgbClr val="CC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5" name="Text Box 6"/>
          <p:cNvSpPr txBox="1">
            <a:spLocks noChangeArrowheads="1"/>
          </p:cNvSpPr>
          <p:nvPr/>
        </p:nvSpPr>
        <p:spPr bwMode="auto">
          <a:xfrm>
            <a:off x="6011863" y="3573463"/>
            <a:ext cx="1470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>
                <a:solidFill>
                  <a:srgbClr val="CC3300"/>
                </a:solidFill>
              </a:rPr>
              <a:t>Early stopping</a:t>
            </a:r>
            <a:endParaRPr lang="en-GB" dirty="0">
              <a:solidFill>
                <a:srgbClr val="CC3300"/>
              </a:solidFill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EADE88D-AA48-EB3D-A8C7-D5D9F2435C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2DE04F-7ADD-D89B-EB26-B60773C5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A50CA439-6552-495A-8A21-C415838C37D3}" type="slidenum">
              <a:rPr lang="sl-SI" smtClean="0"/>
              <a:pPr/>
              <a:t>4</a:t>
            </a:fld>
            <a:endParaRPr lang="sl-SI"/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Regularization</a:t>
            </a:r>
            <a:endParaRPr lang="en-GB" dirty="0"/>
          </a:p>
        </p:txBody>
      </p:sp>
      <p:sp>
        <p:nvSpPr>
          <p:cNvPr id="194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Improving</a:t>
            </a:r>
            <a:r>
              <a:rPr lang="sl-SI" dirty="0"/>
              <a:t> </a:t>
            </a:r>
            <a:r>
              <a:rPr lang="sl-SI" dirty="0" err="1"/>
              <a:t>generalization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sl-SI" dirty="0"/>
              <a:t> </a:t>
            </a:r>
            <a:r>
              <a:rPr lang="sl-SI" dirty="0" err="1"/>
              <a:t>regularization</a:t>
            </a:r>
            <a:endParaRPr lang="sl-SI" dirty="0"/>
          </a:p>
          <a:p>
            <a:pPr lvl="1" eaLnBrk="1" hangingPunct="1"/>
            <a:r>
              <a:rPr lang="sl-SI" dirty="0" err="1"/>
              <a:t>Modifying</a:t>
            </a:r>
            <a:r>
              <a:rPr lang="sl-SI" dirty="0"/>
              <a:t> </a:t>
            </a:r>
            <a:r>
              <a:rPr lang="sl-SI" dirty="0" err="1"/>
              <a:t>performance</a:t>
            </a:r>
            <a:r>
              <a:rPr lang="sl-SI" dirty="0"/>
              <a:t> </a:t>
            </a:r>
            <a:r>
              <a:rPr lang="sl-SI" dirty="0" err="1"/>
              <a:t>function</a:t>
            </a:r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mean</a:t>
            </a:r>
            <a:r>
              <a:rPr lang="sl-SI" dirty="0"/>
              <a:t> sum of </a:t>
            </a:r>
            <a:r>
              <a:rPr lang="sl-SI" dirty="0" err="1"/>
              <a:t>squares</a:t>
            </a:r>
            <a:r>
              <a:rPr lang="sl-SI" dirty="0"/>
              <a:t> of </a:t>
            </a: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weights</a:t>
            </a:r>
            <a:r>
              <a:rPr lang="sl-SI" dirty="0"/>
              <a:t> and </a:t>
            </a:r>
            <a:r>
              <a:rPr lang="sl-SI" dirty="0" err="1"/>
              <a:t>biases</a:t>
            </a:r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r>
              <a:rPr lang="sl-SI" dirty="0" err="1"/>
              <a:t>thus</a:t>
            </a:r>
            <a:r>
              <a:rPr lang="sl-SI" dirty="0"/>
              <a:t> </a:t>
            </a:r>
            <a:r>
              <a:rPr lang="sl-SI" dirty="0" err="1"/>
              <a:t>obtaining</a:t>
            </a:r>
            <a:r>
              <a:rPr lang="sl-SI" dirty="0"/>
              <a:t> a </a:t>
            </a:r>
            <a:r>
              <a:rPr lang="sl-SI" dirty="0" err="1"/>
              <a:t>new</a:t>
            </a:r>
            <a:r>
              <a:rPr lang="sl-SI" dirty="0"/>
              <a:t> </a:t>
            </a:r>
            <a:r>
              <a:rPr lang="sl-SI" dirty="0" err="1"/>
              <a:t>performance</a:t>
            </a:r>
            <a:r>
              <a:rPr lang="sl-SI" dirty="0"/>
              <a:t> </a:t>
            </a:r>
            <a:r>
              <a:rPr lang="sl-SI" dirty="0" err="1"/>
              <a:t>function</a:t>
            </a:r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r>
              <a:rPr lang="en-GB" dirty="0"/>
              <a:t>Using this performance function</a:t>
            </a:r>
            <a:r>
              <a:rPr lang="sl-SI" dirty="0"/>
              <a:t>,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will</a:t>
            </a:r>
            <a:r>
              <a:rPr lang="sl-SI" dirty="0"/>
              <a:t> </a:t>
            </a:r>
            <a:r>
              <a:rPr lang="sl-SI" dirty="0" err="1"/>
              <a:t>have</a:t>
            </a:r>
            <a:r>
              <a:rPr lang="sl-SI" dirty="0"/>
              <a:t> </a:t>
            </a:r>
            <a:r>
              <a:rPr lang="en-GB" dirty="0"/>
              <a:t>smaller weights</a:t>
            </a:r>
            <a:r>
              <a:rPr lang="sl-SI" dirty="0"/>
              <a:t> </a:t>
            </a:r>
            <a:r>
              <a:rPr lang="en-GB" dirty="0"/>
              <a:t>and biases,</a:t>
            </a:r>
            <a:r>
              <a:rPr lang="sl-SI" dirty="0"/>
              <a:t> </a:t>
            </a:r>
            <a:r>
              <a:rPr lang="en-GB" dirty="0"/>
              <a:t>and this forces the network response to be smoother and less likely</a:t>
            </a:r>
            <a:r>
              <a:rPr lang="sl-SI" dirty="0"/>
              <a:t> </a:t>
            </a:r>
            <a:r>
              <a:rPr lang="en-GB" dirty="0"/>
              <a:t>to </a:t>
            </a:r>
            <a:r>
              <a:rPr lang="en-GB" dirty="0" err="1"/>
              <a:t>overfit</a:t>
            </a:r>
            <a:endParaRPr lang="en-GB" dirty="0"/>
          </a:p>
          <a:p>
            <a:pPr lvl="1" eaLnBrk="1" hangingPunct="1"/>
            <a:endParaRPr lang="en-GB" dirty="0"/>
          </a:p>
        </p:txBody>
      </p:sp>
      <p:graphicFrame>
        <p:nvGraphicFramePr>
          <p:cNvPr id="19458" name="Object 6"/>
          <p:cNvGraphicFramePr>
            <a:graphicFrameLocks noChangeAspect="1"/>
          </p:cNvGraphicFramePr>
          <p:nvPr/>
        </p:nvGraphicFramePr>
        <p:xfrm>
          <a:off x="1979613" y="1989138"/>
          <a:ext cx="3189287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431640" progId="Equation.3">
                  <p:embed/>
                </p:oleObj>
              </mc:Choice>
              <mc:Fallback>
                <p:oleObj name="Equation" r:id="rId2" imgW="17650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89138"/>
                        <a:ext cx="3189287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7"/>
          <p:cNvGraphicFramePr>
            <a:graphicFrameLocks noChangeAspect="1"/>
          </p:cNvGraphicFramePr>
          <p:nvPr/>
        </p:nvGraphicFramePr>
        <p:xfrm>
          <a:off x="1933575" y="3213100"/>
          <a:ext cx="185896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431640" progId="Equation.3">
                  <p:embed/>
                </p:oleObj>
              </mc:Choice>
              <mc:Fallback>
                <p:oleObj name="Equation" r:id="rId4" imgW="10285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213100"/>
                        <a:ext cx="1858963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8"/>
          <p:cNvGraphicFramePr>
            <a:graphicFrameLocks noChangeAspect="1"/>
          </p:cNvGraphicFramePr>
          <p:nvPr/>
        </p:nvGraphicFramePr>
        <p:xfrm>
          <a:off x="1944688" y="4502150"/>
          <a:ext cx="30988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203040" progId="Equation.3">
                  <p:embed/>
                </p:oleObj>
              </mc:Choice>
              <mc:Fallback>
                <p:oleObj name="Equation" r:id="rId6" imgW="171432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4502150"/>
                        <a:ext cx="3098800" cy="3667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A1AC9F9-7AFB-3519-B817-0246B31702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1C44443-2F6E-E261-7C98-98D9F670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6EE97DE7-09D6-4C9C-84EB-387369E28B29}" type="slidenum">
              <a:rPr lang="sl-SI" smtClean="0"/>
              <a:pPr/>
              <a:t>5</a:t>
            </a:fld>
            <a:endParaRPr lang="sl-SI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Limitations</a:t>
            </a:r>
            <a:r>
              <a:rPr lang="sl-SI" dirty="0"/>
              <a:t> of </a:t>
            </a:r>
            <a:r>
              <a:rPr lang="sl-SI" dirty="0" err="1"/>
              <a:t>backpropagation</a:t>
            </a:r>
            <a:endParaRPr lang="en-GB" dirty="0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sl-SI" dirty="0"/>
              <a:t>Some </a:t>
            </a:r>
            <a:r>
              <a:rPr lang="sl-SI" dirty="0" err="1"/>
              <a:t>properties</a:t>
            </a:r>
            <a:r>
              <a:rPr lang="sl-SI" dirty="0"/>
              <a:t> of </a:t>
            </a:r>
            <a:r>
              <a:rPr lang="sl-SI" dirty="0" err="1"/>
              <a:t>backpropagation</a:t>
            </a:r>
            <a:r>
              <a:rPr lang="sl-SI" dirty="0"/>
              <a:t> do not </a:t>
            </a:r>
            <a:r>
              <a:rPr lang="sl-SI" dirty="0" err="1"/>
              <a:t>guarantee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algorithm</a:t>
            </a:r>
            <a:r>
              <a:rPr lang="sl-SI" dirty="0"/>
              <a:t> to be </a:t>
            </a:r>
            <a:r>
              <a:rPr lang="sl-SI" dirty="0" err="1"/>
              <a:t>universally</a:t>
            </a:r>
            <a:r>
              <a:rPr lang="sl-SI" dirty="0"/>
              <a:t> </a:t>
            </a:r>
            <a:r>
              <a:rPr lang="sl-SI" dirty="0" err="1"/>
              <a:t>useful</a:t>
            </a:r>
            <a:r>
              <a:rPr lang="sl-SI" dirty="0"/>
              <a:t>:</a:t>
            </a:r>
          </a:p>
          <a:p>
            <a:pPr marL="1181100" lvl="2" indent="-266700" eaLnBrk="1" hangingPunct="1">
              <a:lnSpc>
                <a:spcPct val="90000"/>
              </a:lnSpc>
            </a:pPr>
            <a:endParaRPr lang="sl-SI" dirty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/>
              <a:t>Long </a:t>
            </a:r>
            <a:r>
              <a:rPr lang="sl-SI" dirty="0" err="1"/>
              <a:t>training</a:t>
            </a:r>
            <a:r>
              <a:rPr lang="sl-SI" dirty="0"/>
              <a:t> </a:t>
            </a:r>
            <a:r>
              <a:rPr lang="sl-SI" dirty="0" err="1"/>
              <a:t>process</a:t>
            </a:r>
            <a:endParaRPr lang="sl-SI" dirty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/>
              <a:t>Possibly</a:t>
            </a:r>
            <a:r>
              <a:rPr lang="sl-SI" dirty="0"/>
              <a:t> </a:t>
            </a:r>
            <a:r>
              <a:rPr lang="sl-SI" dirty="0" err="1"/>
              <a:t>due</a:t>
            </a:r>
            <a:r>
              <a:rPr lang="sl-SI" dirty="0"/>
              <a:t> to </a:t>
            </a:r>
            <a:r>
              <a:rPr lang="sl-SI" dirty="0" err="1"/>
              <a:t>the</a:t>
            </a:r>
            <a:r>
              <a:rPr lang="sl-SI" dirty="0"/>
              <a:t> non-optimum </a:t>
            </a:r>
            <a:r>
              <a:rPr lang="sl-SI" dirty="0" err="1"/>
              <a:t>learning</a:t>
            </a:r>
            <a:r>
              <a:rPr lang="sl-SI" dirty="0"/>
              <a:t> </a:t>
            </a:r>
            <a:r>
              <a:rPr lang="sl-SI" dirty="0" err="1"/>
              <a:t>rate</a:t>
            </a:r>
            <a:br>
              <a:rPr lang="sl-SI" dirty="0"/>
            </a:br>
            <a:r>
              <a:rPr lang="sl-SI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sl-SI" dirty="0" err="1">
                <a:solidFill>
                  <a:schemeClr val="accent2">
                    <a:lumMod val="75000"/>
                  </a:schemeClr>
                </a:solidFill>
              </a:rPr>
              <a:t>advanced</a:t>
            </a:r>
            <a:r>
              <a:rPr lang="sl-SI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l-SI" dirty="0" err="1">
                <a:solidFill>
                  <a:schemeClr val="accent2">
                    <a:lumMod val="75000"/>
                  </a:schemeClr>
                </a:solidFill>
              </a:rPr>
              <a:t>algorithms</a:t>
            </a:r>
            <a:r>
              <a:rPr lang="sl-SI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l-SI" dirty="0" err="1">
                <a:solidFill>
                  <a:schemeClr val="accent2">
                    <a:lumMod val="75000"/>
                  </a:schemeClr>
                </a:solidFill>
              </a:rPr>
              <a:t>address</a:t>
            </a:r>
            <a:r>
              <a:rPr lang="sl-SI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l-SI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sl-SI" dirty="0">
                <a:solidFill>
                  <a:schemeClr val="accent2">
                    <a:lumMod val="75000"/>
                  </a:schemeClr>
                </a:solidFill>
              </a:rPr>
              <a:t> problem)</a:t>
            </a:r>
          </a:p>
          <a:p>
            <a:pPr marL="1181100" lvl="2" indent="-266700" eaLnBrk="1" hangingPunct="1">
              <a:lnSpc>
                <a:spcPct val="90000"/>
              </a:lnSpc>
            </a:pPr>
            <a:endParaRPr lang="sl-SI" dirty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paralysis</a:t>
            </a:r>
            <a:endParaRPr lang="sl-SI" dirty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/>
              <a:t>Combination</a:t>
            </a:r>
            <a:r>
              <a:rPr lang="sl-SI" dirty="0"/>
              <a:t> of </a:t>
            </a:r>
            <a:r>
              <a:rPr lang="sl-SI" dirty="0" err="1"/>
              <a:t>sigmoidal</a:t>
            </a:r>
            <a:r>
              <a:rPr lang="sl-SI" dirty="0"/>
              <a:t> </a:t>
            </a:r>
            <a:r>
              <a:rPr lang="sl-SI" dirty="0" err="1"/>
              <a:t>activation</a:t>
            </a:r>
            <a:r>
              <a:rPr lang="sl-SI" dirty="0"/>
              <a:t> and </a:t>
            </a:r>
            <a:r>
              <a:rPr lang="sl-SI" dirty="0" err="1"/>
              <a:t>very</a:t>
            </a:r>
            <a:r>
              <a:rPr lang="sl-SI" dirty="0"/>
              <a:t> large </a:t>
            </a:r>
            <a:r>
              <a:rPr lang="sl-SI" dirty="0" err="1"/>
              <a:t>weights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</a:t>
            </a:r>
            <a:r>
              <a:rPr lang="sl-SI" dirty="0" err="1"/>
              <a:t>decrease</a:t>
            </a:r>
            <a:r>
              <a:rPr lang="sl-SI" dirty="0"/>
              <a:t> </a:t>
            </a:r>
            <a:r>
              <a:rPr lang="sl-SI" dirty="0" err="1"/>
              <a:t>gradients</a:t>
            </a:r>
            <a:r>
              <a:rPr lang="sl-SI" dirty="0"/>
              <a:t> </a:t>
            </a:r>
            <a:r>
              <a:rPr lang="sl-SI" dirty="0" err="1"/>
              <a:t>almost</a:t>
            </a:r>
            <a:r>
              <a:rPr lang="sl-SI" dirty="0"/>
              <a:t> to </a:t>
            </a:r>
            <a:r>
              <a:rPr lang="sl-SI" dirty="0" err="1"/>
              <a:t>zero</a:t>
            </a:r>
            <a:r>
              <a:rPr lang="sl-SI" dirty="0"/>
              <a:t> (</a:t>
            </a:r>
            <a:r>
              <a:rPr lang="sl-SI" dirty="0" err="1"/>
              <a:t>vanishing</a:t>
            </a:r>
            <a:r>
              <a:rPr lang="sl-SI" dirty="0"/>
              <a:t> gradient problem) </a:t>
            </a:r>
            <a:r>
              <a:rPr lang="sl-SI" dirty="0">
                <a:sym typeface="Wingdings" pitchFamily="2" charset="2"/>
              </a:rPr>
              <a:t> </a:t>
            </a:r>
            <a:r>
              <a:rPr lang="sl-SI" dirty="0" err="1">
                <a:sym typeface="Wingdings" pitchFamily="2" charset="2"/>
              </a:rPr>
              <a:t>training</a:t>
            </a:r>
            <a:r>
              <a:rPr lang="sl-SI" dirty="0">
                <a:sym typeface="Wingdings" pitchFamily="2" charset="2"/>
              </a:rPr>
              <a:t> is </a:t>
            </a:r>
            <a:r>
              <a:rPr lang="sl-SI" dirty="0" err="1">
                <a:sym typeface="Wingdings" pitchFamily="2" charset="2"/>
              </a:rPr>
              <a:t>almost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stopped</a:t>
            </a:r>
            <a:endParaRPr lang="sl-SI" dirty="0"/>
          </a:p>
          <a:p>
            <a:pPr marL="1181100" lvl="2" indent="-266700" eaLnBrk="1" hangingPunct="1">
              <a:lnSpc>
                <a:spcPct val="90000"/>
              </a:lnSpc>
            </a:pPr>
            <a:endParaRPr lang="sl-SI" dirty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/>
              <a:t>Local</a:t>
            </a:r>
            <a:r>
              <a:rPr lang="sl-SI" dirty="0"/>
              <a:t> </a:t>
            </a:r>
            <a:r>
              <a:rPr lang="sl-SI" dirty="0" err="1"/>
              <a:t>minima</a:t>
            </a:r>
            <a:endParaRPr lang="sl-SI" dirty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/>
              <a:t>Error</a:t>
            </a:r>
            <a:r>
              <a:rPr lang="sl-SI" dirty="0"/>
              <a:t> </a:t>
            </a:r>
            <a:r>
              <a:rPr lang="sl-SI" dirty="0" err="1"/>
              <a:t>surface</a:t>
            </a:r>
            <a:r>
              <a:rPr lang="sl-SI" dirty="0"/>
              <a:t> of a </a:t>
            </a:r>
            <a:r>
              <a:rPr lang="sl-SI" dirty="0" err="1"/>
              <a:t>complex</a:t>
            </a:r>
            <a:r>
              <a:rPr lang="sl-SI" dirty="0"/>
              <a:t> </a:t>
            </a: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be </a:t>
            </a:r>
            <a:r>
              <a:rPr lang="sl-SI" dirty="0" err="1"/>
              <a:t>very</a:t>
            </a:r>
            <a:r>
              <a:rPr lang="sl-SI" dirty="0"/>
              <a:t> </a:t>
            </a:r>
            <a:r>
              <a:rPr lang="sl-SI" dirty="0" err="1"/>
              <a:t>complex</a:t>
            </a:r>
            <a:r>
              <a:rPr lang="sl-SI" dirty="0"/>
              <a:t>,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many</a:t>
            </a:r>
            <a:r>
              <a:rPr lang="sl-SI" dirty="0"/>
              <a:t> </a:t>
            </a:r>
            <a:r>
              <a:rPr lang="sl-SI" dirty="0" err="1"/>
              <a:t>hills</a:t>
            </a:r>
            <a:r>
              <a:rPr lang="sl-SI" dirty="0"/>
              <a:t> and </a:t>
            </a:r>
            <a:r>
              <a:rPr lang="sl-SI" dirty="0" err="1"/>
              <a:t>valleys</a:t>
            </a:r>
            <a:endParaRPr lang="sl-SI" dirty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/>
              <a:t>Gradient </a:t>
            </a:r>
            <a:r>
              <a:rPr lang="sl-SI" dirty="0" err="1"/>
              <a:t>methods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</a:t>
            </a:r>
            <a:r>
              <a:rPr lang="sl-SI" dirty="0" err="1"/>
              <a:t>get</a:t>
            </a:r>
            <a:r>
              <a:rPr lang="sl-SI" dirty="0"/>
              <a:t> </a:t>
            </a:r>
            <a:r>
              <a:rPr lang="sl-SI" dirty="0" err="1"/>
              <a:t>trapped</a:t>
            </a:r>
            <a:r>
              <a:rPr lang="sl-SI" dirty="0"/>
              <a:t> in </a:t>
            </a:r>
            <a:r>
              <a:rPr lang="sl-SI" dirty="0" err="1"/>
              <a:t>local</a:t>
            </a:r>
            <a:r>
              <a:rPr lang="sl-SI" dirty="0"/>
              <a:t> </a:t>
            </a:r>
            <a:r>
              <a:rPr lang="sl-SI" dirty="0" err="1"/>
              <a:t>minima</a:t>
            </a:r>
            <a:endParaRPr lang="sl-SI" dirty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/>
              <a:t>Solutions</a:t>
            </a:r>
            <a:r>
              <a:rPr lang="sl-SI" dirty="0"/>
              <a:t>: </a:t>
            </a:r>
            <a:r>
              <a:rPr lang="sl-SI" dirty="0" err="1"/>
              <a:t>probabilistic</a:t>
            </a:r>
            <a:r>
              <a:rPr lang="sl-SI" dirty="0"/>
              <a:t> </a:t>
            </a:r>
            <a:r>
              <a:rPr lang="sl-SI" dirty="0" err="1"/>
              <a:t>learning</a:t>
            </a:r>
            <a:r>
              <a:rPr lang="sl-SI" dirty="0"/>
              <a:t> </a:t>
            </a:r>
            <a:r>
              <a:rPr lang="sl-SI" dirty="0" err="1"/>
              <a:t>methods</a:t>
            </a:r>
            <a:r>
              <a:rPr lang="sl-SI" dirty="0"/>
              <a:t> (</a:t>
            </a:r>
            <a:r>
              <a:rPr lang="sl-SI" dirty="0" err="1"/>
              <a:t>simulated</a:t>
            </a:r>
            <a:r>
              <a:rPr lang="sl-SI" dirty="0"/>
              <a:t> </a:t>
            </a:r>
            <a:r>
              <a:rPr lang="sl-SI" dirty="0" err="1"/>
              <a:t>annealing</a:t>
            </a:r>
            <a:r>
              <a:rPr lang="sl-SI" dirty="0"/>
              <a:t>, ...)</a:t>
            </a:r>
            <a:endParaRPr lang="en-GB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AEE18BC-6C58-BBA3-2C07-4211E1FB66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1C5E19-9214-A689-B900-AB61F600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247AFC2D-A87C-4B8E-B52B-A8DC8F3BEDC8}" type="slidenum">
              <a:rPr lang="sl-SI" smtClean="0"/>
              <a:pPr/>
              <a:t>6</a:t>
            </a:fld>
            <a:endParaRPr lang="sl-SI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/>
              <a:t>2.4  Advanced algorithms</a:t>
            </a:r>
            <a:endParaRPr lang="en-GB" sz="2800" dirty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sl-SI" dirty="0"/>
              <a:t>Basic </a:t>
            </a:r>
            <a:r>
              <a:rPr lang="sl-SI" dirty="0" err="1"/>
              <a:t>backpropagation</a:t>
            </a:r>
            <a:r>
              <a:rPr lang="sl-SI" dirty="0"/>
              <a:t> is </a:t>
            </a:r>
            <a:r>
              <a:rPr lang="sl-SI" dirty="0" err="1"/>
              <a:t>slow</a:t>
            </a:r>
            <a:endParaRPr lang="sl-SI" dirty="0"/>
          </a:p>
          <a:p>
            <a:pPr marL="1181100" lvl="2" indent="-266700" eaLnBrk="1" hangingPunct="1">
              <a:lnSpc>
                <a:spcPct val="90000"/>
              </a:lnSpc>
            </a:pPr>
            <a:r>
              <a:rPr lang="sl-SI" dirty="0"/>
              <a:t>A</a:t>
            </a:r>
            <a:r>
              <a:rPr lang="en-GB" dirty="0" err="1"/>
              <a:t>djusts</a:t>
            </a:r>
            <a:r>
              <a:rPr lang="en-GB" dirty="0"/>
              <a:t> the weights in the steepest</a:t>
            </a:r>
            <a:r>
              <a:rPr lang="sl-SI" dirty="0"/>
              <a:t> </a:t>
            </a:r>
            <a:r>
              <a:rPr lang="en-GB" dirty="0"/>
              <a:t>descent direction (negative of the gradient) in which the</a:t>
            </a:r>
            <a:r>
              <a:rPr lang="sl-SI" dirty="0"/>
              <a:t> </a:t>
            </a:r>
            <a:r>
              <a:rPr lang="en-GB" dirty="0"/>
              <a:t>performance function is decreasing most rapidly</a:t>
            </a:r>
            <a:endParaRPr lang="sl-SI" dirty="0"/>
          </a:p>
          <a:p>
            <a:pPr marL="1181100" lvl="2" indent="-266700" eaLnBrk="1" hangingPunct="1">
              <a:lnSpc>
                <a:spcPct val="90000"/>
              </a:lnSpc>
            </a:pPr>
            <a:r>
              <a:rPr lang="en-GB" dirty="0"/>
              <a:t>It turns out that, although</a:t>
            </a:r>
            <a:r>
              <a:rPr lang="sl-SI" dirty="0"/>
              <a:t> </a:t>
            </a:r>
            <a:r>
              <a:rPr lang="en-GB" dirty="0"/>
              <a:t>the function decreases most rapidly along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en-GB" dirty="0"/>
              <a:t>the negative of the gradient, this</a:t>
            </a:r>
            <a:r>
              <a:rPr lang="sl-SI" dirty="0"/>
              <a:t> </a:t>
            </a:r>
            <a:r>
              <a:rPr lang="en-GB" dirty="0"/>
              <a:t>does not necessarily produce the fastest convergence</a:t>
            </a:r>
            <a:endParaRPr lang="sl-SI" dirty="0"/>
          </a:p>
          <a:p>
            <a:pPr marL="1181100" lvl="2" indent="-266700" eaLnBrk="1" hangingPunct="1">
              <a:lnSpc>
                <a:spcPct val="90000"/>
              </a:lnSpc>
            </a:pPr>
            <a:endParaRPr lang="sl-SI" dirty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/>
              <a:t>Advanced</a:t>
            </a:r>
            <a:r>
              <a:rPr lang="sl-SI" dirty="0"/>
              <a:t> </a:t>
            </a:r>
            <a:r>
              <a:rPr lang="sl-SI" dirty="0" err="1"/>
              <a:t>algorithms</a:t>
            </a:r>
            <a:r>
              <a:rPr lang="sl-SI" dirty="0"/>
              <a:t> </a:t>
            </a:r>
            <a:r>
              <a:rPr lang="sl-SI" dirty="0" err="1"/>
              <a:t>based</a:t>
            </a:r>
            <a:r>
              <a:rPr lang="sl-SI" dirty="0"/>
              <a:t> on </a:t>
            </a:r>
            <a:r>
              <a:rPr lang="sl-SI" dirty="0" err="1"/>
              <a:t>heuristics</a:t>
            </a:r>
            <a:endParaRPr lang="sl-SI" dirty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/>
              <a:t>Developed</a:t>
            </a:r>
            <a:r>
              <a:rPr lang="sl-SI" dirty="0"/>
              <a:t> </a:t>
            </a:r>
            <a:r>
              <a:rPr lang="sl-SI" dirty="0" err="1"/>
              <a:t>from</a:t>
            </a:r>
            <a:r>
              <a:rPr lang="sl-SI" dirty="0"/>
              <a:t> </a:t>
            </a:r>
            <a:r>
              <a:rPr lang="sl-SI" dirty="0" err="1"/>
              <a:t>an</a:t>
            </a:r>
            <a:r>
              <a:rPr lang="sl-SI" dirty="0"/>
              <a:t> </a:t>
            </a:r>
            <a:r>
              <a:rPr lang="sl-SI" dirty="0" err="1"/>
              <a:t>analysis</a:t>
            </a:r>
            <a:r>
              <a:rPr lang="sl-SI" dirty="0"/>
              <a:t> of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performance</a:t>
            </a:r>
            <a:r>
              <a:rPr lang="sl-SI" dirty="0"/>
              <a:t> of </a:t>
            </a:r>
            <a:r>
              <a:rPr lang="sl-SI" dirty="0" err="1"/>
              <a:t>the</a:t>
            </a:r>
            <a:r>
              <a:rPr lang="sl-SI" dirty="0"/>
              <a:t> standard </a:t>
            </a:r>
            <a:r>
              <a:rPr lang="sl-SI" dirty="0" err="1"/>
              <a:t>steepest</a:t>
            </a:r>
            <a:r>
              <a:rPr lang="sl-SI" dirty="0"/>
              <a:t> </a:t>
            </a:r>
            <a:r>
              <a:rPr lang="sl-SI" dirty="0" err="1"/>
              <a:t>descent</a:t>
            </a:r>
            <a:r>
              <a:rPr lang="sl-SI" dirty="0"/>
              <a:t> </a:t>
            </a:r>
            <a:r>
              <a:rPr lang="sl-SI" dirty="0" err="1"/>
              <a:t>algorithm</a:t>
            </a:r>
            <a:endParaRPr lang="sl-SI" dirty="0"/>
          </a:p>
          <a:p>
            <a:pPr marL="1181100" lvl="2" indent="-266700" eaLnBrk="1" hangingPunct="1">
              <a:lnSpc>
                <a:spcPct val="90000"/>
              </a:lnSpc>
            </a:pPr>
            <a:r>
              <a:rPr lang="sl-SI" dirty="0" err="1"/>
              <a:t>Momentum</a:t>
            </a:r>
            <a:r>
              <a:rPr lang="sl-SI" dirty="0"/>
              <a:t> </a:t>
            </a:r>
            <a:r>
              <a:rPr lang="sl-SI" dirty="0" err="1"/>
              <a:t>technique</a:t>
            </a:r>
            <a:endParaRPr lang="sl-SI" dirty="0"/>
          </a:p>
          <a:p>
            <a:pPr marL="1181100" lvl="2" indent="-266700" eaLnBrk="1" hangingPunct="1">
              <a:lnSpc>
                <a:spcPct val="90000"/>
              </a:lnSpc>
            </a:pPr>
            <a:r>
              <a:rPr lang="sl-SI" dirty="0"/>
              <a:t>Variable </a:t>
            </a:r>
            <a:r>
              <a:rPr lang="sl-SI" dirty="0" err="1"/>
              <a:t>learning</a:t>
            </a:r>
            <a:r>
              <a:rPr lang="sl-SI" dirty="0"/>
              <a:t> </a:t>
            </a:r>
            <a:r>
              <a:rPr lang="sl-SI" dirty="0" err="1"/>
              <a:t>rate</a:t>
            </a:r>
            <a:r>
              <a:rPr lang="sl-SI" dirty="0"/>
              <a:t> </a:t>
            </a:r>
            <a:r>
              <a:rPr lang="sl-SI" dirty="0" err="1"/>
              <a:t>backpropagation</a:t>
            </a:r>
            <a:endParaRPr lang="sl-SI" dirty="0"/>
          </a:p>
          <a:p>
            <a:pPr marL="1181100" lvl="2" indent="-266700" eaLnBrk="1" hangingPunct="1">
              <a:lnSpc>
                <a:spcPct val="90000"/>
              </a:lnSpc>
            </a:pPr>
            <a:r>
              <a:rPr lang="sl-SI" dirty="0" err="1"/>
              <a:t>Resilient</a:t>
            </a:r>
            <a:r>
              <a:rPr lang="sl-SI" dirty="0"/>
              <a:t> </a:t>
            </a:r>
            <a:r>
              <a:rPr lang="sl-SI" dirty="0" err="1"/>
              <a:t>backpropagation</a:t>
            </a:r>
            <a:endParaRPr lang="sl-SI" dirty="0"/>
          </a:p>
          <a:p>
            <a:pPr marL="1181100" lvl="2" indent="-266700" eaLnBrk="1" hangingPunct="1">
              <a:lnSpc>
                <a:spcPct val="90000"/>
              </a:lnSpc>
            </a:pPr>
            <a:endParaRPr lang="sl-SI" dirty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/>
              <a:t>Numerical</a:t>
            </a:r>
            <a:r>
              <a:rPr lang="sl-SI" dirty="0"/>
              <a:t> </a:t>
            </a:r>
            <a:r>
              <a:rPr lang="sl-SI" dirty="0" err="1"/>
              <a:t>optimization</a:t>
            </a:r>
            <a:r>
              <a:rPr lang="sl-SI" dirty="0"/>
              <a:t> </a:t>
            </a:r>
            <a:r>
              <a:rPr lang="sl-SI" dirty="0" err="1"/>
              <a:t>techniques</a:t>
            </a:r>
            <a:endParaRPr lang="sl-SI" dirty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/>
              <a:t>Application</a:t>
            </a:r>
            <a:r>
              <a:rPr lang="sl-SI" dirty="0"/>
              <a:t> of standard </a:t>
            </a:r>
            <a:r>
              <a:rPr lang="sl-SI" dirty="0" err="1"/>
              <a:t>numerical</a:t>
            </a:r>
            <a:r>
              <a:rPr lang="sl-SI" dirty="0"/>
              <a:t> </a:t>
            </a:r>
            <a:r>
              <a:rPr lang="sl-SI" dirty="0" err="1"/>
              <a:t>optimization</a:t>
            </a:r>
            <a:r>
              <a:rPr lang="sl-SI" dirty="0"/>
              <a:t> </a:t>
            </a:r>
            <a:r>
              <a:rPr lang="sl-SI" dirty="0" err="1"/>
              <a:t>techniques</a:t>
            </a:r>
            <a:r>
              <a:rPr lang="sl-SI" dirty="0"/>
              <a:t> to </a:t>
            </a: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training</a:t>
            </a:r>
            <a:endParaRPr lang="sl-SI" dirty="0"/>
          </a:p>
          <a:p>
            <a:pPr marL="1181100" lvl="2" indent="-266700" eaLnBrk="1" hangingPunct="1">
              <a:lnSpc>
                <a:spcPct val="90000"/>
              </a:lnSpc>
            </a:pPr>
            <a:r>
              <a:rPr lang="sl-SI" dirty="0" err="1"/>
              <a:t>Quasi</a:t>
            </a:r>
            <a:r>
              <a:rPr lang="sl-SI" dirty="0"/>
              <a:t>-Newton </a:t>
            </a:r>
            <a:r>
              <a:rPr lang="sl-SI" dirty="0" err="1"/>
              <a:t>algorithms</a:t>
            </a:r>
            <a:endParaRPr lang="sl-SI" dirty="0"/>
          </a:p>
          <a:p>
            <a:pPr marL="1181100" lvl="2" indent="-266700" eaLnBrk="1" hangingPunct="1">
              <a:lnSpc>
                <a:spcPct val="90000"/>
              </a:lnSpc>
            </a:pPr>
            <a:r>
              <a:rPr lang="sl-SI" dirty="0" err="1"/>
              <a:t>Conjugate</a:t>
            </a:r>
            <a:r>
              <a:rPr lang="sl-SI" dirty="0"/>
              <a:t> Gradient </a:t>
            </a:r>
            <a:r>
              <a:rPr lang="sl-SI" dirty="0" err="1"/>
              <a:t>algorithms</a:t>
            </a:r>
            <a:endParaRPr lang="sl-SI" dirty="0"/>
          </a:p>
          <a:p>
            <a:pPr marL="1181100" lvl="2" indent="-266700" eaLnBrk="1" hangingPunct="1">
              <a:lnSpc>
                <a:spcPct val="90000"/>
              </a:lnSpc>
            </a:pPr>
            <a:r>
              <a:rPr lang="sl-SI" dirty="0"/>
              <a:t>Levenberg-</a:t>
            </a:r>
            <a:r>
              <a:rPr lang="sl-SI" dirty="0" err="1"/>
              <a:t>Marquardt</a:t>
            </a:r>
            <a:r>
              <a:rPr lang="sl-SI" dirty="0"/>
              <a:t> </a:t>
            </a:r>
            <a:r>
              <a:rPr lang="sl-SI" dirty="0" err="1"/>
              <a:t>algorithm</a:t>
            </a:r>
            <a:endParaRPr lang="en-GB" dirty="0"/>
          </a:p>
        </p:txBody>
      </p:sp>
      <p:sp>
        <p:nvSpPr>
          <p:cNvPr id="41991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5138B28-A557-D730-4161-E72CBF9FF9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C7E1A2-A203-EF74-1830-0FC8F6F5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E6A2F54C-864B-4612-818F-433B981F39B8}" type="slidenum">
              <a:rPr lang="sl-SI" smtClean="0"/>
              <a:pPr/>
              <a:t>7</a:t>
            </a:fld>
            <a:endParaRPr lang="sl-SI"/>
          </a:p>
        </p:txBody>
      </p: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Momentum</a:t>
            </a:r>
            <a:endParaRPr lang="en-GB"/>
          </a:p>
        </p:txBody>
      </p:sp>
      <p:sp>
        <p:nvSpPr>
          <p:cNvPr id="204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/>
              <a:t>A </a:t>
            </a:r>
            <a:r>
              <a:rPr lang="sl-SI" dirty="0" err="1"/>
              <a:t>simple</a:t>
            </a:r>
            <a:r>
              <a:rPr lang="sl-SI" dirty="0"/>
              <a:t> </a:t>
            </a:r>
            <a:r>
              <a:rPr lang="sl-SI" dirty="0" err="1"/>
              <a:t>method</a:t>
            </a:r>
            <a:r>
              <a:rPr lang="sl-SI" dirty="0"/>
              <a:t> of </a:t>
            </a:r>
            <a:r>
              <a:rPr lang="sl-SI" dirty="0" err="1"/>
              <a:t>increasing</a:t>
            </a:r>
            <a:r>
              <a:rPr lang="sl-SI" dirty="0"/>
              <a:t> </a:t>
            </a:r>
            <a:r>
              <a:rPr lang="sl-SI" dirty="0" err="1"/>
              <a:t>learning</a:t>
            </a:r>
            <a:r>
              <a:rPr lang="sl-SI" dirty="0"/>
              <a:t> </a:t>
            </a:r>
            <a:r>
              <a:rPr lang="sl-SI" dirty="0" err="1"/>
              <a:t>rate</a:t>
            </a:r>
            <a:r>
              <a:rPr lang="sl-SI" dirty="0"/>
              <a:t> </a:t>
            </a:r>
            <a:r>
              <a:rPr lang="sl-SI" dirty="0" err="1"/>
              <a:t>yet</a:t>
            </a:r>
            <a:r>
              <a:rPr lang="sl-SI" dirty="0"/>
              <a:t> </a:t>
            </a:r>
            <a:r>
              <a:rPr lang="sl-SI" dirty="0" err="1"/>
              <a:t>avoiding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danger</a:t>
            </a:r>
            <a:r>
              <a:rPr lang="sl-SI" dirty="0"/>
              <a:t> of </a:t>
            </a:r>
            <a:r>
              <a:rPr lang="sl-SI" dirty="0" err="1"/>
              <a:t>instability</a:t>
            </a:r>
            <a:endParaRPr lang="sl-SI" dirty="0"/>
          </a:p>
          <a:p>
            <a:pPr eaLnBrk="1" hangingPunct="1"/>
            <a:r>
              <a:rPr lang="sl-SI" dirty="0" err="1"/>
              <a:t>Modified</a:t>
            </a:r>
            <a:r>
              <a:rPr lang="sl-SI" dirty="0"/>
              <a:t> delta rule </a:t>
            </a:r>
            <a:r>
              <a:rPr lang="sl-SI" dirty="0" err="1"/>
              <a:t>by</a:t>
            </a:r>
            <a:r>
              <a:rPr lang="sl-SI" dirty="0"/>
              <a:t> </a:t>
            </a:r>
            <a:r>
              <a:rPr lang="sl-SI" dirty="0" err="1"/>
              <a:t>adding</a:t>
            </a:r>
            <a:r>
              <a:rPr lang="sl-SI" dirty="0"/>
              <a:t> </a:t>
            </a:r>
            <a:r>
              <a:rPr lang="sl-SI" dirty="0" err="1">
                <a:solidFill>
                  <a:srgbClr val="FF0000"/>
                </a:solidFill>
              </a:rPr>
              <a:t>momentum</a:t>
            </a:r>
            <a:r>
              <a:rPr lang="sl-SI" dirty="0">
                <a:solidFill>
                  <a:srgbClr val="FF0000"/>
                </a:solidFill>
              </a:rPr>
              <a:t> term</a:t>
            </a:r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r>
              <a:rPr lang="sl-SI" dirty="0" err="1"/>
              <a:t>Momentum</a:t>
            </a:r>
            <a:r>
              <a:rPr lang="sl-SI" dirty="0"/>
              <a:t> </a:t>
            </a:r>
            <a:r>
              <a:rPr lang="sl-SI" dirty="0" err="1"/>
              <a:t>constant</a:t>
            </a:r>
            <a:endParaRPr lang="sl-SI" dirty="0"/>
          </a:p>
          <a:p>
            <a:pPr lvl="1" eaLnBrk="1" hangingPunct="1"/>
            <a:r>
              <a:rPr lang="sl-SI" dirty="0" err="1"/>
              <a:t>Accelerates</a:t>
            </a:r>
            <a:r>
              <a:rPr lang="sl-SI" dirty="0"/>
              <a:t> </a:t>
            </a:r>
            <a:r>
              <a:rPr lang="sl-SI" dirty="0" err="1"/>
              <a:t>backpropagation</a:t>
            </a:r>
            <a:r>
              <a:rPr lang="sl-SI" dirty="0"/>
              <a:t> in </a:t>
            </a:r>
            <a:r>
              <a:rPr lang="sl-SI" dirty="0" err="1"/>
              <a:t>steady</a:t>
            </a:r>
            <a:r>
              <a:rPr lang="sl-SI" dirty="0"/>
              <a:t> </a:t>
            </a:r>
            <a:r>
              <a:rPr lang="sl-SI" dirty="0" err="1"/>
              <a:t>downhill</a:t>
            </a:r>
            <a:r>
              <a:rPr lang="sl-SI" dirty="0"/>
              <a:t> </a:t>
            </a:r>
            <a:r>
              <a:rPr lang="sl-SI" dirty="0" err="1"/>
              <a:t>directions</a:t>
            </a:r>
            <a:endParaRPr lang="el-GR" i="1" dirty="0">
              <a:cs typeface="Arial" charset="0"/>
            </a:endParaRP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450245"/>
              </p:ext>
            </p:extLst>
          </p:nvPr>
        </p:nvGraphicFramePr>
        <p:xfrm>
          <a:off x="1331640" y="2637234"/>
          <a:ext cx="4035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560" imgH="253800" progId="Equation.3">
                  <p:embed/>
                </p:oleObj>
              </mc:Choice>
              <mc:Fallback>
                <p:oleObj name="Equation" r:id="rId2" imgW="23745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637234"/>
                        <a:ext cx="4035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5"/>
          <p:cNvSpPr>
            <a:spLocks noChangeArrowheads="1"/>
          </p:cNvSpPr>
          <p:nvPr/>
        </p:nvSpPr>
        <p:spPr bwMode="auto">
          <a:xfrm>
            <a:off x="3835127" y="2637234"/>
            <a:ext cx="1585913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6"/>
          <p:cNvSpPr>
            <a:spLocks noChangeShapeType="1"/>
          </p:cNvSpPr>
          <p:nvPr/>
        </p:nvSpPr>
        <p:spPr bwMode="auto">
          <a:xfrm flipH="1">
            <a:off x="4616177" y="2276872"/>
            <a:ext cx="287338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4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38191"/>
              </p:ext>
            </p:extLst>
          </p:nvPr>
        </p:nvGraphicFramePr>
        <p:xfrm>
          <a:off x="3240088" y="4005064"/>
          <a:ext cx="9715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203040" progId="Equation.3">
                  <p:embed/>
                </p:oleObj>
              </mc:Choice>
              <mc:Fallback>
                <p:oleObj name="Equation" r:id="rId4" imgW="5713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4005064"/>
                        <a:ext cx="9715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1" name="Group 8"/>
          <p:cNvGrpSpPr>
            <a:grpSpLocks/>
          </p:cNvGrpSpPr>
          <p:nvPr/>
        </p:nvGrpSpPr>
        <p:grpSpPr bwMode="auto">
          <a:xfrm>
            <a:off x="1908175" y="4581525"/>
            <a:ext cx="5256213" cy="1392238"/>
            <a:chOff x="1202" y="2886"/>
            <a:chExt cx="3311" cy="877"/>
          </a:xfrm>
        </p:grpSpPr>
        <p:pic>
          <p:nvPicPr>
            <p:cNvPr id="20495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02" y="2976"/>
              <a:ext cx="3311" cy="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6" name="Rectangle 10"/>
            <p:cNvSpPr>
              <a:spLocks noChangeArrowheads="1"/>
            </p:cNvSpPr>
            <p:nvPr/>
          </p:nvSpPr>
          <p:spPr bwMode="auto">
            <a:xfrm>
              <a:off x="1519" y="2886"/>
              <a:ext cx="363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5856288" y="4521200"/>
            <a:ext cx="166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>
                <a:solidFill>
                  <a:srgbClr val="3333FF"/>
                </a:solidFill>
              </a:rPr>
              <a:t>Small learning rate</a:t>
            </a:r>
            <a:endParaRPr lang="en-GB" sz="1400">
              <a:solidFill>
                <a:srgbClr val="3333FF"/>
              </a:solidFill>
            </a:endParaRP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1476375" y="4508500"/>
            <a:ext cx="16700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>
                <a:solidFill>
                  <a:srgbClr val="3333FF"/>
                </a:solidFill>
              </a:rPr>
              <a:t>Large learning rate</a:t>
            </a:r>
          </a:p>
          <a:p>
            <a:r>
              <a:rPr lang="sl-SI" sz="1400">
                <a:solidFill>
                  <a:srgbClr val="3333FF"/>
                </a:solidFill>
              </a:rPr>
              <a:t>(oscillations)</a:t>
            </a:r>
            <a:endParaRPr lang="en-GB" sz="1400">
              <a:solidFill>
                <a:srgbClr val="3333FF"/>
              </a:solidFill>
            </a:endParaRPr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1476375" y="5876925"/>
            <a:ext cx="2173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>
                <a:solidFill>
                  <a:srgbClr val="FF0000"/>
                </a:solidFill>
              </a:rPr>
              <a:t>Learning with momentum</a:t>
            </a:r>
            <a:endParaRPr lang="en-GB" sz="1400">
              <a:solidFill>
                <a:srgbClr val="FF0000"/>
              </a:solidFill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31FFDF4-5449-D54B-5F52-4076B278F4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347C4DA-F9ED-59D8-271E-D359CE01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81C5C4A6-D611-483E-B375-AC41B147410A}" type="slidenum">
              <a:rPr lang="sl-SI" smtClean="0"/>
              <a:pPr/>
              <a:t>8</a:t>
            </a:fld>
            <a:endParaRPr lang="sl-SI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/>
              <a:t>Variable </a:t>
            </a:r>
            <a:r>
              <a:rPr lang="sl-SI" dirty="0" err="1"/>
              <a:t>learning</a:t>
            </a:r>
            <a:r>
              <a:rPr lang="sl-SI" dirty="0"/>
              <a:t> </a:t>
            </a:r>
            <a:r>
              <a:rPr lang="sl-SI" dirty="0" err="1"/>
              <a:t>rate</a:t>
            </a:r>
            <a:r>
              <a:rPr lang="sl-SI" dirty="0"/>
              <a:t>  </a:t>
            </a:r>
            <a:r>
              <a:rPr lang="el-GR" i="1" dirty="0">
                <a:cs typeface="Arial" charset="0"/>
              </a:rPr>
              <a:t>η</a:t>
            </a:r>
            <a:r>
              <a:rPr lang="sl-SI" i="1" dirty="0">
                <a:cs typeface="Arial" charset="0"/>
              </a:rPr>
              <a:t>(t)</a:t>
            </a:r>
            <a:endParaRPr lang="el-GR" i="1" dirty="0">
              <a:cs typeface="Arial" charset="0"/>
            </a:endParaRP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5113337"/>
          </a:xfrm>
        </p:spPr>
        <p:txBody>
          <a:bodyPr/>
          <a:lstStyle/>
          <a:p>
            <a:pPr marL="457200" indent="-457200" eaLnBrk="1" hangingPunct="1"/>
            <a:r>
              <a:rPr lang="sl-SI" dirty="0" err="1"/>
              <a:t>Another</a:t>
            </a:r>
            <a:r>
              <a:rPr lang="sl-SI" dirty="0"/>
              <a:t> </a:t>
            </a:r>
            <a:r>
              <a:rPr lang="sl-SI" dirty="0" err="1"/>
              <a:t>method</a:t>
            </a:r>
            <a:r>
              <a:rPr lang="sl-SI" dirty="0"/>
              <a:t> of </a:t>
            </a:r>
            <a:r>
              <a:rPr lang="sl-SI" dirty="0" err="1"/>
              <a:t>manipulating</a:t>
            </a:r>
            <a:r>
              <a:rPr lang="sl-SI" dirty="0"/>
              <a:t> </a:t>
            </a:r>
            <a:r>
              <a:rPr lang="sl-SI" dirty="0" err="1"/>
              <a:t>learning</a:t>
            </a:r>
            <a:r>
              <a:rPr lang="sl-SI" dirty="0"/>
              <a:t> </a:t>
            </a:r>
            <a:r>
              <a:rPr lang="sl-SI" dirty="0" err="1"/>
              <a:t>rate</a:t>
            </a:r>
            <a:r>
              <a:rPr lang="sl-SI" dirty="0"/>
              <a:t> and </a:t>
            </a:r>
            <a:r>
              <a:rPr lang="sl-SI" dirty="0" err="1"/>
              <a:t>momentum</a:t>
            </a:r>
            <a:r>
              <a:rPr lang="sl-SI" dirty="0"/>
              <a:t> to </a:t>
            </a:r>
            <a:r>
              <a:rPr lang="sl-SI" dirty="0" err="1"/>
              <a:t>accelerate</a:t>
            </a:r>
            <a:r>
              <a:rPr lang="sl-SI" dirty="0"/>
              <a:t> </a:t>
            </a:r>
            <a:r>
              <a:rPr lang="sl-SI" dirty="0" err="1"/>
              <a:t>backpropagation</a:t>
            </a:r>
            <a:endParaRPr lang="sl-SI" dirty="0"/>
          </a:p>
          <a:p>
            <a:pPr marL="457200" indent="-457200" eaLnBrk="1" hangingPunct="1"/>
            <a:endParaRPr lang="sl-SI" dirty="0"/>
          </a:p>
          <a:p>
            <a:pPr marL="457200" indent="-457200" eaLnBrk="1" hangingPunct="1"/>
            <a:endParaRPr lang="sl-SI" dirty="0"/>
          </a:p>
          <a:p>
            <a:pPr marL="457200" indent="-457200" eaLnBrk="1" hangingPunct="1"/>
            <a:endParaRPr lang="sl-SI" dirty="0"/>
          </a:p>
          <a:p>
            <a:pPr marL="457200" indent="-457200" eaLnBrk="1" hangingPunct="1"/>
            <a:endParaRPr lang="sl-SI" dirty="0"/>
          </a:p>
          <a:p>
            <a:pPr marL="457200" indent="-457200" eaLnBrk="1" hangingPunct="1"/>
            <a:endParaRPr lang="sl-SI" dirty="0"/>
          </a:p>
          <a:p>
            <a:pPr marL="457200" indent="-457200" eaLnBrk="1" hangingPunct="1"/>
            <a:endParaRPr lang="sl-SI" dirty="0"/>
          </a:p>
          <a:p>
            <a:pPr marL="457200" indent="-457200" eaLnBrk="1" hangingPunct="1"/>
            <a:endParaRPr lang="sl-SI" dirty="0"/>
          </a:p>
          <a:p>
            <a:pPr marL="857250" lvl="1" indent="-457200" eaLnBrk="1" hangingPunct="1"/>
            <a:endParaRPr lang="sl-SI" dirty="0"/>
          </a:p>
          <a:p>
            <a:pPr marL="857250" lvl="1" indent="-457200" eaLnBrk="1" hangingPunct="1"/>
            <a:endParaRPr lang="sl-SI" dirty="0"/>
          </a:p>
          <a:p>
            <a:pPr marL="857250" lvl="1" indent="-457200" eaLnBrk="1" hangingPunct="1"/>
            <a:endParaRPr lang="sl-SI" dirty="0"/>
          </a:p>
          <a:p>
            <a:pPr marL="857250" lvl="1" indent="-457200" eaLnBrk="1" hangingPunct="1"/>
            <a:endParaRPr lang="sl-SI" dirty="0"/>
          </a:p>
          <a:p>
            <a:pPr marL="1371600" lvl="3" indent="0" eaLnBrk="1" hangingPunct="1">
              <a:buNone/>
            </a:pPr>
            <a:endParaRPr lang="sl-SI" dirty="0">
              <a:cs typeface="Arial" charset="0"/>
            </a:endParaRPr>
          </a:p>
          <a:p>
            <a:pPr marL="762000" lvl="1" indent="-304800" eaLnBrk="1" hangingPunct="1">
              <a:buFontTx/>
              <a:buNone/>
            </a:pPr>
            <a:r>
              <a:rPr lang="sl-SI" dirty="0" err="1">
                <a:solidFill>
                  <a:srgbClr val="336699"/>
                </a:solidFill>
                <a:cs typeface="Arial" charset="0"/>
              </a:rPr>
              <a:t>Possible</a:t>
            </a:r>
            <a:r>
              <a:rPr lang="sl-SI" dirty="0">
                <a:solidFill>
                  <a:srgbClr val="336699"/>
                </a:solidFill>
                <a:cs typeface="Arial" charset="0"/>
              </a:rPr>
              <a:t> parameter </a:t>
            </a:r>
            <a:r>
              <a:rPr lang="sl-SI" dirty="0" err="1">
                <a:solidFill>
                  <a:srgbClr val="336699"/>
                </a:solidFill>
                <a:cs typeface="Arial" charset="0"/>
              </a:rPr>
              <a:t>values</a:t>
            </a:r>
            <a:r>
              <a:rPr lang="sl-SI" dirty="0">
                <a:solidFill>
                  <a:srgbClr val="336699"/>
                </a:solidFill>
                <a:cs typeface="Arial" charset="0"/>
              </a:rPr>
              <a:t>:</a:t>
            </a:r>
            <a:endParaRPr lang="el-GR" dirty="0">
              <a:solidFill>
                <a:srgbClr val="336699"/>
              </a:solidFill>
              <a:cs typeface="Arial" charset="0"/>
            </a:endParaRP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3636784" y="5897592"/>
          <a:ext cx="26987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5840" imgH="203040" progId="Equation.3">
                  <p:embed/>
                </p:oleObj>
              </mc:Choice>
              <mc:Fallback>
                <p:oleObj name="Equation" r:id="rId3" imgW="1815840" imgH="203040" progId="Equation.3">
                  <p:embed/>
                  <p:pic>
                    <p:nvPicPr>
                      <p:cNvPr id="215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784" y="5897592"/>
                        <a:ext cx="269875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E9B297AF-86CC-F135-118A-9EAE31602F77}"/>
              </a:ext>
            </a:extLst>
          </p:cNvPr>
          <p:cNvSpPr/>
          <p:nvPr/>
        </p:nvSpPr>
        <p:spPr>
          <a:xfrm>
            <a:off x="107950" y="3284984"/>
            <a:ext cx="2880000" cy="22322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weight update is accepted</a:t>
            </a:r>
            <a:endParaRPr lang="en-GB" sz="1600" dirty="0">
              <a:cs typeface="Arial" charset="0"/>
            </a:endParaRPr>
          </a:p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learning rate is increased </a:t>
            </a:r>
            <a:r>
              <a:rPr lang="el-GR" sz="1600" i="1" dirty="0">
                <a:solidFill>
                  <a:schemeClr val="hlink"/>
                </a:solidFill>
                <a:cs typeface="Arial" charset="0"/>
              </a:rPr>
              <a:t>η</a:t>
            </a:r>
            <a:r>
              <a:rPr lang="sl-SI" sz="1600" i="1" dirty="0">
                <a:solidFill>
                  <a:schemeClr val="hlink"/>
                </a:solidFill>
                <a:cs typeface="Arial" charset="0"/>
              </a:rPr>
              <a:t>(t+1)</a:t>
            </a:r>
            <a:r>
              <a:rPr lang="sl-SI" sz="1600" dirty="0">
                <a:solidFill>
                  <a:schemeClr val="hlink"/>
                </a:solidFill>
                <a:cs typeface="Arial" charset="0"/>
              </a:rPr>
              <a:t> = </a:t>
            </a:r>
            <a:r>
              <a:rPr lang="el-GR" sz="1600" i="1" dirty="0">
                <a:solidFill>
                  <a:schemeClr val="hlink"/>
                </a:solidFill>
                <a:cs typeface="Arial" charset="0"/>
              </a:rPr>
              <a:t>ση</a:t>
            </a:r>
            <a:r>
              <a:rPr lang="sl-SI" sz="1600" i="1" dirty="0">
                <a:solidFill>
                  <a:schemeClr val="hlink"/>
                </a:solidFill>
                <a:cs typeface="Arial" charset="0"/>
              </a:rPr>
              <a:t>(t),</a:t>
            </a:r>
            <a:r>
              <a:rPr lang="sl-SI" sz="1600" dirty="0">
                <a:solidFill>
                  <a:schemeClr val="hlink"/>
                </a:solidFill>
                <a:cs typeface="Arial" charset="0"/>
              </a:rPr>
              <a:t> </a:t>
            </a:r>
            <a:r>
              <a:rPr lang="el-GR" sz="1600" i="1" dirty="0">
                <a:solidFill>
                  <a:schemeClr val="hlink"/>
                </a:solidFill>
                <a:cs typeface="Arial" charset="0"/>
              </a:rPr>
              <a:t>σ</a:t>
            </a:r>
            <a:r>
              <a:rPr lang="sl-SI" sz="1600" i="1" dirty="0">
                <a:solidFill>
                  <a:schemeClr val="hlink"/>
                </a:solidFill>
                <a:cs typeface="Arial" charset="0"/>
              </a:rPr>
              <a:t> </a:t>
            </a:r>
            <a:r>
              <a:rPr lang="sl-SI" sz="1600" dirty="0">
                <a:solidFill>
                  <a:schemeClr val="hlink"/>
                </a:solidFill>
                <a:cs typeface="Arial" charset="0"/>
              </a:rPr>
              <a:t>&gt;1</a:t>
            </a:r>
            <a:endParaRPr lang="en-GB" sz="1600" dirty="0">
              <a:solidFill>
                <a:schemeClr val="hlink"/>
              </a:solidFill>
              <a:cs typeface="Arial" charset="0"/>
            </a:endParaRPr>
          </a:p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if momentum has been previously reset to 0, it is set to its original value</a:t>
            </a:r>
          </a:p>
          <a:p>
            <a:pPr algn="ctr"/>
            <a:endParaRPr lang="en-GB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4AD160-DEDD-BBCD-FD12-94FB303C06AF}"/>
              </a:ext>
            </a:extLst>
          </p:cNvPr>
          <p:cNvSpPr/>
          <p:nvPr/>
        </p:nvSpPr>
        <p:spPr>
          <a:xfrm>
            <a:off x="6156496" y="3284984"/>
            <a:ext cx="2880000" cy="22322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weight update is discarded</a:t>
            </a:r>
          </a:p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learning rate is decreased </a:t>
            </a:r>
            <a:r>
              <a:rPr lang="el-GR" sz="1600" i="1" dirty="0">
                <a:solidFill>
                  <a:schemeClr val="hlink"/>
                </a:solidFill>
                <a:cs typeface="Arial" charset="0"/>
              </a:rPr>
              <a:t>η</a:t>
            </a:r>
            <a:r>
              <a:rPr lang="sl-SI" sz="1600" i="1" dirty="0">
                <a:solidFill>
                  <a:schemeClr val="hlink"/>
                </a:solidFill>
                <a:cs typeface="Arial" charset="0"/>
              </a:rPr>
              <a:t>(t+1)</a:t>
            </a:r>
            <a:r>
              <a:rPr lang="sl-SI" sz="1600" dirty="0">
                <a:solidFill>
                  <a:schemeClr val="hlink"/>
                </a:solidFill>
                <a:cs typeface="Arial" charset="0"/>
              </a:rPr>
              <a:t> = </a:t>
            </a:r>
            <a:r>
              <a:rPr lang="el-GR" sz="1600" i="1" dirty="0">
                <a:solidFill>
                  <a:schemeClr val="hlink"/>
                </a:solidFill>
                <a:cs typeface="Arial" charset="0"/>
              </a:rPr>
              <a:t>ρη</a:t>
            </a:r>
            <a:r>
              <a:rPr lang="sl-SI" sz="1600" i="1" dirty="0">
                <a:solidFill>
                  <a:schemeClr val="hlink"/>
                </a:solidFill>
                <a:cs typeface="Arial" charset="0"/>
              </a:rPr>
              <a:t>(t),  </a:t>
            </a:r>
            <a:r>
              <a:rPr lang="sl-SI" sz="1600" dirty="0">
                <a:solidFill>
                  <a:schemeClr val="hlink"/>
                </a:solidFill>
                <a:cs typeface="Arial" charset="0"/>
              </a:rPr>
              <a:t> 0&lt;</a:t>
            </a:r>
            <a:r>
              <a:rPr lang="el-GR" sz="1600" i="1" dirty="0">
                <a:solidFill>
                  <a:schemeClr val="hlink"/>
                </a:solidFill>
                <a:cs typeface="Arial" charset="0"/>
              </a:rPr>
              <a:t>ρ</a:t>
            </a:r>
            <a:r>
              <a:rPr lang="sl-SI" sz="1600" dirty="0">
                <a:solidFill>
                  <a:schemeClr val="hlink"/>
                </a:solidFill>
                <a:cs typeface="Arial" charset="0"/>
              </a:rPr>
              <a:t>&lt;1</a:t>
            </a:r>
          </a:p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momentum is reset to 0</a:t>
            </a:r>
            <a:endParaRPr lang="sl-SI" sz="500" dirty="0">
              <a:cs typeface="Arial" charset="0"/>
            </a:endParaRPr>
          </a:p>
          <a:p>
            <a:pPr algn="ctr"/>
            <a:endParaRPr lang="en-GB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9CD360-A894-6D72-9C29-48029621C2EE}"/>
              </a:ext>
            </a:extLst>
          </p:cNvPr>
          <p:cNvSpPr/>
          <p:nvPr/>
        </p:nvSpPr>
        <p:spPr>
          <a:xfrm>
            <a:off x="3132223" y="3284984"/>
            <a:ext cx="2880000" cy="22322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weight update is accepted</a:t>
            </a:r>
            <a:endParaRPr lang="en-GB" sz="1600" dirty="0">
              <a:cs typeface="Arial" charset="0"/>
            </a:endParaRPr>
          </a:p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learning rate is not changed </a:t>
            </a:r>
            <a:r>
              <a:rPr lang="el-GR" sz="1600" i="1" dirty="0">
                <a:solidFill>
                  <a:schemeClr val="hlink"/>
                </a:solidFill>
                <a:cs typeface="Arial" charset="0"/>
              </a:rPr>
              <a:t>η</a:t>
            </a:r>
            <a:r>
              <a:rPr lang="sl-SI" sz="1600" i="1" dirty="0">
                <a:solidFill>
                  <a:schemeClr val="hlink"/>
                </a:solidFill>
                <a:cs typeface="Arial" charset="0"/>
              </a:rPr>
              <a:t>(t+1)</a:t>
            </a:r>
            <a:r>
              <a:rPr lang="sl-SI" sz="1600" dirty="0">
                <a:solidFill>
                  <a:schemeClr val="hlink"/>
                </a:solidFill>
                <a:cs typeface="Arial" charset="0"/>
              </a:rPr>
              <a:t> = </a:t>
            </a:r>
            <a:r>
              <a:rPr lang="el-GR" sz="1600" i="1" dirty="0">
                <a:solidFill>
                  <a:schemeClr val="hlink"/>
                </a:solidFill>
                <a:cs typeface="Arial" charset="0"/>
              </a:rPr>
              <a:t>η</a:t>
            </a:r>
            <a:r>
              <a:rPr lang="sl-SI" sz="1600" i="1" dirty="0">
                <a:solidFill>
                  <a:schemeClr val="hlink"/>
                </a:solidFill>
                <a:cs typeface="Arial" charset="0"/>
              </a:rPr>
              <a:t>(t),</a:t>
            </a:r>
            <a:endParaRPr lang="en-GB" sz="1600" i="1" dirty="0">
              <a:solidFill>
                <a:schemeClr val="hlink"/>
              </a:solidFill>
              <a:cs typeface="Arial" charset="0"/>
            </a:endParaRPr>
          </a:p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if momentum has been previously reset to 0, it is set to its original value</a:t>
            </a:r>
          </a:p>
          <a:p>
            <a:pPr algn="ctr"/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0B6FA-5055-BB43-39DF-EE8A85AB3735}"/>
              </a:ext>
            </a:extLst>
          </p:cNvPr>
          <p:cNvSpPr txBox="1"/>
          <p:nvPr/>
        </p:nvSpPr>
        <p:spPr>
          <a:xfrm>
            <a:off x="3649924" y="2075560"/>
            <a:ext cx="1977502" cy="338554"/>
          </a:xfrm>
          <a:prstGeom prst="rect">
            <a:avLst/>
          </a:prstGeom>
          <a:noFill/>
          <a:ln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sl-SI" sz="1600" dirty="0">
                <a:cs typeface="Arial" charset="0"/>
              </a:rPr>
              <a:t>after weight update</a:t>
            </a:r>
            <a:endParaRPr lang="en-GB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D1A149-AC50-2921-0F94-2795E664C698}"/>
              </a:ext>
            </a:extLst>
          </p:cNvPr>
          <p:cNvSpPr txBox="1"/>
          <p:nvPr/>
        </p:nvSpPr>
        <p:spPr>
          <a:xfrm>
            <a:off x="648073" y="2817236"/>
            <a:ext cx="1799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</a:t>
            </a:r>
            <a:r>
              <a:rPr lang="sl-SI" sz="1600" dirty="0"/>
              <a:t>f error </a:t>
            </a:r>
            <a:r>
              <a:rPr lang="sl-SI" sz="1600" dirty="0">
                <a:solidFill>
                  <a:srgbClr val="00CC99"/>
                </a:solidFill>
              </a:rPr>
              <a:t>decreases</a:t>
            </a:r>
            <a:endParaRPr lang="en-GB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447BB-1982-0630-E66C-DC8729B3254C}"/>
              </a:ext>
            </a:extLst>
          </p:cNvPr>
          <p:cNvSpPr txBox="1"/>
          <p:nvPr/>
        </p:nvSpPr>
        <p:spPr>
          <a:xfrm>
            <a:off x="3710306" y="2712854"/>
            <a:ext cx="1799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600" dirty="0"/>
              <a:t>If error </a:t>
            </a:r>
            <a:r>
              <a:rPr lang="sl-SI" sz="1600" dirty="0">
                <a:solidFill>
                  <a:srgbClr val="3333FF"/>
                </a:solidFill>
              </a:rPr>
              <a:t>increases</a:t>
            </a:r>
            <a:r>
              <a:rPr lang="sl-SI" sz="1600" dirty="0"/>
              <a:t> </a:t>
            </a:r>
            <a:r>
              <a:rPr lang="sl-SI" sz="1600" u="sng" dirty="0"/>
              <a:t>less</a:t>
            </a:r>
            <a:r>
              <a:rPr lang="sl-SI" sz="1600" dirty="0"/>
              <a:t> than </a:t>
            </a:r>
            <a:r>
              <a:rPr lang="el-GR" sz="1600" dirty="0">
                <a:solidFill>
                  <a:srgbClr val="3333FF"/>
                </a:solidFill>
                <a:cs typeface="Arial" charset="0"/>
              </a:rPr>
              <a:t>ζ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27E5A-31B2-DE5A-CC08-0745850FEC5A}"/>
              </a:ext>
            </a:extLst>
          </p:cNvPr>
          <p:cNvSpPr txBox="1"/>
          <p:nvPr/>
        </p:nvSpPr>
        <p:spPr>
          <a:xfrm>
            <a:off x="6772539" y="2712854"/>
            <a:ext cx="1799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600" dirty="0"/>
              <a:t>If error </a:t>
            </a:r>
            <a:r>
              <a:rPr lang="sl-SI" sz="1600" dirty="0">
                <a:solidFill>
                  <a:srgbClr val="3333FF"/>
                </a:solidFill>
              </a:rPr>
              <a:t>increases</a:t>
            </a:r>
            <a:r>
              <a:rPr lang="sl-SI" sz="1600" dirty="0"/>
              <a:t> </a:t>
            </a:r>
            <a:r>
              <a:rPr lang="en-GB" sz="1600" u="sng" dirty="0"/>
              <a:t>more</a:t>
            </a:r>
            <a:r>
              <a:rPr lang="sl-SI" sz="1600" dirty="0"/>
              <a:t> than </a:t>
            </a:r>
            <a:r>
              <a:rPr lang="el-GR" sz="1600" dirty="0">
                <a:solidFill>
                  <a:srgbClr val="3333FF"/>
                </a:solidFill>
                <a:cs typeface="Arial" charset="0"/>
              </a:rPr>
              <a:t>ζ</a:t>
            </a:r>
            <a:endParaRPr lang="en-GB" sz="1600" dirty="0"/>
          </a:p>
        </p:txBody>
      </p:sp>
      <p:cxnSp>
        <p:nvCxnSpPr>
          <p:cNvPr id="15" name="Connector: Elbow 17">
            <a:extLst>
              <a:ext uri="{FF2B5EF4-FFF2-40B4-BE49-F238E27FC236}">
                <a16:creationId xmlns:a16="http://schemas.microsoft.com/office/drawing/2014/main" id="{DA71B0EB-CB0D-D578-AC98-06B4560A9F2D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16200000" flipH="1">
            <a:off x="6006177" y="1046613"/>
            <a:ext cx="298739" cy="3033741"/>
          </a:xfrm>
          <a:prstGeom prst="bentConnector3">
            <a:avLst>
              <a:gd name="adj1" fmla="val 50000"/>
            </a:avLst>
          </a:prstGeom>
          <a:ln w="12700">
            <a:solidFill>
              <a:srgbClr val="33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26">
            <a:extLst>
              <a:ext uri="{FF2B5EF4-FFF2-40B4-BE49-F238E27FC236}">
                <a16:creationId xmlns:a16="http://schemas.microsoft.com/office/drawing/2014/main" id="{34DAF9E9-C14E-9455-8D14-A6500F1A2DB3}"/>
              </a:ext>
            </a:extLst>
          </p:cNvPr>
          <p:cNvCxnSpPr>
            <a:cxnSpLocks/>
          </p:cNvCxnSpPr>
          <p:nvPr/>
        </p:nvCxnSpPr>
        <p:spPr>
          <a:xfrm rot="5400000">
            <a:off x="2958190" y="1046613"/>
            <a:ext cx="298739" cy="3033741"/>
          </a:xfrm>
          <a:prstGeom prst="bentConnector3">
            <a:avLst>
              <a:gd name="adj1" fmla="val 50000"/>
            </a:avLst>
          </a:prstGeom>
          <a:ln w="12700">
            <a:solidFill>
              <a:srgbClr val="33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E886AC-B244-AA60-A718-DC03A833544B}"/>
              </a:ext>
            </a:extLst>
          </p:cNvPr>
          <p:cNvCxnSpPr/>
          <p:nvPr/>
        </p:nvCxnSpPr>
        <p:spPr>
          <a:xfrm>
            <a:off x="4636195" y="2414112"/>
            <a:ext cx="0" cy="298740"/>
          </a:xfrm>
          <a:prstGeom prst="straightConnector1">
            <a:avLst/>
          </a:prstGeom>
          <a:ln w="12700">
            <a:solidFill>
              <a:srgbClr val="33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61112-0959-2134-68D2-B20319BCBF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25039-A7F8-C02C-A1D8-C6B4B396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3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E482CA65-86F5-4AAA-BB4D-3118B3180182}" type="slidenum">
              <a:rPr lang="sl-SI" smtClean="0"/>
              <a:pPr/>
              <a:t>9</a:t>
            </a:fld>
            <a:endParaRPr lang="sl-SI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Resilient backpropagation</a:t>
            </a:r>
            <a:endParaRPr lang="en-GB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sl-SI" dirty="0"/>
              <a:t>Slope of </a:t>
            </a:r>
            <a:r>
              <a:rPr lang="sl-SI" dirty="0" err="1"/>
              <a:t>sigmoid</a:t>
            </a:r>
            <a:r>
              <a:rPr lang="sl-SI" dirty="0"/>
              <a:t> </a:t>
            </a:r>
            <a:r>
              <a:rPr lang="sl-SI" dirty="0" err="1"/>
              <a:t>functions</a:t>
            </a:r>
            <a:r>
              <a:rPr lang="sl-SI" dirty="0"/>
              <a:t> </a:t>
            </a:r>
            <a:r>
              <a:rPr lang="sl-SI" dirty="0" err="1"/>
              <a:t>approaches</a:t>
            </a:r>
            <a:r>
              <a:rPr lang="sl-SI" dirty="0"/>
              <a:t> </a:t>
            </a:r>
            <a:r>
              <a:rPr lang="sl-SI" dirty="0" err="1"/>
              <a:t>zero</a:t>
            </a:r>
            <a:r>
              <a:rPr lang="sl-SI" dirty="0"/>
              <a:t> as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input</a:t>
            </a:r>
            <a:r>
              <a:rPr lang="sl-SI" dirty="0"/>
              <a:t> </a:t>
            </a:r>
            <a:r>
              <a:rPr lang="sl-SI" dirty="0" err="1"/>
              <a:t>gets</a:t>
            </a:r>
            <a:r>
              <a:rPr lang="sl-SI" dirty="0"/>
              <a:t> large</a:t>
            </a:r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/>
              <a:t>This</a:t>
            </a:r>
            <a:r>
              <a:rPr lang="sl-SI" dirty="0"/>
              <a:t> </a:t>
            </a:r>
            <a:r>
              <a:rPr lang="sl-SI" dirty="0" err="1"/>
              <a:t>causes</a:t>
            </a:r>
            <a:r>
              <a:rPr lang="sl-SI" dirty="0"/>
              <a:t> a problem </a:t>
            </a:r>
            <a:r>
              <a:rPr lang="sl-SI" dirty="0" err="1"/>
              <a:t>when</a:t>
            </a:r>
            <a:r>
              <a:rPr lang="sl-SI" dirty="0"/>
              <a:t> </a:t>
            </a:r>
            <a:r>
              <a:rPr lang="sl-SI" dirty="0" err="1"/>
              <a:t>you</a:t>
            </a:r>
            <a:r>
              <a:rPr lang="sl-SI" dirty="0"/>
              <a:t> </a:t>
            </a:r>
            <a:r>
              <a:rPr lang="sl-SI" dirty="0" err="1"/>
              <a:t>use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steepest</a:t>
            </a:r>
            <a:r>
              <a:rPr lang="sl-SI" dirty="0"/>
              <a:t> </a:t>
            </a:r>
            <a:r>
              <a:rPr lang="sl-SI" dirty="0" err="1"/>
              <a:t>descent</a:t>
            </a:r>
            <a:r>
              <a:rPr lang="sl-SI" dirty="0"/>
              <a:t> to </a:t>
            </a:r>
            <a:r>
              <a:rPr lang="sl-SI" dirty="0" err="1"/>
              <a:t>train</a:t>
            </a:r>
            <a:r>
              <a:rPr lang="sl-SI" dirty="0"/>
              <a:t> a </a:t>
            </a:r>
            <a:r>
              <a:rPr lang="sl-SI" dirty="0" err="1"/>
              <a:t>network</a:t>
            </a:r>
            <a:endParaRPr lang="sl-SI" dirty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/>
              <a:t>Gradient </a:t>
            </a:r>
            <a:r>
              <a:rPr lang="sl-SI" dirty="0" err="1"/>
              <a:t>can</a:t>
            </a:r>
            <a:r>
              <a:rPr lang="sl-SI" dirty="0"/>
              <a:t> </a:t>
            </a:r>
            <a:r>
              <a:rPr lang="sl-SI" dirty="0" err="1"/>
              <a:t>have</a:t>
            </a:r>
            <a:r>
              <a:rPr lang="sl-SI" dirty="0"/>
              <a:t> a </a:t>
            </a:r>
            <a:r>
              <a:rPr lang="sl-SI" dirty="0" err="1"/>
              <a:t>very</a:t>
            </a:r>
            <a:r>
              <a:rPr lang="sl-SI" dirty="0"/>
              <a:t> </a:t>
            </a:r>
            <a:r>
              <a:rPr lang="sl-SI" dirty="0" err="1"/>
              <a:t>small</a:t>
            </a:r>
            <a:r>
              <a:rPr lang="sl-SI" dirty="0"/>
              <a:t> magnitude </a:t>
            </a:r>
            <a:r>
              <a:rPr lang="sl-SI" dirty="0">
                <a:sym typeface="Wingdings" pitchFamily="2" charset="2"/>
              </a:rPr>
              <a:t> </a:t>
            </a:r>
            <a:r>
              <a:rPr lang="sl-SI" dirty="0" err="1">
                <a:sym typeface="Wingdings" pitchFamily="2" charset="2"/>
              </a:rPr>
              <a:t>also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changes</a:t>
            </a:r>
            <a:r>
              <a:rPr lang="sl-SI" dirty="0">
                <a:sym typeface="Wingdings" pitchFamily="2" charset="2"/>
              </a:rPr>
              <a:t> in </a:t>
            </a:r>
            <a:r>
              <a:rPr lang="sl-SI" dirty="0" err="1">
                <a:sym typeface="Wingdings" pitchFamily="2" charset="2"/>
              </a:rPr>
              <a:t>weights</a:t>
            </a:r>
            <a:r>
              <a:rPr lang="sl-SI" dirty="0">
                <a:sym typeface="Wingdings" pitchFamily="2" charset="2"/>
              </a:rPr>
              <a:t> are </a:t>
            </a:r>
            <a:r>
              <a:rPr lang="sl-SI" dirty="0" err="1">
                <a:sym typeface="Wingdings" pitchFamily="2" charset="2"/>
              </a:rPr>
              <a:t>small</a:t>
            </a:r>
            <a:r>
              <a:rPr lang="sl-SI" dirty="0">
                <a:sym typeface="Wingdings" pitchFamily="2" charset="2"/>
              </a:rPr>
              <a:t>, </a:t>
            </a:r>
            <a:r>
              <a:rPr lang="sl-SI" dirty="0" err="1"/>
              <a:t>even</a:t>
            </a:r>
            <a:r>
              <a:rPr lang="sl-SI" dirty="0"/>
              <a:t> </a:t>
            </a:r>
            <a:r>
              <a:rPr lang="sl-SI" dirty="0" err="1"/>
              <a:t>though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weights</a:t>
            </a:r>
            <a:r>
              <a:rPr lang="sl-SI" dirty="0"/>
              <a:t> are far </a:t>
            </a:r>
            <a:r>
              <a:rPr lang="sl-SI" dirty="0" err="1"/>
              <a:t>from</a:t>
            </a:r>
            <a:r>
              <a:rPr lang="sl-SI" dirty="0"/>
              <a:t> </a:t>
            </a:r>
            <a:r>
              <a:rPr lang="sl-SI" dirty="0" err="1"/>
              <a:t>their</a:t>
            </a:r>
            <a:r>
              <a:rPr lang="sl-SI" dirty="0"/>
              <a:t> </a:t>
            </a:r>
            <a:r>
              <a:rPr lang="sl-SI" dirty="0" err="1"/>
              <a:t>optimal</a:t>
            </a:r>
            <a:r>
              <a:rPr lang="sl-SI" dirty="0"/>
              <a:t> </a:t>
            </a:r>
            <a:r>
              <a:rPr lang="sl-SI" dirty="0" err="1"/>
              <a:t>values</a:t>
            </a:r>
            <a:endParaRPr lang="sl-SI" dirty="0"/>
          </a:p>
          <a:p>
            <a:pPr marL="1181100" lvl="2" indent="-266700" eaLnBrk="1" hangingPunct="1">
              <a:lnSpc>
                <a:spcPct val="90000"/>
              </a:lnSpc>
            </a:pPr>
            <a:endParaRPr lang="sl-SI" dirty="0"/>
          </a:p>
          <a:p>
            <a:pPr marL="457200" indent="-457200" eaLnBrk="1" hangingPunct="1">
              <a:lnSpc>
                <a:spcPct val="90000"/>
              </a:lnSpc>
            </a:pPr>
            <a:r>
              <a:rPr lang="sl-SI" dirty="0" err="1"/>
              <a:t>Resilient</a:t>
            </a:r>
            <a:r>
              <a:rPr lang="sl-SI" dirty="0"/>
              <a:t> </a:t>
            </a:r>
            <a:r>
              <a:rPr lang="sl-SI" dirty="0" err="1"/>
              <a:t>backpropagation</a:t>
            </a:r>
            <a:endParaRPr lang="sl-SI" dirty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/>
              <a:t>Eliminates</a:t>
            </a:r>
            <a:r>
              <a:rPr lang="sl-SI" dirty="0"/>
              <a:t> </a:t>
            </a:r>
            <a:r>
              <a:rPr lang="sl-SI" dirty="0" err="1"/>
              <a:t>these</a:t>
            </a:r>
            <a:r>
              <a:rPr lang="sl-SI" dirty="0"/>
              <a:t> </a:t>
            </a:r>
            <a:r>
              <a:rPr lang="sl-SI" dirty="0" err="1"/>
              <a:t>harmful</a:t>
            </a:r>
            <a:r>
              <a:rPr lang="sl-SI" dirty="0"/>
              <a:t> </a:t>
            </a:r>
            <a:r>
              <a:rPr lang="sl-SI" dirty="0" err="1"/>
              <a:t>effects</a:t>
            </a:r>
            <a:r>
              <a:rPr lang="sl-SI" dirty="0"/>
              <a:t> of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magnitudes</a:t>
            </a:r>
            <a:r>
              <a:rPr lang="sl-SI" dirty="0"/>
              <a:t> of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partial</a:t>
            </a:r>
            <a:r>
              <a:rPr lang="sl-SI" dirty="0"/>
              <a:t> </a:t>
            </a:r>
            <a:r>
              <a:rPr lang="sl-SI" dirty="0" err="1"/>
              <a:t>derivatives</a:t>
            </a:r>
            <a:endParaRPr lang="sl-SI" dirty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/>
              <a:t>Only</a:t>
            </a:r>
            <a:r>
              <a:rPr lang="sl-SI" dirty="0"/>
              <a:t> </a:t>
            </a:r>
            <a:r>
              <a:rPr lang="sl-SI" dirty="0" err="1">
                <a:solidFill>
                  <a:srgbClr val="FF0000"/>
                </a:solidFill>
              </a:rPr>
              <a:t>sign</a:t>
            </a:r>
            <a:r>
              <a:rPr lang="sl-SI" dirty="0">
                <a:solidFill>
                  <a:srgbClr val="FF0000"/>
                </a:solidFill>
              </a:rPr>
              <a:t> of </a:t>
            </a:r>
            <a:r>
              <a:rPr lang="sl-SI" dirty="0" err="1">
                <a:solidFill>
                  <a:srgbClr val="FF0000"/>
                </a:solidFill>
              </a:rPr>
              <a:t>the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derivative</a:t>
            </a:r>
            <a:r>
              <a:rPr lang="sl-SI" dirty="0"/>
              <a:t> is used to </a:t>
            </a:r>
            <a:r>
              <a:rPr lang="sl-SI" dirty="0" err="1"/>
              <a:t>determine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direction</a:t>
            </a:r>
            <a:r>
              <a:rPr lang="sl-SI" dirty="0"/>
              <a:t> of </a:t>
            </a:r>
            <a:r>
              <a:rPr lang="sl-SI" dirty="0" err="1"/>
              <a:t>weight</a:t>
            </a:r>
            <a:r>
              <a:rPr lang="sl-SI" dirty="0"/>
              <a:t> </a:t>
            </a:r>
            <a:r>
              <a:rPr lang="sl-SI" dirty="0" err="1"/>
              <a:t>update</a:t>
            </a:r>
            <a:r>
              <a:rPr lang="sl-SI" dirty="0"/>
              <a:t>,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size</a:t>
            </a:r>
            <a:r>
              <a:rPr lang="sl-SI" dirty="0"/>
              <a:t> of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weight</a:t>
            </a:r>
            <a:r>
              <a:rPr lang="sl-SI" dirty="0"/>
              <a:t> </a:t>
            </a:r>
            <a:r>
              <a:rPr lang="sl-SI" dirty="0" err="1"/>
              <a:t>change</a:t>
            </a:r>
            <a:r>
              <a:rPr lang="sl-SI" dirty="0"/>
              <a:t> is </a:t>
            </a:r>
            <a:r>
              <a:rPr lang="sl-SI" dirty="0" err="1"/>
              <a:t>determined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sl-SI" dirty="0"/>
              <a:t> a separate </a:t>
            </a:r>
            <a:r>
              <a:rPr lang="sl-SI" dirty="0" err="1"/>
              <a:t>update</a:t>
            </a:r>
            <a:r>
              <a:rPr lang="sl-SI" dirty="0"/>
              <a:t> </a:t>
            </a:r>
            <a:r>
              <a:rPr lang="sl-SI" dirty="0" err="1"/>
              <a:t>value</a:t>
            </a:r>
            <a:endParaRPr lang="sl-SI" dirty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/>
              <a:t>Resilient</a:t>
            </a:r>
            <a:r>
              <a:rPr lang="sl-SI" dirty="0"/>
              <a:t> </a:t>
            </a:r>
            <a:r>
              <a:rPr lang="sl-SI" dirty="0" err="1"/>
              <a:t>backpropagation</a:t>
            </a:r>
            <a:r>
              <a:rPr lang="sl-SI" dirty="0"/>
              <a:t> </a:t>
            </a:r>
            <a:r>
              <a:rPr lang="sl-SI" dirty="0" err="1"/>
              <a:t>rules</a:t>
            </a:r>
            <a:r>
              <a:rPr lang="sl-SI" dirty="0"/>
              <a:t>:</a:t>
            </a:r>
          </a:p>
          <a:p>
            <a:pPr marL="1181100" lvl="2" indent="-2667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/>
              <a:t>Update</a:t>
            </a:r>
            <a:r>
              <a:rPr lang="sl-SI" dirty="0"/>
              <a:t> </a:t>
            </a:r>
            <a:r>
              <a:rPr lang="sl-SI" dirty="0" err="1"/>
              <a:t>value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each</a:t>
            </a:r>
            <a:r>
              <a:rPr lang="sl-SI" dirty="0"/>
              <a:t> </a:t>
            </a:r>
            <a:r>
              <a:rPr lang="sl-SI" dirty="0" err="1"/>
              <a:t>weight</a:t>
            </a:r>
            <a:r>
              <a:rPr lang="sl-SI" dirty="0"/>
              <a:t> and </a:t>
            </a:r>
            <a:r>
              <a:rPr lang="sl-SI" dirty="0" err="1"/>
              <a:t>bias</a:t>
            </a:r>
            <a:r>
              <a:rPr lang="sl-SI" dirty="0"/>
              <a:t> is </a:t>
            </a:r>
            <a:r>
              <a:rPr lang="sl-SI" dirty="0" err="1"/>
              <a:t>increased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sl-SI" dirty="0"/>
              <a:t> a </a:t>
            </a:r>
            <a:r>
              <a:rPr lang="sl-SI" dirty="0" err="1"/>
              <a:t>factor</a:t>
            </a:r>
            <a:r>
              <a:rPr lang="sl-SI" dirty="0"/>
              <a:t> </a:t>
            </a:r>
            <a:r>
              <a:rPr lang="el-GR" i="1" dirty="0">
                <a:solidFill>
                  <a:srgbClr val="3333FF"/>
                </a:solidFill>
                <a:cs typeface="Arial" charset="0"/>
              </a:rPr>
              <a:t>δ</a:t>
            </a:r>
            <a:r>
              <a:rPr lang="sl-SI" baseline="-25000" dirty="0" err="1">
                <a:solidFill>
                  <a:srgbClr val="3333FF"/>
                </a:solidFill>
                <a:cs typeface="Arial" charset="0"/>
              </a:rPr>
              <a:t>inc</a:t>
            </a:r>
            <a:r>
              <a:rPr lang="sl-SI" dirty="0"/>
              <a:t> </a:t>
            </a:r>
            <a:r>
              <a:rPr lang="sl-SI" dirty="0" err="1"/>
              <a:t>if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derivative</a:t>
            </a:r>
            <a:r>
              <a:rPr lang="sl-SI" dirty="0"/>
              <a:t> of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performance</a:t>
            </a:r>
            <a:r>
              <a:rPr lang="sl-SI" dirty="0"/>
              <a:t> </a:t>
            </a:r>
            <a:r>
              <a:rPr lang="sl-SI" dirty="0" err="1"/>
              <a:t>function</a:t>
            </a:r>
            <a:r>
              <a:rPr lang="sl-SI" dirty="0"/>
              <a:t> </a:t>
            </a:r>
            <a:r>
              <a:rPr lang="en-US" dirty="0"/>
              <a:t>concerning</a:t>
            </a:r>
            <a:r>
              <a:rPr lang="sl-SI" dirty="0"/>
              <a:t> </a:t>
            </a:r>
            <a:r>
              <a:rPr lang="sl-SI" dirty="0" err="1"/>
              <a:t>that</a:t>
            </a:r>
            <a:r>
              <a:rPr lang="sl-SI" dirty="0"/>
              <a:t> </a:t>
            </a:r>
            <a:r>
              <a:rPr lang="sl-SI" dirty="0" err="1"/>
              <a:t>weight</a:t>
            </a:r>
            <a:r>
              <a:rPr lang="sl-SI" dirty="0"/>
              <a:t> </a:t>
            </a:r>
            <a:r>
              <a:rPr lang="sl-SI" dirty="0" err="1"/>
              <a:t>has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same </a:t>
            </a:r>
            <a:r>
              <a:rPr lang="sl-SI" dirty="0" err="1"/>
              <a:t>sign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two</a:t>
            </a:r>
            <a:r>
              <a:rPr lang="sl-SI" dirty="0"/>
              <a:t> </a:t>
            </a:r>
            <a:r>
              <a:rPr lang="sl-SI" dirty="0" err="1"/>
              <a:t>successive</a:t>
            </a:r>
            <a:r>
              <a:rPr lang="sl-SI" dirty="0"/>
              <a:t> </a:t>
            </a:r>
            <a:r>
              <a:rPr lang="sl-SI" dirty="0" err="1"/>
              <a:t>iterations</a:t>
            </a:r>
            <a:endParaRPr lang="sl-SI" dirty="0"/>
          </a:p>
          <a:p>
            <a:pPr marL="1181100" lvl="2" indent="-2667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/>
              <a:t>Update</a:t>
            </a:r>
            <a:r>
              <a:rPr lang="sl-SI" dirty="0"/>
              <a:t> </a:t>
            </a:r>
            <a:r>
              <a:rPr lang="sl-SI" dirty="0" err="1"/>
              <a:t>value</a:t>
            </a:r>
            <a:r>
              <a:rPr lang="sl-SI" dirty="0"/>
              <a:t> is </a:t>
            </a:r>
            <a:r>
              <a:rPr lang="sl-SI" dirty="0" err="1"/>
              <a:t>decreased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sl-SI" dirty="0"/>
              <a:t> a </a:t>
            </a:r>
            <a:r>
              <a:rPr lang="sl-SI" dirty="0" err="1"/>
              <a:t>factor</a:t>
            </a:r>
            <a:r>
              <a:rPr lang="sl-SI" dirty="0"/>
              <a:t> </a:t>
            </a:r>
            <a:r>
              <a:rPr lang="el-GR" i="1" dirty="0">
                <a:solidFill>
                  <a:srgbClr val="3333FF"/>
                </a:solidFill>
                <a:cs typeface="Arial" charset="0"/>
              </a:rPr>
              <a:t>δ</a:t>
            </a:r>
            <a:r>
              <a:rPr lang="sl-SI" baseline="-25000" dirty="0">
                <a:solidFill>
                  <a:srgbClr val="3333FF"/>
                </a:solidFill>
                <a:cs typeface="Arial" charset="0"/>
              </a:rPr>
              <a:t>dec</a:t>
            </a:r>
            <a:r>
              <a:rPr lang="sl-SI" dirty="0"/>
              <a:t> </a:t>
            </a:r>
            <a:r>
              <a:rPr lang="sl-SI" dirty="0" err="1"/>
              <a:t>if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derivative</a:t>
            </a:r>
            <a:r>
              <a:rPr lang="sl-SI" dirty="0"/>
              <a:t> </a:t>
            </a:r>
            <a:r>
              <a:rPr lang="en-US" dirty="0"/>
              <a:t>concerning </a:t>
            </a:r>
            <a:r>
              <a:rPr lang="sl-SI" dirty="0" err="1"/>
              <a:t>that</a:t>
            </a:r>
            <a:r>
              <a:rPr lang="sl-SI" dirty="0"/>
              <a:t> </a:t>
            </a:r>
            <a:r>
              <a:rPr lang="sl-SI" dirty="0" err="1"/>
              <a:t>weight</a:t>
            </a:r>
            <a:r>
              <a:rPr lang="sl-SI" dirty="0"/>
              <a:t> </a:t>
            </a:r>
            <a:r>
              <a:rPr lang="sl-SI" dirty="0" err="1"/>
              <a:t>changes</a:t>
            </a:r>
            <a:r>
              <a:rPr lang="sl-SI" dirty="0"/>
              <a:t> </a:t>
            </a:r>
            <a:r>
              <a:rPr lang="sl-SI" dirty="0" err="1"/>
              <a:t>sign</a:t>
            </a:r>
            <a:r>
              <a:rPr lang="sl-SI" dirty="0"/>
              <a:t> </a:t>
            </a:r>
            <a:r>
              <a:rPr lang="sl-SI" dirty="0" err="1"/>
              <a:t>from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previous</a:t>
            </a:r>
            <a:r>
              <a:rPr lang="sl-SI" dirty="0"/>
              <a:t> </a:t>
            </a:r>
            <a:r>
              <a:rPr lang="sl-SI" dirty="0" err="1"/>
              <a:t>iteration</a:t>
            </a:r>
            <a:endParaRPr lang="sl-SI" dirty="0"/>
          </a:p>
          <a:p>
            <a:pPr marL="1181100" lvl="2" indent="-2667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/>
              <a:t>If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derivative</a:t>
            </a:r>
            <a:r>
              <a:rPr lang="sl-SI" dirty="0"/>
              <a:t> is </a:t>
            </a:r>
            <a:r>
              <a:rPr lang="sl-SI" dirty="0" err="1"/>
              <a:t>zero</a:t>
            </a:r>
            <a:r>
              <a:rPr lang="sl-SI" dirty="0"/>
              <a:t>, </a:t>
            </a:r>
            <a:r>
              <a:rPr lang="sl-SI" dirty="0" err="1"/>
              <a:t>then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update</a:t>
            </a:r>
            <a:r>
              <a:rPr lang="sl-SI" dirty="0"/>
              <a:t> </a:t>
            </a:r>
            <a:r>
              <a:rPr lang="sl-SI" dirty="0" err="1"/>
              <a:t>value</a:t>
            </a:r>
            <a:r>
              <a:rPr lang="sl-SI" dirty="0"/>
              <a:t> </a:t>
            </a:r>
            <a:r>
              <a:rPr lang="sl-SI" dirty="0" err="1"/>
              <a:t>remains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same</a:t>
            </a:r>
          </a:p>
          <a:p>
            <a:pPr marL="1181100" lvl="2" indent="-2667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/>
              <a:t>If</a:t>
            </a:r>
            <a:r>
              <a:rPr lang="sl-SI" dirty="0"/>
              <a:t> </a:t>
            </a:r>
            <a:r>
              <a:rPr lang="sl-SI" dirty="0" err="1"/>
              <a:t>weights</a:t>
            </a:r>
            <a:r>
              <a:rPr lang="sl-SI" dirty="0"/>
              <a:t> are </a:t>
            </a:r>
            <a:r>
              <a:rPr lang="sl-SI" dirty="0" err="1"/>
              <a:t>oscillating</a:t>
            </a:r>
            <a:r>
              <a:rPr lang="sl-SI" dirty="0"/>
              <a:t>,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weight</a:t>
            </a:r>
            <a:r>
              <a:rPr lang="sl-SI" dirty="0"/>
              <a:t> </a:t>
            </a:r>
            <a:r>
              <a:rPr lang="sl-SI" dirty="0" err="1"/>
              <a:t>change</a:t>
            </a:r>
            <a:r>
              <a:rPr lang="sl-SI" dirty="0"/>
              <a:t> is </a:t>
            </a:r>
            <a:r>
              <a:rPr lang="sl-SI" dirty="0" err="1"/>
              <a:t>reduced</a:t>
            </a:r>
            <a:endParaRPr lang="en-GB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497FF64-811C-1FF1-7314-9BF3032BFD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2024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8A97FB-279C-C12F-9CD0-8F758295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B0F0"/>
      </a:hlink>
      <a:folHlink>
        <a:srgbClr val="00727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7848</TotalTime>
  <Words>1944</Words>
  <Application>Microsoft Macintosh PowerPoint</Application>
  <PresentationFormat>On-screen Show (4:3)</PresentationFormat>
  <Paragraphs>340</Paragraphs>
  <Slides>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Wingdings</vt:lpstr>
      <vt:lpstr>Default Design</vt:lpstr>
      <vt:lpstr>Equation</vt:lpstr>
      <vt:lpstr>2.  FNNs and Backpropagation</vt:lpstr>
      <vt:lpstr>Generalization</vt:lpstr>
      <vt:lpstr>Improving generalization</vt:lpstr>
      <vt:lpstr>Regularization</vt:lpstr>
      <vt:lpstr>Limitations of backpropagation</vt:lpstr>
      <vt:lpstr>2.4  Advanced algorithms</vt:lpstr>
      <vt:lpstr>Momentum</vt:lpstr>
      <vt:lpstr>Variable learning rate  η(t)</vt:lpstr>
      <vt:lpstr>Resilient backpropagation</vt:lpstr>
      <vt:lpstr>Numerical optimization  (1/3)</vt:lpstr>
      <vt:lpstr>Numerical optimization  (2/3)</vt:lpstr>
      <vt:lpstr>Numerical optimization  (3/3)</vt:lpstr>
      <vt:lpstr>Quasi-Newton algorithms</vt:lpstr>
      <vt:lpstr>Conjugate gradient algorithms</vt:lpstr>
      <vt:lpstr>Levenberg-Marquardt algorithm</vt:lpstr>
      <vt:lpstr>Advanced algorithms summary</vt:lpstr>
      <vt:lpstr>2.5  Performance of multilayer perceptrons</vt:lpstr>
      <vt:lpstr>Number of learning samples</vt:lpstr>
      <vt:lpstr>Number of hidden units</vt:lpstr>
      <vt:lpstr>Size effect summary</vt:lpstr>
    </vt:vector>
  </TitlesOfParts>
  <Company>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Primož Potočnik</dc:creator>
  <cp:lastModifiedBy>Dr. Anwar Majid Mirza</cp:lastModifiedBy>
  <cp:revision>969</cp:revision>
  <dcterms:created xsi:type="dcterms:W3CDTF">2008-02-18T11:24:09Z</dcterms:created>
  <dcterms:modified xsi:type="dcterms:W3CDTF">2025-07-08T19:51:53Z</dcterms:modified>
</cp:coreProperties>
</file>