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5"/>
  </p:normalViewPr>
  <p:slideViewPr>
    <p:cSldViewPr snapToGrid="0" snapToObjects="1">
      <p:cViewPr varScale="1">
        <p:scale>
          <a:sx n="97" d="100"/>
          <a:sy n="97" d="100"/>
        </p:scale>
        <p:origin x="11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04CD-B084-234D-9C91-CD52C0257C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48E758CD-DE26-B84F-BDD9-27CFF7300C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B62925C0-DD99-FB45-9D38-6D76D1E62DE4}"/>
              </a:ext>
            </a:extLst>
          </p:cNvPr>
          <p:cNvSpPr>
            <a:spLocks noGrp="1"/>
          </p:cNvSpPr>
          <p:nvPr>
            <p:ph type="dt" sz="half" idx="10"/>
          </p:nvPr>
        </p:nvSpPr>
        <p:spPr/>
        <p:txBody>
          <a:bodyPr/>
          <a:lstStyle/>
          <a:p>
            <a:fld id="{FB94277E-6AE0-AE42-B52E-F613EABA3B71}" type="datetimeFigureOut">
              <a:rPr lang="en-SA" smtClean="0"/>
              <a:t>17/11/2021 R</a:t>
            </a:fld>
            <a:endParaRPr lang="en-SA"/>
          </a:p>
        </p:txBody>
      </p:sp>
      <p:sp>
        <p:nvSpPr>
          <p:cNvPr id="5" name="Footer Placeholder 4">
            <a:extLst>
              <a:ext uri="{FF2B5EF4-FFF2-40B4-BE49-F238E27FC236}">
                <a16:creationId xmlns:a16="http://schemas.microsoft.com/office/drawing/2014/main" id="{465FA60C-E02A-F443-873D-B21757196250}"/>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79B19DE9-BF40-304D-AD60-CF613A676BE9}"/>
              </a:ext>
            </a:extLst>
          </p:cNvPr>
          <p:cNvSpPr>
            <a:spLocks noGrp="1"/>
          </p:cNvSpPr>
          <p:nvPr>
            <p:ph type="sldNum" sz="quarter" idx="12"/>
          </p:nvPr>
        </p:nvSpPr>
        <p:spPr/>
        <p:txBody>
          <a:bodyPr/>
          <a:lstStyle/>
          <a:p>
            <a:fld id="{60BC632C-59D1-9748-931D-E5BF3A4BDB0C}" type="slidenum">
              <a:rPr lang="en-SA" smtClean="0"/>
              <a:t>‹#›</a:t>
            </a:fld>
            <a:endParaRPr lang="en-SA"/>
          </a:p>
        </p:txBody>
      </p:sp>
    </p:spTree>
    <p:extLst>
      <p:ext uri="{BB962C8B-B14F-4D97-AF65-F5344CB8AC3E}">
        <p14:creationId xmlns:p14="http://schemas.microsoft.com/office/powerpoint/2010/main" val="280891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0500-8C54-ED4D-89DF-AA9243A1A14F}"/>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9D7D5CE1-29BB-2747-B4F5-0A613E0E8B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09DBDF9A-811E-E442-8E58-5AD139D0F1FF}"/>
              </a:ext>
            </a:extLst>
          </p:cNvPr>
          <p:cNvSpPr>
            <a:spLocks noGrp="1"/>
          </p:cNvSpPr>
          <p:nvPr>
            <p:ph type="dt" sz="half" idx="10"/>
          </p:nvPr>
        </p:nvSpPr>
        <p:spPr/>
        <p:txBody>
          <a:bodyPr/>
          <a:lstStyle/>
          <a:p>
            <a:fld id="{FB94277E-6AE0-AE42-B52E-F613EABA3B71}" type="datetimeFigureOut">
              <a:rPr lang="en-SA" smtClean="0"/>
              <a:t>17/11/2021 R</a:t>
            </a:fld>
            <a:endParaRPr lang="en-SA"/>
          </a:p>
        </p:txBody>
      </p:sp>
      <p:sp>
        <p:nvSpPr>
          <p:cNvPr id="5" name="Footer Placeholder 4">
            <a:extLst>
              <a:ext uri="{FF2B5EF4-FFF2-40B4-BE49-F238E27FC236}">
                <a16:creationId xmlns:a16="http://schemas.microsoft.com/office/drawing/2014/main" id="{E90AB3E7-D357-4844-8F6D-F20953FF0910}"/>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9536FABA-7A87-CD4C-A983-B351D53BFDB5}"/>
              </a:ext>
            </a:extLst>
          </p:cNvPr>
          <p:cNvSpPr>
            <a:spLocks noGrp="1"/>
          </p:cNvSpPr>
          <p:nvPr>
            <p:ph type="sldNum" sz="quarter" idx="12"/>
          </p:nvPr>
        </p:nvSpPr>
        <p:spPr/>
        <p:txBody>
          <a:bodyPr/>
          <a:lstStyle/>
          <a:p>
            <a:fld id="{60BC632C-59D1-9748-931D-E5BF3A4BDB0C}" type="slidenum">
              <a:rPr lang="en-SA" smtClean="0"/>
              <a:t>‹#›</a:t>
            </a:fld>
            <a:endParaRPr lang="en-SA"/>
          </a:p>
        </p:txBody>
      </p:sp>
    </p:spTree>
    <p:extLst>
      <p:ext uri="{BB962C8B-B14F-4D97-AF65-F5344CB8AC3E}">
        <p14:creationId xmlns:p14="http://schemas.microsoft.com/office/powerpoint/2010/main" val="179817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938DB5-DA79-2844-BFD8-86796556A2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81876750-5EF6-A042-B823-E19EC66A60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23690ADE-7277-0F43-91B4-3D454372451C}"/>
              </a:ext>
            </a:extLst>
          </p:cNvPr>
          <p:cNvSpPr>
            <a:spLocks noGrp="1"/>
          </p:cNvSpPr>
          <p:nvPr>
            <p:ph type="dt" sz="half" idx="10"/>
          </p:nvPr>
        </p:nvSpPr>
        <p:spPr/>
        <p:txBody>
          <a:bodyPr/>
          <a:lstStyle/>
          <a:p>
            <a:fld id="{FB94277E-6AE0-AE42-B52E-F613EABA3B71}" type="datetimeFigureOut">
              <a:rPr lang="en-SA" smtClean="0"/>
              <a:t>17/11/2021 R</a:t>
            </a:fld>
            <a:endParaRPr lang="en-SA"/>
          </a:p>
        </p:txBody>
      </p:sp>
      <p:sp>
        <p:nvSpPr>
          <p:cNvPr id="5" name="Footer Placeholder 4">
            <a:extLst>
              <a:ext uri="{FF2B5EF4-FFF2-40B4-BE49-F238E27FC236}">
                <a16:creationId xmlns:a16="http://schemas.microsoft.com/office/drawing/2014/main" id="{307E775B-088F-9540-BD62-CAEBA9768A79}"/>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FFD9A5C2-443C-6042-BDE4-981AAE0E70F6}"/>
              </a:ext>
            </a:extLst>
          </p:cNvPr>
          <p:cNvSpPr>
            <a:spLocks noGrp="1"/>
          </p:cNvSpPr>
          <p:nvPr>
            <p:ph type="sldNum" sz="quarter" idx="12"/>
          </p:nvPr>
        </p:nvSpPr>
        <p:spPr/>
        <p:txBody>
          <a:bodyPr/>
          <a:lstStyle/>
          <a:p>
            <a:fld id="{60BC632C-59D1-9748-931D-E5BF3A4BDB0C}" type="slidenum">
              <a:rPr lang="en-SA" smtClean="0"/>
              <a:t>‹#›</a:t>
            </a:fld>
            <a:endParaRPr lang="en-SA"/>
          </a:p>
        </p:txBody>
      </p:sp>
    </p:spTree>
    <p:extLst>
      <p:ext uri="{BB962C8B-B14F-4D97-AF65-F5344CB8AC3E}">
        <p14:creationId xmlns:p14="http://schemas.microsoft.com/office/powerpoint/2010/main" val="127161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0C3A-1C0E-3B45-A7F9-B7CC3E06745C}"/>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0F601702-EBC4-294C-B925-D3168239B5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44F062D0-BD78-924D-AF00-FD915DD27D1C}"/>
              </a:ext>
            </a:extLst>
          </p:cNvPr>
          <p:cNvSpPr>
            <a:spLocks noGrp="1"/>
          </p:cNvSpPr>
          <p:nvPr>
            <p:ph type="dt" sz="half" idx="10"/>
          </p:nvPr>
        </p:nvSpPr>
        <p:spPr/>
        <p:txBody>
          <a:bodyPr/>
          <a:lstStyle/>
          <a:p>
            <a:fld id="{FB94277E-6AE0-AE42-B52E-F613EABA3B71}" type="datetimeFigureOut">
              <a:rPr lang="en-SA" smtClean="0"/>
              <a:t>17/11/2021 R</a:t>
            </a:fld>
            <a:endParaRPr lang="en-SA"/>
          </a:p>
        </p:txBody>
      </p:sp>
      <p:sp>
        <p:nvSpPr>
          <p:cNvPr id="5" name="Footer Placeholder 4">
            <a:extLst>
              <a:ext uri="{FF2B5EF4-FFF2-40B4-BE49-F238E27FC236}">
                <a16:creationId xmlns:a16="http://schemas.microsoft.com/office/drawing/2014/main" id="{76294B67-561A-514D-82AD-4E1DCA907F2A}"/>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5A6DC5D6-9722-574B-BB0C-60C201581602}"/>
              </a:ext>
            </a:extLst>
          </p:cNvPr>
          <p:cNvSpPr>
            <a:spLocks noGrp="1"/>
          </p:cNvSpPr>
          <p:nvPr>
            <p:ph type="sldNum" sz="quarter" idx="12"/>
          </p:nvPr>
        </p:nvSpPr>
        <p:spPr/>
        <p:txBody>
          <a:bodyPr/>
          <a:lstStyle/>
          <a:p>
            <a:fld id="{60BC632C-59D1-9748-931D-E5BF3A4BDB0C}" type="slidenum">
              <a:rPr lang="en-SA" smtClean="0"/>
              <a:t>‹#›</a:t>
            </a:fld>
            <a:endParaRPr lang="en-SA"/>
          </a:p>
        </p:txBody>
      </p:sp>
    </p:spTree>
    <p:extLst>
      <p:ext uri="{BB962C8B-B14F-4D97-AF65-F5344CB8AC3E}">
        <p14:creationId xmlns:p14="http://schemas.microsoft.com/office/powerpoint/2010/main" val="568075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E88D-08B5-2F4A-82FD-7285FE7FC9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A1A86729-9D2A-8442-8AC8-52F91BFA66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B3A80E-29F4-7745-B6E0-B5109424E170}"/>
              </a:ext>
            </a:extLst>
          </p:cNvPr>
          <p:cNvSpPr>
            <a:spLocks noGrp="1"/>
          </p:cNvSpPr>
          <p:nvPr>
            <p:ph type="dt" sz="half" idx="10"/>
          </p:nvPr>
        </p:nvSpPr>
        <p:spPr/>
        <p:txBody>
          <a:bodyPr/>
          <a:lstStyle/>
          <a:p>
            <a:fld id="{FB94277E-6AE0-AE42-B52E-F613EABA3B71}" type="datetimeFigureOut">
              <a:rPr lang="en-SA" smtClean="0"/>
              <a:t>17/11/2021 R</a:t>
            </a:fld>
            <a:endParaRPr lang="en-SA"/>
          </a:p>
        </p:txBody>
      </p:sp>
      <p:sp>
        <p:nvSpPr>
          <p:cNvPr id="5" name="Footer Placeholder 4">
            <a:extLst>
              <a:ext uri="{FF2B5EF4-FFF2-40B4-BE49-F238E27FC236}">
                <a16:creationId xmlns:a16="http://schemas.microsoft.com/office/drawing/2014/main" id="{15CB5AC7-F896-8744-AFCD-638D5E807CDC}"/>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056763A5-835B-4343-AA38-08A1C450F378}"/>
              </a:ext>
            </a:extLst>
          </p:cNvPr>
          <p:cNvSpPr>
            <a:spLocks noGrp="1"/>
          </p:cNvSpPr>
          <p:nvPr>
            <p:ph type="sldNum" sz="quarter" idx="12"/>
          </p:nvPr>
        </p:nvSpPr>
        <p:spPr/>
        <p:txBody>
          <a:bodyPr/>
          <a:lstStyle/>
          <a:p>
            <a:fld id="{60BC632C-59D1-9748-931D-E5BF3A4BDB0C}" type="slidenum">
              <a:rPr lang="en-SA" smtClean="0"/>
              <a:t>‹#›</a:t>
            </a:fld>
            <a:endParaRPr lang="en-SA"/>
          </a:p>
        </p:txBody>
      </p:sp>
    </p:spTree>
    <p:extLst>
      <p:ext uri="{BB962C8B-B14F-4D97-AF65-F5344CB8AC3E}">
        <p14:creationId xmlns:p14="http://schemas.microsoft.com/office/powerpoint/2010/main" val="348859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F04D-2577-4148-BD07-70411CF4E4A1}"/>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19CFDC58-D326-3B46-9105-449EDE3A94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5356C89C-9FEB-4948-8C5D-BA856114EC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88FF3A9D-FFF7-7F41-8B63-73075405C69C}"/>
              </a:ext>
            </a:extLst>
          </p:cNvPr>
          <p:cNvSpPr>
            <a:spLocks noGrp="1"/>
          </p:cNvSpPr>
          <p:nvPr>
            <p:ph type="dt" sz="half" idx="10"/>
          </p:nvPr>
        </p:nvSpPr>
        <p:spPr/>
        <p:txBody>
          <a:bodyPr/>
          <a:lstStyle/>
          <a:p>
            <a:fld id="{FB94277E-6AE0-AE42-B52E-F613EABA3B71}" type="datetimeFigureOut">
              <a:rPr lang="en-SA" smtClean="0"/>
              <a:t>17/11/2021 R</a:t>
            </a:fld>
            <a:endParaRPr lang="en-SA"/>
          </a:p>
        </p:txBody>
      </p:sp>
      <p:sp>
        <p:nvSpPr>
          <p:cNvPr id="6" name="Footer Placeholder 5">
            <a:extLst>
              <a:ext uri="{FF2B5EF4-FFF2-40B4-BE49-F238E27FC236}">
                <a16:creationId xmlns:a16="http://schemas.microsoft.com/office/drawing/2014/main" id="{847719F3-4E5B-FF40-A3D7-FA8F93CF00B0}"/>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A05988C2-D269-0540-9853-63B747DF3DBA}"/>
              </a:ext>
            </a:extLst>
          </p:cNvPr>
          <p:cNvSpPr>
            <a:spLocks noGrp="1"/>
          </p:cNvSpPr>
          <p:nvPr>
            <p:ph type="sldNum" sz="quarter" idx="12"/>
          </p:nvPr>
        </p:nvSpPr>
        <p:spPr/>
        <p:txBody>
          <a:bodyPr/>
          <a:lstStyle/>
          <a:p>
            <a:fld id="{60BC632C-59D1-9748-931D-E5BF3A4BDB0C}" type="slidenum">
              <a:rPr lang="en-SA" smtClean="0"/>
              <a:t>‹#›</a:t>
            </a:fld>
            <a:endParaRPr lang="en-SA"/>
          </a:p>
        </p:txBody>
      </p:sp>
    </p:spTree>
    <p:extLst>
      <p:ext uri="{BB962C8B-B14F-4D97-AF65-F5344CB8AC3E}">
        <p14:creationId xmlns:p14="http://schemas.microsoft.com/office/powerpoint/2010/main" val="4260962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C4419-B1F9-7741-BE99-3EE2B9C3C1AF}"/>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0C130102-EECD-2B4E-90D2-0D8219C35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4D87A7-47C4-BC4A-964B-4C17BBF590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B242765A-5485-9441-826F-7F91564DBD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5D6D5D-A73B-DE45-8B98-4512BA6A4E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59F4471C-F6CA-834A-82EE-8761174E0818}"/>
              </a:ext>
            </a:extLst>
          </p:cNvPr>
          <p:cNvSpPr>
            <a:spLocks noGrp="1"/>
          </p:cNvSpPr>
          <p:nvPr>
            <p:ph type="dt" sz="half" idx="10"/>
          </p:nvPr>
        </p:nvSpPr>
        <p:spPr/>
        <p:txBody>
          <a:bodyPr/>
          <a:lstStyle/>
          <a:p>
            <a:fld id="{FB94277E-6AE0-AE42-B52E-F613EABA3B71}" type="datetimeFigureOut">
              <a:rPr lang="en-SA" smtClean="0"/>
              <a:t>17/11/2021 R</a:t>
            </a:fld>
            <a:endParaRPr lang="en-SA"/>
          </a:p>
        </p:txBody>
      </p:sp>
      <p:sp>
        <p:nvSpPr>
          <p:cNvPr id="8" name="Footer Placeholder 7">
            <a:extLst>
              <a:ext uri="{FF2B5EF4-FFF2-40B4-BE49-F238E27FC236}">
                <a16:creationId xmlns:a16="http://schemas.microsoft.com/office/drawing/2014/main" id="{B5164A15-6539-7A48-A217-04A3D3AE7206}"/>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68071ED8-D648-5B4F-920A-87F4BD83F210}"/>
              </a:ext>
            </a:extLst>
          </p:cNvPr>
          <p:cNvSpPr>
            <a:spLocks noGrp="1"/>
          </p:cNvSpPr>
          <p:nvPr>
            <p:ph type="sldNum" sz="quarter" idx="12"/>
          </p:nvPr>
        </p:nvSpPr>
        <p:spPr/>
        <p:txBody>
          <a:bodyPr/>
          <a:lstStyle/>
          <a:p>
            <a:fld id="{60BC632C-59D1-9748-931D-E5BF3A4BDB0C}" type="slidenum">
              <a:rPr lang="en-SA" smtClean="0"/>
              <a:t>‹#›</a:t>
            </a:fld>
            <a:endParaRPr lang="en-SA"/>
          </a:p>
        </p:txBody>
      </p:sp>
    </p:spTree>
    <p:extLst>
      <p:ext uri="{BB962C8B-B14F-4D97-AF65-F5344CB8AC3E}">
        <p14:creationId xmlns:p14="http://schemas.microsoft.com/office/powerpoint/2010/main" val="260381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BA0F-13BC-DC4E-87E5-DA069039D4A2}"/>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7CA8A99B-C31F-3F48-AE97-2561572ED473}"/>
              </a:ext>
            </a:extLst>
          </p:cNvPr>
          <p:cNvSpPr>
            <a:spLocks noGrp="1"/>
          </p:cNvSpPr>
          <p:nvPr>
            <p:ph type="dt" sz="half" idx="10"/>
          </p:nvPr>
        </p:nvSpPr>
        <p:spPr/>
        <p:txBody>
          <a:bodyPr/>
          <a:lstStyle/>
          <a:p>
            <a:fld id="{FB94277E-6AE0-AE42-B52E-F613EABA3B71}" type="datetimeFigureOut">
              <a:rPr lang="en-SA" smtClean="0"/>
              <a:t>17/11/2021 R</a:t>
            </a:fld>
            <a:endParaRPr lang="en-SA"/>
          </a:p>
        </p:txBody>
      </p:sp>
      <p:sp>
        <p:nvSpPr>
          <p:cNvPr id="4" name="Footer Placeholder 3">
            <a:extLst>
              <a:ext uri="{FF2B5EF4-FFF2-40B4-BE49-F238E27FC236}">
                <a16:creationId xmlns:a16="http://schemas.microsoft.com/office/drawing/2014/main" id="{D3E432D9-E7F2-6F46-9C85-D82189F73A7A}"/>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C1DFD33A-5B26-CB4F-A6C2-EC657B76DCA2}"/>
              </a:ext>
            </a:extLst>
          </p:cNvPr>
          <p:cNvSpPr>
            <a:spLocks noGrp="1"/>
          </p:cNvSpPr>
          <p:nvPr>
            <p:ph type="sldNum" sz="quarter" idx="12"/>
          </p:nvPr>
        </p:nvSpPr>
        <p:spPr/>
        <p:txBody>
          <a:bodyPr/>
          <a:lstStyle/>
          <a:p>
            <a:fld id="{60BC632C-59D1-9748-931D-E5BF3A4BDB0C}" type="slidenum">
              <a:rPr lang="en-SA" smtClean="0"/>
              <a:t>‹#›</a:t>
            </a:fld>
            <a:endParaRPr lang="en-SA"/>
          </a:p>
        </p:txBody>
      </p:sp>
    </p:spTree>
    <p:extLst>
      <p:ext uri="{BB962C8B-B14F-4D97-AF65-F5344CB8AC3E}">
        <p14:creationId xmlns:p14="http://schemas.microsoft.com/office/powerpoint/2010/main" val="314696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4221FA-A1C4-224B-9635-309C49EB689C}"/>
              </a:ext>
            </a:extLst>
          </p:cNvPr>
          <p:cNvSpPr>
            <a:spLocks noGrp="1"/>
          </p:cNvSpPr>
          <p:nvPr>
            <p:ph type="dt" sz="half" idx="10"/>
          </p:nvPr>
        </p:nvSpPr>
        <p:spPr/>
        <p:txBody>
          <a:bodyPr/>
          <a:lstStyle/>
          <a:p>
            <a:fld id="{FB94277E-6AE0-AE42-B52E-F613EABA3B71}" type="datetimeFigureOut">
              <a:rPr lang="en-SA" smtClean="0"/>
              <a:t>17/11/2021 R</a:t>
            </a:fld>
            <a:endParaRPr lang="en-SA"/>
          </a:p>
        </p:txBody>
      </p:sp>
      <p:sp>
        <p:nvSpPr>
          <p:cNvPr id="3" name="Footer Placeholder 2">
            <a:extLst>
              <a:ext uri="{FF2B5EF4-FFF2-40B4-BE49-F238E27FC236}">
                <a16:creationId xmlns:a16="http://schemas.microsoft.com/office/drawing/2014/main" id="{955660E9-26E0-A548-B2C4-55368D62FB12}"/>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2B21F0C3-2A21-3941-9560-81535AAA75F6}"/>
              </a:ext>
            </a:extLst>
          </p:cNvPr>
          <p:cNvSpPr>
            <a:spLocks noGrp="1"/>
          </p:cNvSpPr>
          <p:nvPr>
            <p:ph type="sldNum" sz="quarter" idx="12"/>
          </p:nvPr>
        </p:nvSpPr>
        <p:spPr/>
        <p:txBody>
          <a:bodyPr/>
          <a:lstStyle/>
          <a:p>
            <a:fld id="{60BC632C-59D1-9748-931D-E5BF3A4BDB0C}" type="slidenum">
              <a:rPr lang="en-SA" smtClean="0"/>
              <a:t>‹#›</a:t>
            </a:fld>
            <a:endParaRPr lang="en-SA"/>
          </a:p>
        </p:txBody>
      </p:sp>
    </p:spTree>
    <p:extLst>
      <p:ext uri="{BB962C8B-B14F-4D97-AF65-F5344CB8AC3E}">
        <p14:creationId xmlns:p14="http://schemas.microsoft.com/office/powerpoint/2010/main" val="265342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4449A-0BB0-B646-986C-C9B09DC88B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C408ECA0-59A8-7D48-919C-E60FCC65D5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DB1E54E0-8C95-A044-B6B7-3793685C29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A27D9-BEEE-3142-82F0-D14A6DBBB0B9}"/>
              </a:ext>
            </a:extLst>
          </p:cNvPr>
          <p:cNvSpPr>
            <a:spLocks noGrp="1"/>
          </p:cNvSpPr>
          <p:nvPr>
            <p:ph type="dt" sz="half" idx="10"/>
          </p:nvPr>
        </p:nvSpPr>
        <p:spPr/>
        <p:txBody>
          <a:bodyPr/>
          <a:lstStyle/>
          <a:p>
            <a:fld id="{FB94277E-6AE0-AE42-B52E-F613EABA3B71}" type="datetimeFigureOut">
              <a:rPr lang="en-SA" smtClean="0"/>
              <a:t>17/11/2021 R</a:t>
            </a:fld>
            <a:endParaRPr lang="en-SA"/>
          </a:p>
        </p:txBody>
      </p:sp>
      <p:sp>
        <p:nvSpPr>
          <p:cNvPr id="6" name="Footer Placeholder 5">
            <a:extLst>
              <a:ext uri="{FF2B5EF4-FFF2-40B4-BE49-F238E27FC236}">
                <a16:creationId xmlns:a16="http://schemas.microsoft.com/office/drawing/2014/main" id="{90B30C85-8DBF-AA48-B2F9-9F4B9DCEA06E}"/>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BE52330D-4DE6-0E45-A5D0-CFE8536F566B}"/>
              </a:ext>
            </a:extLst>
          </p:cNvPr>
          <p:cNvSpPr>
            <a:spLocks noGrp="1"/>
          </p:cNvSpPr>
          <p:nvPr>
            <p:ph type="sldNum" sz="quarter" idx="12"/>
          </p:nvPr>
        </p:nvSpPr>
        <p:spPr/>
        <p:txBody>
          <a:bodyPr/>
          <a:lstStyle/>
          <a:p>
            <a:fld id="{60BC632C-59D1-9748-931D-E5BF3A4BDB0C}" type="slidenum">
              <a:rPr lang="en-SA" smtClean="0"/>
              <a:t>‹#›</a:t>
            </a:fld>
            <a:endParaRPr lang="en-SA"/>
          </a:p>
        </p:txBody>
      </p:sp>
    </p:spTree>
    <p:extLst>
      <p:ext uri="{BB962C8B-B14F-4D97-AF65-F5344CB8AC3E}">
        <p14:creationId xmlns:p14="http://schemas.microsoft.com/office/powerpoint/2010/main" val="1718646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2DEB-DEAC-D74A-A84E-C4D0D3DC4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D936B388-7720-8842-9C94-4235646085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EDAF5162-1ED1-574F-B23E-0FD80D7CC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24A30-739E-1248-8B0C-E32F115906C0}"/>
              </a:ext>
            </a:extLst>
          </p:cNvPr>
          <p:cNvSpPr>
            <a:spLocks noGrp="1"/>
          </p:cNvSpPr>
          <p:nvPr>
            <p:ph type="dt" sz="half" idx="10"/>
          </p:nvPr>
        </p:nvSpPr>
        <p:spPr/>
        <p:txBody>
          <a:bodyPr/>
          <a:lstStyle/>
          <a:p>
            <a:fld id="{FB94277E-6AE0-AE42-B52E-F613EABA3B71}" type="datetimeFigureOut">
              <a:rPr lang="en-SA" smtClean="0"/>
              <a:t>17/11/2021 R</a:t>
            </a:fld>
            <a:endParaRPr lang="en-SA"/>
          </a:p>
        </p:txBody>
      </p:sp>
      <p:sp>
        <p:nvSpPr>
          <p:cNvPr id="6" name="Footer Placeholder 5">
            <a:extLst>
              <a:ext uri="{FF2B5EF4-FFF2-40B4-BE49-F238E27FC236}">
                <a16:creationId xmlns:a16="http://schemas.microsoft.com/office/drawing/2014/main" id="{619786CD-7CF0-EA46-95DB-481B47D55B3C}"/>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004E3FA1-83A2-6F49-81A5-2702FB1996CE}"/>
              </a:ext>
            </a:extLst>
          </p:cNvPr>
          <p:cNvSpPr>
            <a:spLocks noGrp="1"/>
          </p:cNvSpPr>
          <p:nvPr>
            <p:ph type="sldNum" sz="quarter" idx="12"/>
          </p:nvPr>
        </p:nvSpPr>
        <p:spPr/>
        <p:txBody>
          <a:bodyPr/>
          <a:lstStyle/>
          <a:p>
            <a:fld id="{60BC632C-59D1-9748-931D-E5BF3A4BDB0C}" type="slidenum">
              <a:rPr lang="en-SA" smtClean="0"/>
              <a:t>‹#›</a:t>
            </a:fld>
            <a:endParaRPr lang="en-SA"/>
          </a:p>
        </p:txBody>
      </p:sp>
    </p:spTree>
    <p:extLst>
      <p:ext uri="{BB962C8B-B14F-4D97-AF65-F5344CB8AC3E}">
        <p14:creationId xmlns:p14="http://schemas.microsoft.com/office/powerpoint/2010/main" val="45839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94CF07-12CF-7546-B01F-A4BA9BBE83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EE5D386C-088B-C547-9397-2B9B84D683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70220A09-A6C5-6E42-9858-8893A3BE0D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94277E-6AE0-AE42-B52E-F613EABA3B71}" type="datetimeFigureOut">
              <a:rPr lang="en-SA" smtClean="0"/>
              <a:t>17/11/2021 R</a:t>
            </a:fld>
            <a:endParaRPr lang="en-SA"/>
          </a:p>
        </p:txBody>
      </p:sp>
      <p:sp>
        <p:nvSpPr>
          <p:cNvPr id="5" name="Footer Placeholder 4">
            <a:extLst>
              <a:ext uri="{FF2B5EF4-FFF2-40B4-BE49-F238E27FC236}">
                <a16:creationId xmlns:a16="http://schemas.microsoft.com/office/drawing/2014/main" id="{6B5755B5-383B-5344-A46E-6933DE3C47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8D847ADD-306D-6143-99A7-04C7B0876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BC632C-59D1-9748-931D-E5BF3A4BDB0C}" type="slidenum">
              <a:rPr lang="en-SA" smtClean="0"/>
              <a:t>‹#›</a:t>
            </a:fld>
            <a:endParaRPr lang="en-SA"/>
          </a:p>
        </p:txBody>
      </p:sp>
    </p:spTree>
    <p:extLst>
      <p:ext uri="{BB962C8B-B14F-4D97-AF65-F5344CB8AC3E}">
        <p14:creationId xmlns:p14="http://schemas.microsoft.com/office/powerpoint/2010/main" val="309606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4A0C-B47A-FC47-983F-4CBA85B5A99B}"/>
              </a:ext>
            </a:extLst>
          </p:cNvPr>
          <p:cNvSpPr>
            <a:spLocks noGrp="1"/>
          </p:cNvSpPr>
          <p:nvPr>
            <p:ph type="ctrTitle"/>
          </p:nvPr>
        </p:nvSpPr>
        <p:spPr/>
        <p:txBody>
          <a:bodyPr>
            <a:normAutofit fontScale="90000"/>
          </a:bodyPr>
          <a:lstStyle/>
          <a:p>
            <a:r>
              <a:rPr lang="en-SA" b="1" dirty="0"/>
              <a:t>Arabic Handwritten Recognition</a:t>
            </a:r>
            <a:br>
              <a:rPr lang="en-SA" b="1" dirty="0"/>
            </a:br>
            <a:r>
              <a:rPr lang="en-SA" b="1" dirty="0"/>
              <a:t>Using CNN</a:t>
            </a:r>
            <a:endParaRPr lang="en-SA" dirty="0"/>
          </a:p>
        </p:txBody>
      </p:sp>
      <p:sp>
        <p:nvSpPr>
          <p:cNvPr id="3" name="Subtitle 2">
            <a:extLst>
              <a:ext uri="{FF2B5EF4-FFF2-40B4-BE49-F238E27FC236}">
                <a16:creationId xmlns:a16="http://schemas.microsoft.com/office/drawing/2014/main" id="{38F62758-4732-2140-B9B4-73D90EB96E64}"/>
              </a:ext>
            </a:extLst>
          </p:cNvPr>
          <p:cNvSpPr>
            <a:spLocks noGrp="1"/>
          </p:cNvSpPr>
          <p:nvPr>
            <p:ph type="subTitle" idx="1"/>
          </p:nvPr>
        </p:nvSpPr>
        <p:spPr/>
        <p:txBody>
          <a:bodyPr/>
          <a:lstStyle/>
          <a:p>
            <a:r>
              <a:rPr lang="en-US" dirty="0"/>
              <a:t>Bootcamp T5 Project</a:t>
            </a:r>
          </a:p>
          <a:p>
            <a:r>
              <a:rPr lang="en-US" dirty="0"/>
              <a:t>By Anwar </a:t>
            </a:r>
            <a:r>
              <a:rPr lang="en-US" dirty="0" err="1"/>
              <a:t>Aljohani</a:t>
            </a:r>
            <a:endParaRPr lang="en-SA" dirty="0"/>
          </a:p>
        </p:txBody>
      </p:sp>
    </p:spTree>
    <p:extLst>
      <p:ext uri="{BB962C8B-B14F-4D97-AF65-F5344CB8AC3E}">
        <p14:creationId xmlns:p14="http://schemas.microsoft.com/office/powerpoint/2010/main" val="4100162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0DB06-0710-EF4B-926A-8FC2B6463AEE}"/>
              </a:ext>
            </a:extLst>
          </p:cNvPr>
          <p:cNvSpPr>
            <a:spLocks noGrp="1"/>
          </p:cNvSpPr>
          <p:nvPr>
            <p:ph type="title"/>
          </p:nvPr>
        </p:nvSpPr>
        <p:spPr/>
        <p:txBody>
          <a:bodyPr/>
          <a:lstStyle/>
          <a:p>
            <a:r>
              <a:rPr lang="en-SA" dirty="0"/>
              <a:t>Methodology</a:t>
            </a:r>
          </a:p>
        </p:txBody>
      </p:sp>
      <p:sp>
        <p:nvSpPr>
          <p:cNvPr id="3" name="Content Placeholder 2">
            <a:extLst>
              <a:ext uri="{FF2B5EF4-FFF2-40B4-BE49-F238E27FC236}">
                <a16:creationId xmlns:a16="http://schemas.microsoft.com/office/drawing/2014/main" id="{EBF37326-6815-9F40-8DD1-83296B16B5BC}"/>
              </a:ext>
            </a:extLst>
          </p:cNvPr>
          <p:cNvSpPr>
            <a:spLocks noGrp="1"/>
          </p:cNvSpPr>
          <p:nvPr>
            <p:ph idx="1"/>
          </p:nvPr>
        </p:nvSpPr>
        <p:spPr/>
        <p:txBody>
          <a:bodyPr/>
          <a:lstStyle/>
          <a:p>
            <a:pPr marL="0" indent="0">
              <a:buNone/>
            </a:pPr>
            <a:r>
              <a:rPr lang="en-SA" dirty="0"/>
              <a:t>2- Encoding Categorical Labels</a:t>
            </a:r>
          </a:p>
          <a:p>
            <a:pPr marL="0" indent="0">
              <a:buNone/>
            </a:pPr>
            <a:endParaRPr lang="en-SA" dirty="0"/>
          </a:p>
          <a:p>
            <a:pPr lvl="1">
              <a:buFont typeface="Wingdings" pitchFamily="2" charset="2"/>
              <a:buChar char="Ø"/>
            </a:pPr>
            <a:r>
              <a:rPr lang="en-US" dirty="0"/>
              <a:t>From the labels csv files we can see that labels are categorical values and it is a multi-class classification problem.</a:t>
            </a:r>
          </a:p>
          <a:p>
            <a:pPr lvl="1">
              <a:buFont typeface="Wingdings" pitchFamily="2" charset="2"/>
              <a:buChar char="Ø"/>
            </a:pPr>
            <a:endParaRPr lang="en-US" dirty="0"/>
          </a:p>
          <a:p>
            <a:pPr lvl="1">
              <a:buFont typeface="Wingdings" pitchFamily="2" charset="2"/>
              <a:buChar char="Ø"/>
            </a:pPr>
            <a:r>
              <a:rPr lang="en-SA" dirty="0"/>
              <a:t>One-hot encoding transforms integer to a binary matrix where the array contains only one ‘1’ and the rest elements are ‘0’.</a:t>
            </a:r>
          </a:p>
          <a:p>
            <a:endParaRPr lang="en-SA" dirty="0"/>
          </a:p>
        </p:txBody>
      </p:sp>
    </p:spTree>
    <p:extLst>
      <p:ext uri="{BB962C8B-B14F-4D97-AF65-F5344CB8AC3E}">
        <p14:creationId xmlns:p14="http://schemas.microsoft.com/office/powerpoint/2010/main" val="2948511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C7BE-6F24-0045-95CA-19F2B27FD717}"/>
              </a:ext>
            </a:extLst>
          </p:cNvPr>
          <p:cNvSpPr>
            <a:spLocks noGrp="1"/>
          </p:cNvSpPr>
          <p:nvPr>
            <p:ph type="title"/>
          </p:nvPr>
        </p:nvSpPr>
        <p:spPr/>
        <p:txBody>
          <a:bodyPr/>
          <a:lstStyle/>
          <a:p>
            <a:r>
              <a:rPr lang="en-SA" dirty="0"/>
              <a:t>Methodology</a:t>
            </a:r>
          </a:p>
        </p:txBody>
      </p:sp>
      <p:sp>
        <p:nvSpPr>
          <p:cNvPr id="3" name="Content Placeholder 2">
            <a:extLst>
              <a:ext uri="{FF2B5EF4-FFF2-40B4-BE49-F238E27FC236}">
                <a16:creationId xmlns:a16="http://schemas.microsoft.com/office/drawing/2014/main" id="{D0A1E82A-A78A-5E4C-90BB-36756CCFE947}"/>
              </a:ext>
            </a:extLst>
          </p:cNvPr>
          <p:cNvSpPr>
            <a:spLocks noGrp="1"/>
          </p:cNvSpPr>
          <p:nvPr>
            <p:ph idx="1"/>
          </p:nvPr>
        </p:nvSpPr>
        <p:spPr/>
        <p:txBody>
          <a:bodyPr/>
          <a:lstStyle/>
          <a:p>
            <a:r>
              <a:rPr lang="en-SA" dirty="0"/>
              <a:t>3- Model Architecture</a:t>
            </a:r>
          </a:p>
          <a:p>
            <a:endParaRPr lang="en-SA" dirty="0"/>
          </a:p>
          <a:p>
            <a:pPr lvl="1">
              <a:buFont typeface="Wingdings" pitchFamily="2" charset="2"/>
              <a:buChar char="Ø"/>
            </a:pPr>
            <a:r>
              <a:rPr lang="en-SA" dirty="0"/>
              <a:t>Model Summary And Visualization</a:t>
            </a:r>
          </a:p>
          <a:p>
            <a:pPr lvl="1">
              <a:buFont typeface="Wingdings" pitchFamily="2" charset="2"/>
              <a:buChar char="Ø"/>
            </a:pPr>
            <a:r>
              <a:rPr lang="en-SA" dirty="0"/>
              <a:t>Parameters Tuning</a:t>
            </a:r>
          </a:p>
          <a:p>
            <a:pPr lvl="1">
              <a:buFont typeface="Wingdings" pitchFamily="2" charset="2"/>
              <a:buChar char="Ø"/>
            </a:pPr>
            <a:r>
              <a:rPr lang="en-SA" dirty="0"/>
              <a:t>Training the Model</a:t>
            </a:r>
          </a:p>
          <a:p>
            <a:pPr lvl="1">
              <a:buFont typeface="Wingdings" pitchFamily="2" charset="2"/>
              <a:buChar char="Ø"/>
            </a:pPr>
            <a:r>
              <a:rPr lang="en-SA" dirty="0"/>
              <a:t>Test the Model</a:t>
            </a:r>
          </a:p>
          <a:p>
            <a:endParaRPr lang="en-SA" dirty="0"/>
          </a:p>
        </p:txBody>
      </p:sp>
    </p:spTree>
    <p:extLst>
      <p:ext uri="{BB962C8B-B14F-4D97-AF65-F5344CB8AC3E}">
        <p14:creationId xmlns:p14="http://schemas.microsoft.com/office/powerpoint/2010/main" val="2435644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D917-D8A0-9A49-BFB6-EF119805C18C}"/>
              </a:ext>
            </a:extLst>
          </p:cNvPr>
          <p:cNvSpPr>
            <a:spLocks noGrp="1"/>
          </p:cNvSpPr>
          <p:nvPr>
            <p:ph type="title"/>
          </p:nvPr>
        </p:nvSpPr>
        <p:spPr/>
        <p:txBody>
          <a:bodyPr/>
          <a:lstStyle/>
          <a:p>
            <a:r>
              <a:rPr lang="en-SA" dirty="0"/>
              <a:t>Methodology</a:t>
            </a:r>
          </a:p>
        </p:txBody>
      </p:sp>
      <p:sp>
        <p:nvSpPr>
          <p:cNvPr id="3" name="Content Placeholder 2">
            <a:extLst>
              <a:ext uri="{FF2B5EF4-FFF2-40B4-BE49-F238E27FC236}">
                <a16:creationId xmlns:a16="http://schemas.microsoft.com/office/drawing/2014/main" id="{546B8025-001D-3245-A615-B653C72C8203}"/>
              </a:ext>
            </a:extLst>
          </p:cNvPr>
          <p:cNvSpPr>
            <a:spLocks noGrp="1"/>
          </p:cNvSpPr>
          <p:nvPr>
            <p:ph idx="1"/>
          </p:nvPr>
        </p:nvSpPr>
        <p:spPr/>
        <p:txBody>
          <a:bodyPr>
            <a:normAutofit fontScale="92500" lnSpcReduction="10000"/>
          </a:bodyPr>
          <a:lstStyle/>
          <a:p>
            <a:r>
              <a:rPr lang="en-US" dirty="0"/>
              <a:t>Optimizer: </a:t>
            </a:r>
          </a:p>
          <a:p>
            <a:pPr marL="0" indent="0">
              <a:buNone/>
            </a:pPr>
            <a:r>
              <a:rPr lang="en-US" dirty="0"/>
              <a:t>RMSprop ,Adam</a:t>
            </a:r>
          </a:p>
          <a:p>
            <a:pPr marL="0" indent="0">
              <a:buNone/>
            </a:pPr>
            <a:r>
              <a:rPr lang="en-US" dirty="0" err="1"/>
              <a:t>Adagrad</a:t>
            </a:r>
            <a:r>
              <a:rPr lang="en-US" dirty="0"/>
              <a:t>   , </a:t>
            </a:r>
            <a:r>
              <a:rPr lang="en-US" dirty="0" err="1"/>
              <a:t>Nadam</a:t>
            </a:r>
            <a:endParaRPr lang="en-US" dirty="0"/>
          </a:p>
          <a:p>
            <a:r>
              <a:rPr lang="en-US" dirty="0" err="1"/>
              <a:t>kernel_initializer</a:t>
            </a:r>
            <a:endParaRPr lang="en-US" dirty="0"/>
          </a:p>
          <a:p>
            <a:pPr marL="0" indent="0">
              <a:buNone/>
            </a:pPr>
            <a:r>
              <a:rPr lang="en-US" dirty="0" err="1"/>
              <a:t>Normal,uniform</a:t>
            </a:r>
            <a:endParaRPr lang="en-US" dirty="0"/>
          </a:p>
          <a:p>
            <a:r>
              <a:rPr lang="en-US" dirty="0"/>
              <a:t>Activation</a:t>
            </a:r>
          </a:p>
          <a:p>
            <a:pPr marL="0" indent="0">
              <a:buNone/>
            </a:pPr>
            <a:r>
              <a:rPr lang="en-US" dirty="0" err="1"/>
              <a:t>Relu</a:t>
            </a:r>
            <a:r>
              <a:rPr lang="en-US" dirty="0"/>
              <a:t> ,Linear, tanh</a:t>
            </a:r>
          </a:p>
          <a:p>
            <a:pPr marL="0" indent="0">
              <a:buNone/>
            </a:pPr>
            <a:endParaRPr lang="en-US" dirty="0"/>
          </a:p>
          <a:p>
            <a:pPr marL="0" indent="0">
              <a:buNone/>
            </a:pPr>
            <a:r>
              <a:rPr lang="en-US" dirty="0"/>
              <a:t>24 of different possible parameters </a:t>
            </a:r>
            <a:br>
              <a:rPr lang="en-US" dirty="0"/>
            </a:br>
            <a:endParaRPr lang="en-US" dirty="0"/>
          </a:p>
          <a:p>
            <a:pPr marL="0" indent="0">
              <a:buNone/>
            </a:pPr>
            <a:endParaRPr lang="en-SA" dirty="0"/>
          </a:p>
        </p:txBody>
      </p:sp>
    </p:spTree>
    <p:extLst>
      <p:ext uri="{BB962C8B-B14F-4D97-AF65-F5344CB8AC3E}">
        <p14:creationId xmlns:p14="http://schemas.microsoft.com/office/powerpoint/2010/main" val="1595606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D43-C93F-0A47-A3F0-E4C84560609D}"/>
              </a:ext>
            </a:extLst>
          </p:cNvPr>
          <p:cNvSpPr>
            <a:spLocks noGrp="1"/>
          </p:cNvSpPr>
          <p:nvPr>
            <p:ph type="title"/>
          </p:nvPr>
        </p:nvSpPr>
        <p:spPr/>
        <p:txBody>
          <a:bodyPr/>
          <a:lstStyle/>
          <a:p>
            <a:r>
              <a:rPr lang="en-US" dirty="0"/>
              <a:t>Results</a:t>
            </a:r>
            <a:endParaRPr lang="en-SA" dirty="0"/>
          </a:p>
        </p:txBody>
      </p:sp>
      <p:sp>
        <p:nvSpPr>
          <p:cNvPr id="3" name="Content Placeholder 2">
            <a:extLst>
              <a:ext uri="{FF2B5EF4-FFF2-40B4-BE49-F238E27FC236}">
                <a16:creationId xmlns:a16="http://schemas.microsoft.com/office/drawing/2014/main" id="{7D6C399C-ED31-1548-B520-095628D17F61}"/>
              </a:ext>
            </a:extLst>
          </p:cNvPr>
          <p:cNvSpPr>
            <a:spLocks noGrp="1"/>
          </p:cNvSpPr>
          <p:nvPr>
            <p:ph idx="1"/>
          </p:nvPr>
        </p:nvSpPr>
        <p:spPr/>
        <p:txBody>
          <a:bodyPr>
            <a:normAutofit/>
          </a:bodyPr>
          <a:lstStyle/>
          <a:p>
            <a:r>
              <a:rPr lang="en-SA" b="1" dirty="0"/>
              <a:t>Optimizer</a:t>
            </a:r>
            <a:r>
              <a:rPr lang="en-US" b="1" dirty="0"/>
              <a:t>: </a:t>
            </a:r>
            <a:r>
              <a:rPr lang="en-SA" b="1" dirty="0"/>
              <a:t>RMSprop , kernel_initializer: uniform , activation: linear</a:t>
            </a:r>
            <a:endParaRPr lang="en-SA" dirty="0"/>
          </a:p>
          <a:p>
            <a:pPr marL="457200" lvl="1" indent="0">
              <a:buNone/>
            </a:pPr>
            <a:r>
              <a:rPr lang="en-US" dirty="0"/>
              <a:t>L</a:t>
            </a:r>
            <a:r>
              <a:rPr lang="en-SA" dirty="0"/>
              <a:t>oss: 0.7705 </a:t>
            </a:r>
          </a:p>
          <a:p>
            <a:pPr marL="457200" lvl="1" indent="0">
              <a:buNone/>
            </a:pPr>
            <a:r>
              <a:rPr lang="en-US" dirty="0"/>
              <a:t>A</a:t>
            </a:r>
            <a:r>
              <a:rPr lang="en-SA" dirty="0"/>
              <a:t>ccuracy: 0.7382</a:t>
            </a:r>
          </a:p>
          <a:p>
            <a:pPr marL="457200" lvl="1" indent="0">
              <a:buNone/>
            </a:pPr>
            <a:r>
              <a:rPr lang="en-SA" dirty="0"/>
              <a:t>val_loss: 0.3556</a:t>
            </a:r>
          </a:p>
          <a:p>
            <a:pPr marL="457200" lvl="1" indent="0">
              <a:buNone/>
            </a:pPr>
            <a:r>
              <a:rPr lang="en-SA" dirty="0"/>
              <a:t>val_accuracy: 0.8833</a:t>
            </a:r>
          </a:p>
          <a:p>
            <a:r>
              <a:rPr lang="en-US" b="1" dirty="0"/>
              <a:t>O</a:t>
            </a:r>
            <a:r>
              <a:rPr lang="en-SA" b="1" dirty="0"/>
              <a:t>ptimizer: Adam, kernel_initializer: uniform , activation: relu</a:t>
            </a:r>
            <a:endParaRPr lang="en-SA" dirty="0"/>
          </a:p>
          <a:p>
            <a:pPr marL="457200" lvl="1" indent="0">
              <a:buNone/>
            </a:pPr>
            <a:r>
              <a:rPr lang="en-SA" dirty="0"/>
              <a:t>loss: 0.7203</a:t>
            </a:r>
          </a:p>
          <a:p>
            <a:pPr marL="457200" lvl="1" indent="0">
              <a:buNone/>
            </a:pPr>
            <a:r>
              <a:rPr lang="en-US" dirty="0"/>
              <a:t>A</a:t>
            </a:r>
            <a:r>
              <a:rPr lang="en-SA" dirty="0"/>
              <a:t>ccuracy: 0.7578</a:t>
            </a:r>
          </a:p>
          <a:p>
            <a:pPr marL="457200" lvl="1" indent="0">
              <a:buNone/>
            </a:pPr>
            <a:r>
              <a:rPr lang="en-SA" dirty="0"/>
              <a:t>val_loss: 0.4107</a:t>
            </a:r>
          </a:p>
          <a:p>
            <a:pPr marL="457200" lvl="1" indent="0">
              <a:buNone/>
            </a:pPr>
            <a:r>
              <a:rPr lang="en-SA" dirty="0"/>
              <a:t>val_accuracy: 0.8705</a:t>
            </a:r>
          </a:p>
          <a:p>
            <a:endParaRPr lang="en-SA" dirty="0"/>
          </a:p>
        </p:txBody>
      </p:sp>
    </p:spTree>
    <p:extLst>
      <p:ext uri="{BB962C8B-B14F-4D97-AF65-F5344CB8AC3E}">
        <p14:creationId xmlns:p14="http://schemas.microsoft.com/office/powerpoint/2010/main" val="3488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D43-C93F-0A47-A3F0-E4C84560609D}"/>
              </a:ext>
            </a:extLst>
          </p:cNvPr>
          <p:cNvSpPr>
            <a:spLocks noGrp="1"/>
          </p:cNvSpPr>
          <p:nvPr>
            <p:ph type="title"/>
          </p:nvPr>
        </p:nvSpPr>
        <p:spPr/>
        <p:txBody>
          <a:bodyPr/>
          <a:lstStyle/>
          <a:p>
            <a:r>
              <a:rPr lang="en-US" dirty="0"/>
              <a:t>Results</a:t>
            </a:r>
            <a:endParaRPr lang="en-SA" dirty="0"/>
          </a:p>
        </p:txBody>
      </p:sp>
      <p:sp>
        <p:nvSpPr>
          <p:cNvPr id="3" name="Content Placeholder 2">
            <a:extLst>
              <a:ext uri="{FF2B5EF4-FFF2-40B4-BE49-F238E27FC236}">
                <a16:creationId xmlns:a16="http://schemas.microsoft.com/office/drawing/2014/main" id="{7D6C399C-ED31-1548-B520-095628D17F61}"/>
              </a:ext>
            </a:extLst>
          </p:cNvPr>
          <p:cNvSpPr>
            <a:spLocks noGrp="1"/>
          </p:cNvSpPr>
          <p:nvPr>
            <p:ph idx="1"/>
          </p:nvPr>
        </p:nvSpPr>
        <p:spPr/>
        <p:txBody>
          <a:bodyPr>
            <a:normAutofit/>
          </a:bodyPr>
          <a:lstStyle/>
          <a:p>
            <a:r>
              <a:rPr lang="en-US" b="1" dirty="0"/>
              <a:t>O</a:t>
            </a:r>
            <a:r>
              <a:rPr lang="en-SA" b="1" dirty="0"/>
              <a:t>ptimizer: Adagrad ,  kernel_initializer: uniform , activation: tanh</a:t>
            </a:r>
            <a:endParaRPr lang="en-SA" dirty="0"/>
          </a:p>
          <a:p>
            <a:pPr marL="457200" lvl="1" indent="0">
              <a:buNone/>
            </a:pPr>
            <a:r>
              <a:rPr lang="en-SA" dirty="0"/>
              <a:t>loss: 3.3758 </a:t>
            </a:r>
          </a:p>
          <a:p>
            <a:pPr marL="457200" lvl="1" indent="0">
              <a:buNone/>
            </a:pPr>
            <a:r>
              <a:rPr lang="en-SA" dirty="0"/>
              <a:t>accuracy: 0.1000</a:t>
            </a:r>
          </a:p>
          <a:p>
            <a:pPr marL="457200" lvl="1" indent="0">
              <a:buNone/>
            </a:pPr>
            <a:r>
              <a:rPr lang="en-SA" dirty="0"/>
              <a:t>val_loss: 2.7361</a:t>
            </a:r>
          </a:p>
          <a:p>
            <a:pPr marL="457200" lvl="1" indent="0">
              <a:buNone/>
            </a:pPr>
            <a:r>
              <a:rPr lang="en-SA" dirty="0"/>
              <a:t>val_accuracy: 0.1852</a:t>
            </a:r>
          </a:p>
          <a:p>
            <a:r>
              <a:rPr lang="en-US" b="1" dirty="0"/>
              <a:t>O</a:t>
            </a:r>
            <a:r>
              <a:rPr lang="en-SA" b="1" dirty="0"/>
              <a:t>ptimizer: Nadam, kernel_initializer: normal, activation: relu</a:t>
            </a:r>
            <a:endParaRPr lang="en-SA" dirty="0"/>
          </a:p>
          <a:p>
            <a:pPr marL="457200" lvl="1" indent="0">
              <a:buNone/>
            </a:pPr>
            <a:r>
              <a:rPr lang="en-SA" dirty="0"/>
              <a:t>loss: 0.7634</a:t>
            </a:r>
          </a:p>
          <a:p>
            <a:pPr marL="457200" lvl="1" indent="0">
              <a:buNone/>
            </a:pPr>
            <a:r>
              <a:rPr lang="en-SA" dirty="0"/>
              <a:t>accuracy: 0.7404</a:t>
            </a:r>
          </a:p>
          <a:p>
            <a:pPr marL="457200" lvl="1" indent="0">
              <a:buNone/>
            </a:pPr>
            <a:r>
              <a:rPr lang="en-SA" dirty="0"/>
              <a:t>val_loss: 0.4217</a:t>
            </a:r>
          </a:p>
          <a:p>
            <a:pPr marL="457200" lvl="1" indent="0">
              <a:buNone/>
            </a:pPr>
            <a:r>
              <a:rPr lang="en-SA" dirty="0"/>
              <a:t>val_accuracy: 0.8577</a:t>
            </a:r>
          </a:p>
          <a:p>
            <a:endParaRPr lang="en-SA" dirty="0"/>
          </a:p>
        </p:txBody>
      </p:sp>
    </p:spTree>
    <p:extLst>
      <p:ext uri="{BB962C8B-B14F-4D97-AF65-F5344CB8AC3E}">
        <p14:creationId xmlns:p14="http://schemas.microsoft.com/office/powerpoint/2010/main" val="207824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EBBB-4771-C648-B0A7-2AEB449AF70A}"/>
              </a:ext>
            </a:extLst>
          </p:cNvPr>
          <p:cNvSpPr>
            <a:spLocks noGrp="1"/>
          </p:cNvSpPr>
          <p:nvPr>
            <p:ph type="title"/>
          </p:nvPr>
        </p:nvSpPr>
        <p:spPr/>
        <p:txBody>
          <a:bodyPr/>
          <a:lstStyle/>
          <a:p>
            <a:r>
              <a:rPr lang="en-US" dirty="0"/>
              <a:t>Results</a:t>
            </a:r>
            <a:endParaRPr lang="en-SA" dirty="0"/>
          </a:p>
        </p:txBody>
      </p:sp>
      <p:pic>
        <p:nvPicPr>
          <p:cNvPr id="5" name="Content Placeholder 4">
            <a:extLst>
              <a:ext uri="{FF2B5EF4-FFF2-40B4-BE49-F238E27FC236}">
                <a16:creationId xmlns:a16="http://schemas.microsoft.com/office/drawing/2014/main" id="{55292F3C-2EC6-0A48-8013-BBFCDF9E7767}"/>
              </a:ext>
            </a:extLst>
          </p:cNvPr>
          <p:cNvPicPr>
            <a:picLocks noGrp="1" noChangeAspect="1"/>
          </p:cNvPicPr>
          <p:nvPr>
            <p:ph idx="1"/>
          </p:nvPr>
        </p:nvPicPr>
        <p:blipFill>
          <a:blip r:embed="rId2"/>
          <a:stretch>
            <a:fillRect/>
          </a:stretch>
        </p:blipFill>
        <p:spPr>
          <a:xfrm>
            <a:off x="6268832" y="1401107"/>
            <a:ext cx="4902200" cy="3530600"/>
          </a:xfrm>
        </p:spPr>
      </p:pic>
      <p:sp>
        <p:nvSpPr>
          <p:cNvPr id="6" name="TextBox 5">
            <a:extLst>
              <a:ext uri="{FF2B5EF4-FFF2-40B4-BE49-F238E27FC236}">
                <a16:creationId xmlns:a16="http://schemas.microsoft.com/office/drawing/2014/main" id="{77F20C29-D9FF-FD42-B5F7-66D65D001CDE}"/>
              </a:ext>
            </a:extLst>
          </p:cNvPr>
          <p:cNvSpPr txBox="1"/>
          <p:nvPr/>
        </p:nvSpPr>
        <p:spPr>
          <a:xfrm>
            <a:off x="838200" y="1815548"/>
            <a:ext cx="3916823" cy="2031325"/>
          </a:xfrm>
          <a:prstGeom prst="rect">
            <a:avLst/>
          </a:prstGeom>
          <a:noFill/>
        </p:spPr>
        <p:txBody>
          <a:bodyPr wrap="square" rtlCol="0">
            <a:spAutoFit/>
          </a:bodyPr>
          <a:lstStyle/>
          <a:p>
            <a:r>
              <a:rPr lang="en-US" dirty="0"/>
              <a:t>Optimizer: RMSprop</a:t>
            </a:r>
          </a:p>
          <a:p>
            <a:r>
              <a:rPr lang="en-US" dirty="0" err="1"/>
              <a:t>Kernel_initializer</a:t>
            </a:r>
            <a:r>
              <a:rPr lang="en-US" dirty="0"/>
              <a:t>: uniform</a:t>
            </a:r>
          </a:p>
          <a:p>
            <a:r>
              <a:rPr lang="en-US" dirty="0"/>
              <a:t>Activation: linear</a:t>
            </a:r>
          </a:p>
          <a:p>
            <a:endParaRPr lang="en-US" dirty="0"/>
          </a:p>
          <a:p>
            <a:r>
              <a:rPr lang="en-US" dirty="0"/>
              <a:t>Accuracy: 91%</a:t>
            </a:r>
          </a:p>
          <a:p>
            <a:endParaRPr lang="en-SA" dirty="0"/>
          </a:p>
          <a:p>
            <a:endParaRPr lang="en-SA" dirty="0"/>
          </a:p>
        </p:txBody>
      </p:sp>
    </p:spTree>
    <p:extLst>
      <p:ext uri="{BB962C8B-B14F-4D97-AF65-F5344CB8AC3E}">
        <p14:creationId xmlns:p14="http://schemas.microsoft.com/office/powerpoint/2010/main" val="265180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83446-F7CC-2443-9144-C888970CAA55}"/>
              </a:ext>
            </a:extLst>
          </p:cNvPr>
          <p:cNvSpPr>
            <a:spLocks noGrp="1"/>
          </p:cNvSpPr>
          <p:nvPr>
            <p:ph type="title"/>
          </p:nvPr>
        </p:nvSpPr>
        <p:spPr/>
        <p:txBody>
          <a:bodyPr/>
          <a:lstStyle/>
          <a:p>
            <a:r>
              <a:rPr lang="en-SA" dirty="0"/>
              <a:t>Introducation </a:t>
            </a:r>
          </a:p>
        </p:txBody>
      </p:sp>
      <p:sp>
        <p:nvSpPr>
          <p:cNvPr id="3" name="Content Placeholder 2">
            <a:extLst>
              <a:ext uri="{FF2B5EF4-FFF2-40B4-BE49-F238E27FC236}">
                <a16:creationId xmlns:a16="http://schemas.microsoft.com/office/drawing/2014/main" id="{70133ADC-99FB-0345-AA26-E2350619F7D7}"/>
              </a:ext>
            </a:extLst>
          </p:cNvPr>
          <p:cNvSpPr>
            <a:spLocks noGrp="1"/>
          </p:cNvSpPr>
          <p:nvPr>
            <p:ph idx="1"/>
          </p:nvPr>
        </p:nvSpPr>
        <p:spPr/>
        <p:txBody>
          <a:bodyPr>
            <a:normAutofit lnSpcReduction="10000"/>
          </a:bodyPr>
          <a:lstStyle/>
          <a:p>
            <a:pPr marL="0" indent="0">
              <a:buNone/>
            </a:pPr>
            <a:r>
              <a:rPr lang="en-US" dirty="0"/>
              <a:t>Why handwritten Arabic OCR?</a:t>
            </a:r>
          </a:p>
          <a:p>
            <a:pPr marL="0" indent="0">
              <a:buNone/>
            </a:pPr>
            <a:endParaRPr lang="en-US" dirty="0"/>
          </a:p>
          <a:p>
            <a:pPr marL="0" indent="0">
              <a:buNone/>
            </a:pPr>
            <a:r>
              <a:rPr lang="en-US" dirty="0"/>
              <a:t>• The Arabic alphabet is also used to script other languages</a:t>
            </a:r>
          </a:p>
          <a:p>
            <a:pPr marL="0" indent="0">
              <a:buNone/>
            </a:pPr>
            <a:r>
              <a:rPr lang="en-US" dirty="0"/>
              <a:t>such as Farsi, Kurd, Persian, Urdu, etc.</a:t>
            </a:r>
          </a:p>
          <a:p>
            <a:pPr marL="0" indent="0">
              <a:buNone/>
            </a:pPr>
            <a:endParaRPr lang="en-US" dirty="0"/>
          </a:p>
          <a:p>
            <a:pPr marL="0" indent="0">
              <a:buNone/>
            </a:pPr>
            <a:r>
              <a:rPr lang="en-US" dirty="0"/>
              <a:t>• Little research has been addresses in the Arabic OCR.</a:t>
            </a:r>
          </a:p>
          <a:p>
            <a:pPr marL="0" indent="0">
              <a:buNone/>
            </a:pPr>
            <a:endParaRPr lang="en-US" dirty="0"/>
          </a:p>
          <a:p>
            <a:r>
              <a:rPr lang="en-US" dirty="0"/>
              <a:t>Handwritten OCR has a wide range of applications: invoice receipt processing, subscription collection,</a:t>
            </a:r>
          </a:p>
        </p:txBody>
      </p:sp>
    </p:spTree>
    <p:extLst>
      <p:ext uri="{BB962C8B-B14F-4D97-AF65-F5344CB8AC3E}">
        <p14:creationId xmlns:p14="http://schemas.microsoft.com/office/powerpoint/2010/main" val="102125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2924-E3D4-6848-9F0E-C77EB690102B}"/>
              </a:ext>
            </a:extLst>
          </p:cNvPr>
          <p:cNvSpPr>
            <a:spLocks noGrp="1"/>
          </p:cNvSpPr>
          <p:nvPr>
            <p:ph type="title"/>
          </p:nvPr>
        </p:nvSpPr>
        <p:spPr/>
        <p:txBody>
          <a:bodyPr/>
          <a:lstStyle/>
          <a:p>
            <a:r>
              <a:rPr lang="en-US" dirty="0"/>
              <a:t>Characteristics of the Arabic language</a:t>
            </a:r>
            <a:br>
              <a:rPr lang="en-US" dirty="0"/>
            </a:br>
            <a:endParaRPr lang="en-SA" dirty="0"/>
          </a:p>
        </p:txBody>
      </p:sp>
      <p:sp>
        <p:nvSpPr>
          <p:cNvPr id="3" name="Content Placeholder 2">
            <a:extLst>
              <a:ext uri="{FF2B5EF4-FFF2-40B4-BE49-F238E27FC236}">
                <a16:creationId xmlns:a16="http://schemas.microsoft.com/office/drawing/2014/main" id="{BD499473-4619-9140-A98A-5C64E8E74293}"/>
              </a:ext>
            </a:extLst>
          </p:cNvPr>
          <p:cNvSpPr>
            <a:spLocks noGrp="1"/>
          </p:cNvSpPr>
          <p:nvPr>
            <p:ph idx="1"/>
          </p:nvPr>
        </p:nvSpPr>
        <p:spPr>
          <a:xfrm>
            <a:off x="838200" y="1298713"/>
            <a:ext cx="10515600" cy="4878250"/>
          </a:xfrm>
        </p:spPr>
        <p:txBody>
          <a:bodyPr/>
          <a:lstStyle/>
          <a:p>
            <a:pPr marL="0" indent="0">
              <a:buNone/>
            </a:pPr>
            <a:r>
              <a:rPr lang="en-US" dirty="0"/>
              <a:t>Arabic is cursive</a:t>
            </a:r>
          </a:p>
          <a:p>
            <a:pPr marL="0" indent="0">
              <a:buNone/>
            </a:pPr>
            <a:endParaRPr lang="en-US" dirty="0"/>
          </a:p>
          <a:p>
            <a:pPr marL="0" indent="0">
              <a:buNone/>
            </a:pPr>
            <a:endParaRPr lang="en-US" dirty="0"/>
          </a:p>
          <a:p>
            <a:pPr marL="0" indent="0">
              <a:buNone/>
            </a:pPr>
            <a:r>
              <a:rPr lang="en-US" dirty="0"/>
              <a:t>Arabic letter shapes are context dependent</a:t>
            </a:r>
          </a:p>
          <a:p>
            <a:pPr marL="0" indent="0">
              <a:buNone/>
            </a:pPr>
            <a:endParaRPr lang="en-US" dirty="0"/>
          </a:p>
          <a:p>
            <a:pPr marL="0" indent="0">
              <a:buNone/>
            </a:pPr>
            <a:endParaRPr lang="en-US" dirty="0"/>
          </a:p>
          <a:p>
            <a:pPr marL="0" indent="0">
              <a:buNone/>
            </a:pPr>
            <a:r>
              <a:rPr lang="en-US" dirty="0"/>
              <a:t>Variability of letter shapes (in handwritings)</a:t>
            </a:r>
          </a:p>
          <a:p>
            <a:pPr marL="0" indent="0">
              <a:buNone/>
            </a:pPr>
            <a:endParaRPr lang="en-SA" dirty="0"/>
          </a:p>
        </p:txBody>
      </p:sp>
      <p:pic>
        <p:nvPicPr>
          <p:cNvPr id="5" name="Picture 4">
            <a:extLst>
              <a:ext uri="{FF2B5EF4-FFF2-40B4-BE49-F238E27FC236}">
                <a16:creationId xmlns:a16="http://schemas.microsoft.com/office/drawing/2014/main" id="{1118F413-90BF-A447-80A9-6A344CF9D23A}"/>
              </a:ext>
            </a:extLst>
          </p:cNvPr>
          <p:cNvPicPr>
            <a:picLocks noChangeAspect="1"/>
          </p:cNvPicPr>
          <p:nvPr/>
        </p:nvPicPr>
        <p:blipFill>
          <a:blip r:embed="rId2"/>
          <a:stretch>
            <a:fillRect/>
          </a:stretch>
        </p:blipFill>
        <p:spPr>
          <a:xfrm>
            <a:off x="1003577" y="1706012"/>
            <a:ext cx="7454900" cy="1181100"/>
          </a:xfrm>
          <a:prstGeom prst="rect">
            <a:avLst/>
          </a:prstGeom>
        </p:spPr>
      </p:pic>
      <p:pic>
        <p:nvPicPr>
          <p:cNvPr id="7" name="Picture 6">
            <a:extLst>
              <a:ext uri="{FF2B5EF4-FFF2-40B4-BE49-F238E27FC236}">
                <a16:creationId xmlns:a16="http://schemas.microsoft.com/office/drawing/2014/main" id="{21BEF9EE-63E7-2F46-9FE9-70E428A4B51A}"/>
              </a:ext>
            </a:extLst>
          </p:cNvPr>
          <p:cNvPicPr>
            <a:picLocks noChangeAspect="1"/>
          </p:cNvPicPr>
          <p:nvPr/>
        </p:nvPicPr>
        <p:blipFill>
          <a:blip r:embed="rId3"/>
          <a:stretch>
            <a:fillRect/>
          </a:stretch>
        </p:blipFill>
        <p:spPr>
          <a:xfrm>
            <a:off x="1308100" y="3411676"/>
            <a:ext cx="4787900" cy="787400"/>
          </a:xfrm>
          <a:prstGeom prst="rect">
            <a:avLst/>
          </a:prstGeom>
        </p:spPr>
      </p:pic>
      <p:pic>
        <p:nvPicPr>
          <p:cNvPr id="9" name="Picture 8">
            <a:extLst>
              <a:ext uri="{FF2B5EF4-FFF2-40B4-BE49-F238E27FC236}">
                <a16:creationId xmlns:a16="http://schemas.microsoft.com/office/drawing/2014/main" id="{EEA51B4A-B51C-9A40-9ED2-C33B500FCC71}"/>
              </a:ext>
            </a:extLst>
          </p:cNvPr>
          <p:cNvPicPr>
            <a:picLocks noChangeAspect="1"/>
          </p:cNvPicPr>
          <p:nvPr/>
        </p:nvPicPr>
        <p:blipFill>
          <a:blip r:embed="rId4"/>
          <a:stretch>
            <a:fillRect/>
          </a:stretch>
        </p:blipFill>
        <p:spPr>
          <a:xfrm>
            <a:off x="1308100" y="4731787"/>
            <a:ext cx="4787900" cy="1460500"/>
          </a:xfrm>
          <a:prstGeom prst="rect">
            <a:avLst/>
          </a:prstGeom>
        </p:spPr>
      </p:pic>
    </p:spTree>
    <p:extLst>
      <p:ext uri="{BB962C8B-B14F-4D97-AF65-F5344CB8AC3E}">
        <p14:creationId xmlns:p14="http://schemas.microsoft.com/office/powerpoint/2010/main" val="2801359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A63A-9181-6F4E-8E4E-35AB061EB098}"/>
              </a:ext>
            </a:extLst>
          </p:cNvPr>
          <p:cNvSpPr>
            <a:spLocks noGrp="1"/>
          </p:cNvSpPr>
          <p:nvPr>
            <p:ph type="title"/>
          </p:nvPr>
        </p:nvSpPr>
        <p:spPr/>
        <p:txBody>
          <a:bodyPr/>
          <a:lstStyle/>
          <a:p>
            <a:endParaRPr lang="en-SA"/>
          </a:p>
        </p:txBody>
      </p:sp>
      <p:pic>
        <p:nvPicPr>
          <p:cNvPr id="5" name="Content Placeholder 4">
            <a:extLst>
              <a:ext uri="{FF2B5EF4-FFF2-40B4-BE49-F238E27FC236}">
                <a16:creationId xmlns:a16="http://schemas.microsoft.com/office/drawing/2014/main" id="{9B7B1A91-9A9C-9842-A01A-630A9AE11AA3}"/>
              </a:ext>
            </a:extLst>
          </p:cNvPr>
          <p:cNvPicPr>
            <a:picLocks noGrp="1" noChangeAspect="1"/>
          </p:cNvPicPr>
          <p:nvPr>
            <p:ph idx="1"/>
          </p:nvPr>
        </p:nvPicPr>
        <p:blipFill>
          <a:blip r:embed="rId2"/>
          <a:stretch>
            <a:fillRect/>
          </a:stretch>
        </p:blipFill>
        <p:spPr>
          <a:xfrm>
            <a:off x="2941984" y="365125"/>
            <a:ext cx="5897699" cy="5938871"/>
          </a:xfrm>
        </p:spPr>
      </p:pic>
    </p:spTree>
    <p:extLst>
      <p:ext uri="{BB962C8B-B14F-4D97-AF65-F5344CB8AC3E}">
        <p14:creationId xmlns:p14="http://schemas.microsoft.com/office/powerpoint/2010/main" val="2828651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1CF6-90AB-EA46-B781-A7E90872F120}"/>
              </a:ext>
            </a:extLst>
          </p:cNvPr>
          <p:cNvSpPr>
            <a:spLocks noGrp="1"/>
          </p:cNvSpPr>
          <p:nvPr>
            <p:ph type="title"/>
          </p:nvPr>
        </p:nvSpPr>
        <p:spPr/>
        <p:txBody>
          <a:bodyPr/>
          <a:lstStyle/>
          <a:p>
            <a:r>
              <a:rPr lang="en-US" dirty="0"/>
              <a:t>Convolutional Neural Network (CNN)</a:t>
            </a:r>
            <a:endParaRPr lang="en-SA" dirty="0"/>
          </a:p>
        </p:txBody>
      </p:sp>
      <p:sp>
        <p:nvSpPr>
          <p:cNvPr id="3" name="Content Placeholder 2">
            <a:extLst>
              <a:ext uri="{FF2B5EF4-FFF2-40B4-BE49-F238E27FC236}">
                <a16:creationId xmlns:a16="http://schemas.microsoft.com/office/drawing/2014/main" id="{E5AACE12-758B-4945-A09C-2E2A59F91DF0}"/>
              </a:ext>
            </a:extLst>
          </p:cNvPr>
          <p:cNvSpPr>
            <a:spLocks noGrp="1"/>
          </p:cNvSpPr>
          <p:nvPr>
            <p:ph idx="1"/>
          </p:nvPr>
        </p:nvSpPr>
        <p:spPr/>
        <p:txBody>
          <a:bodyPr>
            <a:normAutofit/>
          </a:bodyPr>
          <a:lstStyle/>
          <a:p>
            <a:pPr marL="0" indent="0">
              <a:buNone/>
            </a:pPr>
            <a:r>
              <a:rPr lang="en-US" dirty="0"/>
              <a:t>• Very Popular:</a:t>
            </a:r>
          </a:p>
          <a:p>
            <a:pPr marL="0" indent="0">
              <a:buNone/>
            </a:pPr>
            <a:r>
              <a:rPr lang="en-US" dirty="0"/>
              <a:t>   -Toolboxes: </a:t>
            </a:r>
            <a:r>
              <a:rPr lang="en-US" dirty="0" err="1"/>
              <a:t>tensorflow</a:t>
            </a:r>
            <a:r>
              <a:rPr lang="en-US" dirty="0"/>
              <a:t>, </a:t>
            </a:r>
            <a:r>
              <a:rPr lang="en-US" dirty="0" err="1"/>
              <a:t>cuda</a:t>
            </a:r>
            <a:r>
              <a:rPr lang="en-US" dirty="0"/>
              <a:t>-convnet and caffe (user friendlier)</a:t>
            </a:r>
          </a:p>
          <a:p>
            <a:pPr marL="0" indent="0">
              <a:buNone/>
            </a:pPr>
            <a:r>
              <a:rPr lang="en-US" dirty="0"/>
              <a:t>A high performance Classifier (multi-class)</a:t>
            </a:r>
          </a:p>
          <a:p>
            <a:r>
              <a:rPr lang="en-US" dirty="0"/>
              <a:t>Successful in object recognition, handwritten optical character OCR recognition, image noise removal etc.</a:t>
            </a:r>
          </a:p>
          <a:p>
            <a:r>
              <a:rPr lang="en-US" dirty="0"/>
              <a:t>Easy to implementation</a:t>
            </a:r>
          </a:p>
          <a:p>
            <a:pPr marL="0" indent="0">
              <a:buNone/>
            </a:pPr>
            <a:r>
              <a:rPr lang="en-US" dirty="0"/>
              <a:t>   -Slow in learning</a:t>
            </a:r>
          </a:p>
          <a:p>
            <a:pPr marL="0" indent="0">
              <a:buNone/>
            </a:pPr>
            <a:r>
              <a:rPr lang="en-US" dirty="0"/>
              <a:t>   -Fast in classification</a:t>
            </a:r>
            <a:endParaRPr lang="en-SA" dirty="0"/>
          </a:p>
        </p:txBody>
      </p:sp>
    </p:spTree>
    <p:extLst>
      <p:ext uri="{BB962C8B-B14F-4D97-AF65-F5344CB8AC3E}">
        <p14:creationId xmlns:p14="http://schemas.microsoft.com/office/powerpoint/2010/main" val="207800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271C-8C60-ED43-9CB3-EDEA1307FCF3}"/>
              </a:ext>
            </a:extLst>
          </p:cNvPr>
          <p:cNvSpPr>
            <a:spLocks noGrp="1"/>
          </p:cNvSpPr>
          <p:nvPr>
            <p:ph type="title"/>
          </p:nvPr>
        </p:nvSpPr>
        <p:spPr/>
        <p:txBody>
          <a:bodyPr/>
          <a:lstStyle/>
          <a:p>
            <a:r>
              <a:rPr lang="en-SA" dirty="0"/>
              <a:t>Why CNN</a:t>
            </a:r>
          </a:p>
        </p:txBody>
      </p:sp>
      <p:sp>
        <p:nvSpPr>
          <p:cNvPr id="3" name="Content Placeholder 2">
            <a:extLst>
              <a:ext uri="{FF2B5EF4-FFF2-40B4-BE49-F238E27FC236}">
                <a16:creationId xmlns:a16="http://schemas.microsoft.com/office/drawing/2014/main" id="{54F91C9A-6F0C-8D4F-AED7-94C0DD622945}"/>
              </a:ext>
            </a:extLst>
          </p:cNvPr>
          <p:cNvSpPr>
            <a:spLocks noGrp="1"/>
          </p:cNvSpPr>
          <p:nvPr>
            <p:ph idx="1"/>
          </p:nvPr>
        </p:nvSpPr>
        <p:spPr/>
        <p:txBody>
          <a:bodyPr/>
          <a:lstStyle/>
          <a:p>
            <a:pPr marL="0" indent="0" algn="just">
              <a:buNone/>
            </a:pPr>
            <a:r>
              <a:rPr lang="en-US" dirty="0"/>
              <a:t>Traditional optical character recognition (OCR) systems lacked efﬁciency, as character features were hard-coded and used to match characters. On the other hand, neural networks are able to learn features by </a:t>
            </a:r>
            <a:r>
              <a:rPr lang="en-US" dirty="0" err="1"/>
              <a:t>analysing</a:t>
            </a:r>
            <a:r>
              <a:rPr lang="en-US" dirty="0"/>
              <a:t> a dataset, alleviating the need for manual hard coding of features. At the end of the training process, the neural network learns parameters, making it more ﬂexible when handwriting styles are changed. The creation of the Modiﬁed National</a:t>
            </a:r>
          </a:p>
          <a:p>
            <a:pPr marL="0" indent="0">
              <a:buNone/>
            </a:pPr>
            <a:endParaRPr lang="en-SA" dirty="0"/>
          </a:p>
        </p:txBody>
      </p:sp>
    </p:spTree>
    <p:extLst>
      <p:ext uri="{BB962C8B-B14F-4D97-AF65-F5344CB8AC3E}">
        <p14:creationId xmlns:p14="http://schemas.microsoft.com/office/powerpoint/2010/main" val="66475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2B3A1-0DB0-6D45-861D-E0A3D1DE3F66}"/>
              </a:ext>
            </a:extLst>
          </p:cNvPr>
          <p:cNvSpPr>
            <a:spLocks noGrp="1"/>
          </p:cNvSpPr>
          <p:nvPr>
            <p:ph type="title"/>
          </p:nvPr>
        </p:nvSpPr>
        <p:spPr/>
        <p:txBody>
          <a:bodyPr/>
          <a:lstStyle/>
          <a:p>
            <a:r>
              <a:rPr lang="en-SA" b="1" dirty="0"/>
              <a:t>Data</a:t>
            </a:r>
            <a:endParaRPr lang="en-SA" dirty="0"/>
          </a:p>
        </p:txBody>
      </p:sp>
      <p:sp>
        <p:nvSpPr>
          <p:cNvPr id="3" name="Content Placeholder 2">
            <a:extLst>
              <a:ext uri="{FF2B5EF4-FFF2-40B4-BE49-F238E27FC236}">
                <a16:creationId xmlns:a16="http://schemas.microsoft.com/office/drawing/2014/main" id="{D9DF7E37-9B24-8A4E-B970-F5314E54F525}"/>
              </a:ext>
            </a:extLst>
          </p:cNvPr>
          <p:cNvSpPr>
            <a:spLocks noGrp="1"/>
          </p:cNvSpPr>
          <p:nvPr>
            <p:ph idx="1"/>
          </p:nvPr>
        </p:nvSpPr>
        <p:spPr/>
        <p:txBody>
          <a:bodyPr/>
          <a:lstStyle/>
          <a:p>
            <a:pPr marL="0" indent="0">
              <a:buNone/>
            </a:pPr>
            <a:endParaRPr lang="en-SA" dirty="0"/>
          </a:p>
          <a:p>
            <a:pPr marL="0" indent="0" algn="just">
              <a:buNone/>
            </a:pPr>
            <a:r>
              <a:rPr lang="en-SA" sz="2400" dirty="0"/>
              <a:t>Arabic Letters Dataset is composed of 16,800 characters written by 60 participants, and 90% of participants are right-hand. Each participant wrote each character (from ’alef’ to ’yeh’) ten times. </a:t>
            </a:r>
          </a:p>
        </p:txBody>
      </p:sp>
    </p:spTree>
    <p:extLst>
      <p:ext uri="{BB962C8B-B14F-4D97-AF65-F5344CB8AC3E}">
        <p14:creationId xmlns:p14="http://schemas.microsoft.com/office/powerpoint/2010/main" val="543950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2778-D33D-9A41-9FE3-A2C46A818BF5}"/>
              </a:ext>
            </a:extLst>
          </p:cNvPr>
          <p:cNvSpPr>
            <a:spLocks noGrp="1"/>
          </p:cNvSpPr>
          <p:nvPr>
            <p:ph type="title"/>
          </p:nvPr>
        </p:nvSpPr>
        <p:spPr/>
        <p:txBody>
          <a:bodyPr/>
          <a:lstStyle/>
          <a:p>
            <a:r>
              <a:rPr lang="en-SA" dirty="0"/>
              <a:t>CNN </a:t>
            </a:r>
            <a:r>
              <a:rPr lang="en-US" dirty="0"/>
              <a:t>Workflow</a:t>
            </a:r>
            <a:r>
              <a:rPr lang="en-SA" dirty="0"/>
              <a:t> </a:t>
            </a:r>
          </a:p>
        </p:txBody>
      </p:sp>
      <p:pic>
        <p:nvPicPr>
          <p:cNvPr id="5" name="Content Placeholder 4">
            <a:extLst>
              <a:ext uri="{FF2B5EF4-FFF2-40B4-BE49-F238E27FC236}">
                <a16:creationId xmlns:a16="http://schemas.microsoft.com/office/drawing/2014/main" id="{A8992DB7-5D8C-1145-96A3-5A8785127050}"/>
              </a:ext>
            </a:extLst>
          </p:cNvPr>
          <p:cNvPicPr>
            <a:picLocks noGrp="1" noChangeAspect="1"/>
          </p:cNvPicPr>
          <p:nvPr>
            <p:ph idx="1"/>
          </p:nvPr>
        </p:nvPicPr>
        <p:blipFill>
          <a:blip r:embed="rId2"/>
          <a:stretch>
            <a:fillRect/>
          </a:stretch>
        </p:blipFill>
        <p:spPr>
          <a:xfrm>
            <a:off x="838200" y="2514954"/>
            <a:ext cx="10515600" cy="2972679"/>
          </a:xfrm>
        </p:spPr>
      </p:pic>
    </p:spTree>
    <p:extLst>
      <p:ext uri="{BB962C8B-B14F-4D97-AF65-F5344CB8AC3E}">
        <p14:creationId xmlns:p14="http://schemas.microsoft.com/office/powerpoint/2010/main" val="1634744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AB9C-4E6A-A744-9AC2-9825B573F557}"/>
              </a:ext>
            </a:extLst>
          </p:cNvPr>
          <p:cNvSpPr>
            <a:spLocks noGrp="1"/>
          </p:cNvSpPr>
          <p:nvPr>
            <p:ph type="title"/>
          </p:nvPr>
        </p:nvSpPr>
        <p:spPr/>
        <p:txBody>
          <a:bodyPr/>
          <a:lstStyle/>
          <a:p>
            <a:r>
              <a:rPr lang="en-SA" dirty="0"/>
              <a:t>Methodology</a:t>
            </a:r>
          </a:p>
        </p:txBody>
      </p:sp>
      <p:sp>
        <p:nvSpPr>
          <p:cNvPr id="3" name="Content Placeholder 2">
            <a:extLst>
              <a:ext uri="{FF2B5EF4-FFF2-40B4-BE49-F238E27FC236}">
                <a16:creationId xmlns:a16="http://schemas.microsoft.com/office/drawing/2014/main" id="{B78A2891-B862-F047-A6F0-720DC36017A9}"/>
              </a:ext>
            </a:extLst>
          </p:cNvPr>
          <p:cNvSpPr>
            <a:spLocks noGrp="1"/>
          </p:cNvSpPr>
          <p:nvPr>
            <p:ph idx="1"/>
          </p:nvPr>
        </p:nvSpPr>
        <p:spPr/>
        <p:txBody>
          <a:bodyPr>
            <a:normAutofit/>
          </a:bodyPr>
          <a:lstStyle/>
          <a:p>
            <a:pPr marL="0" lvl="0" indent="0">
              <a:buNone/>
            </a:pPr>
            <a:r>
              <a:rPr lang="en-SA" dirty="0"/>
              <a:t>1- Data Preprocessing</a:t>
            </a:r>
          </a:p>
          <a:p>
            <a:pPr>
              <a:buFont typeface="Wingdings" pitchFamily="2" charset="2"/>
              <a:buChar char="Ø"/>
            </a:pPr>
            <a:r>
              <a:rPr lang="en-SA" dirty="0"/>
              <a:t>Image Normalization</a:t>
            </a:r>
            <a:r>
              <a:rPr lang="en-US" dirty="0"/>
              <a:t> : between 0–1 without loss of information.</a:t>
            </a:r>
          </a:p>
          <a:p>
            <a:pPr marL="0" indent="0">
              <a:buNone/>
            </a:pPr>
            <a:r>
              <a:rPr lang="en-US" dirty="0"/>
              <a:t>	Data normalization is an important step which ensures that each 	input parameter (pixel, in this case) has a similar data 	distribution. This makes convergence faster while training the 	network.</a:t>
            </a:r>
            <a:endParaRPr lang="en-SA" dirty="0"/>
          </a:p>
          <a:p>
            <a:pPr>
              <a:buFont typeface="Wingdings" pitchFamily="2" charset="2"/>
              <a:buChar char="Ø"/>
            </a:pPr>
            <a:r>
              <a:rPr lang="en-US" dirty="0"/>
              <a:t>Reshape the data to ensure that the input data to the model is in the correct shape.</a:t>
            </a:r>
          </a:p>
          <a:p>
            <a:pPr marL="457200" lvl="1" indent="0">
              <a:buNone/>
            </a:pPr>
            <a:r>
              <a:rPr lang="en-US" dirty="0" err="1"/>
              <a:t>Keras</a:t>
            </a:r>
            <a:r>
              <a:rPr lang="en-US" dirty="0"/>
              <a:t> CNNs require a 4D array as input, with shape (</a:t>
            </a:r>
            <a:r>
              <a:rPr lang="en-US" dirty="0" err="1"/>
              <a:t>nb_samples,rows,columns,channels</a:t>
            </a:r>
            <a:r>
              <a:rPr lang="en-US" dirty="0"/>
              <a:t>)</a:t>
            </a:r>
            <a:endParaRPr lang="en-SA" dirty="0"/>
          </a:p>
          <a:p>
            <a:pPr marL="0" indent="0">
              <a:buNone/>
            </a:pPr>
            <a:endParaRPr lang="en-SA" dirty="0"/>
          </a:p>
        </p:txBody>
      </p:sp>
    </p:spTree>
    <p:extLst>
      <p:ext uri="{BB962C8B-B14F-4D97-AF65-F5344CB8AC3E}">
        <p14:creationId xmlns:p14="http://schemas.microsoft.com/office/powerpoint/2010/main" val="1421829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596</Words>
  <Application>Microsoft Macintosh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Arabic Handwritten Recognition Using CNN</vt:lpstr>
      <vt:lpstr>Introducation </vt:lpstr>
      <vt:lpstr>Characteristics of the Arabic language </vt:lpstr>
      <vt:lpstr>PowerPoint Presentation</vt:lpstr>
      <vt:lpstr>Convolutional Neural Network (CNN)</vt:lpstr>
      <vt:lpstr>Why CNN</vt:lpstr>
      <vt:lpstr>Data</vt:lpstr>
      <vt:lpstr>CNN Workflow </vt:lpstr>
      <vt:lpstr>Methodology</vt:lpstr>
      <vt:lpstr>Methodology</vt:lpstr>
      <vt:lpstr>Methodology</vt:lpstr>
      <vt:lpstr>Methodology</vt:lpstr>
      <vt:lpstr>Results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Arabic Handwritten Recognition Using CNN</dc:title>
  <dc:creator>Microsoft Office User</dc:creator>
  <cp:lastModifiedBy>Microsoft Office User</cp:lastModifiedBy>
  <cp:revision>1</cp:revision>
  <dcterms:created xsi:type="dcterms:W3CDTF">2021-11-17T15:45:47Z</dcterms:created>
  <dcterms:modified xsi:type="dcterms:W3CDTF">2021-11-17T17:28:19Z</dcterms:modified>
</cp:coreProperties>
</file>