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3849D-03DF-41F7-952A-742724DA76E4}" v="4" dt="2024-04-29T02:31:25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C43BB-83F1-4E89-8D7A-608957275E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5698656-4696-416A-8DFD-DC502200778A}">
      <dgm:prSet/>
      <dgm:spPr/>
      <dgm:t>
        <a:bodyPr/>
        <a:lstStyle/>
        <a:p>
          <a:r>
            <a:rPr lang="en-US" b="0" i="0" dirty="0"/>
            <a:t>Developing a named entity recognition (NER) system tailored for social media texts, including Twitter, Facebook, and Instagram posts.</a:t>
          </a:r>
          <a:endParaRPr lang="en-US" dirty="0"/>
        </a:p>
      </dgm:t>
    </dgm:pt>
    <dgm:pt modelId="{F287F830-C827-4269-B45A-67D31F58918A}" type="parTrans" cxnId="{DF5C6D1B-DD9B-4014-A120-0A285C80FBAC}">
      <dgm:prSet/>
      <dgm:spPr/>
      <dgm:t>
        <a:bodyPr/>
        <a:lstStyle/>
        <a:p>
          <a:endParaRPr lang="en-US"/>
        </a:p>
      </dgm:t>
    </dgm:pt>
    <dgm:pt modelId="{6B0F6B9B-4015-4B88-B0C5-75D0D7681EB7}" type="sibTrans" cxnId="{DF5C6D1B-DD9B-4014-A120-0A285C80FBAC}">
      <dgm:prSet/>
      <dgm:spPr/>
      <dgm:t>
        <a:bodyPr/>
        <a:lstStyle/>
        <a:p>
          <a:endParaRPr lang="en-US"/>
        </a:p>
      </dgm:t>
    </dgm:pt>
    <dgm:pt modelId="{4B7B6993-63BD-4325-BF18-ABF51CFC3FBB}">
      <dgm:prSet/>
      <dgm:spPr/>
      <dgm:t>
        <a:bodyPr/>
        <a:lstStyle/>
        <a:p>
          <a:r>
            <a:rPr lang="en-US" b="0" i="0" dirty="0"/>
            <a:t>Addressing challenges such as informal language, abbreviations, emoticons, and misspellings commonly found in social media content.</a:t>
          </a:r>
          <a:endParaRPr lang="en-US" dirty="0"/>
        </a:p>
      </dgm:t>
    </dgm:pt>
    <dgm:pt modelId="{B725AD06-3A94-4205-93AA-F33DC25D9BC5}" type="parTrans" cxnId="{5E41B774-F95A-4A2C-8BEC-E751385BD40B}">
      <dgm:prSet/>
      <dgm:spPr/>
      <dgm:t>
        <a:bodyPr/>
        <a:lstStyle/>
        <a:p>
          <a:endParaRPr lang="en-US"/>
        </a:p>
      </dgm:t>
    </dgm:pt>
    <dgm:pt modelId="{4FE290D2-445D-44DD-94D6-AE46A41313EA}" type="sibTrans" cxnId="{5E41B774-F95A-4A2C-8BEC-E751385BD40B}">
      <dgm:prSet/>
      <dgm:spPr/>
      <dgm:t>
        <a:bodyPr/>
        <a:lstStyle/>
        <a:p>
          <a:endParaRPr lang="en-US"/>
        </a:p>
      </dgm:t>
    </dgm:pt>
    <dgm:pt modelId="{511E0B86-7FE7-4E9C-99FF-70D9088A9540}">
      <dgm:prSet/>
      <dgm:spPr/>
      <dgm:t>
        <a:bodyPr/>
        <a:lstStyle/>
        <a:p>
          <a:r>
            <a:rPr lang="en-US" b="0" i="0" dirty="0"/>
            <a:t>Achieving high accuracy and robust performance in identifying named entities within social media content to support downstream applications.</a:t>
          </a:r>
          <a:endParaRPr lang="en-US" dirty="0"/>
        </a:p>
      </dgm:t>
    </dgm:pt>
    <dgm:pt modelId="{99B9C732-A844-4400-B20D-2C63F05F1543}" type="parTrans" cxnId="{8B3EBDF8-A0F0-486B-A656-D14A20A74341}">
      <dgm:prSet/>
      <dgm:spPr/>
      <dgm:t>
        <a:bodyPr/>
        <a:lstStyle/>
        <a:p>
          <a:endParaRPr lang="en-US"/>
        </a:p>
      </dgm:t>
    </dgm:pt>
    <dgm:pt modelId="{F753973D-CC7F-410D-9B26-6786076DA36A}" type="sibTrans" cxnId="{8B3EBDF8-A0F0-486B-A656-D14A20A74341}">
      <dgm:prSet/>
      <dgm:spPr/>
      <dgm:t>
        <a:bodyPr/>
        <a:lstStyle/>
        <a:p>
          <a:endParaRPr lang="en-US"/>
        </a:p>
      </dgm:t>
    </dgm:pt>
    <dgm:pt modelId="{B0C1871B-3880-47C5-B23D-9B6B59EDCE12}" type="pres">
      <dgm:prSet presAssocID="{C68C43BB-83F1-4E89-8D7A-608957275E8A}" presName="root" presStyleCnt="0">
        <dgm:presLayoutVars>
          <dgm:dir/>
          <dgm:resizeHandles val="exact"/>
        </dgm:presLayoutVars>
      </dgm:prSet>
      <dgm:spPr/>
    </dgm:pt>
    <dgm:pt modelId="{AE37F464-ACE7-4F6F-A7CA-AA07EDF03B62}" type="pres">
      <dgm:prSet presAssocID="{45698656-4696-416A-8DFD-DC502200778A}" presName="compNode" presStyleCnt="0"/>
      <dgm:spPr/>
    </dgm:pt>
    <dgm:pt modelId="{4E0F17F0-C47C-43F3-9542-77F2232F1F2D}" type="pres">
      <dgm:prSet presAssocID="{45698656-4696-416A-8DFD-DC502200778A}" presName="bgRect" presStyleLbl="bgShp" presStyleIdx="0" presStyleCnt="3"/>
      <dgm:spPr/>
    </dgm:pt>
    <dgm:pt modelId="{367FB469-5864-427E-8604-BF3B402FC986}" type="pres">
      <dgm:prSet presAssocID="{45698656-4696-416A-8DFD-DC50220077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1383F9EB-B949-44FD-94E3-F481233E7B7E}" type="pres">
      <dgm:prSet presAssocID="{45698656-4696-416A-8DFD-DC502200778A}" presName="spaceRect" presStyleCnt="0"/>
      <dgm:spPr/>
    </dgm:pt>
    <dgm:pt modelId="{E576B079-7ABA-4A26-9F7B-CDCBC2A555E6}" type="pres">
      <dgm:prSet presAssocID="{45698656-4696-416A-8DFD-DC502200778A}" presName="parTx" presStyleLbl="revTx" presStyleIdx="0" presStyleCnt="3">
        <dgm:presLayoutVars>
          <dgm:chMax val="0"/>
          <dgm:chPref val="0"/>
        </dgm:presLayoutVars>
      </dgm:prSet>
      <dgm:spPr/>
    </dgm:pt>
    <dgm:pt modelId="{D739FE65-3F15-4F8C-AE14-EFC70660AC9E}" type="pres">
      <dgm:prSet presAssocID="{6B0F6B9B-4015-4B88-B0C5-75D0D7681EB7}" presName="sibTrans" presStyleCnt="0"/>
      <dgm:spPr/>
    </dgm:pt>
    <dgm:pt modelId="{EFB6A3A9-BA6F-42FB-A4CB-F30A643C2267}" type="pres">
      <dgm:prSet presAssocID="{4B7B6993-63BD-4325-BF18-ABF51CFC3FBB}" presName="compNode" presStyleCnt="0"/>
      <dgm:spPr/>
    </dgm:pt>
    <dgm:pt modelId="{E51E1D7A-1549-42E3-947B-F1348107407A}" type="pres">
      <dgm:prSet presAssocID="{4B7B6993-63BD-4325-BF18-ABF51CFC3FBB}" presName="bgRect" presStyleLbl="bgShp" presStyleIdx="1" presStyleCnt="3"/>
      <dgm:spPr/>
    </dgm:pt>
    <dgm:pt modelId="{758E1051-0C93-4333-8237-13D22BF4FFBA}" type="pres">
      <dgm:prSet presAssocID="{4B7B6993-63BD-4325-BF18-ABF51CFC3F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2DA9A88C-CD43-41EE-A985-71545574D528}" type="pres">
      <dgm:prSet presAssocID="{4B7B6993-63BD-4325-BF18-ABF51CFC3FBB}" presName="spaceRect" presStyleCnt="0"/>
      <dgm:spPr/>
    </dgm:pt>
    <dgm:pt modelId="{DA80DF9D-5491-4518-AB8B-34656DCBE1AB}" type="pres">
      <dgm:prSet presAssocID="{4B7B6993-63BD-4325-BF18-ABF51CFC3FBB}" presName="parTx" presStyleLbl="revTx" presStyleIdx="1" presStyleCnt="3">
        <dgm:presLayoutVars>
          <dgm:chMax val="0"/>
          <dgm:chPref val="0"/>
        </dgm:presLayoutVars>
      </dgm:prSet>
      <dgm:spPr/>
    </dgm:pt>
    <dgm:pt modelId="{D5838847-6C16-479B-AA95-67DB034C830D}" type="pres">
      <dgm:prSet presAssocID="{4FE290D2-445D-44DD-94D6-AE46A41313EA}" presName="sibTrans" presStyleCnt="0"/>
      <dgm:spPr/>
    </dgm:pt>
    <dgm:pt modelId="{444D18FD-57C3-40C9-8772-4B227A381483}" type="pres">
      <dgm:prSet presAssocID="{511E0B86-7FE7-4E9C-99FF-70D9088A9540}" presName="compNode" presStyleCnt="0"/>
      <dgm:spPr/>
    </dgm:pt>
    <dgm:pt modelId="{A65FEAE3-65CC-4B75-9D65-6B4DBFBBB3B8}" type="pres">
      <dgm:prSet presAssocID="{511E0B86-7FE7-4E9C-99FF-70D9088A9540}" presName="bgRect" presStyleLbl="bgShp" presStyleIdx="2" presStyleCnt="3"/>
      <dgm:spPr/>
    </dgm:pt>
    <dgm:pt modelId="{4F58755D-63F0-4265-9A22-F6FAD9ED2DAF}" type="pres">
      <dgm:prSet presAssocID="{511E0B86-7FE7-4E9C-99FF-70D9088A95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8FBCC7-D00D-4340-99D0-CD51A34A7E9D}" type="pres">
      <dgm:prSet presAssocID="{511E0B86-7FE7-4E9C-99FF-70D9088A9540}" presName="spaceRect" presStyleCnt="0"/>
      <dgm:spPr/>
    </dgm:pt>
    <dgm:pt modelId="{AD0A9250-FDBD-4A02-975F-4AAAA25EBD6E}" type="pres">
      <dgm:prSet presAssocID="{511E0B86-7FE7-4E9C-99FF-70D9088A95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5C6D1B-DD9B-4014-A120-0A285C80FBAC}" srcId="{C68C43BB-83F1-4E89-8D7A-608957275E8A}" destId="{45698656-4696-416A-8DFD-DC502200778A}" srcOrd="0" destOrd="0" parTransId="{F287F830-C827-4269-B45A-67D31F58918A}" sibTransId="{6B0F6B9B-4015-4B88-B0C5-75D0D7681EB7}"/>
    <dgm:cxn modelId="{38CED443-D81C-4877-8788-1870AACC927C}" type="presOf" srcId="{4B7B6993-63BD-4325-BF18-ABF51CFC3FBB}" destId="{DA80DF9D-5491-4518-AB8B-34656DCBE1AB}" srcOrd="0" destOrd="0" presId="urn:microsoft.com/office/officeart/2018/2/layout/IconVerticalSolidList"/>
    <dgm:cxn modelId="{5E41B774-F95A-4A2C-8BEC-E751385BD40B}" srcId="{C68C43BB-83F1-4E89-8D7A-608957275E8A}" destId="{4B7B6993-63BD-4325-BF18-ABF51CFC3FBB}" srcOrd="1" destOrd="0" parTransId="{B725AD06-3A94-4205-93AA-F33DC25D9BC5}" sibTransId="{4FE290D2-445D-44DD-94D6-AE46A41313EA}"/>
    <dgm:cxn modelId="{1E9CF490-6AFE-42BC-A124-92DA5376FE55}" type="presOf" srcId="{45698656-4696-416A-8DFD-DC502200778A}" destId="{E576B079-7ABA-4A26-9F7B-CDCBC2A555E6}" srcOrd="0" destOrd="0" presId="urn:microsoft.com/office/officeart/2018/2/layout/IconVerticalSolidList"/>
    <dgm:cxn modelId="{DF9961C4-D1C4-4F4E-8039-786D66BCDF75}" type="presOf" srcId="{511E0B86-7FE7-4E9C-99FF-70D9088A9540}" destId="{AD0A9250-FDBD-4A02-975F-4AAAA25EBD6E}" srcOrd="0" destOrd="0" presId="urn:microsoft.com/office/officeart/2018/2/layout/IconVerticalSolidList"/>
    <dgm:cxn modelId="{AAC595EE-C449-4C86-9489-6F766C5A338C}" type="presOf" srcId="{C68C43BB-83F1-4E89-8D7A-608957275E8A}" destId="{B0C1871B-3880-47C5-B23D-9B6B59EDCE12}" srcOrd="0" destOrd="0" presId="urn:microsoft.com/office/officeart/2018/2/layout/IconVerticalSolidList"/>
    <dgm:cxn modelId="{8B3EBDF8-A0F0-486B-A656-D14A20A74341}" srcId="{C68C43BB-83F1-4E89-8D7A-608957275E8A}" destId="{511E0B86-7FE7-4E9C-99FF-70D9088A9540}" srcOrd="2" destOrd="0" parTransId="{99B9C732-A844-4400-B20D-2C63F05F1543}" sibTransId="{F753973D-CC7F-410D-9B26-6786076DA36A}"/>
    <dgm:cxn modelId="{673386B1-5BE6-4CCF-8A26-4226201A81FA}" type="presParOf" srcId="{B0C1871B-3880-47C5-B23D-9B6B59EDCE12}" destId="{AE37F464-ACE7-4F6F-A7CA-AA07EDF03B62}" srcOrd="0" destOrd="0" presId="urn:microsoft.com/office/officeart/2018/2/layout/IconVerticalSolidList"/>
    <dgm:cxn modelId="{75D8E618-69FC-49F4-94AF-B17371F6A156}" type="presParOf" srcId="{AE37F464-ACE7-4F6F-A7CA-AA07EDF03B62}" destId="{4E0F17F0-C47C-43F3-9542-77F2232F1F2D}" srcOrd="0" destOrd="0" presId="urn:microsoft.com/office/officeart/2018/2/layout/IconVerticalSolidList"/>
    <dgm:cxn modelId="{C78950CE-FC6F-40EA-A47A-ABB920181B8E}" type="presParOf" srcId="{AE37F464-ACE7-4F6F-A7CA-AA07EDF03B62}" destId="{367FB469-5864-427E-8604-BF3B402FC986}" srcOrd="1" destOrd="0" presId="urn:microsoft.com/office/officeart/2018/2/layout/IconVerticalSolidList"/>
    <dgm:cxn modelId="{B3372095-BC41-4BBB-B592-62389D75EF36}" type="presParOf" srcId="{AE37F464-ACE7-4F6F-A7CA-AA07EDF03B62}" destId="{1383F9EB-B949-44FD-94E3-F481233E7B7E}" srcOrd="2" destOrd="0" presId="urn:microsoft.com/office/officeart/2018/2/layout/IconVerticalSolidList"/>
    <dgm:cxn modelId="{CDF7C2A5-541C-426A-A3DC-3E20AABA98C0}" type="presParOf" srcId="{AE37F464-ACE7-4F6F-A7CA-AA07EDF03B62}" destId="{E576B079-7ABA-4A26-9F7B-CDCBC2A555E6}" srcOrd="3" destOrd="0" presId="urn:microsoft.com/office/officeart/2018/2/layout/IconVerticalSolidList"/>
    <dgm:cxn modelId="{32F28E1E-073A-4843-9924-46AC678631C9}" type="presParOf" srcId="{B0C1871B-3880-47C5-B23D-9B6B59EDCE12}" destId="{D739FE65-3F15-4F8C-AE14-EFC70660AC9E}" srcOrd="1" destOrd="0" presId="urn:microsoft.com/office/officeart/2018/2/layout/IconVerticalSolidList"/>
    <dgm:cxn modelId="{FE00C145-C92A-4EDE-A381-C5DA9C9215EF}" type="presParOf" srcId="{B0C1871B-3880-47C5-B23D-9B6B59EDCE12}" destId="{EFB6A3A9-BA6F-42FB-A4CB-F30A643C2267}" srcOrd="2" destOrd="0" presId="urn:microsoft.com/office/officeart/2018/2/layout/IconVerticalSolidList"/>
    <dgm:cxn modelId="{9ADD2525-20ED-4895-840F-78E86514A1CC}" type="presParOf" srcId="{EFB6A3A9-BA6F-42FB-A4CB-F30A643C2267}" destId="{E51E1D7A-1549-42E3-947B-F1348107407A}" srcOrd="0" destOrd="0" presId="urn:microsoft.com/office/officeart/2018/2/layout/IconVerticalSolidList"/>
    <dgm:cxn modelId="{9EBA32EA-FD98-403F-ACD2-75D9CD35F2C1}" type="presParOf" srcId="{EFB6A3A9-BA6F-42FB-A4CB-F30A643C2267}" destId="{758E1051-0C93-4333-8237-13D22BF4FFBA}" srcOrd="1" destOrd="0" presId="urn:microsoft.com/office/officeart/2018/2/layout/IconVerticalSolidList"/>
    <dgm:cxn modelId="{6BB42A1F-CA54-4683-94C1-4DFB55C9A3D1}" type="presParOf" srcId="{EFB6A3A9-BA6F-42FB-A4CB-F30A643C2267}" destId="{2DA9A88C-CD43-41EE-A985-71545574D528}" srcOrd="2" destOrd="0" presId="urn:microsoft.com/office/officeart/2018/2/layout/IconVerticalSolidList"/>
    <dgm:cxn modelId="{BC660039-79AD-4266-AA92-FA91CDEA22F0}" type="presParOf" srcId="{EFB6A3A9-BA6F-42FB-A4CB-F30A643C2267}" destId="{DA80DF9D-5491-4518-AB8B-34656DCBE1AB}" srcOrd="3" destOrd="0" presId="urn:microsoft.com/office/officeart/2018/2/layout/IconVerticalSolidList"/>
    <dgm:cxn modelId="{0E46F729-BCF0-4936-861F-320B06E1D5B0}" type="presParOf" srcId="{B0C1871B-3880-47C5-B23D-9B6B59EDCE12}" destId="{D5838847-6C16-479B-AA95-67DB034C830D}" srcOrd="3" destOrd="0" presId="urn:microsoft.com/office/officeart/2018/2/layout/IconVerticalSolidList"/>
    <dgm:cxn modelId="{637F5C70-ECD2-4638-B4E4-6FC7DC048315}" type="presParOf" srcId="{B0C1871B-3880-47C5-B23D-9B6B59EDCE12}" destId="{444D18FD-57C3-40C9-8772-4B227A381483}" srcOrd="4" destOrd="0" presId="urn:microsoft.com/office/officeart/2018/2/layout/IconVerticalSolidList"/>
    <dgm:cxn modelId="{689F7929-DF85-433D-96D6-59E16B30ADCC}" type="presParOf" srcId="{444D18FD-57C3-40C9-8772-4B227A381483}" destId="{A65FEAE3-65CC-4B75-9D65-6B4DBFBBB3B8}" srcOrd="0" destOrd="0" presId="urn:microsoft.com/office/officeart/2018/2/layout/IconVerticalSolidList"/>
    <dgm:cxn modelId="{55A2FCCB-55FB-4096-8C6E-57D8F68423A2}" type="presParOf" srcId="{444D18FD-57C3-40C9-8772-4B227A381483}" destId="{4F58755D-63F0-4265-9A22-F6FAD9ED2DAF}" srcOrd="1" destOrd="0" presId="urn:microsoft.com/office/officeart/2018/2/layout/IconVerticalSolidList"/>
    <dgm:cxn modelId="{F55DAE40-0BB0-4A0B-97BB-8FB51C6033B4}" type="presParOf" srcId="{444D18FD-57C3-40C9-8772-4B227A381483}" destId="{A48FBCC7-D00D-4340-99D0-CD51A34A7E9D}" srcOrd="2" destOrd="0" presId="urn:microsoft.com/office/officeart/2018/2/layout/IconVerticalSolidList"/>
    <dgm:cxn modelId="{C8407D0F-9D6A-49A3-9638-1917A1F3525B}" type="presParOf" srcId="{444D18FD-57C3-40C9-8772-4B227A381483}" destId="{AD0A9250-FDBD-4A02-975F-4AAAA25EBD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49AED-8A7B-4528-BC83-F27817E915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5C3025D-1E18-4E3B-B40F-CA1CC3E8CA0D}">
      <dgm:prSet/>
      <dgm:spPr/>
      <dgm:t>
        <a:bodyPr/>
        <a:lstStyle/>
        <a:p>
          <a:r>
            <a:rPr lang="en-US" b="0" i="0" dirty="0"/>
            <a:t>Utilizing deep learning architectures such as </a:t>
          </a:r>
          <a:r>
            <a:rPr lang="en-US" b="0" i="0" dirty="0" err="1"/>
            <a:t>BiLSTM</a:t>
          </a:r>
          <a:r>
            <a:rPr lang="en-US" b="0" i="0" dirty="0"/>
            <a:t>-CRF and BERT for NER tasks, leveraging pre-trained language models.</a:t>
          </a:r>
          <a:endParaRPr lang="en-US" dirty="0"/>
        </a:p>
      </dgm:t>
    </dgm:pt>
    <dgm:pt modelId="{9BE19990-45AD-41C6-9D63-67D547EB1C87}" type="parTrans" cxnId="{916AD30D-FFA9-407D-B0D4-A210615FD4A2}">
      <dgm:prSet/>
      <dgm:spPr/>
      <dgm:t>
        <a:bodyPr/>
        <a:lstStyle/>
        <a:p>
          <a:endParaRPr lang="en-US"/>
        </a:p>
      </dgm:t>
    </dgm:pt>
    <dgm:pt modelId="{B5176C6C-ECB9-4474-ADC1-F5FC2205166C}" type="sibTrans" cxnId="{916AD30D-FFA9-407D-B0D4-A210615FD4A2}">
      <dgm:prSet/>
      <dgm:spPr/>
      <dgm:t>
        <a:bodyPr/>
        <a:lstStyle/>
        <a:p>
          <a:endParaRPr lang="en-US"/>
        </a:p>
      </dgm:t>
    </dgm:pt>
    <dgm:pt modelId="{87A154D1-7600-43F9-A1CB-80BF76084831}">
      <dgm:prSet/>
      <dgm:spPr/>
      <dgm:t>
        <a:bodyPr/>
        <a:lstStyle/>
        <a:p>
          <a:r>
            <a:rPr lang="en-US" b="0" i="0" dirty="0"/>
            <a:t>Pre-processing social media texts using techniques like tokenization, normalization, and spell correction to handle informal language and misspellings.</a:t>
          </a:r>
          <a:endParaRPr lang="en-US" dirty="0"/>
        </a:p>
      </dgm:t>
    </dgm:pt>
    <dgm:pt modelId="{CB3E3212-4F07-4CCE-A08B-2E6ACE251312}" type="parTrans" cxnId="{74706514-6139-4562-B3AF-83376E86BA7A}">
      <dgm:prSet/>
      <dgm:spPr/>
      <dgm:t>
        <a:bodyPr/>
        <a:lstStyle/>
        <a:p>
          <a:endParaRPr lang="en-US"/>
        </a:p>
      </dgm:t>
    </dgm:pt>
    <dgm:pt modelId="{D35088E2-498E-41ED-B5EA-2A67E4997C50}" type="sibTrans" cxnId="{74706514-6139-4562-B3AF-83376E86BA7A}">
      <dgm:prSet/>
      <dgm:spPr/>
      <dgm:t>
        <a:bodyPr/>
        <a:lstStyle/>
        <a:p>
          <a:endParaRPr lang="en-US"/>
        </a:p>
      </dgm:t>
    </dgm:pt>
    <dgm:pt modelId="{0B5F6C8D-DD1B-4286-83A5-D44ED645B0AE}">
      <dgm:prSet/>
      <dgm:spPr/>
      <dgm:t>
        <a:bodyPr/>
        <a:lstStyle/>
        <a:p>
          <a:r>
            <a:rPr lang="en-US" b="0" i="0" dirty="0"/>
            <a:t>Exploring transfer learning techniques to adapt models to the unique characteristics of social media texts, fine-tuning on annotated social media datasets.</a:t>
          </a:r>
          <a:endParaRPr lang="en-US" dirty="0"/>
        </a:p>
      </dgm:t>
    </dgm:pt>
    <dgm:pt modelId="{4B177BDB-10E5-44C2-92A2-66793AA3E325}" type="parTrans" cxnId="{EC990973-57C9-459F-862B-5D49F46CE25E}">
      <dgm:prSet/>
      <dgm:spPr/>
      <dgm:t>
        <a:bodyPr/>
        <a:lstStyle/>
        <a:p>
          <a:endParaRPr lang="en-US"/>
        </a:p>
      </dgm:t>
    </dgm:pt>
    <dgm:pt modelId="{40C40C71-3658-4488-97CA-5C10052D3352}" type="sibTrans" cxnId="{EC990973-57C9-459F-862B-5D49F46CE25E}">
      <dgm:prSet/>
      <dgm:spPr/>
      <dgm:t>
        <a:bodyPr/>
        <a:lstStyle/>
        <a:p>
          <a:endParaRPr lang="en-US"/>
        </a:p>
      </dgm:t>
    </dgm:pt>
    <dgm:pt modelId="{07482FDE-F81E-4C9F-B2CE-9039C5F63034}" type="pres">
      <dgm:prSet presAssocID="{DE149AED-8A7B-4528-BC83-F27817E91551}" presName="root" presStyleCnt="0">
        <dgm:presLayoutVars>
          <dgm:dir/>
          <dgm:resizeHandles val="exact"/>
        </dgm:presLayoutVars>
      </dgm:prSet>
      <dgm:spPr/>
    </dgm:pt>
    <dgm:pt modelId="{6D40DDD0-2F62-4779-AAAD-36B495FB1008}" type="pres">
      <dgm:prSet presAssocID="{F5C3025D-1E18-4E3B-B40F-CA1CC3E8CA0D}" presName="compNode" presStyleCnt="0"/>
      <dgm:spPr/>
    </dgm:pt>
    <dgm:pt modelId="{95C279F4-8DDD-4DB8-AF68-A3EB7B91BBB3}" type="pres">
      <dgm:prSet presAssocID="{F5C3025D-1E18-4E3B-B40F-CA1CC3E8CA0D}" presName="bgRect" presStyleLbl="bgShp" presStyleIdx="0" presStyleCnt="3"/>
      <dgm:spPr/>
    </dgm:pt>
    <dgm:pt modelId="{F8C0B9A2-FA04-45AD-A135-4F1AAEEB9DFE}" type="pres">
      <dgm:prSet presAssocID="{F5C3025D-1E18-4E3B-B40F-CA1CC3E8CA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102F4D4-551A-45BB-8082-DAED2AE1A09A}" type="pres">
      <dgm:prSet presAssocID="{F5C3025D-1E18-4E3B-B40F-CA1CC3E8CA0D}" presName="spaceRect" presStyleCnt="0"/>
      <dgm:spPr/>
    </dgm:pt>
    <dgm:pt modelId="{9EA69416-487B-461C-91C2-8C0ED5ACB5FD}" type="pres">
      <dgm:prSet presAssocID="{F5C3025D-1E18-4E3B-B40F-CA1CC3E8CA0D}" presName="parTx" presStyleLbl="revTx" presStyleIdx="0" presStyleCnt="3">
        <dgm:presLayoutVars>
          <dgm:chMax val="0"/>
          <dgm:chPref val="0"/>
        </dgm:presLayoutVars>
      </dgm:prSet>
      <dgm:spPr/>
    </dgm:pt>
    <dgm:pt modelId="{FBFF4B1F-B8C9-4343-83DC-90B12956576F}" type="pres">
      <dgm:prSet presAssocID="{B5176C6C-ECB9-4474-ADC1-F5FC2205166C}" presName="sibTrans" presStyleCnt="0"/>
      <dgm:spPr/>
    </dgm:pt>
    <dgm:pt modelId="{E85CC8A5-C0E5-4BEA-BE28-B8A842041139}" type="pres">
      <dgm:prSet presAssocID="{87A154D1-7600-43F9-A1CB-80BF76084831}" presName="compNode" presStyleCnt="0"/>
      <dgm:spPr/>
    </dgm:pt>
    <dgm:pt modelId="{AA353678-B992-4116-AFFD-1989B24CB6AE}" type="pres">
      <dgm:prSet presAssocID="{87A154D1-7600-43F9-A1CB-80BF76084831}" presName="bgRect" presStyleLbl="bgShp" presStyleIdx="1" presStyleCnt="3"/>
      <dgm:spPr/>
    </dgm:pt>
    <dgm:pt modelId="{E4685B38-5151-41A1-A95F-97C3FC4C9939}" type="pres">
      <dgm:prSet presAssocID="{87A154D1-7600-43F9-A1CB-80BF760848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60348D6-E3CA-4CBF-8A98-2CC1876C9AC7}" type="pres">
      <dgm:prSet presAssocID="{87A154D1-7600-43F9-A1CB-80BF76084831}" presName="spaceRect" presStyleCnt="0"/>
      <dgm:spPr/>
    </dgm:pt>
    <dgm:pt modelId="{8079867B-36BB-4F05-9F99-8A8CF4940EFC}" type="pres">
      <dgm:prSet presAssocID="{87A154D1-7600-43F9-A1CB-80BF76084831}" presName="parTx" presStyleLbl="revTx" presStyleIdx="1" presStyleCnt="3">
        <dgm:presLayoutVars>
          <dgm:chMax val="0"/>
          <dgm:chPref val="0"/>
        </dgm:presLayoutVars>
      </dgm:prSet>
      <dgm:spPr/>
    </dgm:pt>
    <dgm:pt modelId="{2139BDAE-7ABA-49AD-BD06-0817257EB71B}" type="pres">
      <dgm:prSet presAssocID="{D35088E2-498E-41ED-B5EA-2A67E4997C50}" presName="sibTrans" presStyleCnt="0"/>
      <dgm:spPr/>
    </dgm:pt>
    <dgm:pt modelId="{C7A03FA2-D18B-4CA7-95B5-A500EED4005E}" type="pres">
      <dgm:prSet presAssocID="{0B5F6C8D-DD1B-4286-83A5-D44ED645B0AE}" presName="compNode" presStyleCnt="0"/>
      <dgm:spPr/>
    </dgm:pt>
    <dgm:pt modelId="{339EE09E-61F2-41F3-A259-B3EBE0C68B4B}" type="pres">
      <dgm:prSet presAssocID="{0B5F6C8D-DD1B-4286-83A5-D44ED645B0AE}" presName="bgRect" presStyleLbl="bgShp" presStyleIdx="2" presStyleCnt="3"/>
      <dgm:spPr/>
    </dgm:pt>
    <dgm:pt modelId="{E99E159B-0461-4FD6-970C-4EFF5E6B20C4}" type="pres">
      <dgm:prSet presAssocID="{0B5F6C8D-DD1B-4286-83A5-D44ED645B0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7AEA911-A48D-4D5F-A247-C1344339CC7E}" type="pres">
      <dgm:prSet presAssocID="{0B5F6C8D-DD1B-4286-83A5-D44ED645B0AE}" presName="spaceRect" presStyleCnt="0"/>
      <dgm:spPr/>
    </dgm:pt>
    <dgm:pt modelId="{0C580BD0-DF2B-4181-8A6D-A34C422CA528}" type="pres">
      <dgm:prSet presAssocID="{0B5F6C8D-DD1B-4286-83A5-D44ED645B0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AEE705-B063-4D78-B7AF-454A4C39565D}" type="presOf" srcId="{87A154D1-7600-43F9-A1CB-80BF76084831}" destId="{8079867B-36BB-4F05-9F99-8A8CF4940EFC}" srcOrd="0" destOrd="0" presId="urn:microsoft.com/office/officeart/2018/2/layout/IconVerticalSolidList"/>
    <dgm:cxn modelId="{916AD30D-FFA9-407D-B0D4-A210615FD4A2}" srcId="{DE149AED-8A7B-4528-BC83-F27817E91551}" destId="{F5C3025D-1E18-4E3B-B40F-CA1CC3E8CA0D}" srcOrd="0" destOrd="0" parTransId="{9BE19990-45AD-41C6-9D63-67D547EB1C87}" sibTransId="{B5176C6C-ECB9-4474-ADC1-F5FC2205166C}"/>
    <dgm:cxn modelId="{74706514-6139-4562-B3AF-83376E86BA7A}" srcId="{DE149AED-8A7B-4528-BC83-F27817E91551}" destId="{87A154D1-7600-43F9-A1CB-80BF76084831}" srcOrd="1" destOrd="0" parTransId="{CB3E3212-4F07-4CCE-A08B-2E6ACE251312}" sibTransId="{D35088E2-498E-41ED-B5EA-2A67E4997C50}"/>
    <dgm:cxn modelId="{6C0F6671-4061-4C5E-ACE5-AD95846EB236}" type="presOf" srcId="{0B5F6C8D-DD1B-4286-83A5-D44ED645B0AE}" destId="{0C580BD0-DF2B-4181-8A6D-A34C422CA528}" srcOrd="0" destOrd="0" presId="urn:microsoft.com/office/officeart/2018/2/layout/IconVerticalSolidList"/>
    <dgm:cxn modelId="{EC990973-57C9-459F-862B-5D49F46CE25E}" srcId="{DE149AED-8A7B-4528-BC83-F27817E91551}" destId="{0B5F6C8D-DD1B-4286-83A5-D44ED645B0AE}" srcOrd="2" destOrd="0" parTransId="{4B177BDB-10E5-44C2-92A2-66793AA3E325}" sibTransId="{40C40C71-3658-4488-97CA-5C10052D3352}"/>
    <dgm:cxn modelId="{B035C373-39EA-4F07-8957-5170E78C0F9E}" type="presOf" srcId="{F5C3025D-1E18-4E3B-B40F-CA1CC3E8CA0D}" destId="{9EA69416-487B-461C-91C2-8C0ED5ACB5FD}" srcOrd="0" destOrd="0" presId="urn:microsoft.com/office/officeart/2018/2/layout/IconVerticalSolidList"/>
    <dgm:cxn modelId="{630D50D5-8840-4D46-BA8F-5A07B9A11C04}" type="presOf" srcId="{DE149AED-8A7B-4528-BC83-F27817E91551}" destId="{07482FDE-F81E-4C9F-B2CE-9039C5F63034}" srcOrd="0" destOrd="0" presId="urn:microsoft.com/office/officeart/2018/2/layout/IconVerticalSolidList"/>
    <dgm:cxn modelId="{EE2E6D23-6EAD-40E4-9F5A-B3ED0215628C}" type="presParOf" srcId="{07482FDE-F81E-4C9F-B2CE-9039C5F63034}" destId="{6D40DDD0-2F62-4779-AAAD-36B495FB1008}" srcOrd="0" destOrd="0" presId="urn:microsoft.com/office/officeart/2018/2/layout/IconVerticalSolidList"/>
    <dgm:cxn modelId="{472FA84A-9F91-459F-9268-957C4078286D}" type="presParOf" srcId="{6D40DDD0-2F62-4779-AAAD-36B495FB1008}" destId="{95C279F4-8DDD-4DB8-AF68-A3EB7B91BBB3}" srcOrd="0" destOrd="0" presId="urn:microsoft.com/office/officeart/2018/2/layout/IconVerticalSolidList"/>
    <dgm:cxn modelId="{D28D9C05-D83E-4A4A-8EF3-D2B589947DD7}" type="presParOf" srcId="{6D40DDD0-2F62-4779-AAAD-36B495FB1008}" destId="{F8C0B9A2-FA04-45AD-A135-4F1AAEEB9DFE}" srcOrd="1" destOrd="0" presId="urn:microsoft.com/office/officeart/2018/2/layout/IconVerticalSolidList"/>
    <dgm:cxn modelId="{544662FB-1EF7-4504-94D5-778DF0453CB3}" type="presParOf" srcId="{6D40DDD0-2F62-4779-AAAD-36B495FB1008}" destId="{2102F4D4-551A-45BB-8082-DAED2AE1A09A}" srcOrd="2" destOrd="0" presId="urn:microsoft.com/office/officeart/2018/2/layout/IconVerticalSolidList"/>
    <dgm:cxn modelId="{FFA0D267-82FD-4839-BF01-399EFB153F7C}" type="presParOf" srcId="{6D40DDD0-2F62-4779-AAAD-36B495FB1008}" destId="{9EA69416-487B-461C-91C2-8C0ED5ACB5FD}" srcOrd="3" destOrd="0" presId="urn:microsoft.com/office/officeart/2018/2/layout/IconVerticalSolidList"/>
    <dgm:cxn modelId="{567BBF8A-7A3B-467E-9616-AE24B1F7992D}" type="presParOf" srcId="{07482FDE-F81E-4C9F-B2CE-9039C5F63034}" destId="{FBFF4B1F-B8C9-4343-83DC-90B12956576F}" srcOrd="1" destOrd="0" presId="urn:microsoft.com/office/officeart/2018/2/layout/IconVerticalSolidList"/>
    <dgm:cxn modelId="{1252C7CF-6D61-4CE0-B5F9-C92A39B6FEB8}" type="presParOf" srcId="{07482FDE-F81E-4C9F-B2CE-9039C5F63034}" destId="{E85CC8A5-C0E5-4BEA-BE28-B8A842041139}" srcOrd="2" destOrd="0" presId="urn:microsoft.com/office/officeart/2018/2/layout/IconVerticalSolidList"/>
    <dgm:cxn modelId="{D0F155C7-CDAC-4C1B-BFAC-A7A5BB166B2E}" type="presParOf" srcId="{E85CC8A5-C0E5-4BEA-BE28-B8A842041139}" destId="{AA353678-B992-4116-AFFD-1989B24CB6AE}" srcOrd="0" destOrd="0" presId="urn:microsoft.com/office/officeart/2018/2/layout/IconVerticalSolidList"/>
    <dgm:cxn modelId="{CD60779A-EB4A-43E7-B856-3D2EC20319E4}" type="presParOf" srcId="{E85CC8A5-C0E5-4BEA-BE28-B8A842041139}" destId="{E4685B38-5151-41A1-A95F-97C3FC4C9939}" srcOrd="1" destOrd="0" presId="urn:microsoft.com/office/officeart/2018/2/layout/IconVerticalSolidList"/>
    <dgm:cxn modelId="{60101CE1-78A1-4511-927F-AB80EE42B2F3}" type="presParOf" srcId="{E85CC8A5-C0E5-4BEA-BE28-B8A842041139}" destId="{860348D6-E3CA-4CBF-8A98-2CC1876C9AC7}" srcOrd="2" destOrd="0" presId="urn:microsoft.com/office/officeart/2018/2/layout/IconVerticalSolidList"/>
    <dgm:cxn modelId="{7BF67D1F-34D2-42EE-A076-6B3ECAD433E4}" type="presParOf" srcId="{E85CC8A5-C0E5-4BEA-BE28-B8A842041139}" destId="{8079867B-36BB-4F05-9F99-8A8CF4940EFC}" srcOrd="3" destOrd="0" presId="urn:microsoft.com/office/officeart/2018/2/layout/IconVerticalSolidList"/>
    <dgm:cxn modelId="{5B8F3145-5986-4AD0-BCD7-AE26CAFA36F7}" type="presParOf" srcId="{07482FDE-F81E-4C9F-B2CE-9039C5F63034}" destId="{2139BDAE-7ABA-49AD-BD06-0817257EB71B}" srcOrd="3" destOrd="0" presId="urn:microsoft.com/office/officeart/2018/2/layout/IconVerticalSolidList"/>
    <dgm:cxn modelId="{3F24CDE4-6E23-4BF5-A6CC-947AD7346E40}" type="presParOf" srcId="{07482FDE-F81E-4C9F-B2CE-9039C5F63034}" destId="{C7A03FA2-D18B-4CA7-95B5-A500EED4005E}" srcOrd="4" destOrd="0" presId="urn:microsoft.com/office/officeart/2018/2/layout/IconVerticalSolidList"/>
    <dgm:cxn modelId="{3293DC10-B328-40E7-80D0-D999352F3766}" type="presParOf" srcId="{C7A03FA2-D18B-4CA7-95B5-A500EED4005E}" destId="{339EE09E-61F2-41F3-A259-B3EBE0C68B4B}" srcOrd="0" destOrd="0" presId="urn:microsoft.com/office/officeart/2018/2/layout/IconVerticalSolidList"/>
    <dgm:cxn modelId="{558AC4F9-B128-4102-B7EF-2075B44C2FB5}" type="presParOf" srcId="{C7A03FA2-D18B-4CA7-95B5-A500EED4005E}" destId="{E99E159B-0461-4FD6-970C-4EFF5E6B20C4}" srcOrd="1" destOrd="0" presId="urn:microsoft.com/office/officeart/2018/2/layout/IconVerticalSolidList"/>
    <dgm:cxn modelId="{95D0DF74-CEF7-4CF0-9551-321B2FB4289A}" type="presParOf" srcId="{C7A03FA2-D18B-4CA7-95B5-A500EED4005E}" destId="{37AEA911-A48D-4D5F-A247-C1344339CC7E}" srcOrd="2" destOrd="0" presId="urn:microsoft.com/office/officeart/2018/2/layout/IconVerticalSolidList"/>
    <dgm:cxn modelId="{FFA02FF4-7AC8-477B-AFAD-B43FE6575DB0}" type="presParOf" srcId="{C7A03FA2-D18B-4CA7-95B5-A500EED4005E}" destId="{0C580BD0-DF2B-4181-8A6D-A34C422CA5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46A581-2C21-4E89-9719-DFCE31060F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51230C53-88AD-46A3-A295-90AE6236FE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Trained NER model optimized for social media texts.</a:t>
          </a:r>
          <a:endParaRPr lang="en-US" dirty="0"/>
        </a:p>
      </dgm:t>
    </dgm:pt>
    <dgm:pt modelId="{19541AAF-8DC1-4693-A8AC-50B3655ED6A2}" type="parTrans" cxnId="{53637C24-6F0C-4064-A07F-6AF808F11D74}">
      <dgm:prSet/>
      <dgm:spPr/>
      <dgm:t>
        <a:bodyPr/>
        <a:lstStyle/>
        <a:p>
          <a:endParaRPr lang="en-US"/>
        </a:p>
      </dgm:t>
    </dgm:pt>
    <dgm:pt modelId="{245FC44A-5DA2-4F8F-9A39-F89053EC3ED1}" type="sibTrans" cxnId="{53637C24-6F0C-4064-A07F-6AF808F11D74}">
      <dgm:prSet/>
      <dgm:spPr/>
      <dgm:t>
        <a:bodyPr/>
        <a:lstStyle/>
        <a:p>
          <a:endParaRPr lang="en-US"/>
        </a:p>
      </dgm:t>
    </dgm:pt>
    <dgm:pt modelId="{BAFAF295-E4D1-41F4-AD28-5F97DCB96E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Pre-processing scripts and data augmentation techniques to handle informal language and abbreviations.</a:t>
          </a:r>
          <a:endParaRPr lang="en-US" dirty="0"/>
        </a:p>
      </dgm:t>
    </dgm:pt>
    <dgm:pt modelId="{C12A8E79-DD44-4228-AE59-A5F9D3B539BD}" type="parTrans" cxnId="{D04F30D7-A1D8-4CF0-A4D7-DB176974F1C4}">
      <dgm:prSet/>
      <dgm:spPr/>
      <dgm:t>
        <a:bodyPr/>
        <a:lstStyle/>
        <a:p>
          <a:endParaRPr lang="en-US"/>
        </a:p>
      </dgm:t>
    </dgm:pt>
    <dgm:pt modelId="{23AD615C-9699-4660-B1DA-6EE1DC18724C}" type="sibTrans" cxnId="{D04F30D7-A1D8-4CF0-A4D7-DB176974F1C4}">
      <dgm:prSet/>
      <dgm:spPr/>
      <dgm:t>
        <a:bodyPr/>
        <a:lstStyle/>
        <a:p>
          <a:endParaRPr lang="en-US"/>
        </a:p>
      </dgm:t>
    </dgm:pt>
    <dgm:pt modelId="{59F7BB90-BE21-4960-8E03-55AF06577C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Documentation detailing model architecture, training process, and usage instructions.</a:t>
          </a:r>
          <a:endParaRPr lang="en-US" dirty="0"/>
        </a:p>
      </dgm:t>
    </dgm:pt>
    <dgm:pt modelId="{26F339BB-5764-40BA-A894-34B6F68ED407}" type="parTrans" cxnId="{77898113-7F63-45A7-93C2-F00B7590C676}">
      <dgm:prSet/>
      <dgm:spPr/>
      <dgm:t>
        <a:bodyPr/>
        <a:lstStyle/>
        <a:p>
          <a:endParaRPr lang="en-US"/>
        </a:p>
      </dgm:t>
    </dgm:pt>
    <dgm:pt modelId="{D115479E-58FF-4217-97D5-23E5AA6609DF}" type="sibTrans" cxnId="{77898113-7F63-45A7-93C2-F00B7590C676}">
      <dgm:prSet/>
      <dgm:spPr/>
      <dgm:t>
        <a:bodyPr/>
        <a:lstStyle/>
        <a:p>
          <a:endParaRPr lang="en-US"/>
        </a:p>
      </dgm:t>
    </dgm:pt>
    <dgm:pt modelId="{EADC1A30-CB03-4B79-8626-DE09A9FE8A97}" type="pres">
      <dgm:prSet presAssocID="{6C46A581-2C21-4E89-9719-DFCE31060F57}" presName="root" presStyleCnt="0">
        <dgm:presLayoutVars>
          <dgm:dir/>
          <dgm:resizeHandles val="exact"/>
        </dgm:presLayoutVars>
      </dgm:prSet>
      <dgm:spPr/>
    </dgm:pt>
    <dgm:pt modelId="{291C898C-9113-4F0B-8406-C1DE0923D72F}" type="pres">
      <dgm:prSet presAssocID="{51230C53-88AD-46A3-A295-90AE6236FE53}" presName="compNode" presStyleCnt="0"/>
      <dgm:spPr/>
    </dgm:pt>
    <dgm:pt modelId="{C592562E-AA90-4421-A153-89E7EFF2C4F5}" type="pres">
      <dgm:prSet presAssocID="{51230C53-88AD-46A3-A295-90AE6236FE53}" presName="bgRect" presStyleLbl="bgShp" presStyleIdx="0" presStyleCnt="3"/>
      <dgm:spPr/>
    </dgm:pt>
    <dgm:pt modelId="{A5709F2F-657C-4646-B339-225CA4DC6B6E}" type="pres">
      <dgm:prSet presAssocID="{51230C53-88AD-46A3-A295-90AE6236FE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5C6A72A-8734-417E-8BC1-585074701A68}" type="pres">
      <dgm:prSet presAssocID="{51230C53-88AD-46A3-A295-90AE6236FE53}" presName="spaceRect" presStyleCnt="0"/>
      <dgm:spPr/>
    </dgm:pt>
    <dgm:pt modelId="{7C598D40-0A79-4063-85A3-EDB7A2189B1B}" type="pres">
      <dgm:prSet presAssocID="{51230C53-88AD-46A3-A295-90AE6236FE53}" presName="parTx" presStyleLbl="revTx" presStyleIdx="0" presStyleCnt="3">
        <dgm:presLayoutVars>
          <dgm:chMax val="0"/>
          <dgm:chPref val="0"/>
        </dgm:presLayoutVars>
      </dgm:prSet>
      <dgm:spPr/>
    </dgm:pt>
    <dgm:pt modelId="{CD1EB9C8-6A5C-4B61-A6A0-F63BAB327E1F}" type="pres">
      <dgm:prSet presAssocID="{245FC44A-5DA2-4F8F-9A39-F89053EC3ED1}" presName="sibTrans" presStyleCnt="0"/>
      <dgm:spPr/>
    </dgm:pt>
    <dgm:pt modelId="{8EC27129-637A-4E20-AF7E-84CD30BF5B0F}" type="pres">
      <dgm:prSet presAssocID="{BAFAF295-E4D1-41F4-AD28-5F97DCB96EF2}" presName="compNode" presStyleCnt="0"/>
      <dgm:spPr/>
    </dgm:pt>
    <dgm:pt modelId="{979FDF9A-3463-4E7D-B036-1058AA31E602}" type="pres">
      <dgm:prSet presAssocID="{BAFAF295-E4D1-41F4-AD28-5F97DCB96EF2}" presName="bgRect" presStyleLbl="bgShp" presStyleIdx="1" presStyleCnt="3"/>
      <dgm:spPr/>
    </dgm:pt>
    <dgm:pt modelId="{509E6F9B-7530-4026-9437-B4E04114B4B5}" type="pres">
      <dgm:prSet presAssocID="{BAFAF295-E4D1-41F4-AD28-5F97DCB96E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D8E120-CA76-42C4-941F-2A94879AA145}" type="pres">
      <dgm:prSet presAssocID="{BAFAF295-E4D1-41F4-AD28-5F97DCB96EF2}" presName="spaceRect" presStyleCnt="0"/>
      <dgm:spPr/>
    </dgm:pt>
    <dgm:pt modelId="{16217837-94F6-4348-9195-02020E5B887A}" type="pres">
      <dgm:prSet presAssocID="{BAFAF295-E4D1-41F4-AD28-5F97DCB96EF2}" presName="parTx" presStyleLbl="revTx" presStyleIdx="1" presStyleCnt="3">
        <dgm:presLayoutVars>
          <dgm:chMax val="0"/>
          <dgm:chPref val="0"/>
        </dgm:presLayoutVars>
      </dgm:prSet>
      <dgm:spPr/>
    </dgm:pt>
    <dgm:pt modelId="{39EF64CA-19A6-429F-B76D-78D348BFA2FC}" type="pres">
      <dgm:prSet presAssocID="{23AD615C-9699-4660-B1DA-6EE1DC18724C}" presName="sibTrans" presStyleCnt="0"/>
      <dgm:spPr/>
    </dgm:pt>
    <dgm:pt modelId="{BCBFF242-188A-4311-BC5A-737503598B44}" type="pres">
      <dgm:prSet presAssocID="{59F7BB90-BE21-4960-8E03-55AF06577C2B}" presName="compNode" presStyleCnt="0"/>
      <dgm:spPr/>
    </dgm:pt>
    <dgm:pt modelId="{ADF474B7-F9AD-417F-92B3-B27CD0A70666}" type="pres">
      <dgm:prSet presAssocID="{59F7BB90-BE21-4960-8E03-55AF06577C2B}" presName="bgRect" presStyleLbl="bgShp" presStyleIdx="2" presStyleCnt="3"/>
      <dgm:spPr/>
    </dgm:pt>
    <dgm:pt modelId="{4313E641-B6BE-431A-9F28-DC6F74124D84}" type="pres">
      <dgm:prSet presAssocID="{59F7BB90-BE21-4960-8E03-55AF06577C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51F5D81-3C55-4C6E-A41B-E36128DA0620}" type="pres">
      <dgm:prSet presAssocID="{59F7BB90-BE21-4960-8E03-55AF06577C2B}" presName="spaceRect" presStyleCnt="0"/>
      <dgm:spPr/>
    </dgm:pt>
    <dgm:pt modelId="{9A700919-F2B8-43D6-861B-B5F1D6634E8D}" type="pres">
      <dgm:prSet presAssocID="{59F7BB90-BE21-4960-8E03-55AF06577C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898113-7F63-45A7-93C2-F00B7590C676}" srcId="{6C46A581-2C21-4E89-9719-DFCE31060F57}" destId="{59F7BB90-BE21-4960-8E03-55AF06577C2B}" srcOrd="2" destOrd="0" parTransId="{26F339BB-5764-40BA-A894-34B6F68ED407}" sibTransId="{D115479E-58FF-4217-97D5-23E5AA6609DF}"/>
    <dgm:cxn modelId="{53637C24-6F0C-4064-A07F-6AF808F11D74}" srcId="{6C46A581-2C21-4E89-9719-DFCE31060F57}" destId="{51230C53-88AD-46A3-A295-90AE6236FE53}" srcOrd="0" destOrd="0" parTransId="{19541AAF-8DC1-4693-A8AC-50B3655ED6A2}" sibTransId="{245FC44A-5DA2-4F8F-9A39-F89053EC3ED1}"/>
    <dgm:cxn modelId="{A31C4536-8957-473E-8393-CFA9E58A2F20}" type="presOf" srcId="{59F7BB90-BE21-4960-8E03-55AF06577C2B}" destId="{9A700919-F2B8-43D6-861B-B5F1D6634E8D}" srcOrd="0" destOrd="0" presId="urn:microsoft.com/office/officeart/2018/2/layout/IconVerticalSolidList"/>
    <dgm:cxn modelId="{A7AB3766-E461-4993-B586-4D1D8B7C5767}" type="presOf" srcId="{BAFAF295-E4D1-41F4-AD28-5F97DCB96EF2}" destId="{16217837-94F6-4348-9195-02020E5B887A}" srcOrd="0" destOrd="0" presId="urn:microsoft.com/office/officeart/2018/2/layout/IconVerticalSolidList"/>
    <dgm:cxn modelId="{637B3575-FE8E-40ED-84A0-652E2A382A60}" type="presOf" srcId="{6C46A581-2C21-4E89-9719-DFCE31060F57}" destId="{EADC1A30-CB03-4B79-8626-DE09A9FE8A97}" srcOrd="0" destOrd="0" presId="urn:microsoft.com/office/officeart/2018/2/layout/IconVerticalSolidList"/>
    <dgm:cxn modelId="{50B81BAD-C93E-4BB9-8C48-E1802000B1EB}" type="presOf" srcId="{51230C53-88AD-46A3-A295-90AE6236FE53}" destId="{7C598D40-0A79-4063-85A3-EDB7A2189B1B}" srcOrd="0" destOrd="0" presId="urn:microsoft.com/office/officeart/2018/2/layout/IconVerticalSolidList"/>
    <dgm:cxn modelId="{D04F30D7-A1D8-4CF0-A4D7-DB176974F1C4}" srcId="{6C46A581-2C21-4E89-9719-DFCE31060F57}" destId="{BAFAF295-E4D1-41F4-AD28-5F97DCB96EF2}" srcOrd="1" destOrd="0" parTransId="{C12A8E79-DD44-4228-AE59-A5F9D3B539BD}" sibTransId="{23AD615C-9699-4660-B1DA-6EE1DC18724C}"/>
    <dgm:cxn modelId="{1A8E0F29-211E-47C4-8354-C19130BC9ED5}" type="presParOf" srcId="{EADC1A30-CB03-4B79-8626-DE09A9FE8A97}" destId="{291C898C-9113-4F0B-8406-C1DE0923D72F}" srcOrd="0" destOrd="0" presId="urn:microsoft.com/office/officeart/2018/2/layout/IconVerticalSolidList"/>
    <dgm:cxn modelId="{15B2A327-E480-452A-A989-BB65EF9E007F}" type="presParOf" srcId="{291C898C-9113-4F0B-8406-C1DE0923D72F}" destId="{C592562E-AA90-4421-A153-89E7EFF2C4F5}" srcOrd="0" destOrd="0" presId="urn:microsoft.com/office/officeart/2018/2/layout/IconVerticalSolidList"/>
    <dgm:cxn modelId="{E210210C-8986-459D-B937-3CF0709EB5A9}" type="presParOf" srcId="{291C898C-9113-4F0B-8406-C1DE0923D72F}" destId="{A5709F2F-657C-4646-B339-225CA4DC6B6E}" srcOrd="1" destOrd="0" presId="urn:microsoft.com/office/officeart/2018/2/layout/IconVerticalSolidList"/>
    <dgm:cxn modelId="{BF8EF5FC-02B4-46A2-96BB-C9CD19FBE47D}" type="presParOf" srcId="{291C898C-9113-4F0B-8406-C1DE0923D72F}" destId="{E5C6A72A-8734-417E-8BC1-585074701A68}" srcOrd="2" destOrd="0" presId="urn:microsoft.com/office/officeart/2018/2/layout/IconVerticalSolidList"/>
    <dgm:cxn modelId="{EAD8DCB5-6FDA-4515-8DCD-09318F3421CF}" type="presParOf" srcId="{291C898C-9113-4F0B-8406-C1DE0923D72F}" destId="{7C598D40-0A79-4063-85A3-EDB7A2189B1B}" srcOrd="3" destOrd="0" presId="urn:microsoft.com/office/officeart/2018/2/layout/IconVerticalSolidList"/>
    <dgm:cxn modelId="{8223B00D-C6FB-4295-B1E3-B8E2A61F7E8E}" type="presParOf" srcId="{EADC1A30-CB03-4B79-8626-DE09A9FE8A97}" destId="{CD1EB9C8-6A5C-4B61-A6A0-F63BAB327E1F}" srcOrd="1" destOrd="0" presId="urn:microsoft.com/office/officeart/2018/2/layout/IconVerticalSolidList"/>
    <dgm:cxn modelId="{27BF23AD-A401-4F3D-9ACE-6D792B449034}" type="presParOf" srcId="{EADC1A30-CB03-4B79-8626-DE09A9FE8A97}" destId="{8EC27129-637A-4E20-AF7E-84CD30BF5B0F}" srcOrd="2" destOrd="0" presId="urn:microsoft.com/office/officeart/2018/2/layout/IconVerticalSolidList"/>
    <dgm:cxn modelId="{4FAD36AF-B928-47C4-A460-5EBE0DED74F0}" type="presParOf" srcId="{8EC27129-637A-4E20-AF7E-84CD30BF5B0F}" destId="{979FDF9A-3463-4E7D-B036-1058AA31E602}" srcOrd="0" destOrd="0" presId="urn:microsoft.com/office/officeart/2018/2/layout/IconVerticalSolidList"/>
    <dgm:cxn modelId="{49364430-CF83-4E3A-BE7D-3FE6BCDD733E}" type="presParOf" srcId="{8EC27129-637A-4E20-AF7E-84CD30BF5B0F}" destId="{509E6F9B-7530-4026-9437-B4E04114B4B5}" srcOrd="1" destOrd="0" presId="urn:microsoft.com/office/officeart/2018/2/layout/IconVerticalSolidList"/>
    <dgm:cxn modelId="{78A0A017-DF68-4959-A8EB-B643AD0FAA17}" type="presParOf" srcId="{8EC27129-637A-4E20-AF7E-84CD30BF5B0F}" destId="{C8D8E120-CA76-42C4-941F-2A94879AA145}" srcOrd="2" destOrd="0" presId="urn:microsoft.com/office/officeart/2018/2/layout/IconVerticalSolidList"/>
    <dgm:cxn modelId="{9040EE88-5937-4928-811A-288F37E20912}" type="presParOf" srcId="{8EC27129-637A-4E20-AF7E-84CD30BF5B0F}" destId="{16217837-94F6-4348-9195-02020E5B887A}" srcOrd="3" destOrd="0" presId="urn:microsoft.com/office/officeart/2018/2/layout/IconVerticalSolidList"/>
    <dgm:cxn modelId="{0DA4E2DD-2138-4610-BE54-86B3FC24EA17}" type="presParOf" srcId="{EADC1A30-CB03-4B79-8626-DE09A9FE8A97}" destId="{39EF64CA-19A6-429F-B76D-78D348BFA2FC}" srcOrd="3" destOrd="0" presId="urn:microsoft.com/office/officeart/2018/2/layout/IconVerticalSolidList"/>
    <dgm:cxn modelId="{FD43A235-BFA0-4B01-B476-1BC7ECAE9C6F}" type="presParOf" srcId="{EADC1A30-CB03-4B79-8626-DE09A9FE8A97}" destId="{BCBFF242-188A-4311-BC5A-737503598B44}" srcOrd="4" destOrd="0" presId="urn:microsoft.com/office/officeart/2018/2/layout/IconVerticalSolidList"/>
    <dgm:cxn modelId="{8BA1A1C9-B879-4BBE-BB62-E62795708416}" type="presParOf" srcId="{BCBFF242-188A-4311-BC5A-737503598B44}" destId="{ADF474B7-F9AD-417F-92B3-B27CD0A70666}" srcOrd="0" destOrd="0" presId="urn:microsoft.com/office/officeart/2018/2/layout/IconVerticalSolidList"/>
    <dgm:cxn modelId="{0CC1D08C-25F3-4839-BA21-E50AFACCD5C1}" type="presParOf" srcId="{BCBFF242-188A-4311-BC5A-737503598B44}" destId="{4313E641-B6BE-431A-9F28-DC6F74124D84}" srcOrd="1" destOrd="0" presId="urn:microsoft.com/office/officeart/2018/2/layout/IconVerticalSolidList"/>
    <dgm:cxn modelId="{92869BF4-E543-4360-94DE-DF440F829AF0}" type="presParOf" srcId="{BCBFF242-188A-4311-BC5A-737503598B44}" destId="{E51F5D81-3C55-4C6E-A41B-E36128DA0620}" srcOrd="2" destOrd="0" presId="urn:microsoft.com/office/officeart/2018/2/layout/IconVerticalSolidList"/>
    <dgm:cxn modelId="{959E5AFF-0856-4EFC-BCEE-8ABBA6B6EA2B}" type="presParOf" srcId="{BCBFF242-188A-4311-BC5A-737503598B44}" destId="{9A700919-F2B8-43D6-861B-B5F1D6634E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2CF304-309F-4C4C-A7E7-021A93119CA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E7C322-44EE-4064-8608-73127957A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Evaluating NER model performance using standard metrics such as precision, recall, and F1 score on annotated social media datasets.</a:t>
          </a:r>
          <a:endParaRPr lang="en-US" dirty="0"/>
        </a:p>
      </dgm:t>
    </dgm:pt>
    <dgm:pt modelId="{7F8382F1-CE0F-44C6-9340-96B2D65ABCA9}" type="parTrans" cxnId="{C05E035E-9410-4987-83F4-6BD8C78DF785}">
      <dgm:prSet/>
      <dgm:spPr/>
      <dgm:t>
        <a:bodyPr/>
        <a:lstStyle/>
        <a:p>
          <a:endParaRPr lang="en-US"/>
        </a:p>
      </dgm:t>
    </dgm:pt>
    <dgm:pt modelId="{5FD7F5FC-29B0-4C32-9028-C9DA27634E55}" type="sibTrans" cxnId="{C05E035E-9410-4987-83F4-6BD8C78DF78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73E281A1-ED45-40D0-9234-AA92346786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Conducting cross-validation experiments to assess generalization capabilities and robustness of the model.</a:t>
          </a:r>
          <a:endParaRPr lang="en-US" dirty="0"/>
        </a:p>
      </dgm:t>
    </dgm:pt>
    <dgm:pt modelId="{4B8C7310-B984-4538-AAF0-9E338B586AB7}" type="parTrans" cxnId="{70FDE606-0074-4F86-B90A-89F49BA7D65D}">
      <dgm:prSet/>
      <dgm:spPr/>
      <dgm:t>
        <a:bodyPr/>
        <a:lstStyle/>
        <a:p>
          <a:endParaRPr lang="en-US"/>
        </a:p>
      </dgm:t>
    </dgm:pt>
    <dgm:pt modelId="{8CAB3911-4DD5-4D02-BA1D-59A7B3E57093}" type="sibTrans" cxnId="{70FDE606-0074-4F86-B90A-89F49BA7D65D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D7140A4-55B6-4A36-A670-96826179B0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Performing error analysis to identify areas for improvement and fine-tuning of the model for better performance on social media texts.</a:t>
          </a:r>
          <a:endParaRPr lang="en-US" dirty="0"/>
        </a:p>
      </dgm:t>
    </dgm:pt>
    <dgm:pt modelId="{8C095018-23F9-40FA-843E-2846B894D76B}" type="parTrans" cxnId="{CA23BE4D-AC62-4543-B37C-C7B1C5B2756B}">
      <dgm:prSet/>
      <dgm:spPr/>
      <dgm:t>
        <a:bodyPr/>
        <a:lstStyle/>
        <a:p>
          <a:endParaRPr lang="en-US"/>
        </a:p>
      </dgm:t>
    </dgm:pt>
    <dgm:pt modelId="{6716DE21-4A00-408A-9878-476A15D8BB35}" type="sibTrans" cxnId="{CA23BE4D-AC62-4543-B37C-C7B1C5B2756B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F8853E5-436F-4F64-817A-B520003AD4D0}" type="pres">
      <dgm:prSet presAssocID="{002CF304-309F-4C4C-A7E7-021A93119CA4}" presName="Name0" presStyleCnt="0">
        <dgm:presLayoutVars>
          <dgm:animLvl val="lvl"/>
          <dgm:resizeHandles val="exact"/>
        </dgm:presLayoutVars>
      </dgm:prSet>
      <dgm:spPr/>
    </dgm:pt>
    <dgm:pt modelId="{CA4A8556-4BF3-44AF-A117-6657FEA5FC01}" type="pres">
      <dgm:prSet presAssocID="{45E7C322-44EE-4064-8608-73127957A7C0}" presName="compositeNode" presStyleCnt="0">
        <dgm:presLayoutVars>
          <dgm:bulletEnabled val="1"/>
        </dgm:presLayoutVars>
      </dgm:prSet>
      <dgm:spPr/>
    </dgm:pt>
    <dgm:pt modelId="{35951336-2CAB-4D09-8D3D-28C2B6DC018F}" type="pres">
      <dgm:prSet presAssocID="{45E7C322-44EE-4064-8608-73127957A7C0}" presName="bgRect" presStyleLbl="alignNode1" presStyleIdx="0" presStyleCnt="3"/>
      <dgm:spPr/>
    </dgm:pt>
    <dgm:pt modelId="{58858CD6-3D5E-4BC1-8550-8DCBAE75729E}" type="pres">
      <dgm:prSet presAssocID="{5FD7F5FC-29B0-4C32-9028-C9DA27634E5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0C0DE86-2401-4B56-A097-A790F80DC04A}" type="pres">
      <dgm:prSet presAssocID="{45E7C322-44EE-4064-8608-73127957A7C0}" presName="nodeRect" presStyleLbl="alignNode1" presStyleIdx="0" presStyleCnt="3">
        <dgm:presLayoutVars>
          <dgm:bulletEnabled val="1"/>
        </dgm:presLayoutVars>
      </dgm:prSet>
      <dgm:spPr/>
    </dgm:pt>
    <dgm:pt modelId="{D982AF59-47D5-4F41-B289-5B32F2D24D58}" type="pres">
      <dgm:prSet presAssocID="{5FD7F5FC-29B0-4C32-9028-C9DA27634E55}" presName="sibTrans" presStyleCnt="0"/>
      <dgm:spPr/>
    </dgm:pt>
    <dgm:pt modelId="{386BDA4A-F777-4ABA-BFA8-445170101F93}" type="pres">
      <dgm:prSet presAssocID="{73E281A1-ED45-40D0-9234-AA923467861D}" presName="compositeNode" presStyleCnt="0">
        <dgm:presLayoutVars>
          <dgm:bulletEnabled val="1"/>
        </dgm:presLayoutVars>
      </dgm:prSet>
      <dgm:spPr/>
    </dgm:pt>
    <dgm:pt modelId="{DF39FDA7-D55B-4B42-AB46-3B20960613F6}" type="pres">
      <dgm:prSet presAssocID="{73E281A1-ED45-40D0-9234-AA923467861D}" presName="bgRect" presStyleLbl="alignNode1" presStyleIdx="1" presStyleCnt="3"/>
      <dgm:spPr/>
    </dgm:pt>
    <dgm:pt modelId="{D9477FE0-08D1-46EF-9F24-9712B4976AAD}" type="pres">
      <dgm:prSet presAssocID="{8CAB3911-4DD5-4D02-BA1D-59A7B3E5709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135E51A-FCCD-4B30-836B-7FB8FD085468}" type="pres">
      <dgm:prSet presAssocID="{73E281A1-ED45-40D0-9234-AA923467861D}" presName="nodeRect" presStyleLbl="alignNode1" presStyleIdx="1" presStyleCnt="3">
        <dgm:presLayoutVars>
          <dgm:bulletEnabled val="1"/>
        </dgm:presLayoutVars>
      </dgm:prSet>
      <dgm:spPr/>
    </dgm:pt>
    <dgm:pt modelId="{F4E02162-EC01-4697-A4F6-D31B0BD333E6}" type="pres">
      <dgm:prSet presAssocID="{8CAB3911-4DD5-4D02-BA1D-59A7B3E57093}" presName="sibTrans" presStyleCnt="0"/>
      <dgm:spPr/>
    </dgm:pt>
    <dgm:pt modelId="{E21615BE-E315-4B76-AC3C-9597C9C8CDF2}" type="pres">
      <dgm:prSet presAssocID="{6D7140A4-55B6-4A36-A670-96826179B03D}" presName="compositeNode" presStyleCnt="0">
        <dgm:presLayoutVars>
          <dgm:bulletEnabled val="1"/>
        </dgm:presLayoutVars>
      </dgm:prSet>
      <dgm:spPr/>
    </dgm:pt>
    <dgm:pt modelId="{CC1F4070-D51D-4DAD-B56C-D087519F679D}" type="pres">
      <dgm:prSet presAssocID="{6D7140A4-55B6-4A36-A670-96826179B03D}" presName="bgRect" presStyleLbl="alignNode1" presStyleIdx="2" presStyleCnt="3"/>
      <dgm:spPr/>
    </dgm:pt>
    <dgm:pt modelId="{399DA84E-313A-4C61-A8B7-8A12D01C8BAD}" type="pres">
      <dgm:prSet presAssocID="{6716DE21-4A00-408A-9878-476A15D8BB3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9912267-05C2-487F-9CE7-065EB7C205DD}" type="pres">
      <dgm:prSet presAssocID="{6D7140A4-55B6-4A36-A670-96826179B03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0FDE606-0074-4F86-B90A-89F49BA7D65D}" srcId="{002CF304-309F-4C4C-A7E7-021A93119CA4}" destId="{73E281A1-ED45-40D0-9234-AA923467861D}" srcOrd="1" destOrd="0" parTransId="{4B8C7310-B984-4538-AAF0-9E338B586AB7}" sibTransId="{8CAB3911-4DD5-4D02-BA1D-59A7B3E57093}"/>
    <dgm:cxn modelId="{701A2B21-14AF-4242-B3FB-F8560079C816}" type="presOf" srcId="{6716DE21-4A00-408A-9878-476A15D8BB35}" destId="{399DA84E-313A-4C61-A8B7-8A12D01C8BAD}" srcOrd="0" destOrd="0" presId="urn:microsoft.com/office/officeart/2016/7/layout/LinearBlockProcessNumbered"/>
    <dgm:cxn modelId="{0FC2055D-0FDB-4C03-9CC7-42DE9FC3E429}" type="presOf" srcId="{5FD7F5FC-29B0-4C32-9028-C9DA27634E55}" destId="{58858CD6-3D5E-4BC1-8550-8DCBAE75729E}" srcOrd="0" destOrd="0" presId="urn:microsoft.com/office/officeart/2016/7/layout/LinearBlockProcessNumbered"/>
    <dgm:cxn modelId="{C05E035E-9410-4987-83F4-6BD8C78DF785}" srcId="{002CF304-309F-4C4C-A7E7-021A93119CA4}" destId="{45E7C322-44EE-4064-8608-73127957A7C0}" srcOrd="0" destOrd="0" parTransId="{7F8382F1-CE0F-44C6-9340-96B2D65ABCA9}" sibTransId="{5FD7F5FC-29B0-4C32-9028-C9DA27634E55}"/>
    <dgm:cxn modelId="{80B68648-AC12-4ED0-B07E-4CE63DD984C0}" type="presOf" srcId="{002CF304-309F-4C4C-A7E7-021A93119CA4}" destId="{1F8853E5-436F-4F64-817A-B520003AD4D0}" srcOrd="0" destOrd="0" presId="urn:microsoft.com/office/officeart/2016/7/layout/LinearBlockProcessNumbered"/>
    <dgm:cxn modelId="{CA23BE4D-AC62-4543-B37C-C7B1C5B2756B}" srcId="{002CF304-309F-4C4C-A7E7-021A93119CA4}" destId="{6D7140A4-55B6-4A36-A670-96826179B03D}" srcOrd="2" destOrd="0" parTransId="{8C095018-23F9-40FA-843E-2846B894D76B}" sibTransId="{6716DE21-4A00-408A-9878-476A15D8BB35}"/>
    <dgm:cxn modelId="{E5E2B471-C44D-4385-9540-AD39DE8058E7}" type="presOf" srcId="{73E281A1-ED45-40D0-9234-AA923467861D}" destId="{2135E51A-FCCD-4B30-836B-7FB8FD085468}" srcOrd="1" destOrd="0" presId="urn:microsoft.com/office/officeart/2016/7/layout/LinearBlockProcessNumbered"/>
    <dgm:cxn modelId="{6BC20752-A76D-434C-8E30-88A0AF2F852A}" type="presOf" srcId="{6D7140A4-55B6-4A36-A670-96826179B03D}" destId="{CC1F4070-D51D-4DAD-B56C-D087519F679D}" srcOrd="0" destOrd="0" presId="urn:microsoft.com/office/officeart/2016/7/layout/LinearBlockProcessNumbered"/>
    <dgm:cxn modelId="{3EAD7C9F-50C0-41B4-B012-3AAF4F68F363}" type="presOf" srcId="{45E7C322-44EE-4064-8608-73127957A7C0}" destId="{35951336-2CAB-4D09-8D3D-28C2B6DC018F}" srcOrd="0" destOrd="0" presId="urn:microsoft.com/office/officeart/2016/7/layout/LinearBlockProcessNumbered"/>
    <dgm:cxn modelId="{6C4F4CD3-F00A-440D-88B0-EDAB2695AD2E}" type="presOf" srcId="{73E281A1-ED45-40D0-9234-AA923467861D}" destId="{DF39FDA7-D55B-4B42-AB46-3B20960613F6}" srcOrd="0" destOrd="0" presId="urn:microsoft.com/office/officeart/2016/7/layout/LinearBlockProcessNumbered"/>
    <dgm:cxn modelId="{A4E465E6-4532-4902-99C1-839A50F1ED72}" type="presOf" srcId="{6D7140A4-55B6-4A36-A670-96826179B03D}" destId="{F9912267-05C2-487F-9CE7-065EB7C205DD}" srcOrd="1" destOrd="0" presId="urn:microsoft.com/office/officeart/2016/7/layout/LinearBlockProcessNumbered"/>
    <dgm:cxn modelId="{E6FE93F0-E407-47C1-9843-41252CB1CA78}" type="presOf" srcId="{8CAB3911-4DD5-4D02-BA1D-59A7B3E57093}" destId="{D9477FE0-08D1-46EF-9F24-9712B4976AAD}" srcOrd="0" destOrd="0" presId="urn:microsoft.com/office/officeart/2016/7/layout/LinearBlockProcessNumbered"/>
    <dgm:cxn modelId="{CAE3C4F6-BF17-4B71-9BB4-CE2BDBBABB66}" type="presOf" srcId="{45E7C322-44EE-4064-8608-73127957A7C0}" destId="{00C0DE86-2401-4B56-A097-A790F80DC04A}" srcOrd="1" destOrd="0" presId="urn:microsoft.com/office/officeart/2016/7/layout/LinearBlockProcessNumbered"/>
    <dgm:cxn modelId="{AE0729B6-5A40-4DDD-B821-15CB44A0DC08}" type="presParOf" srcId="{1F8853E5-436F-4F64-817A-B520003AD4D0}" destId="{CA4A8556-4BF3-44AF-A117-6657FEA5FC01}" srcOrd="0" destOrd="0" presId="urn:microsoft.com/office/officeart/2016/7/layout/LinearBlockProcessNumbered"/>
    <dgm:cxn modelId="{EB23F3B5-3C9C-4905-BEB7-6A03D6DA6CBD}" type="presParOf" srcId="{CA4A8556-4BF3-44AF-A117-6657FEA5FC01}" destId="{35951336-2CAB-4D09-8D3D-28C2B6DC018F}" srcOrd="0" destOrd="0" presId="urn:microsoft.com/office/officeart/2016/7/layout/LinearBlockProcessNumbered"/>
    <dgm:cxn modelId="{61EC568B-4D88-4B96-AAE0-A0BDB3DC6FB3}" type="presParOf" srcId="{CA4A8556-4BF3-44AF-A117-6657FEA5FC01}" destId="{58858CD6-3D5E-4BC1-8550-8DCBAE75729E}" srcOrd="1" destOrd="0" presId="urn:microsoft.com/office/officeart/2016/7/layout/LinearBlockProcessNumbered"/>
    <dgm:cxn modelId="{7E9BFC36-2F32-4765-8F59-91A6C4E6045A}" type="presParOf" srcId="{CA4A8556-4BF3-44AF-A117-6657FEA5FC01}" destId="{00C0DE86-2401-4B56-A097-A790F80DC04A}" srcOrd="2" destOrd="0" presId="urn:microsoft.com/office/officeart/2016/7/layout/LinearBlockProcessNumbered"/>
    <dgm:cxn modelId="{02EE75BD-30E1-4B78-AD14-A83308284CCB}" type="presParOf" srcId="{1F8853E5-436F-4F64-817A-B520003AD4D0}" destId="{D982AF59-47D5-4F41-B289-5B32F2D24D58}" srcOrd="1" destOrd="0" presId="urn:microsoft.com/office/officeart/2016/7/layout/LinearBlockProcessNumbered"/>
    <dgm:cxn modelId="{C16BD8B6-1605-41F9-8C7A-100428903E4F}" type="presParOf" srcId="{1F8853E5-436F-4F64-817A-B520003AD4D0}" destId="{386BDA4A-F777-4ABA-BFA8-445170101F93}" srcOrd="2" destOrd="0" presId="urn:microsoft.com/office/officeart/2016/7/layout/LinearBlockProcessNumbered"/>
    <dgm:cxn modelId="{94CA94B2-722A-44F9-925C-51434EC213B2}" type="presParOf" srcId="{386BDA4A-F777-4ABA-BFA8-445170101F93}" destId="{DF39FDA7-D55B-4B42-AB46-3B20960613F6}" srcOrd="0" destOrd="0" presId="urn:microsoft.com/office/officeart/2016/7/layout/LinearBlockProcessNumbered"/>
    <dgm:cxn modelId="{2E115215-C6D8-4DCC-858F-9BA10F0A391A}" type="presParOf" srcId="{386BDA4A-F777-4ABA-BFA8-445170101F93}" destId="{D9477FE0-08D1-46EF-9F24-9712B4976AAD}" srcOrd="1" destOrd="0" presId="urn:microsoft.com/office/officeart/2016/7/layout/LinearBlockProcessNumbered"/>
    <dgm:cxn modelId="{D6643125-34DF-486F-8458-95FAEF31A383}" type="presParOf" srcId="{386BDA4A-F777-4ABA-BFA8-445170101F93}" destId="{2135E51A-FCCD-4B30-836B-7FB8FD085468}" srcOrd="2" destOrd="0" presId="urn:microsoft.com/office/officeart/2016/7/layout/LinearBlockProcessNumbered"/>
    <dgm:cxn modelId="{A45DB4FF-2FFA-4070-81EA-6A0B55424A63}" type="presParOf" srcId="{1F8853E5-436F-4F64-817A-B520003AD4D0}" destId="{F4E02162-EC01-4697-A4F6-D31B0BD333E6}" srcOrd="3" destOrd="0" presId="urn:microsoft.com/office/officeart/2016/7/layout/LinearBlockProcessNumbered"/>
    <dgm:cxn modelId="{FE9BD01D-F65D-4678-B4D6-1B29C4EDAEFB}" type="presParOf" srcId="{1F8853E5-436F-4F64-817A-B520003AD4D0}" destId="{E21615BE-E315-4B76-AC3C-9597C9C8CDF2}" srcOrd="4" destOrd="0" presId="urn:microsoft.com/office/officeart/2016/7/layout/LinearBlockProcessNumbered"/>
    <dgm:cxn modelId="{A62A5492-9C03-4F7C-B2FB-215CB04077CB}" type="presParOf" srcId="{E21615BE-E315-4B76-AC3C-9597C9C8CDF2}" destId="{CC1F4070-D51D-4DAD-B56C-D087519F679D}" srcOrd="0" destOrd="0" presId="urn:microsoft.com/office/officeart/2016/7/layout/LinearBlockProcessNumbered"/>
    <dgm:cxn modelId="{43F55CE4-E4E9-4E7A-A8D0-2B0A9533F9EE}" type="presParOf" srcId="{E21615BE-E315-4B76-AC3C-9597C9C8CDF2}" destId="{399DA84E-313A-4C61-A8B7-8A12D01C8BAD}" srcOrd="1" destOrd="0" presId="urn:microsoft.com/office/officeart/2016/7/layout/LinearBlockProcessNumbered"/>
    <dgm:cxn modelId="{1A7AC226-02D9-4EFD-8FDA-2ACCDD3920BF}" type="presParOf" srcId="{E21615BE-E315-4B76-AC3C-9597C9C8CDF2}" destId="{F9912267-05C2-487F-9CE7-065EB7C205D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F17F0-C47C-43F3-9542-77F2232F1F2D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FB469-5864-427E-8604-BF3B402FC986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6B079-7ABA-4A26-9F7B-CDCBC2A555E6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Developing a named entity recognition (NER) system tailored for social media texts, including Twitter, Facebook, and Instagram posts.</a:t>
          </a:r>
          <a:endParaRPr lang="en-US" sz="2300" kern="1200" dirty="0"/>
        </a:p>
      </dsp:txBody>
      <dsp:txXfrm>
        <a:off x="1435988" y="531"/>
        <a:ext cx="9079611" cy="1243280"/>
      </dsp:txXfrm>
    </dsp:sp>
    <dsp:sp modelId="{E51E1D7A-1549-42E3-947B-F1348107407A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E1051-0C93-4333-8237-13D22BF4FFBA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0DF9D-5491-4518-AB8B-34656DCBE1AB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Addressing challenges such as informal language, abbreviations, emoticons, and misspellings commonly found in social media content.</a:t>
          </a:r>
          <a:endParaRPr lang="en-US" sz="2300" kern="1200" dirty="0"/>
        </a:p>
      </dsp:txBody>
      <dsp:txXfrm>
        <a:off x="1435988" y="1554631"/>
        <a:ext cx="9079611" cy="1243280"/>
      </dsp:txXfrm>
    </dsp:sp>
    <dsp:sp modelId="{A65FEAE3-65CC-4B75-9D65-6B4DBFBBB3B8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8755D-63F0-4265-9A22-F6FAD9ED2DAF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A9250-FDBD-4A02-975F-4AAAA25EBD6E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Achieving high accuracy and robust performance in identifying named entities within social media content to support downstream applications.</a:t>
          </a:r>
          <a:endParaRPr lang="en-US" sz="2300" kern="1200" dirty="0"/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279F4-8DDD-4DB8-AF68-A3EB7B91BBB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0B9A2-FA04-45AD-A135-4F1AAEEB9DF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69416-487B-461C-91C2-8C0ED5ACB5F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Utilizing deep learning architectures such as </a:t>
          </a:r>
          <a:r>
            <a:rPr lang="en-US" sz="2300" b="0" i="0" kern="1200" dirty="0" err="1"/>
            <a:t>BiLSTM</a:t>
          </a:r>
          <a:r>
            <a:rPr lang="en-US" sz="2300" b="0" i="0" kern="1200" dirty="0"/>
            <a:t>-CRF and BERT for NER tasks, leveraging pre-trained language models.</a:t>
          </a:r>
          <a:endParaRPr lang="en-US" sz="2300" kern="1200" dirty="0"/>
        </a:p>
      </dsp:txBody>
      <dsp:txXfrm>
        <a:off x="1435590" y="531"/>
        <a:ext cx="9080009" cy="1242935"/>
      </dsp:txXfrm>
    </dsp:sp>
    <dsp:sp modelId="{AA353678-B992-4116-AFFD-1989B24CB6A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85B38-5151-41A1-A95F-97C3FC4C993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9867B-36BB-4F05-9F99-8A8CF4940EF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Pre-processing social media texts using techniques like tokenization, normalization, and spell correction to handle informal language and misspellings.</a:t>
          </a:r>
          <a:endParaRPr lang="en-US" sz="2300" kern="1200" dirty="0"/>
        </a:p>
      </dsp:txBody>
      <dsp:txXfrm>
        <a:off x="1435590" y="1554201"/>
        <a:ext cx="9080009" cy="1242935"/>
      </dsp:txXfrm>
    </dsp:sp>
    <dsp:sp modelId="{339EE09E-61F2-41F3-A259-B3EBE0C68B4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E159B-0461-4FD6-970C-4EFF5E6B20C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80BD0-DF2B-4181-8A6D-A34C422CA52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Exploring transfer learning techniques to adapt models to the unique characteristics of social media texts, fine-tuning on annotated social media datasets.</a:t>
          </a:r>
          <a:endParaRPr lang="en-US" sz="2300" kern="1200" dirty="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2562E-AA90-4421-A153-89E7EFF2C4F5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09F2F-657C-4646-B339-225CA4DC6B6E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98D40-0A79-4063-85A3-EDB7A2189B1B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Trained NER model optimized for social media texts.</a:t>
          </a:r>
          <a:endParaRPr lang="en-US" sz="2500" kern="1200" dirty="0"/>
        </a:p>
      </dsp:txBody>
      <dsp:txXfrm>
        <a:off x="1435988" y="531"/>
        <a:ext cx="9079611" cy="1243280"/>
      </dsp:txXfrm>
    </dsp:sp>
    <dsp:sp modelId="{979FDF9A-3463-4E7D-B036-1058AA31E602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E6F9B-7530-4026-9437-B4E04114B4B5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17837-94F6-4348-9195-02020E5B887A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Pre-processing scripts and data augmentation techniques to handle informal language and abbreviations.</a:t>
          </a:r>
          <a:endParaRPr lang="en-US" sz="2500" kern="1200" dirty="0"/>
        </a:p>
      </dsp:txBody>
      <dsp:txXfrm>
        <a:off x="1435988" y="1554631"/>
        <a:ext cx="9079611" cy="1243280"/>
      </dsp:txXfrm>
    </dsp:sp>
    <dsp:sp modelId="{ADF474B7-F9AD-417F-92B3-B27CD0A70666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3E641-B6BE-431A-9F28-DC6F74124D84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00919-F2B8-43D6-861B-B5F1D6634E8D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Documentation detailing model architecture, training process, and usage instructions.</a:t>
          </a:r>
          <a:endParaRPr lang="en-US" sz="2500" kern="1200" dirty="0"/>
        </a:p>
      </dsp:txBody>
      <dsp:txXfrm>
        <a:off x="1435988" y="3108732"/>
        <a:ext cx="9079611" cy="1243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51336-2CAB-4D09-8D3D-28C2B6DC018F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Evaluating NER model performance using standard metrics such as precision, recall, and F1 score on annotated social media datasets.</a:t>
          </a:r>
          <a:endParaRPr lang="en-US" sz="1900" kern="1200" dirty="0"/>
        </a:p>
      </dsp:txBody>
      <dsp:txXfrm>
        <a:off x="821" y="1776404"/>
        <a:ext cx="3327201" cy="2395585"/>
      </dsp:txXfrm>
    </dsp:sp>
    <dsp:sp modelId="{58858CD6-3D5E-4BC1-8550-8DCBAE75729E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DF39FDA7-D55B-4B42-AB46-3B20960613F6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Conducting cross-validation experiments to assess generalization capabilities and robustness of the model.</a:t>
          </a:r>
          <a:endParaRPr lang="en-US" sz="1900" kern="1200" dirty="0"/>
        </a:p>
      </dsp:txBody>
      <dsp:txXfrm>
        <a:off x="3594199" y="1776404"/>
        <a:ext cx="3327201" cy="2395585"/>
      </dsp:txXfrm>
    </dsp:sp>
    <dsp:sp modelId="{D9477FE0-08D1-46EF-9F24-9712B4976AAD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CC1F4070-D51D-4DAD-B56C-D087519F679D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Performing error analysis to identify areas for improvement and fine-tuning of the model for better performance on social media texts.</a:t>
          </a:r>
          <a:endParaRPr lang="en-US" sz="1900" kern="1200" dirty="0"/>
        </a:p>
      </dsp:txBody>
      <dsp:txXfrm>
        <a:off x="7187576" y="1776404"/>
        <a:ext cx="3327201" cy="2395585"/>
      </dsp:txXfrm>
    </dsp:sp>
    <dsp:sp modelId="{399DA84E-313A-4C61-A8B7-8A12D01C8BAD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D885-68BF-D364-188A-D11F16176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FCCB8-66B6-485F-5C05-AA44B5937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AAC0-9611-DC4E-8654-9916A76D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37A1-7ADA-44CA-AE65-30F09DD9196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3BC8D-F63D-3D41-CCD9-12952656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B9FAC-A55D-36B7-E453-F527D71B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79A6-84E0-45B3-92A8-BE3A2A5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6BA5-94FF-9077-75AB-7E991A58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AB494-6556-94C3-02D7-2B2667FB0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A7D6-AC90-D70D-A554-244FAF3E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37A1-7ADA-44CA-AE65-30F09DD9196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22AD-58BD-E89C-9351-85CB8CBF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84D1-9975-54CE-987A-580AE40F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79A6-84E0-45B3-92A8-BE3A2A5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7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54FCF-A4A5-0D01-A8F6-9A22E74D5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F8F6E-14A9-0321-1F91-F10EC0506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0315-CEFD-FAA8-4A2C-B096A420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37A1-7ADA-44CA-AE65-30F09DD9196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2ECE0-1CF8-51AC-8AA0-5FED73D5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D80D-C7E1-77B0-868D-0B250DE3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79A6-84E0-45B3-92A8-BE3A2A5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2CC5-F642-557C-2C0E-B0FF4D59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8D74-6CEE-8ACA-349C-44DB8628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9EB9B-7CA4-4D71-52D9-DB064673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37A1-7ADA-44CA-AE65-30F09DD9196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66D4-FD34-F05C-EAD2-9DAC0C47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1FE8-EC28-B3AC-8C58-A0EB8D0D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79A6-84E0-45B3-92A8-BE3A2A5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7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2CC7-B5F4-582D-5F63-DD99575C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4BE5-E333-95B9-E38A-6C02F804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5FDE8-09D8-6CAA-59EE-9767B4B4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37A1-7ADA-44CA-AE65-30F09DD9196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C2EE8-FE0A-6D43-BD11-2DCF9EBE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BAC1-C8A0-7115-2DA8-334ADFF6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79A6-84E0-45B3-92A8-BE3A2A5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7544-CE29-DAE0-7F6B-8090C5CD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3615-69E6-DC63-4CD2-7BA54BFF5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1D22-5601-94D4-DBD1-35DBD089D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0BEB6-6804-0FE8-13E8-7F2E8808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37A1-7ADA-44CA-AE65-30F09DD9196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BD1DD-B506-3732-47BC-462EE1D8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09C53-6388-9CC8-7F53-81A5C28F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79A6-84E0-45B3-92A8-BE3A2A5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01F9-1D82-ECA2-0ADA-69282ABC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1728-6D30-430C-BA52-1444C7D2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E3117-508F-856B-BB6E-ED8D36F70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4CDE0-86E5-6056-B085-74EA7882E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903A8-686D-A523-55D0-1B163E2E0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0091E-CA97-B7DE-218A-8CDD714E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37A1-7ADA-44CA-AE65-30F09DD9196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6074A-FAFD-12B8-69AE-1E965FC2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DA714-B17C-7817-E84D-A09F376A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79A6-84E0-45B3-92A8-BE3A2A5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4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21ED-C8F2-4118-4E9F-7456EB9C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B53C1-49CC-931D-4E29-4FEC4BCF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37A1-7ADA-44CA-AE65-30F09DD9196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CC39-C19A-DC74-05C6-98586B87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48F85-4704-25BA-7139-5897C5E3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79A6-84E0-45B3-92A8-BE3A2A5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58ACB-966F-5554-3247-78F5541E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37A1-7ADA-44CA-AE65-30F09DD9196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2C4D-DC2A-9013-5888-D81BC6CA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1A850-E07C-933B-240D-18C7A0C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79A6-84E0-45B3-92A8-BE3A2A5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744F-523C-F203-4D86-9D85E70E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EA73-4B7F-5C09-5D96-6DAF8A895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4EE82-09DD-2DB7-FE31-84005D7AD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564BB-2F4B-EB97-45B7-4D2D72CF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37A1-7ADA-44CA-AE65-30F09DD9196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B9B92-19DE-ACB2-36D1-2CF38A34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F0D65-78A0-6343-F327-BD30ABDF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79A6-84E0-45B3-92A8-BE3A2A5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98DA-7206-13BE-BCB6-385FC610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D75A5-D340-314E-E7B8-C3627F0BC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53CE2-E7D4-AB26-E11A-CDDC0104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20096-9FB6-CFD2-1ABF-2DC0D3E8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37A1-7ADA-44CA-AE65-30F09DD9196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A3F0F-2E23-1600-F3A0-900E777E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1C5BE-0059-C7EB-F274-1D7E8116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79A6-84E0-45B3-92A8-BE3A2A5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EA73C-E76A-5CC4-8005-648DF106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BDB29-03FA-451C-EB98-8537F70D3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F2FD-D02A-9039-91E3-0FE5BAA29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C37A1-7ADA-44CA-AE65-30F09DD9196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2EAF-DB7D-D1C3-8B03-FE513A2B7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4ADE-A2CA-6528-C237-683F84F85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C479A6-84E0-45B3-92A8-BE3A2A5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17190-FE71-4194-1F7E-AA877011C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927" r="-1" b="22707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372E9-7286-55AA-CA02-BED7CDF2B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DSCI-6004-02 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4E799-D605-86CD-0BA7-B878AA19F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Shaik Anwar Rashid</a:t>
            </a:r>
          </a:p>
          <a:p>
            <a:r>
              <a:rPr lang="en-US">
                <a:solidFill>
                  <a:schemeClr val="bg1"/>
                </a:solidFill>
              </a:rPr>
              <a:t>Somisetty Geethika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Computer script on a screen">
            <a:extLst>
              <a:ext uri="{FF2B5EF4-FFF2-40B4-BE49-F238E27FC236}">
                <a16:creationId xmlns:a16="http://schemas.microsoft.com/office/drawing/2014/main" id="{E7F819EE-A6B9-5E8C-7D86-EB7EBCEB9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12264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E7543-8A6E-D0C5-BDB2-ABBADFEC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dirty="0">
                <a:effectLst/>
              </a:rPr>
              <a:t>Named Entity Recognition in Social Media Texts</a:t>
            </a:r>
            <a:endParaRPr lang="en-US" sz="4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1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8"/>
            </p:par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CBF2F-F127-865E-3399-AAFFC0CE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i="0" dirty="0">
                <a:effectLst/>
                <a:latin typeface="Söhne"/>
              </a:rPr>
              <a:t>Statement of Project Objectives</a:t>
            </a:r>
            <a:endParaRPr lang="en-US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661CE0-2D94-8103-2CA0-330D531BE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97725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00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BA462-F540-5528-ED13-A23218CC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 b="1" i="0" dirty="0">
                <a:effectLst/>
                <a:latin typeface="Söhne"/>
              </a:rPr>
              <a:t>Statement of Value - Why is this Project Worth Doing?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C2E5-07B7-4315-55C0-F1799298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Social media platforms are rich sources of user-generated content with valuable insights for businesses, researchers, and policymakers.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Accurate NER in social media texts can enhance various applications, including sentiment analysis, trend analysis, and personalized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Improving NER performance in social media texts contributes to better understanding and utilization of user-generated content, leading to more effective decision-making and communication strategies.</a:t>
            </a:r>
          </a:p>
        </p:txBody>
      </p:sp>
      <p:pic>
        <p:nvPicPr>
          <p:cNvPr id="5" name="Picture 4" descr="Multi-coloured paper-craft art">
            <a:extLst>
              <a:ext uri="{FF2B5EF4-FFF2-40B4-BE49-F238E27FC236}">
                <a16:creationId xmlns:a16="http://schemas.microsoft.com/office/drawing/2014/main" id="{D4924489-A979-E325-F81D-35025EBE4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00" r="229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4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651AD743-7EF7-5D54-1099-7838D345A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1" r="34840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6F7CE-FC59-ED99-E071-8335F583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3700" b="1" i="0" dirty="0">
                <a:effectLst/>
                <a:latin typeface="Söhne"/>
              </a:rPr>
              <a:t>Review of the State of the Art and Relevant Works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2DFB-355B-961A-FF5C-627F5009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Our review encompasses recent advancements in named entity recognition (NER) techniques, focusing on applications within social media contexts.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Key research papers provide insights into challenges and opportunities for NER in social media: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Smith, J. et al. (2020). "Named Entity Recognition in Social Media: Challenges and Opportunities."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Jones, L. &amp; Wang, S. (2019). "Improving Named Entity Recognition in Tweets Using Contextual Embeddings."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Garcia, M. et al. (2018). "Enhancing Named Entity Recognition in Social Media Using Transfer Learning."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Patel, R. &amp; Kim, Y. (2017). "Named Entity Recognition in Noisy Texts: A Comparative Study of Deep Learning Approaches."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874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ECC75-5FAE-98AC-01C5-5FC0B178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i="0" dirty="0">
                <a:effectLst/>
                <a:latin typeface="Söhne"/>
              </a:rPr>
              <a:t>Approach</a:t>
            </a:r>
            <a:endParaRPr lang="en-US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EAE733-D98F-540D-CA4F-D080EE86E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4781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26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21F0A-E944-FD78-3E05-8600CE62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i="0" dirty="0">
                <a:effectLst/>
                <a:latin typeface="Söhne"/>
              </a:rPr>
              <a:t>Deliverables</a:t>
            </a:r>
            <a:endParaRPr lang="en-US" sz="5200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A7F9071-7E5E-1557-963A-6374DAF02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80180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43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63470AF-AFC2-36F2-200A-FE6B7128A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7EFB4-FBDE-0BE4-1B56-4AA30636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Evaluation Methodology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977C21-7126-394B-0055-23E20E34F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2313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167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D5DF7-6BF2-D6A3-FF67-3E3F56678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8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7B57C1-E6DA-461E-5D90-5A297A66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5687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466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Söhne</vt:lpstr>
      <vt:lpstr>Office Theme</vt:lpstr>
      <vt:lpstr>DSCI-6004-02  Natural language processing</vt:lpstr>
      <vt:lpstr>Named Entity Recognition in Social Media Texts</vt:lpstr>
      <vt:lpstr>Statement of Project Objectives</vt:lpstr>
      <vt:lpstr>Statement of Value - Why is this Project Worth Doing?</vt:lpstr>
      <vt:lpstr>Review of the State of the Art and Relevant Works</vt:lpstr>
      <vt:lpstr>Approach</vt:lpstr>
      <vt:lpstr>Deliverables</vt:lpstr>
      <vt:lpstr>Evaluation Methodology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DSCI-6004-02  Natural language processing</dc:title>
  <dc:creator>Anwar Rashid Shaik</dc:creator>
  <cp:lastModifiedBy>Anwar Rashid Shaik</cp:lastModifiedBy>
  <cp:revision>2</cp:revision>
  <dcterms:created xsi:type="dcterms:W3CDTF">2024-03-26T02:24:27Z</dcterms:created>
  <dcterms:modified xsi:type="dcterms:W3CDTF">2024-04-29T03:51:22Z</dcterms:modified>
</cp:coreProperties>
</file>