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71" r:id="rId16"/>
    <p:sldId id="268"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7F191-0A1E-4B4B-9A3D-45FFF1BC7D74}" v="408" dt="2023-08-09T19:34:44.502"/>
    <p1510:client id="{C48238C7-7BF9-4AC9-AD6B-C7A4D8AAA33C}" v="270" dt="2023-08-10T03:46:24.165"/>
    <p1510:client id="{CCEF4193-EF49-2C6C-0B6A-C79A9A7A3E69}" v="30" dt="2023-08-09T20:38:09.227"/>
    <p1510:client id="{FF1712AA-E144-4CA1-A27A-D4A5687B9231}" v="534" dt="2023-08-09T17:21:21.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warul Haque" userId="c42b00c47f99e330" providerId="Windows Live" clId="Web-{C48238C7-7BF9-4AC9-AD6B-C7A4D8AAA33C}"/>
    <pc:docChg chg="addSld modSld">
      <pc:chgData name="Anwarul Haque" userId="c42b00c47f99e330" providerId="Windows Live" clId="Web-{C48238C7-7BF9-4AC9-AD6B-C7A4D8AAA33C}" dt="2023-08-10T03:46:24.165" v="270" actId="1076"/>
      <pc:docMkLst>
        <pc:docMk/>
      </pc:docMkLst>
      <pc:sldChg chg="modSp">
        <pc:chgData name="Anwarul Haque" userId="c42b00c47f99e330" providerId="Windows Live" clId="Web-{C48238C7-7BF9-4AC9-AD6B-C7A4D8AAA33C}" dt="2023-08-10T03:05:50.069" v="2" actId="20577"/>
        <pc:sldMkLst>
          <pc:docMk/>
          <pc:sldMk cId="1707692135" sldId="257"/>
        </pc:sldMkLst>
        <pc:spChg chg="mod">
          <ac:chgData name="Anwarul Haque" userId="c42b00c47f99e330" providerId="Windows Live" clId="Web-{C48238C7-7BF9-4AC9-AD6B-C7A4D8AAA33C}" dt="2023-08-10T03:05:50.069" v="2" actId="20577"/>
          <ac:spMkLst>
            <pc:docMk/>
            <pc:sldMk cId="1707692135" sldId="257"/>
            <ac:spMk id="6" creationId="{2AA59B5D-3FB9-E608-68A9-426125CB29BC}"/>
          </ac:spMkLst>
        </pc:spChg>
        <pc:picChg chg="mod">
          <ac:chgData name="Anwarul Haque" userId="c42b00c47f99e330" providerId="Windows Live" clId="Web-{C48238C7-7BF9-4AC9-AD6B-C7A4D8AAA33C}" dt="2023-08-10T03:05:41.257" v="0" actId="14100"/>
          <ac:picMkLst>
            <pc:docMk/>
            <pc:sldMk cId="1707692135" sldId="257"/>
            <ac:picMk id="7" creationId="{E0969733-D49F-88E2-8BF1-26C6CC61114D}"/>
          </ac:picMkLst>
        </pc:picChg>
      </pc:sldChg>
      <pc:sldChg chg="modSp">
        <pc:chgData name="Anwarul Haque" userId="c42b00c47f99e330" providerId="Windows Live" clId="Web-{C48238C7-7BF9-4AC9-AD6B-C7A4D8AAA33C}" dt="2023-08-10T03:46:24.165" v="270" actId="1076"/>
        <pc:sldMkLst>
          <pc:docMk/>
          <pc:sldMk cId="743295346" sldId="260"/>
        </pc:sldMkLst>
        <pc:spChg chg="mod">
          <ac:chgData name="Anwarul Haque" userId="c42b00c47f99e330" providerId="Windows Live" clId="Web-{C48238C7-7BF9-4AC9-AD6B-C7A4D8AAA33C}" dt="2023-08-10T03:46:24.165" v="270" actId="1076"/>
          <ac:spMkLst>
            <pc:docMk/>
            <pc:sldMk cId="743295346" sldId="260"/>
            <ac:spMk id="2" creationId="{FC8ABB88-9F8D-C8FF-AFA8-62CC7467C24F}"/>
          </ac:spMkLst>
        </pc:spChg>
      </pc:sldChg>
      <pc:sldChg chg="modSp">
        <pc:chgData name="Anwarul Haque" userId="c42b00c47f99e330" providerId="Windows Live" clId="Web-{C48238C7-7BF9-4AC9-AD6B-C7A4D8AAA33C}" dt="2023-08-10T03:06:23.304" v="3" actId="14100"/>
        <pc:sldMkLst>
          <pc:docMk/>
          <pc:sldMk cId="3599605908" sldId="261"/>
        </pc:sldMkLst>
        <pc:spChg chg="mod">
          <ac:chgData name="Anwarul Haque" userId="c42b00c47f99e330" providerId="Windows Live" clId="Web-{C48238C7-7BF9-4AC9-AD6B-C7A4D8AAA33C}" dt="2023-08-10T03:06:23.304" v="3" actId="14100"/>
          <ac:spMkLst>
            <pc:docMk/>
            <pc:sldMk cId="3599605908" sldId="261"/>
            <ac:spMk id="3" creationId="{0030B413-BC2A-26F7-F0C7-E6CEE4970DD5}"/>
          </ac:spMkLst>
        </pc:spChg>
      </pc:sldChg>
      <pc:sldChg chg="modSp">
        <pc:chgData name="Anwarul Haque" userId="c42b00c47f99e330" providerId="Windows Live" clId="Web-{C48238C7-7BF9-4AC9-AD6B-C7A4D8AAA33C}" dt="2023-08-10T03:46:16.493" v="269" actId="20577"/>
        <pc:sldMkLst>
          <pc:docMk/>
          <pc:sldMk cId="427038833" sldId="262"/>
        </pc:sldMkLst>
        <pc:spChg chg="mod">
          <ac:chgData name="Anwarul Haque" userId="c42b00c47f99e330" providerId="Windows Live" clId="Web-{C48238C7-7BF9-4AC9-AD6B-C7A4D8AAA33C}" dt="2023-08-10T03:46:16.493" v="269" actId="20577"/>
          <ac:spMkLst>
            <pc:docMk/>
            <pc:sldMk cId="427038833" sldId="262"/>
            <ac:spMk id="2" creationId="{97730A80-702D-F2B7-7C9D-478A05A3A919}"/>
          </ac:spMkLst>
        </pc:spChg>
      </pc:sldChg>
      <pc:sldChg chg="addSp modSp mod setBg">
        <pc:chgData name="Anwarul Haque" userId="c42b00c47f99e330" providerId="Windows Live" clId="Web-{C48238C7-7BF9-4AC9-AD6B-C7A4D8AAA33C}" dt="2023-08-10T03:37:56.733" v="191" actId="14100"/>
        <pc:sldMkLst>
          <pc:docMk/>
          <pc:sldMk cId="2986449762" sldId="267"/>
        </pc:sldMkLst>
        <pc:spChg chg="mod">
          <ac:chgData name="Anwarul Haque" userId="c42b00c47f99e330" providerId="Windows Live" clId="Web-{C48238C7-7BF9-4AC9-AD6B-C7A4D8AAA33C}" dt="2023-08-10T03:30:53.693" v="113"/>
          <ac:spMkLst>
            <pc:docMk/>
            <pc:sldMk cId="2986449762" sldId="267"/>
            <ac:spMk id="2" creationId="{7F8D5D23-CA7B-D2F9-EA34-081B935ED2CB}"/>
          </ac:spMkLst>
        </pc:spChg>
        <pc:spChg chg="mod">
          <ac:chgData name="Anwarul Haque" userId="c42b00c47f99e330" providerId="Windows Live" clId="Web-{C48238C7-7BF9-4AC9-AD6B-C7A4D8AAA33C}" dt="2023-08-10T03:37:56.733" v="191" actId="14100"/>
          <ac:spMkLst>
            <pc:docMk/>
            <pc:sldMk cId="2986449762" sldId="267"/>
            <ac:spMk id="3" creationId="{022EEC32-7879-5718-39FC-4B406A86FB4F}"/>
          </ac:spMkLst>
        </pc:spChg>
        <pc:spChg chg="add">
          <ac:chgData name="Anwarul Haque" userId="c42b00c47f99e330" providerId="Windows Live" clId="Web-{C48238C7-7BF9-4AC9-AD6B-C7A4D8AAA33C}" dt="2023-08-10T03:30:53.693" v="113"/>
          <ac:spMkLst>
            <pc:docMk/>
            <pc:sldMk cId="2986449762" sldId="267"/>
            <ac:spMk id="9" creationId="{E9D11FD5-487C-4A6B-836F-3831DC830FB7}"/>
          </ac:spMkLst>
        </pc:spChg>
        <pc:spChg chg="add">
          <ac:chgData name="Anwarul Haque" userId="c42b00c47f99e330" providerId="Windows Live" clId="Web-{C48238C7-7BF9-4AC9-AD6B-C7A4D8AAA33C}" dt="2023-08-10T03:30:53.693" v="113"/>
          <ac:spMkLst>
            <pc:docMk/>
            <pc:sldMk cId="2986449762" sldId="267"/>
            <ac:spMk id="11" creationId="{99765169-F70D-4841-BE65-62E10CBED84D}"/>
          </ac:spMkLst>
        </pc:spChg>
        <pc:spChg chg="add">
          <ac:chgData name="Anwarul Haque" userId="c42b00c47f99e330" providerId="Windows Live" clId="Web-{C48238C7-7BF9-4AC9-AD6B-C7A4D8AAA33C}" dt="2023-08-10T03:30:53.693" v="113"/>
          <ac:spMkLst>
            <pc:docMk/>
            <pc:sldMk cId="2986449762" sldId="267"/>
            <ac:spMk id="13" creationId="{2A2CC818-8106-45C0-93D5-7051F99F2C81}"/>
          </ac:spMkLst>
        </pc:spChg>
        <pc:picChg chg="add mod">
          <ac:chgData name="Anwarul Haque" userId="c42b00c47f99e330" providerId="Windows Live" clId="Web-{C48238C7-7BF9-4AC9-AD6B-C7A4D8AAA33C}" dt="2023-08-10T03:31:03.943" v="115" actId="14100"/>
          <ac:picMkLst>
            <pc:docMk/>
            <pc:sldMk cId="2986449762" sldId="267"/>
            <ac:picMk id="4" creationId="{4E05DD0D-A645-F1F6-1DC1-BCC6D780288B}"/>
          </ac:picMkLst>
        </pc:picChg>
      </pc:sldChg>
      <pc:sldChg chg="addSp modSp mod setBg">
        <pc:chgData name="Anwarul Haque" userId="c42b00c47f99e330" providerId="Windows Live" clId="Web-{C48238C7-7BF9-4AC9-AD6B-C7A4D8AAA33C}" dt="2023-08-10T03:45:46.993" v="267" actId="1076"/>
        <pc:sldMkLst>
          <pc:docMk/>
          <pc:sldMk cId="2035711442" sldId="268"/>
        </pc:sldMkLst>
        <pc:spChg chg="mod">
          <ac:chgData name="Anwarul Haque" userId="c42b00c47f99e330" providerId="Windows Live" clId="Web-{C48238C7-7BF9-4AC9-AD6B-C7A4D8AAA33C}" dt="2023-08-10T03:44:36.522" v="253"/>
          <ac:spMkLst>
            <pc:docMk/>
            <pc:sldMk cId="2035711442" sldId="268"/>
            <ac:spMk id="2" creationId="{D4810475-3C7A-31E8-9EAA-DFCC80334020}"/>
          </ac:spMkLst>
        </pc:spChg>
        <pc:spChg chg="mod">
          <ac:chgData name="Anwarul Haque" userId="c42b00c47f99e330" providerId="Windows Live" clId="Web-{C48238C7-7BF9-4AC9-AD6B-C7A4D8AAA33C}" dt="2023-08-10T03:45:43.836" v="266" actId="1076"/>
          <ac:spMkLst>
            <pc:docMk/>
            <pc:sldMk cId="2035711442" sldId="268"/>
            <ac:spMk id="3" creationId="{69DBE85E-7D4C-CE25-97CF-A9CD5359DF2A}"/>
          </ac:spMkLst>
        </pc:spChg>
        <pc:spChg chg="add">
          <ac:chgData name="Anwarul Haque" userId="c42b00c47f99e330" providerId="Windows Live" clId="Web-{C48238C7-7BF9-4AC9-AD6B-C7A4D8AAA33C}" dt="2023-08-10T03:44:36.522" v="253"/>
          <ac:spMkLst>
            <pc:docMk/>
            <pc:sldMk cId="2035711442" sldId="268"/>
            <ac:spMk id="9" creationId="{E9D11FD5-487C-4A6B-836F-3831DC830FB7}"/>
          </ac:spMkLst>
        </pc:spChg>
        <pc:spChg chg="add">
          <ac:chgData name="Anwarul Haque" userId="c42b00c47f99e330" providerId="Windows Live" clId="Web-{C48238C7-7BF9-4AC9-AD6B-C7A4D8AAA33C}" dt="2023-08-10T03:44:36.522" v="253"/>
          <ac:spMkLst>
            <pc:docMk/>
            <pc:sldMk cId="2035711442" sldId="268"/>
            <ac:spMk id="11" creationId="{99765169-F70D-4841-BE65-62E10CBED84D}"/>
          </ac:spMkLst>
        </pc:spChg>
        <pc:spChg chg="add">
          <ac:chgData name="Anwarul Haque" userId="c42b00c47f99e330" providerId="Windows Live" clId="Web-{C48238C7-7BF9-4AC9-AD6B-C7A4D8AAA33C}" dt="2023-08-10T03:44:36.522" v="253"/>
          <ac:spMkLst>
            <pc:docMk/>
            <pc:sldMk cId="2035711442" sldId="268"/>
            <ac:spMk id="13" creationId="{2A2CC818-8106-45C0-93D5-7051F99F2C81}"/>
          </ac:spMkLst>
        </pc:spChg>
        <pc:picChg chg="add mod">
          <ac:chgData name="Anwarul Haque" userId="c42b00c47f99e330" providerId="Windows Live" clId="Web-{C48238C7-7BF9-4AC9-AD6B-C7A4D8AAA33C}" dt="2023-08-10T03:45:46.993" v="267" actId="1076"/>
          <ac:picMkLst>
            <pc:docMk/>
            <pc:sldMk cId="2035711442" sldId="268"/>
            <ac:picMk id="4" creationId="{EC31B8B3-CAE5-212A-1273-2515C6E93D09}"/>
          </ac:picMkLst>
        </pc:picChg>
      </pc:sldChg>
      <pc:sldChg chg="modSp">
        <pc:chgData name="Anwarul Haque" userId="c42b00c47f99e330" providerId="Windows Live" clId="Web-{C48238C7-7BF9-4AC9-AD6B-C7A4D8AAA33C}" dt="2023-08-10T03:46:04.446" v="268" actId="20577"/>
        <pc:sldMkLst>
          <pc:docMk/>
          <pc:sldMk cId="2244518707" sldId="269"/>
        </pc:sldMkLst>
        <pc:spChg chg="mod">
          <ac:chgData name="Anwarul Haque" userId="c42b00c47f99e330" providerId="Windows Live" clId="Web-{C48238C7-7BF9-4AC9-AD6B-C7A4D8AAA33C}" dt="2023-08-10T03:46:04.446" v="268" actId="20577"/>
          <ac:spMkLst>
            <pc:docMk/>
            <pc:sldMk cId="2244518707" sldId="269"/>
            <ac:spMk id="2" creationId="{7708F0B5-B71F-508B-6DAA-3A3932AC8DFF}"/>
          </ac:spMkLst>
        </pc:spChg>
        <pc:spChg chg="mod">
          <ac:chgData name="Anwarul Haque" userId="c42b00c47f99e330" providerId="Windows Live" clId="Web-{C48238C7-7BF9-4AC9-AD6B-C7A4D8AAA33C}" dt="2023-08-10T03:09:01.995" v="19" actId="1076"/>
          <ac:spMkLst>
            <pc:docMk/>
            <pc:sldMk cId="2244518707" sldId="269"/>
            <ac:spMk id="3" creationId="{2FC23580-1E0D-AFCD-B7E6-0F92BC103980}"/>
          </ac:spMkLst>
        </pc:spChg>
      </pc:sldChg>
      <pc:sldChg chg="addSp modSp new">
        <pc:chgData name="Anwarul Haque" userId="c42b00c47f99e330" providerId="Windows Live" clId="Web-{C48238C7-7BF9-4AC9-AD6B-C7A4D8AAA33C}" dt="2023-08-10T03:36:47.013" v="184" actId="1076"/>
        <pc:sldMkLst>
          <pc:docMk/>
          <pc:sldMk cId="2401083741" sldId="270"/>
        </pc:sldMkLst>
        <pc:spChg chg="mod">
          <ac:chgData name="Anwarul Haque" userId="c42b00c47f99e330" providerId="Windows Live" clId="Web-{C48238C7-7BF9-4AC9-AD6B-C7A4D8AAA33C}" dt="2023-08-10T03:33:28.149" v="151" actId="1076"/>
          <ac:spMkLst>
            <pc:docMk/>
            <pc:sldMk cId="2401083741" sldId="270"/>
            <ac:spMk id="2" creationId="{ECB27A2B-E893-3295-56AC-071E078F701E}"/>
          </ac:spMkLst>
        </pc:spChg>
        <pc:spChg chg="mod">
          <ac:chgData name="Anwarul Haque" userId="c42b00c47f99e330" providerId="Windows Live" clId="Web-{C48238C7-7BF9-4AC9-AD6B-C7A4D8AAA33C}" dt="2023-08-10T03:34:06.088" v="163" actId="1076"/>
          <ac:spMkLst>
            <pc:docMk/>
            <pc:sldMk cId="2401083741" sldId="270"/>
            <ac:spMk id="3" creationId="{BB795721-C513-AF34-0B18-22A87E3D3CC3}"/>
          </ac:spMkLst>
        </pc:spChg>
        <pc:spChg chg="add mod">
          <ac:chgData name="Anwarul Haque" userId="c42b00c47f99e330" providerId="Windows Live" clId="Web-{C48238C7-7BF9-4AC9-AD6B-C7A4D8AAA33C}" dt="2023-08-10T03:35:15.886" v="173" actId="1076"/>
          <ac:spMkLst>
            <pc:docMk/>
            <pc:sldMk cId="2401083741" sldId="270"/>
            <ac:spMk id="4" creationId="{D70B36D5-C349-EF16-7CCE-D0E22864E465}"/>
          </ac:spMkLst>
        </pc:spChg>
        <pc:spChg chg="add mod">
          <ac:chgData name="Anwarul Haque" userId="c42b00c47f99e330" providerId="Windows Live" clId="Web-{C48238C7-7BF9-4AC9-AD6B-C7A4D8AAA33C}" dt="2023-08-10T03:36:47.013" v="184" actId="1076"/>
          <ac:spMkLst>
            <pc:docMk/>
            <pc:sldMk cId="2401083741" sldId="270"/>
            <ac:spMk id="7" creationId="{50245199-6D28-F58F-8DD4-146A6D89DE14}"/>
          </ac:spMkLst>
        </pc:spChg>
        <pc:picChg chg="add mod">
          <ac:chgData name="Anwarul Haque" userId="c42b00c47f99e330" providerId="Windows Live" clId="Web-{C48238C7-7BF9-4AC9-AD6B-C7A4D8AAA33C}" dt="2023-08-10T03:36:41.482" v="183" actId="14100"/>
          <ac:picMkLst>
            <pc:docMk/>
            <pc:sldMk cId="2401083741" sldId="270"/>
            <ac:picMk id="5" creationId="{DF5FD3D2-F629-D857-591E-21C98D28FB02}"/>
          </ac:picMkLst>
        </pc:picChg>
        <pc:picChg chg="add mod">
          <ac:chgData name="Anwarul Haque" userId="c42b00c47f99e330" providerId="Windows Live" clId="Web-{C48238C7-7BF9-4AC9-AD6B-C7A4D8AAA33C}" dt="2023-08-10T03:36:16.122" v="180" actId="1076"/>
          <ac:picMkLst>
            <pc:docMk/>
            <pc:sldMk cId="2401083741" sldId="270"/>
            <ac:picMk id="6" creationId="{F5331A9C-0113-318F-8169-DDF3A3317F06}"/>
          </ac:picMkLst>
        </pc:picChg>
      </pc:sldChg>
      <pc:sldChg chg="addSp delSp modSp new mod setBg setClrOvrMap">
        <pc:chgData name="Anwarul Haque" userId="c42b00c47f99e330" providerId="Windows Live" clId="Web-{C48238C7-7BF9-4AC9-AD6B-C7A4D8AAA33C}" dt="2023-08-10T03:44:02.194" v="251" actId="1076"/>
        <pc:sldMkLst>
          <pc:docMk/>
          <pc:sldMk cId="922468764" sldId="271"/>
        </pc:sldMkLst>
        <pc:spChg chg="mod">
          <ac:chgData name="Anwarul Haque" userId="c42b00c47f99e330" providerId="Windows Live" clId="Web-{C48238C7-7BF9-4AC9-AD6B-C7A4D8AAA33C}" dt="2023-08-10T03:44:02.194" v="251" actId="1076"/>
          <ac:spMkLst>
            <pc:docMk/>
            <pc:sldMk cId="922468764" sldId="271"/>
            <ac:spMk id="2" creationId="{02371E1D-B56C-DDC1-D547-6C96163664A0}"/>
          </ac:spMkLst>
        </pc:spChg>
        <pc:spChg chg="mod">
          <ac:chgData name="Anwarul Haque" userId="c42b00c47f99e330" providerId="Windows Live" clId="Web-{C48238C7-7BF9-4AC9-AD6B-C7A4D8AAA33C}" dt="2023-08-10T03:43:57.756" v="250" actId="1076"/>
          <ac:spMkLst>
            <pc:docMk/>
            <pc:sldMk cId="922468764" sldId="271"/>
            <ac:spMk id="3" creationId="{7231011A-C842-27A3-7993-0769B7F1D8EE}"/>
          </ac:spMkLst>
        </pc:spChg>
        <pc:spChg chg="add del">
          <ac:chgData name="Anwarul Haque" userId="c42b00c47f99e330" providerId="Windows Live" clId="Web-{C48238C7-7BF9-4AC9-AD6B-C7A4D8AAA33C}" dt="2023-08-10T03:43:06.177" v="235"/>
          <ac:spMkLst>
            <pc:docMk/>
            <pc:sldMk cId="922468764" sldId="271"/>
            <ac:spMk id="8" creationId="{0A46F010-D160-4609-8979-FFD8C1EA6C43}"/>
          </ac:spMkLst>
        </pc:spChg>
        <pc:spChg chg="add del">
          <ac:chgData name="Anwarul Haque" userId="c42b00c47f99e330" providerId="Windows Live" clId="Web-{C48238C7-7BF9-4AC9-AD6B-C7A4D8AAA33C}" dt="2023-08-10T03:43:06.177" v="235"/>
          <ac:spMkLst>
            <pc:docMk/>
            <pc:sldMk cId="922468764" sldId="271"/>
            <ac:spMk id="10" creationId="{81B8C4F6-C3AC-4C94-8EC7-E4F7B7E9CDB6}"/>
          </ac:spMkLst>
        </pc:spChg>
        <pc:spChg chg="add del">
          <ac:chgData name="Anwarul Haque" userId="c42b00c47f99e330" providerId="Windows Live" clId="Web-{C48238C7-7BF9-4AC9-AD6B-C7A4D8AAA33C}" dt="2023-08-10T03:43:06.177" v="235"/>
          <ac:spMkLst>
            <pc:docMk/>
            <pc:sldMk cId="922468764" sldId="271"/>
            <ac:spMk id="40" creationId="{91328346-8BAD-4616-B50B-5CFDA5648D6A}"/>
          </ac:spMkLst>
        </pc:spChg>
        <pc:spChg chg="add">
          <ac:chgData name="Anwarul Haque" userId="c42b00c47f99e330" providerId="Windows Live" clId="Web-{C48238C7-7BF9-4AC9-AD6B-C7A4D8AAA33C}" dt="2023-08-10T03:43:06.177" v="235"/>
          <ac:spMkLst>
            <pc:docMk/>
            <pc:sldMk cId="922468764" sldId="271"/>
            <ac:spMk id="45" creationId="{35879851-1A1D-4246-AAA1-C484E858337D}"/>
          </ac:spMkLst>
        </pc:spChg>
        <pc:grpChg chg="add del">
          <ac:chgData name="Anwarul Haque" userId="c42b00c47f99e330" providerId="Windows Live" clId="Web-{C48238C7-7BF9-4AC9-AD6B-C7A4D8AAA33C}" dt="2023-08-10T03:43:06.177" v="235"/>
          <ac:grpSpMkLst>
            <pc:docMk/>
            <pc:sldMk cId="922468764" sldId="271"/>
            <ac:grpSpMk id="12" creationId="{0B789310-9859-4942-98C8-3D2F12AAAE73}"/>
          </ac:grpSpMkLst>
        </pc:grpChg>
        <pc:grpChg chg="add del">
          <ac:chgData name="Anwarul Haque" userId="c42b00c47f99e330" providerId="Windows Live" clId="Web-{C48238C7-7BF9-4AC9-AD6B-C7A4D8AAA33C}" dt="2023-08-10T03:43:06.177" v="235"/>
          <ac:grpSpMkLst>
            <pc:docMk/>
            <pc:sldMk cId="922468764" sldId="271"/>
            <ac:grpSpMk id="26" creationId="{6F1CEC7A-E419-4950-AA57-B00546C29CAF}"/>
          </ac:grpSpMkLst>
        </pc:grpChg>
        <pc:picChg chg="add mod ord">
          <ac:chgData name="Anwarul Haque" userId="c42b00c47f99e330" providerId="Windows Live" clId="Web-{C48238C7-7BF9-4AC9-AD6B-C7A4D8AAA33C}" dt="2023-08-10T03:43:06.177" v="235"/>
          <ac:picMkLst>
            <pc:docMk/>
            <pc:sldMk cId="922468764" sldId="271"/>
            <ac:picMk id="4" creationId="{EB800D81-016E-AB89-9B83-2816971B189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C021F-7197-4F87-A028-71E851A1CDF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7603AB10-B0A9-45B9-96A8-4CF9E9D34CEC}">
      <dgm:prSet/>
      <dgm:spPr/>
      <dgm:t>
        <a:bodyPr/>
        <a:lstStyle/>
        <a:p>
          <a:pPr rtl="0"/>
          <a:r>
            <a:rPr lang="en-GB" dirty="0"/>
            <a:t>The main objective of the AI-based email sorting system is to automate the process of categorizing emails for improved efficiency in email management.</a:t>
          </a:r>
          <a:r>
            <a:rPr lang="en-GB" dirty="0">
              <a:latin typeface="Century Gothic" panose="020B0502020202020204"/>
            </a:rPr>
            <a:t> </a:t>
          </a:r>
          <a:endParaRPr lang="en-US"/>
        </a:p>
      </dgm:t>
    </dgm:pt>
    <dgm:pt modelId="{736F6BCF-9C7D-4F94-8CD1-2FDB4473742F}" type="parTrans" cxnId="{18719C21-1B55-4451-85AF-CFB4DFA6A6A2}">
      <dgm:prSet/>
      <dgm:spPr/>
      <dgm:t>
        <a:bodyPr/>
        <a:lstStyle/>
        <a:p>
          <a:endParaRPr lang="en-US"/>
        </a:p>
      </dgm:t>
    </dgm:pt>
    <dgm:pt modelId="{6F0C74B2-657F-4372-A0C8-D6D33DC8E1F4}" type="sibTrans" cxnId="{18719C21-1B55-4451-85AF-CFB4DFA6A6A2}">
      <dgm:prSet/>
      <dgm:spPr/>
      <dgm:t>
        <a:bodyPr/>
        <a:lstStyle/>
        <a:p>
          <a:endParaRPr lang="en-US"/>
        </a:p>
      </dgm:t>
    </dgm:pt>
    <dgm:pt modelId="{4DAF2932-5BCC-44C6-92DB-3983BC97450D}">
      <dgm:prSet/>
      <dgm:spPr/>
      <dgm:t>
        <a:bodyPr/>
        <a:lstStyle/>
        <a:p>
          <a:r>
            <a:rPr lang="en-GB" dirty="0"/>
            <a:t>The system aims to accurately sort incoming emails into relevant categories such as work, personal, promotions, and social. This automation reduces the manual effort required for sorting emails, allowing users to focus on more important tasks.</a:t>
          </a:r>
          <a:endParaRPr lang="en-US" dirty="0"/>
        </a:p>
      </dgm:t>
    </dgm:pt>
    <dgm:pt modelId="{937964A6-5DD7-4C04-8B72-3335326126ED}" type="parTrans" cxnId="{17DD036D-383A-4E55-AF3F-818F66BA2A70}">
      <dgm:prSet/>
      <dgm:spPr/>
      <dgm:t>
        <a:bodyPr/>
        <a:lstStyle/>
        <a:p>
          <a:endParaRPr lang="en-US"/>
        </a:p>
      </dgm:t>
    </dgm:pt>
    <dgm:pt modelId="{7D46C1C8-7A01-4B5A-8968-B0AC210B4724}" type="sibTrans" cxnId="{17DD036D-383A-4E55-AF3F-818F66BA2A70}">
      <dgm:prSet/>
      <dgm:spPr/>
      <dgm:t>
        <a:bodyPr/>
        <a:lstStyle/>
        <a:p>
          <a:endParaRPr lang="en-US"/>
        </a:p>
      </dgm:t>
    </dgm:pt>
    <dgm:pt modelId="{38F7BBA8-0428-455A-BA37-81ECBAA5ABA2}" type="pres">
      <dgm:prSet presAssocID="{A42C021F-7197-4F87-A028-71E851A1CDF5}" presName="hierChild1" presStyleCnt="0">
        <dgm:presLayoutVars>
          <dgm:chPref val="1"/>
          <dgm:dir/>
          <dgm:animOne val="branch"/>
          <dgm:animLvl val="lvl"/>
          <dgm:resizeHandles/>
        </dgm:presLayoutVars>
      </dgm:prSet>
      <dgm:spPr/>
    </dgm:pt>
    <dgm:pt modelId="{6A3AF1DF-D3F8-4306-B997-13ACBEAEDB80}" type="pres">
      <dgm:prSet presAssocID="{7603AB10-B0A9-45B9-96A8-4CF9E9D34CEC}" presName="hierRoot1" presStyleCnt="0"/>
      <dgm:spPr/>
    </dgm:pt>
    <dgm:pt modelId="{BD6E136D-2A77-43EF-8BF5-3BB781FF9C16}" type="pres">
      <dgm:prSet presAssocID="{7603AB10-B0A9-45B9-96A8-4CF9E9D34CEC}" presName="composite" presStyleCnt="0"/>
      <dgm:spPr/>
    </dgm:pt>
    <dgm:pt modelId="{7B04B3A9-A982-45C3-977A-F9363C8B33E4}" type="pres">
      <dgm:prSet presAssocID="{7603AB10-B0A9-45B9-96A8-4CF9E9D34CEC}" presName="background" presStyleLbl="node0" presStyleIdx="0" presStyleCnt="2"/>
      <dgm:spPr/>
    </dgm:pt>
    <dgm:pt modelId="{46C1EA81-5588-4F4F-86F6-45AB4AC484E8}" type="pres">
      <dgm:prSet presAssocID="{7603AB10-B0A9-45B9-96A8-4CF9E9D34CEC}" presName="text" presStyleLbl="fgAcc0" presStyleIdx="0" presStyleCnt="2">
        <dgm:presLayoutVars>
          <dgm:chPref val="3"/>
        </dgm:presLayoutVars>
      </dgm:prSet>
      <dgm:spPr/>
    </dgm:pt>
    <dgm:pt modelId="{7491D7E1-8E83-497F-8627-6E4C85128F6F}" type="pres">
      <dgm:prSet presAssocID="{7603AB10-B0A9-45B9-96A8-4CF9E9D34CEC}" presName="hierChild2" presStyleCnt="0"/>
      <dgm:spPr/>
    </dgm:pt>
    <dgm:pt modelId="{65221313-8D90-462F-B28E-9ACA35A51254}" type="pres">
      <dgm:prSet presAssocID="{4DAF2932-5BCC-44C6-92DB-3983BC97450D}" presName="hierRoot1" presStyleCnt="0"/>
      <dgm:spPr/>
    </dgm:pt>
    <dgm:pt modelId="{9E59C685-9122-411B-8714-727F4C60BBB7}" type="pres">
      <dgm:prSet presAssocID="{4DAF2932-5BCC-44C6-92DB-3983BC97450D}" presName="composite" presStyleCnt="0"/>
      <dgm:spPr/>
    </dgm:pt>
    <dgm:pt modelId="{68735F28-D872-431A-8D19-43B2A6E27794}" type="pres">
      <dgm:prSet presAssocID="{4DAF2932-5BCC-44C6-92DB-3983BC97450D}" presName="background" presStyleLbl="node0" presStyleIdx="1" presStyleCnt="2"/>
      <dgm:spPr/>
    </dgm:pt>
    <dgm:pt modelId="{C38EBD4E-81B5-4975-A556-AEF23ABC3BB3}" type="pres">
      <dgm:prSet presAssocID="{4DAF2932-5BCC-44C6-92DB-3983BC97450D}" presName="text" presStyleLbl="fgAcc0" presStyleIdx="1" presStyleCnt="2">
        <dgm:presLayoutVars>
          <dgm:chPref val="3"/>
        </dgm:presLayoutVars>
      </dgm:prSet>
      <dgm:spPr/>
    </dgm:pt>
    <dgm:pt modelId="{27B5C732-F671-4F64-B6F2-9F98CB009A7E}" type="pres">
      <dgm:prSet presAssocID="{4DAF2932-5BCC-44C6-92DB-3983BC97450D}" presName="hierChild2" presStyleCnt="0"/>
      <dgm:spPr/>
    </dgm:pt>
  </dgm:ptLst>
  <dgm:cxnLst>
    <dgm:cxn modelId="{18719C21-1B55-4451-85AF-CFB4DFA6A6A2}" srcId="{A42C021F-7197-4F87-A028-71E851A1CDF5}" destId="{7603AB10-B0A9-45B9-96A8-4CF9E9D34CEC}" srcOrd="0" destOrd="0" parTransId="{736F6BCF-9C7D-4F94-8CD1-2FDB4473742F}" sibTransId="{6F0C74B2-657F-4372-A0C8-D6D33DC8E1F4}"/>
    <dgm:cxn modelId="{17DD036D-383A-4E55-AF3F-818F66BA2A70}" srcId="{A42C021F-7197-4F87-A028-71E851A1CDF5}" destId="{4DAF2932-5BCC-44C6-92DB-3983BC97450D}" srcOrd="1" destOrd="0" parTransId="{937964A6-5DD7-4C04-8B72-3335326126ED}" sibTransId="{7D46C1C8-7A01-4B5A-8968-B0AC210B4724}"/>
    <dgm:cxn modelId="{C9220BA4-0906-4508-9D98-25BAD0E749E1}" type="presOf" srcId="{A42C021F-7197-4F87-A028-71E851A1CDF5}" destId="{38F7BBA8-0428-455A-BA37-81ECBAA5ABA2}" srcOrd="0" destOrd="0" presId="urn:microsoft.com/office/officeart/2005/8/layout/hierarchy1"/>
    <dgm:cxn modelId="{1E8EC4CF-5D95-4D19-A138-2D6939C500FA}" type="presOf" srcId="{7603AB10-B0A9-45B9-96A8-4CF9E9D34CEC}" destId="{46C1EA81-5588-4F4F-86F6-45AB4AC484E8}" srcOrd="0" destOrd="0" presId="urn:microsoft.com/office/officeart/2005/8/layout/hierarchy1"/>
    <dgm:cxn modelId="{EE87C8DA-1AE5-4D82-AC18-286965E8CABA}" type="presOf" srcId="{4DAF2932-5BCC-44C6-92DB-3983BC97450D}" destId="{C38EBD4E-81B5-4975-A556-AEF23ABC3BB3}" srcOrd="0" destOrd="0" presId="urn:microsoft.com/office/officeart/2005/8/layout/hierarchy1"/>
    <dgm:cxn modelId="{72C6A0A0-71A3-4AB2-BC7C-E0FA340149AD}" type="presParOf" srcId="{38F7BBA8-0428-455A-BA37-81ECBAA5ABA2}" destId="{6A3AF1DF-D3F8-4306-B997-13ACBEAEDB80}" srcOrd="0" destOrd="0" presId="urn:microsoft.com/office/officeart/2005/8/layout/hierarchy1"/>
    <dgm:cxn modelId="{F3E4E66C-70CF-4D78-B638-6F428162678C}" type="presParOf" srcId="{6A3AF1DF-D3F8-4306-B997-13ACBEAEDB80}" destId="{BD6E136D-2A77-43EF-8BF5-3BB781FF9C16}" srcOrd="0" destOrd="0" presId="urn:microsoft.com/office/officeart/2005/8/layout/hierarchy1"/>
    <dgm:cxn modelId="{097EA457-CECE-479D-B2FD-0E5631F1B73D}" type="presParOf" srcId="{BD6E136D-2A77-43EF-8BF5-3BB781FF9C16}" destId="{7B04B3A9-A982-45C3-977A-F9363C8B33E4}" srcOrd="0" destOrd="0" presId="urn:microsoft.com/office/officeart/2005/8/layout/hierarchy1"/>
    <dgm:cxn modelId="{DB4A2499-250F-44E9-A692-6D65932DFF3F}" type="presParOf" srcId="{BD6E136D-2A77-43EF-8BF5-3BB781FF9C16}" destId="{46C1EA81-5588-4F4F-86F6-45AB4AC484E8}" srcOrd="1" destOrd="0" presId="urn:microsoft.com/office/officeart/2005/8/layout/hierarchy1"/>
    <dgm:cxn modelId="{7D6A6541-5112-4D9B-9A88-7F663CC0C589}" type="presParOf" srcId="{6A3AF1DF-D3F8-4306-B997-13ACBEAEDB80}" destId="{7491D7E1-8E83-497F-8627-6E4C85128F6F}" srcOrd="1" destOrd="0" presId="urn:microsoft.com/office/officeart/2005/8/layout/hierarchy1"/>
    <dgm:cxn modelId="{0EA317E1-F47F-4ACB-9284-72A0BB3ACD1F}" type="presParOf" srcId="{38F7BBA8-0428-455A-BA37-81ECBAA5ABA2}" destId="{65221313-8D90-462F-B28E-9ACA35A51254}" srcOrd="1" destOrd="0" presId="urn:microsoft.com/office/officeart/2005/8/layout/hierarchy1"/>
    <dgm:cxn modelId="{9E97D07D-5F30-40C2-91B9-6FF7E73B15D0}" type="presParOf" srcId="{65221313-8D90-462F-B28E-9ACA35A51254}" destId="{9E59C685-9122-411B-8714-727F4C60BBB7}" srcOrd="0" destOrd="0" presId="urn:microsoft.com/office/officeart/2005/8/layout/hierarchy1"/>
    <dgm:cxn modelId="{43510BE4-300E-482B-9B45-4CFB8F444A5D}" type="presParOf" srcId="{9E59C685-9122-411B-8714-727F4C60BBB7}" destId="{68735F28-D872-431A-8D19-43B2A6E27794}" srcOrd="0" destOrd="0" presId="urn:microsoft.com/office/officeart/2005/8/layout/hierarchy1"/>
    <dgm:cxn modelId="{15F85F5A-748E-4DA3-82DE-03D3F2EB6EAC}" type="presParOf" srcId="{9E59C685-9122-411B-8714-727F4C60BBB7}" destId="{C38EBD4E-81B5-4975-A556-AEF23ABC3BB3}" srcOrd="1" destOrd="0" presId="urn:microsoft.com/office/officeart/2005/8/layout/hierarchy1"/>
    <dgm:cxn modelId="{FE28DFD0-5D67-4587-B8EE-D70634677D63}" type="presParOf" srcId="{65221313-8D90-462F-B28E-9ACA35A51254}" destId="{27B5C732-F671-4F64-B6F2-9F98CB009A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4B3A9-A982-45C3-977A-F9363C8B33E4}">
      <dsp:nvSpPr>
        <dsp:cNvPr id="0" name=""/>
        <dsp:cNvSpPr/>
      </dsp:nvSpPr>
      <dsp:spPr>
        <a:xfrm>
          <a:off x="1225" y="551630"/>
          <a:ext cx="4302380" cy="2732011"/>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6C1EA81-5588-4F4F-86F6-45AB4AC484E8}">
      <dsp:nvSpPr>
        <dsp:cNvPr id="0" name=""/>
        <dsp:cNvSpPr/>
      </dsp:nvSpPr>
      <dsp:spPr>
        <a:xfrm>
          <a:off x="479268" y="1005770"/>
          <a:ext cx="4302380" cy="273201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dirty="0"/>
            <a:t>The main objective of the AI-based email sorting system is to automate the process of categorizing emails for improved efficiency in email management.</a:t>
          </a:r>
          <a:r>
            <a:rPr lang="en-GB" sz="2000" kern="1200" dirty="0">
              <a:latin typeface="Century Gothic" panose="020B0502020202020204"/>
            </a:rPr>
            <a:t> </a:t>
          </a:r>
          <a:endParaRPr lang="en-US" sz="2000" kern="1200"/>
        </a:p>
      </dsp:txBody>
      <dsp:txXfrm>
        <a:off x="559286" y="1085788"/>
        <a:ext cx="4142344" cy="2571975"/>
      </dsp:txXfrm>
    </dsp:sp>
    <dsp:sp modelId="{68735F28-D872-431A-8D19-43B2A6E27794}">
      <dsp:nvSpPr>
        <dsp:cNvPr id="0" name=""/>
        <dsp:cNvSpPr/>
      </dsp:nvSpPr>
      <dsp:spPr>
        <a:xfrm>
          <a:off x="5259690" y="551630"/>
          <a:ext cx="4302380" cy="2732011"/>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38EBD4E-81B5-4975-A556-AEF23ABC3BB3}">
      <dsp:nvSpPr>
        <dsp:cNvPr id="0" name=""/>
        <dsp:cNvSpPr/>
      </dsp:nvSpPr>
      <dsp:spPr>
        <a:xfrm>
          <a:off x="5737732" y="1005770"/>
          <a:ext cx="4302380" cy="273201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The system aims to accurately sort incoming emails into relevant categories such as work, personal, promotions, and social. This automation reduces the manual effort required for sorting emails, allowing users to focus on more important tasks.</a:t>
          </a:r>
          <a:endParaRPr lang="en-US" sz="2000" kern="1200" dirty="0"/>
        </a:p>
      </dsp:txBody>
      <dsp:txXfrm>
        <a:off x="5817750" y="1085788"/>
        <a:ext cx="4142344" cy="2571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084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73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801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3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1493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324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419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525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353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221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30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907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776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12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366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107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415866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p:cNvSpPr>
            <a:spLocks noGrp="1"/>
          </p:cNvSpPr>
          <p:nvPr>
            <p:ph type="ctrTitle"/>
          </p:nvPr>
        </p:nvSpPr>
        <p:spPr>
          <a:xfrm>
            <a:off x="1929572" y="2641599"/>
            <a:ext cx="8915399" cy="696125"/>
          </a:xfrm>
        </p:spPr>
        <p:txBody>
          <a:bodyPr>
            <a:normAutofit/>
          </a:bodyPr>
          <a:lstStyle/>
          <a:p>
            <a:pPr>
              <a:lnSpc>
                <a:spcPct val="90000"/>
              </a:lnSpc>
            </a:pPr>
            <a:r>
              <a:rPr lang="en-GB" sz="3800" dirty="0">
                <a:solidFill>
                  <a:schemeClr val="accent3">
                    <a:lumMod val="50000"/>
                  </a:schemeClr>
                </a:solidFill>
                <a:latin typeface="Times New Roman"/>
                <a:cs typeface="Calibri Light"/>
              </a:rPr>
              <a:t>AI BASED EMAIL SORTING SYSTEM</a:t>
            </a:r>
          </a:p>
        </p:txBody>
      </p:sp>
      <p:sp>
        <p:nvSpPr>
          <p:cNvPr id="3" name="Subtitle 2"/>
          <p:cNvSpPr>
            <a:spLocks noGrp="1"/>
          </p:cNvSpPr>
          <p:nvPr>
            <p:ph type="subTitle" idx="1"/>
          </p:nvPr>
        </p:nvSpPr>
        <p:spPr>
          <a:xfrm>
            <a:off x="2623332" y="226233"/>
            <a:ext cx="6970594" cy="507189"/>
          </a:xfrm>
        </p:spPr>
        <p:txBody>
          <a:bodyPr>
            <a:noAutofit/>
          </a:bodyPr>
          <a:lstStyle/>
          <a:p>
            <a:r>
              <a:rPr lang="en-GB" sz="2800" b="1" dirty="0">
                <a:solidFill>
                  <a:schemeClr val="accent1">
                    <a:lumMod val="50000"/>
                  </a:schemeClr>
                </a:solidFill>
                <a:latin typeface="Avenir Next LT Pro"/>
                <a:cs typeface="Calibri"/>
              </a:rPr>
              <a:t>TECHNO INTERNATIONAL NEW TOWN</a:t>
            </a:r>
            <a:endParaRPr lang="en-US" sz="2800" dirty="0">
              <a:solidFill>
                <a:schemeClr val="accent1">
                  <a:lumMod val="50000"/>
                </a:schemeClr>
              </a:solidFill>
              <a:latin typeface="Avenir Next LT Pro"/>
              <a:cs typeface="Calibri"/>
            </a:endParaRPr>
          </a:p>
        </p:txBody>
      </p:sp>
      <p:grpSp>
        <p:nvGrpSpPr>
          <p:cNvPr id="32" name="Group 31">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3"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6" name="Rectangle 45">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descr="A group of envelopes with different colors&#10;&#10;Description automatically generated">
            <a:extLst>
              <a:ext uri="{FF2B5EF4-FFF2-40B4-BE49-F238E27FC236}">
                <a16:creationId xmlns:a16="http://schemas.microsoft.com/office/drawing/2014/main" id="{218E6064-B469-AAD6-5594-2788890786B3}"/>
              </a:ext>
            </a:extLst>
          </p:cNvPr>
          <p:cNvPicPr>
            <a:picLocks noChangeAspect="1"/>
          </p:cNvPicPr>
          <p:nvPr/>
        </p:nvPicPr>
        <p:blipFill>
          <a:blip r:embed="rId2"/>
          <a:stretch>
            <a:fillRect/>
          </a:stretch>
        </p:blipFill>
        <p:spPr>
          <a:xfrm>
            <a:off x="2168407" y="3551604"/>
            <a:ext cx="5176927" cy="2806616"/>
          </a:xfrm>
          <a:prstGeom prst="rect">
            <a:avLst/>
          </a:prstGeom>
          <a:ln>
            <a:noFill/>
          </a:ln>
          <a:effectLst>
            <a:softEdge rad="112500"/>
          </a:effectLst>
        </p:spPr>
      </p:pic>
      <p:sp>
        <p:nvSpPr>
          <p:cNvPr id="48"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1" name="Picture 30" descr="A red shield with blue ribbon and text&#10;&#10;Description automatically generated">
            <a:extLst>
              <a:ext uri="{FF2B5EF4-FFF2-40B4-BE49-F238E27FC236}">
                <a16:creationId xmlns:a16="http://schemas.microsoft.com/office/drawing/2014/main" id="{25796898-89C5-9E97-F231-48C8352A30A0}"/>
              </a:ext>
            </a:extLst>
          </p:cNvPr>
          <p:cNvPicPr>
            <a:picLocks noChangeAspect="1"/>
          </p:cNvPicPr>
          <p:nvPr/>
        </p:nvPicPr>
        <p:blipFill>
          <a:blip r:embed="rId3"/>
          <a:stretch>
            <a:fillRect/>
          </a:stretch>
        </p:blipFill>
        <p:spPr>
          <a:xfrm>
            <a:off x="5314807" y="805362"/>
            <a:ext cx="1698862" cy="1710235"/>
          </a:xfrm>
          <a:prstGeom prst="rect">
            <a:avLst/>
          </a:prstGeom>
          <a:ln>
            <a:noFill/>
          </a:ln>
          <a:effectLst>
            <a:softEdge rad="112500"/>
          </a:effectLst>
        </p:spPr>
      </p:pic>
      <p:sp>
        <p:nvSpPr>
          <p:cNvPr id="45" name="TextBox 44">
            <a:extLst>
              <a:ext uri="{FF2B5EF4-FFF2-40B4-BE49-F238E27FC236}">
                <a16:creationId xmlns:a16="http://schemas.microsoft.com/office/drawing/2014/main" id="{1B7252A0-096D-6B04-D02D-7135F2E9F37C}"/>
              </a:ext>
            </a:extLst>
          </p:cNvPr>
          <p:cNvSpPr txBox="1"/>
          <p:nvPr/>
        </p:nvSpPr>
        <p:spPr>
          <a:xfrm>
            <a:off x="7477835" y="3770195"/>
            <a:ext cx="444405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u="sng" dirty="0">
                <a:solidFill>
                  <a:srgbClr val="0F1647"/>
                </a:solidFill>
                <a:ea typeface="+mn-lt"/>
                <a:cs typeface="+mn-lt"/>
              </a:rPr>
              <a:t>Presented by</a:t>
            </a:r>
            <a:r>
              <a:rPr lang="en-GB" dirty="0">
                <a:solidFill>
                  <a:srgbClr val="0F1647"/>
                </a:solidFill>
                <a:ea typeface="+mn-lt"/>
                <a:cs typeface="+mn-lt"/>
              </a:rPr>
              <a:t> -</a:t>
            </a:r>
            <a:endParaRPr lang="en-US" dirty="0"/>
          </a:p>
          <a:p>
            <a:r>
              <a:rPr lang="en-GB" sz="2000" dirty="0">
                <a:solidFill>
                  <a:srgbClr val="0F1647"/>
                </a:solidFill>
                <a:ea typeface="+mn-lt"/>
                <a:cs typeface="+mn-lt"/>
              </a:rPr>
              <a:t>Name     </a:t>
            </a:r>
            <a:r>
              <a:rPr lang="en-GB" sz="2000" b="1" dirty="0">
                <a:solidFill>
                  <a:srgbClr val="0F1647"/>
                </a:solidFill>
                <a:ea typeface="+mn-lt"/>
                <a:cs typeface="+mn-lt"/>
              </a:rPr>
              <a:t>:</a:t>
            </a:r>
            <a:r>
              <a:rPr lang="en-GB" sz="2000" dirty="0">
                <a:solidFill>
                  <a:srgbClr val="0F1647"/>
                </a:solidFill>
                <a:ea typeface="+mn-lt"/>
                <a:cs typeface="+mn-lt"/>
              </a:rPr>
              <a:t> </a:t>
            </a:r>
            <a:r>
              <a:rPr lang="en-GB" sz="2000" b="1" dirty="0">
                <a:solidFill>
                  <a:srgbClr val="0F1647"/>
                </a:solidFill>
                <a:ea typeface="+mn-lt"/>
                <a:cs typeface="+mn-lt"/>
              </a:rPr>
              <a:t>Anwarul Haque</a:t>
            </a:r>
            <a:endParaRPr lang="en-GB" sz="2000" b="1"/>
          </a:p>
          <a:p>
            <a:r>
              <a:rPr lang="en-GB" sz="2000" dirty="0">
                <a:solidFill>
                  <a:srgbClr val="0F1647"/>
                </a:solidFill>
                <a:ea typeface="+mn-lt"/>
                <a:cs typeface="+mn-lt"/>
              </a:rPr>
              <a:t>Roll No.</a:t>
            </a:r>
            <a:r>
              <a:rPr lang="en-GB" sz="2000" b="1" dirty="0">
                <a:solidFill>
                  <a:srgbClr val="0F1647"/>
                </a:solidFill>
                <a:ea typeface="+mn-lt"/>
                <a:cs typeface="+mn-lt"/>
              </a:rPr>
              <a:t>   : 18700221042</a:t>
            </a:r>
            <a:endParaRPr lang="en-GB" sz="2000" b="1" dirty="0"/>
          </a:p>
          <a:p>
            <a:r>
              <a:rPr lang="en-GB" sz="2000" dirty="0">
                <a:solidFill>
                  <a:srgbClr val="0F1647"/>
                </a:solidFill>
                <a:ea typeface="+mn-lt"/>
                <a:cs typeface="+mn-lt"/>
              </a:rPr>
              <a:t>Branch    </a:t>
            </a:r>
            <a:r>
              <a:rPr lang="en-GB" sz="2000" b="1" dirty="0">
                <a:solidFill>
                  <a:srgbClr val="0F1647"/>
                </a:solidFill>
                <a:ea typeface="+mn-lt"/>
                <a:cs typeface="+mn-lt"/>
              </a:rPr>
              <a:t>: Information Technology</a:t>
            </a:r>
            <a:endParaRPr lang="en-GB" sz="2000" b="1"/>
          </a:p>
          <a:p>
            <a:r>
              <a:rPr lang="en-GB" sz="2000" dirty="0">
                <a:solidFill>
                  <a:srgbClr val="0F1647"/>
                </a:solidFill>
                <a:ea typeface="+mn-lt"/>
                <a:cs typeface="+mn-lt"/>
              </a:rPr>
              <a:t>Section   </a:t>
            </a:r>
            <a:r>
              <a:rPr lang="en-GB" sz="2000" b="1" dirty="0">
                <a:solidFill>
                  <a:srgbClr val="0F1647"/>
                </a:solidFill>
                <a:ea typeface="+mn-lt"/>
                <a:cs typeface="+mn-lt"/>
              </a:rPr>
              <a:t>: ‘A’</a:t>
            </a:r>
            <a:endParaRPr lang="en-GB" sz="2000" b="1"/>
          </a:p>
          <a:p>
            <a:r>
              <a:rPr lang="en-GB" sz="2000" dirty="0">
                <a:solidFill>
                  <a:srgbClr val="0F1647"/>
                </a:solidFill>
                <a:ea typeface="+mn-lt"/>
                <a:cs typeface="+mn-lt"/>
              </a:rPr>
              <a:t>Subject</a:t>
            </a:r>
            <a:r>
              <a:rPr lang="en-GB" sz="2000" b="1" dirty="0">
                <a:solidFill>
                  <a:srgbClr val="0F1647"/>
                </a:solidFill>
                <a:ea typeface="+mn-lt"/>
                <a:cs typeface="+mn-lt"/>
              </a:rPr>
              <a:t>   : </a:t>
            </a:r>
            <a:r>
              <a:rPr lang="en-GB" sz="2000" b="1" dirty="0">
                <a:solidFill>
                  <a:schemeClr val="accent1">
                    <a:lumMod val="50000"/>
                  </a:schemeClr>
                </a:solidFill>
                <a:ea typeface="+mn-lt"/>
                <a:cs typeface="+mn-lt"/>
              </a:rPr>
              <a:t>Artificial Intelligence </a:t>
            </a:r>
          </a:p>
          <a:p>
            <a:r>
              <a:rPr lang="en-GB" sz="2000" b="1" dirty="0">
                <a:solidFill>
                  <a:schemeClr val="accent1">
                    <a:lumMod val="50000"/>
                  </a:schemeClr>
                </a:solidFill>
              </a:rPr>
              <a:t>                       (PEC-IT 501B)</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icroscope and email icons&#10;&#10;Description automatically generated">
            <a:extLst>
              <a:ext uri="{FF2B5EF4-FFF2-40B4-BE49-F238E27FC236}">
                <a16:creationId xmlns:a16="http://schemas.microsoft.com/office/drawing/2014/main" id="{07E19E3F-A86E-2079-4552-D4019EB4DE78}"/>
              </a:ext>
            </a:extLst>
          </p:cNvPr>
          <p:cNvPicPr>
            <a:picLocks noChangeAspect="1"/>
          </p:cNvPicPr>
          <p:nvPr/>
        </p:nvPicPr>
        <p:blipFill rotWithShape="1">
          <a:blip r:embed="rId2">
            <a:alphaModFix amt="35000"/>
          </a:blip>
          <a:srcRect r="24444"/>
          <a:stretch/>
        </p:blipFill>
        <p:spPr>
          <a:xfrm>
            <a:off x="-8825" y="10"/>
            <a:ext cx="12192000" cy="6857990"/>
          </a:xfrm>
          <a:prstGeom prst="rect">
            <a:avLst/>
          </a:prstGeom>
        </p:spPr>
      </p:pic>
      <p:sp>
        <p:nvSpPr>
          <p:cNvPr id="2" name="Title 1">
            <a:extLst>
              <a:ext uri="{FF2B5EF4-FFF2-40B4-BE49-F238E27FC236}">
                <a16:creationId xmlns:a16="http://schemas.microsoft.com/office/drawing/2014/main" id="{AB325ED5-DAFF-BC46-9EA0-D530FCCAC6A5}"/>
              </a:ext>
            </a:extLst>
          </p:cNvPr>
          <p:cNvSpPr>
            <a:spLocks noGrp="1"/>
          </p:cNvSpPr>
          <p:nvPr>
            <p:ph type="title"/>
          </p:nvPr>
        </p:nvSpPr>
        <p:spPr>
          <a:xfrm>
            <a:off x="4483095" y="408020"/>
            <a:ext cx="2497241" cy="666741"/>
          </a:xfrm>
        </p:spPr>
        <p:txBody>
          <a:bodyPr>
            <a:normAutofit/>
          </a:bodyPr>
          <a:lstStyle/>
          <a:p>
            <a:r>
              <a:rPr lang="en-GB" b="1" dirty="0">
                <a:solidFill>
                  <a:schemeClr val="tx1"/>
                </a:solidFill>
              </a:rPr>
              <a:t>USE CASES</a:t>
            </a:r>
          </a:p>
        </p:txBody>
      </p:sp>
      <p:sp>
        <p:nvSpPr>
          <p:cNvPr id="3" name="Content Placeholder 2">
            <a:extLst>
              <a:ext uri="{FF2B5EF4-FFF2-40B4-BE49-F238E27FC236}">
                <a16:creationId xmlns:a16="http://schemas.microsoft.com/office/drawing/2014/main" id="{2D135492-D48A-450A-265F-9C2877EBAD1C}"/>
              </a:ext>
            </a:extLst>
          </p:cNvPr>
          <p:cNvSpPr>
            <a:spLocks noGrp="1"/>
          </p:cNvSpPr>
          <p:nvPr>
            <p:ph idx="1"/>
          </p:nvPr>
        </p:nvSpPr>
        <p:spPr>
          <a:xfrm>
            <a:off x="612516" y="1132764"/>
            <a:ext cx="11076295" cy="5472219"/>
          </a:xfrm>
        </p:spPr>
        <p:txBody>
          <a:bodyPr vert="horz" lIns="91440" tIns="45720" rIns="91440" bIns="45720" rtlCol="0" anchor="t">
            <a:normAutofit/>
          </a:bodyPr>
          <a:lstStyle/>
          <a:p>
            <a:pPr>
              <a:lnSpc>
                <a:spcPct val="90000"/>
              </a:lnSpc>
              <a:buFont typeface="Wingdings 3"/>
              <a:buChar char=""/>
            </a:pPr>
            <a:r>
              <a:rPr lang="en-GB" sz="1400" b="1" dirty="0">
                <a:ea typeface="+mn-lt"/>
                <a:cs typeface="+mn-lt"/>
              </a:rPr>
              <a:t>Efficient Email Organization:</a:t>
            </a:r>
            <a:endParaRPr lang="en-US" sz="1400"/>
          </a:p>
          <a:p>
            <a:pPr marL="1028700" lvl="1">
              <a:lnSpc>
                <a:spcPct val="90000"/>
              </a:lnSpc>
              <a:buFont typeface="Wingdings 3"/>
              <a:buChar char=""/>
            </a:pPr>
            <a:r>
              <a:rPr lang="en-GB" sz="1400" b="1" dirty="0">
                <a:ea typeface="+mn-lt"/>
                <a:cs typeface="+mn-lt"/>
              </a:rPr>
              <a:t>Use Case:</a:t>
            </a:r>
            <a:r>
              <a:rPr lang="en-GB" sz="1400" dirty="0">
                <a:ea typeface="+mn-lt"/>
                <a:cs typeface="+mn-lt"/>
              </a:rPr>
              <a:t> Users want to efficiently organize their incoming emails without spending a lot of time on manual sorting.</a:t>
            </a:r>
            <a:endParaRPr lang="en-GB" sz="1400"/>
          </a:p>
          <a:p>
            <a:pPr marL="1028700" lvl="1">
              <a:lnSpc>
                <a:spcPct val="90000"/>
              </a:lnSpc>
              <a:buFont typeface="Wingdings 3"/>
              <a:buChar char=""/>
            </a:pPr>
            <a:r>
              <a:rPr lang="en-GB" sz="1400" b="1" dirty="0">
                <a:ea typeface="+mn-lt"/>
                <a:cs typeface="+mn-lt"/>
              </a:rPr>
              <a:t>Scenario:</a:t>
            </a:r>
            <a:r>
              <a:rPr lang="en-GB" sz="1400" dirty="0">
                <a:ea typeface="+mn-lt"/>
                <a:cs typeface="+mn-lt"/>
              </a:rPr>
              <a:t> Users submit their incoming emails to the AI-based system, which automatically categorizes the emails into relevant folders (e.g., work, personal, promotions, social) based on the content analysis.</a:t>
            </a:r>
            <a:endParaRPr lang="en-GB" sz="1400"/>
          </a:p>
          <a:p>
            <a:pPr marL="1028700" lvl="1">
              <a:lnSpc>
                <a:spcPct val="90000"/>
              </a:lnSpc>
              <a:buFont typeface="Wingdings 3"/>
              <a:buChar char=""/>
            </a:pPr>
            <a:r>
              <a:rPr lang="en-GB" sz="1400" b="1" dirty="0">
                <a:ea typeface="+mn-lt"/>
                <a:cs typeface="+mn-lt"/>
              </a:rPr>
              <a:t>Benefit:</a:t>
            </a:r>
            <a:r>
              <a:rPr lang="en-GB" sz="1400" dirty="0">
                <a:ea typeface="+mn-lt"/>
                <a:cs typeface="+mn-lt"/>
              </a:rPr>
              <a:t> Users can easily locate and manage their emails in a well-organized manner, leading to increased productivity and reduced clutter in their inbox.</a:t>
            </a:r>
            <a:endParaRPr lang="en-GB" sz="1400" dirty="0"/>
          </a:p>
          <a:p>
            <a:pPr>
              <a:lnSpc>
                <a:spcPct val="90000"/>
              </a:lnSpc>
              <a:buFont typeface="Wingdings 3"/>
              <a:buChar char=""/>
            </a:pPr>
            <a:r>
              <a:rPr lang="en-GB" sz="1400" b="1" dirty="0">
                <a:ea typeface="+mn-lt"/>
                <a:cs typeface="+mn-lt"/>
              </a:rPr>
              <a:t>Time-Saving Email Management:</a:t>
            </a:r>
            <a:endParaRPr lang="en-GB" sz="1400"/>
          </a:p>
          <a:p>
            <a:pPr marL="1028700" lvl="1">
              <a:lnSpc>
                <a:spcPct val="90000"/>
              </a:lnSpc>
              <a:buFont typeface="Wingdings 3"/>
              <a:buChar char=""/>
            </a:pPr>
            <a:r>
              <a:rPr lang="en-GB" sz="1400" b="1" dirty="0">
                <a:ea typeface="+mn-lt"/>
                <a:cs typeface="+mn-lt"/>
              </a:rPr>
              <a:t>Use Case:</a:t>
            </a:r>
            <a:r>
              <a:rPr lang="en-GB" sz="1400" dirty="0">
                <a:ea typeface="+mn-lt"/>
                <a:cs typeface="+mn-lt"/>
              </a:rPr>
              <a:t> Users receive a high volume of emails and need a solution to quickly categorize and prioritize them.</a:t>
            </a:r>
            <a:endParaRPr lang="en-GB" sz="1400"/>
          </a:p>
          <a:p>
            <a:pPr marL="1028700" lvl="1">
              <a:lnSpc>
                <a:spcPct val="90000"/>
              </a:lnSpc>
              <a:buFont typeface="Wingdings 3"/>
              <a:buChar char=""/>
            </a:pPr>
            <a:r>
              <a:rPr lang="en-GB" sz="1400" b="1" dirty="0">
                <a:ea typeface="+mn-lt"/>
                <a:cs typeface="+mn-lt"/>
              </a:rPr>
              <a:t>Scenario:</a:t>
            </a:r>
            <a:r>
              <a:rPr lang="en-GB" sz="1400" dirty="0">
                <a:ea typeface="+mn-lt"/>
                <a:cs typeface="+mn-lt"/>
              </a:rPr>
              <a:t> The AI-based system sorts emails based on their content, allowing users to focus on important emails first and reducing the time spent on manual sorting.</a:t>
            </a:r>
          </a:p>
          <a:p>
            <a:pPr marL="1028700" lvl="1">
              <a:lnSpc>
                <a:spcPct val="90000"/>
              </a:lnSpc>
              <a:buFont typeface="Wingdings 3"/>
              <a:buChar char=""/>
            </a:pPr>
            <a:r>
              <a:rPr lang="en-GB" sz="1400" b="1" dirty="0">
                <a:ea typeface="+mn-lt"/>
                <a:cs typeface="+mn-lt"/>
              </a:rPr>
              <a:t>Benefit:</a:t>
            </a:r>
            <a:r>
              <a:rPr lang="en-GB" sz="1400" dirty="0">
                <a:ea typeface="+mn-lt"/>
                <a:cs typeface="+mn-lt"/>
              </a:rPr>
              <a:t> Users can save time by avoiding the manual sorting process, enabling them to respond promptly to important emails and allocate more time to other tasks.</a:t>
            </a:r>
          </a:p>
          <a:p>
            <a:pPr>
              <a:lnSpc>
                <a:spcPct val="90000"/>
              </a:lnSpc>
              <a:buFont typeface="Wingdings 3"/>
              <a:buChar char=""/>
            </a:pPr>
            <a:r>
              <a:rPr lang="en-GB" sz="1400" b="1" dirty="0">
                <a:ea typeface="+mn-lt"/>
                <a:cs typeface="+mn-lt"/>
              </a:rPr>
              <a:t>Enhanced Email Search and Retrieval:</a:t>
            </a:r>
            <a:endParaRPr lang="en-GB" sz="1400" dirty="0">
              <a:ea typeface="+mn-lt"/>
              <a:cs typeface="+mn-lt"/>
            </a:endParaRPr>
          </a:p>
          <a:p>
            <a:pPr lvl="1">
              <a:lnSpc>
                <a:spcPct val="90000"/>
              </a:lnSpc>
              <a:buFont typeface="Wingdings 3"/>
              <a:buChar char=""/>
            </a:pPr>
            <a:r>
              <a:rPr lang="en-GB" sz="1400" b="1" dirty="0">
                <a:ea typeface="+mn-lt"/>
                <a:cs typeface="+mn-lt"/>
              </a:rPr>
              <a:t>Use Case:</a:t>
            </a:r>
            <a:r>
              <a:rPr lang="en-GB" sz="1400" dirty="0">
                <a:ea typeface="+mn-lt"/>
                <a:cs typeface="+mn-lt"/>
              </a:rPr>
              <a:t> Users struggle to find specific emails buried in their inbox due to the sheer volume of messages.</a:t>
            </a:r>
            <a:endParaRPr lang="en-GB" sz="1400"/>
          </a:p>
          <a:p>
            <a:pPr lvl="1">
              <a:lnSpc>
                <a:spcPct val="90000"/>
              </a:lnSpc>
              <a:buFont typeface="Wingdings 3"/>
              <a:buChar char=""/>
            </a:pPr>
            <a:r>
              <a:rPr lang="en-GB" sz="1400" b="1" dirty="0">
                <a:ea typeface="+mn-lt"/>
                <a:cs typeface="+mn-lt"/>
              </a:rPr>
              <a:t>Scenario:</a:t>
            </a:r>
            <a:r>
              <a:rPr lang="en-GB" sz="1400" dirty="0">
                <a:ea typeface="+mn-lt"/>
                <a:cs typeface="+mn-lt"/>
              </a:rPr>
              <a:t> The AI-based system categorizes emails accurately, making it easier for users to locate and retrieve specific emails by searching within the relevant categories.</a:t>
            </a:r>
            <a:endParaRPr lang="en-GB" sz="1400"/>
          </a:p>
          <a:p>
            <a:pPr lvl="1">
              <a:lnSpc>
                <a:spcPct val="90000"/>
              </a:lnSpc>
              <a:buFont typeface="Wingdings 3"/>
              <a:buChar char=""/>
            </a:pPr>
            <a:r>
              <a:rPr lang="en-GB" sz="1400" b="1" dirty="0">
                <a:ea typeface="+mn-lt"/>
                <a:cs typeface="+mn-lt"/>
              </a:rPr>
              <a:t>Benefit:</a:t>
            </a:r>
            <a:r>
              <a:rPr lang="en-GB" sz="1400" dirty="0">
                <a:ea typeface="+mn-lt"/>
                <a:cs typeface="+mn-lt"/>
              </a:rPr>
              <a:t> Users can quickly find past emails related to specific topics or projects, enhancing their ability to reference important information.</a:t>
            </a:r>
            <a:endParaRPr lang="en-GB" sz="1400"/>
          </a:p>
          <a:p>
            <a:pPr marL="1028700" lvl="1">
              <a:lnSpc>
                <a:spcPct val="90000"/>
              </a:lnSpc>
              <a:buFont typeface="Wingdings 3"/>
              <a:buChar char=""/>
            </a:pPr>
            <a:endParaRPr lang="en-GB" sz="900"/>
          </a:p>
          <a:p>
            <a:pPr marL="0" indent="0">
              <a:lnSpc>
                <a:spcPct val="90000"/>
              </a:lnSpc>
              <a:buNone/>
            </a:pPr>
            <a:endParaRPr lang="en-GB" sz="900"/>
          </a:p>
        </p:txBody>
      </p:sp>
    </p:spTree>
    <p:extLst>
      <p:ext uri="{BB962C8B-B14F-4D97-AF65-F5344CB8AC3E}">
        <p14:creationId xmlns:p14="http://schemas.microsoft.com/office/powerpoint/2010/main" val="3554854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97CE-54E5-C9FE-6B3B-AFC88345BF2A}"/>
              </a:ext>
            </a:extLst>
          </p:cNvPr>
          <p:cNvSpPr>
            <a:spLocks noGrp="1"/>
          </p:cNvSpPr>
          <p:nvPr>
            <p:ph type="title"/>
          </p:nvPr>
        </p:nvSpPr>
        <p:spPr>
          <a:xfrm>
            <a:off x="1592089" y="680976"/>
            <a:ext cx="4555777" cy="587129"/>
          </a:xfrm>
        </p:spPr>
        <p:txBody>
          <a:bodyPr>
            <a:normAutofit fontScale="90000"/>
          </a:bodyPr>
          <a:lstStyle/>
          <a:p>
            <a:r>
              <a:rPr lang="en-GB" b="1" dirty="0">
                <a:solidFill>
                  <a:schemeClr val="accent3">
                    <a:lumMod val="50000"/>
                  </a:schemeClr>
                </a:solidFill>
              </a:rPr>
              <a:t>DATA FLOW DIAGRAM</a:t>
            </a:r>
          </a:p>
        </p:txBody>
      </p:sp>
      <p:pic>
        <p:nvPicPr>
          <p:cNvPr id="4" name="Content Placeholder 3" descr="A screenshot of a computer screen&#10;&#10;Description automatically generated">
            <a:extLst>
              <a:ext uri="{FF2B5EF4-FFF2-40B4-BE49-F238E27FC236}">
                <a16:creationId xmlns:a16="http://schemas.microsoft.com/office/drawing/2014/main" id="{B9843559-C517-8D90-AAFB-2A9A31936F53}"/>
              </a:ext>
            </a:extLst>
          </p:cNvPr>
          <p:cNvPicPr>
            <a:picLocks noGrp="1" noChangeAspect="1"/>
          </p:cNvPicPr>
          <p:nvPr>
            <p:ph idx="1"/>
          </p:nvPr>
        </p:nvPicPr>
        <p:blipFill>
          <a:blip r:embed="rId2"/>
          <a:stretch>
            <a:fillRect/>
          </a:stretch>
        </p:blipFill>
        <p:spPr>
          <a:xfrm>
            <a:off x="1589461" y="1269243"/>
            <a:ext cx="10107408" cy="5267501"/>
          </a:xfrm>
        </p:spPr>
      </p:pic>
    </p:spTree>
    <p:extLst>
      <p:ext uri="{BB962C8B-B14F-4D97-AF65-F5344CB8AC3E}">
        <p14:creationId xmlns:p14="http://schemas.microsoft.com/office/powerpoint/2010/main" val="388899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F0B5-B71F-508B-6DAA-3A3932AC8DFF}"/>
              </a:ext>
            </a:extLst>
          </p:cNvPr>
          <p:cNvSpPr>
            <a:spLocks noGrp="1"/>
          </p:cNvSpPr>
          <p:nvPr>
            <p:ph type="title"/>
          </p:nvPr>
        </p:nvSpPr>
        <p:spPr>
          <a:xfrm>
            <a:off x="1799175" y="666443"/>
            <a:ext cx="8160271" cy="741140"/>
          </a:xfrm>
        </p:spPr>
        <p:txBody>
          <a:bodyPr/>
          <a:lstStyle/>
          <a:p>
            <a:r>
              <a:rPr lang="en-US" b="1" dirty="0">
                <a:solidFill>
                  <a:schemeClr val="accent1">
                    <a:lumMod val="50000"/>
                  </a:schemeClr>
                </a:solidFill>
              </a:rPr>
              <a:t>PROBABLE APPLICATION AND COST</a:t>
            </a:r>
          </a:p>
        </p:txBody>
      </p:sp>
      <p:sp>
        <p:nvSpPr>
          <p:cNvPr id="3" name="Content Placeholder 2">
            <a:extLst>
              <a:ext uri="{FF2B5EF4-FFF2-40B4-BE49-F238E27FC236}">
                <a16:creationId xmlns:a16="http://schemas.microsoft.com/office/drawing/2014/main" id="{2FC23580-1E0D-AFCD-B7E6-0F92BC103980}"/>
              </a:ext>
            </a:extLst>
          </p:cNvPr>
          <p:cNvSpPr>
            <a:spLocks noGrp="1"/>
          </p:cNvSpPr>
          <p:nvPr>
            <p:ph idx="1"/>
          </p:nvPr>
        </p:nvSpPr>
        <p:spPr>
          <a:xfrm>
            <a:off x="852034" y="1402938"/>
            <a:ext cx="10874828" cy="4910450"/>
          </a:xfrm>
        </p:spPr>
        <p:txBody>
          <a:bodyPr vert="horz" lIns="91440" tIns="45720" rIns="91440" bIns="45720" rtlCol="0" anchor="t">
            <a:normAutofit fontScale="92500"/>
          </a:bodyPr>
          <a:lstStyle/>
          <a:p>
            <a:pPr marL="0" indent="0">
              <a:buNone/>
            </a:pPr>
            <a:r>
              <a:rPr lang="en-US" sz="1400" b="1" dirty="0">
                <a:solidFill>
                  <a:srgbClr val="1F1F1F"/>
                </a:solidFill>
                <a:ea typeface="+mn-lt"/>
                <a:cs typeface="+mn-lt"/>
              </a:rPr>
              <a:t>Applications:</a:t>
            </a:r>
            <a:endParaRPr lang="en-US" sz="1400" b="1" dirty="0"/>
          </a:p>
          <a:p>
            <a:r>
              <a:rPr lang="en-US" sz="1400" dirty="0">
                <a:solidFill>
                  <a:srgbClr val="1F1F1F"/>
                </a:solidFill>
                <a:ea typeface="+mn-lt"/>
                <a:cs typeface="+mn-lt"/>
              </a:rPr>
              <a:t>Personal use: Individuals can use an AI email sorting system to stay organized and to find the information they need quickly.</a:t>
            </a:r>
            <a:endParaRPr lang="en-US" sz="1400"/>
          </a:p>
          <a:p>
            <a:r>
              <a:rPr lang="en-US" sz="1400" dirty="0">
                <a:solidFill>
                  <a:srgbClr val="1F1F1F"/>
                </a:solidFill>
                <a:ea typeface="+mn-lt"/>
                <a:cs typeface="+mn-lt"/>
              </a:rPr>
              <a:t>Business use: Businesses can use an AI email sorting system to improve their communication and productivity. For example, an AI email sorting system could be used to automatically sort customer support emails into different categories, such as "new customer inquiries," "support tickets," and "resolved issues." This would help customer support representatives to quickly find the information they need to answer customer questions.</a:t>
            </a:r>
            <a:endParaRPr lang="en-US" sz="1400" dirty="0"/>
          </a:p>
          <a:p>
            <a:r>
              <a:rPr lang="en-US" sz="1400" dirty="0">
                <a:solidFill>
                  <a:srgbClr val="1F1F1F"/>
                </a:solidFill>
                <a:ea typeface="+mn-lt"/>
                <a:cs typeface="+mn-lt"/>
              </a:rPr>
              <a:t>Government use: Governments can use an AI email sorting system to manage their email communications more efficiently. For example, an AI email sorting system could be used to automatically sort government procurement emails into different categories, such as "bid invitations," "contract awards," and "invoices." This would help government procurement officers to quickly find the information they need to manage the procurement process.</a:t>
            </a:r>
            <a:endParaRPr lang="en-US" sz="1400" dirty="0"/>
          </a:p>
          <a:p>
            <a:pPr>
              <a:buNone/>
            </a:pPr>
            <a:r>
              <a:rPr lang="en-US" sz="1400" b="1" dirty="0">
                <a:solidFill>
                  <a:srgbClr val="1F1F1F"/>
                </a:solidFill>
                <a:ea typeface="+mn-lt"/>
                <a:cs typeface="+mn-lt"/>
              </a:rPr>
              <a:t>Cost</a:t>
            </a:r>
            <a:endParaRPr lang="en-US" sz="1400" dirty="0">
              <a:solidFill>
                <a:srgbClr val="1F1F1F"/>
              </a:solidFill>
              <a:ea typeface="+mn-lt"/>
              <a:cs typeface="+mn-lt"/>
            </a:endParaRPr>
          </a:p>
          <a:p>
            <a:pPr>
              <a:buNone/>
            </a:pPr>
            <a:r>
              <a:rPr lang="en-US" sz="1400" dirty="0">
                <a:solidFill>
                  <a:srgbClr val="1F1F1F"/>
                </a:solidFill>
                <a:ea typeface="+mn-lt"/>
                <a:cs typeface="+mn-lt"/>
              </a:rPr>
              <a:t>The cost of a basic design for an AI email sorting system will vary depending on the specific features and functionality that are required. However, the cost is likely to be relatively low, as the system can be implemented using open-source software and cloud computing resources.</a:t>
            </a:r>
            <a:endParaRPr lang="en-US" sz="1400"/>
          </a:p>
          <a:p>
            <a:pPr>
              <a:buNone/>
            </a:pPr>
            <a:r>
              <a:rPr lang="en-US" sz="1400" dirty="0">
                <a:solidFill>
                  <a:srgbClr val="1F1F1F"/>
                </a:solidFill>
                <a:ea typeface="+mn-lt"/>
                <a:cs typeface="+mn-lt"/>
              </a:rPr>
              <a:t>Here is a breakdown of the estimated costs for a basic design for an AI email sorting system:</a:t>
            </a:r>
            <a:endParaRPr lang="en-US" sz="1400"/>
          </a:p>
          <a:p>
            <a:pPr>
              <a:buFont typeface="Wingdings 3"/>
              <a:buChar char=""/>
            </a:pPr>
            <a:r>
              <a:rPr lang="en-US" sz="1400" dirty="0">
                <a:solidFill>
                  <a:srgbClr val="1F1F1F"/>
                </a:solidFill>
                <a:ea typeface="+mn-lt"/>
                <a:cs typeface="+mn-lt"/>
              </a:rPr>
              <a:t>Hardware: The hardware costs for a basic design will be minimal, as the system can be implemented using a laptop or desktop computer with a standard internet connection.</a:t>
            </a:r>
            <a:endParaRPr lang="en-US" sz="1400"/>
          </a:p>
          <a:p>
            <a:pPr>
              <a:buFont typeface="Wingdings 3"/>
              <a:buChar char=""/>
            </a:pPr>
            <a:r>
              <a:rPr lang="en-US" sz="1400" dirty="0">
                <a:solidFill>
                  <a:srgbClr val="1F1F1F"/>
                </a:solidFill>
                <a:ea typeface="+mn-lt"/>
                <a:cs typeface="+mn-lt"/>
              </a:rPr>
              <a:t>Software: The software costs for a basic design will also be minimal, as the system can be implemented using open-source software, such as Python and Scikit-learn.</a:t>
            </a:r>
            <a:endParaRPr lang="en-US" sz="1400"/>
          </a:p>
        </p:txBody>
      </p:sp>
    </p:spTree>
    <p:extLst>
      <p:ext uri="{BB962C8B-B14F-4D97-AF65-F5344CB8AC3E}">
        <p14:creationId xmlns:p14="http://schemas.microsoft.com/office/powerpoint/2010/main" val="224451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F8D5D23-CA7B-D2F9-EA34-081B935ED2CB}"/>
              </a:ext>
            </a:extLst>
          </p:cNvPr>
          <p:cNvSpPr>
            <a:spLocks noGrp="1"/>
          </p:cNvSpPr>
          <p:nvPr>
            <p:ph type="title"/>
          </p:nvPr>
        </p:nvSpPr>
        <p:spPr>
          <a:xfrm>
            <a:off x="649224" y="645106"/>
            <a:ext cx="3650279" cy="1259894"/>
          </a:xfrm>
        </p:spPr>
        <p:txBody>
          <a:bodyPr>
            <a:normAutofit/>
          </a:bodyPr>
          <a:lstStyle/>
          <a:p>
            <a:r>
              <a:rPr lang="en-GB" sz="3300" b="1">
                <a:solidFill>
                  <a:srgbClr val="37543F"/>
                </a:solidFill>
                <a:latin typeface="Calibri"/>
                <a:cs typeface="Calibri"/>
              </a:rPr>
              <a:t>IMPLEMENTATION</a:t>
            </a:r>
          </a:p>
        </p:txBody>
      </p:sp>
      <p:sp>
        <p:nvSpPr>
          <p:cNvPr id="11" name="Rectangle 10">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543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22EEC32-7879-5718-39FC-4B406A86FB4F}"/>
              </a:ext>
            </a:extLst>
          </p:cNvPr>
          <p:cNvSpPr>
            <a:spLocks noGrp="1"/>
          </p:cNvSpPr>
          <p:nvPr>
            <p:ph idx="1"/>
          </p:nvPr>
        </p:nvSpPr>
        <p:spPr>
          <a:xfrm>
            <a:off x="649225" y="1392767"/>
            <a:ext cx="3650278" cy="4299003"/>
          </a:xfrm>
        </p:spPr>
        <p:txBody>
          <a:bodyPr vert="horz" lIns="91440" tIns="45720" rIns="91440" bIns="45720" rtlCol="0" anchor="t">
            <a:normAutofit/>
          </a:bodyPr>
          <a:lstStyle/>
          <a:p>
            <a:pPr marL="0" indent="0">
              <a:lnSpc>
                <a:spcPct val="90000"/>
              </a:lnSpc>
              <a:buClr>
                <a:srgbClr val="4085D4"/>
              </a:buClr>
              <a:buNone/>
            </a:pPr>
            <a:r>
              <a:rPr lang="en-GB" sz="1300" dirty="0">
                <a:ea typeface="+mn-lt"/>
                <a:cs typeface="+mn-lt"/>
              </a:rPr>
              <a:t>This is a simplified implementation using Python and scikit-</a:t>
            </a:r>
            <a:r>
              <a:rPr lang="en-GB" sz="1300" dirty="0" err="1">
                <a:ea typeface="+mn-lt"/>
                <a:cs typeface="+mn-lt"/>
              </a:rPr>
              <a:t>learn's</a:t>
            </a:r>
            <a:r>
              <a:rPr lang="en-GB" sz="1300" dirty="0">
                <a:ea typeface="+mn-lt"/>
                <a:cs typeface="+mn-lt"/>
              </a:rPr>
              <a:t> Naive Bayes algorithm.</a:t>
            </a:r>
          </a:p>
          <a:p>
            <a:pPr marL="0" indent="0">
              <a:lnSpc>
                <a:spcPct val="90000"/>
              </a:lnSpc>
              <a:buClr>
                <a:srgbClr val="4085D4"/>
              </a:buClr>
              <a:buNone/>
            </a:pPr>
            <a:endParaRPr lang="en-GB" sz="1300">
              <a:ea typeface="+mn-lt"/>
              <a:cs typeface="+mn-lt"/>
            </a:endParaRPr>
          </a:p>
          <a:p>
            <a:pPr>
              <a:lnSpc>
                <a:spcPct val="90000"/>
              </a:lnSpc>
              <a:buClr>
                <a:srgbClr val="4085D4"/>
              </a:buClr>
              <a:buNone/>
            </a:pPr>
            <a:r>
              <a:rPr lang="en-GB" sz="1300" b="1" dirty="0">
                <a:ea typeface="+mn-lt"/>
                <a:cs typeface="+mn-lt"/>
              </a:rPr>
              <a:t>      Step 1: Set Up Environment</a:t>
            </a:r>
            <a:endParaRPr lang="en-GB" sz="1300" dirty="0"/>
          </a:p>
          <a:p>
            <a:pPr>
              <a:lnSpc>
                <a:spcPct val="90000"/>
              </a:lnSpc>
              <a:buClr>
                <a:srgbClr val="4085D4"/>
              </a:buClr>
              <a:buFont typeface="Wingdings 3"/>
              <a:buChar char=""/>
            </a:pPr>
            <a:r>
              <a:rPr lang="en-GB" sz="1300" dirty="0">
                <a:ea typeface="+mn-lt"/>
                <a:cs typeface="+mn-lt"/>
              </a:rPr>
              <a:t>Install required libraries using </a:t>
            </a:r>
            <a:r>
              <a:rPr lang="en-GB" sz="1300" b="1" dirty="0">
                <a:latin typeface="Consolas"/>
              </a:rPr>
              <a:t>pip install pandas scikit-learn</a:t>
            </a:r>
            <a:r>
              <a:rPr lang="en-GB" sz="1300" dirty="0">
                <a:ea typeface="+mn-lt"/>
                <a:cs typeface="+mn-lt"/>
              </a:rPr>
              <a:t>.</a:t>
            </a:r>
            <a:endParaRPr lang="en-GB" sz="1300" dirty="0"/>
          </a:p>
          <a:p>
            <a:pPr indent="0">
              <a:lnSpc>
                <a:spcPct val="90000"/>
              </a:lnSpc>
              <a:buClr>
                <a:srgbClr val="4085D4"/>
              </a:buClr>
              <a:buNone/>
            </a:pPr>
            <a:r>
              <a:rPr lang="en-GB" sz="1300" b="1" dirty="0">
                <a:ea typeface="+mn-lt"/>
                <a:cs typeface="+mn-lt"/>
              </a:rPr>
              <a:t>Step 2: Prepare Dataset</a:t>
            </a:r>
            <a:endParaRPr lang="en-GB" sz="1300" dirty="0"/>
          </a:p>
          <a:p>
            <a:pPr>
              <a:lnSpc>
                <a:spcPct val="90000"/>
              </a:lnSpc>
              <a:buClr>
                <a:srgbClr val="4085D4"/>
              </a:buClr>
              <a:buFont typeface="Wingdings 3"/>
              <a:buChar char=""/>
            </a:pPr>
            <a:r>
              <a:rPr lang="en-GB" sz="1300" dirty="0">
                <a:ea typeface="+mn-lt"/>
                <a:cs typeface="+mn-lt"/>
              </a:rPr>
              <a:t>Create a CSV file named "</a:t>
            </a:r>
            <a:r>
              <a:rPr lang="en-GB" sz="1300" dirty="0" err="1">
                <a:ea typeface="+mn-lt"/>
                <a:cs typeface="+mn-lt"/>
              </a:rPr>
              <a:t>email_dataset</a:t>
            </a:r>
            <a:r>
              <a:rPr lang="en-GB" sz="1300" dirty="0">
                <a:ea typeface="+mn-lt"/>
                <a:cs typeface="+mn-lt"/>
              </a:rPr>
              <a:t>(1).csv" with "text" and "category" columns. Populate it with sample email data and categories.</a:t>
            </a:r>
            <a:endParaRPr lang="en-GB" sz="1300" dirty="0"/>
          </a:p>
          <a:p>
            <a:pPr marL="0" indent="0">
              <a:lnSpc>
                <a:spcPct val="90000"/>
              </a:lnSpc>
              <a:buClr>
                <a:srgbClr val="4085D4"/>
              </a:buClr>
              <a:buNone/>
            </a:pPr>
            <a:r>
              <a:rPr lang="en-GB" sz="1300" b="1" dirty="0">
                <a:ea typeface="+mn-lt"/>
                <a:cs typeface="+mn-lt"/>
              </a:rPr>
              <a:t>       Step 3: Implementation of code</a:t>
            </a:r>
            <a:endParaRPr lang="en-US" sz="1300" dirty="0">
              <a:ea typeface="+mn-lt"/>
              <a:cs typeface="+mn-lt"/>
            </a:endParaRPr>
          </a:p>
          <a:p>
            <a:pPr marL="0" indent="0">
              <a:lnSpc>
                <a:spcPct val="90000"/>
              </a:lnSpc>
              <a:buClr>
                <a:srgbClr val="4085D4"/>
              </a:buClr>
              <a:buNone/>
            </a:pPr>
            <a:r>
              <a:rPr lang="en-US" sz="1300" dirty="0"/>
              <a:t>       </a:t>
            </a:r>
            <a:br>
              <a:rPr lang="en-US" sz="1300" dirty="0"/>
            </a:br>
            <a:endParaRPr lang="en-US" sz="1300"/>
          </a:p>
          <a:p>
            <a:pPr marL="0" indent="0">
              <a:lnSpc>
                <a:spcPct val="90000"/>
              </a:lnSpc>
              <a:buClr>
                <a:srgbClr val="4085D4"/>
              </a:buClr>
              <a:buNone/>
            </a:pPr>
            <a:endParaRPr lang="en-GB" sz="1300"/>
          </a:p>
        </p:txBody>
      </p:sp>
      <p:pic>
        <p:nvPicPr>
          <p:cNvPr id="4" name="Picture 3" descr="A screen shot of a computer program&#10;&#10;Description automatically generated">
            <a:extLst>
              <a:ext uri="{FF2B5EF4-FFF2-40B4-BE49-F238E27FC236}">
                <a16:creationId xmlns:a16="http://schemas.microsoft.com/office/drawing/2014/main" id="{4E05DD0D-A645-F1F6-1DC1-BCC6D780288B}"/>
              </a:ext>
            </a:extLst>
          </p:cNvPr>
          <p:cNvPicPr>
            <a:picLocks noChangeAspect="1"/>
          </p:cNvPicPr>
          <p:nvPr/>
        </p:nvPicPr>
        <p:blipFill>
          <a:blip r:embed="rId2"/>
          <a:stretch>
            <a:fillRect/>
          </a:stretch>
        </p:blipFill>
        <p:spPr>
          <a:xfrm>
            <a:off x="4301096" y="1093474"/>
            <a:ext cx="7272024" cy="4744044"/>
          </a:xfrm>
          <a:prstGeom prst="rect">
            <a:avLst/>
          </a:prstGeom>
        </p:spPr>
      </p:pic>
      <p:sp>
        <p:nvSpPr>
          <p:cNvPr id="13"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7A2B-E893-3295-56AC-071E078F701E}"/>
              </a:ext>
            </a:extLst>
          </p:cNvPr>
          <p:cNvSpPr>
            <a:spLocks noGrp="1"/>
          </p:cNvSpPr>
          <p:nvPr>
            <p:ph type="title"/>
          </p:nvPr>
        </p:nvSpPr>
        <p:spPr>
          <a:xfrm>
            <a:off x="1386425" y="1322610"/>
            <a:ext cx="4170354" cy="529474"/>
          </a:xfrm>
        </p:spPr>
        <p:txBody>
          <a:bodyPr>
            <a:normAutofit/>
          </a:bodyPr>
          <a:lstStyle/>
          <a:p>
            <a:r>
              <a:rPr lang="en-GB" sz="2000" b="1" dirty="0">
                <a:solidFill>
                  <a:schemeClr val="accent1">
                    <a:lumMod val="50000"/>
                  </a:schemeClr>
                </a:solidFill>
              </a:rPr>
              <a:t>Content of email_dataset(1).csv</a:t>
            </a:r>
            <a:endParaRPr lang="en-GB" sz="2000" b="1">
              <a:solidFill>
                <a:schemeClr val="accent1">
                  <a:lumMod val="50000"/>
                </a:schemeClr>
              </a:solidFill>
            </a:endParaRPr>
          </a:p>
        </p:txBody>
      </p:sp>
      <p:sp>
        <p:nvSpPr>
          <p:cNvPr id="3" name="Content Placeholder 2">
            <a:extLst>
              <a:ext uri="{FF2B5EF4-FFF2-40B4-BE49-F238E27FC236}">
                <a16:creationId xmlns:a16="http://schemas.microsoft.com/office/drawing/2014/main" id="{BB795721-C513-AF34-0B18-22A87E3D3CC3}"/>
              </a:ext>
            </a:extLst>
          </p:cNvPr>
          <p:cNvSpPr>
            <a:spLocks noGrp="1"/>
          </p:cNvSpPr>
          <p:nvPr>
            <p:ph idx="1"/>
          </p:nvPr>
        </p:nvSpPr>
        <p:spPr>
          <a:xfrm>
            <a:off x="6145212" y="6091767"/>
            <a:ext cx="279400" cy="306289"/>
          </a:xfrm>
        </p:spPr>
        <p:txBody>
          <a:bodyPr vert="horz" lIns="91440" tIns="45720" rIns="91440" bIns="45720" rtlCol="0" anchor="t">
            <a:normAutofit fontScale="70000" lnSpcReduction="20000"/>
          </a:bodyPr>
          <a:lstStyle/>
          <a:p>
            <a:pPr marL="0" indent="0">
              <a:buNone/>
            </a:pPr>
            <a:r>
              <a:rPr lang="en-GB" dirty="0"/>
              <a:t>  </a:t>
            </a:r>
          </a:p>
        </p:txBody>
      </p:sp>
      <p:sp>
        <p:nvSpPr>
          <p:cNvPr id="4" name="TextBox 3">
            <a:extLst>
              <a:ext uri="{FF2B5EF4-FFF2-40B4-BE49-F238E27FC236}">
                <a16:creationId xmlns:a16="http://schemas.microsoft.com/office/drawing/2014/main" id="{D70B36D5-C349-EF16-7CCE-D0E22864E465}"/>
              </a:ext>
            </a:extLst>
          </p:cNvPr>
          <p:cNvSpPr txBox="1"/>
          <p:nvPr/>
        </p:nvSpPr>
        <p:spPr>
          <a:xfrm>
            <a:off x="8117416" y="1389061"/>
            <a:ext cx="10874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dirty="0"/>
              <a:t>OUTPUT</a:t>
            </a:r>
          </a:p>
        </p:txBody>
      </p:sp>
      <p:pic>
        <p:nvPicPr>
          <p:cNvPr id="5" name="Picture 4" descr="A screenshot of a computer&#10;&#10;Description automatically generated">
            <a:extLst>
              <a:ext uri="{FF2B5EF4-FFF2-40B4-BE49-F238E27FC236}">
                <a16:creationId xmlns:a16="http://schemas.microsoft.com/office/drawing/2014/main" id="{DF5FD3D2-F629-D857-591E-21C98D28FB02}"/>
              </a:ext>
            </a:extLst>
          </p:cNvPr>
          <p:cNvPicPr>
            <a:picLocks noChangeAspect="1"/>
          </p:cNvPicPr>
          <p:nvPr/>
        </p:nvPicPr>
        <p:blipFill>
          <a:blip r:embed="rId2"/>
          <a:stretch>
            <a:fillRect/>
          </a:stretch>
        </p:blipFill>
        <p:spPr>
          <a:xfrm>
            <a:off x="1443567" y="1890397"/>
            <a:ext cx="3960283" cy="4209623"/>
          </a:xfrm>
          <a:prstGeom prst="rect">
            <a:avLst/>
          </a:prstGeom>
          <a:ln>
            <a:noFill/>
          </a:ln>
          <a:effectLst>
            <a:softEdge rad="112500"/>
          </a:effectLst>
        </p:spPr>
      </p:pic>
      <p:pic>
        <p:nvPicPr>
          <p:cNvPr id="6" name="Picture 5" descr="A black background with white text&#10;&#10;Description automatically generated">
            <a:extLst>
              <a:ext uri="{FF2B5EF4-FFF2-40B4-BE49-F238E27FC236}">
                <a16:creationId xmlns:a16="http://schemas.microsoft.com/office/drawing/2014/main" id="{F5331A9C-0113-318F-8169-DDF3A3317F06}"/>
              </a:ext>
            </a:extLst>
          </p:cNvPr>
          <p:cNvPicPr>
            <a:picLocks noChangeAspect="1"/>
          </p:cNvPicPr>
          <p:nvPr/>
        </p:nvPicPr>
        <p:blipFill>
          <a:blip r:embed="rId3"/>
          <a:stretch>
            <a:fillRect/>
          </a:stretch>
        </p:blipFill>
        <p:spPr>
          <a:xfrm>
            <a:off x="6100232" y="2299252"/>
            <a:ext cx="5664200" cy="957746"/>
          </a:xfrm>
          <a:prstGeom prst="rect">
            <a:avLst/>
          </a:prstGeom>
        </p:spPr>
      </p:pic>
      <p:sp>
        <p:nvSpPr>
          <p:cNvPr id="7" name="TextBox 6">
            <a:extLst>
              <a:ext uri="{FF2B5EF4-FFF2-40B4-BE49-F238E27FC236}">
                <a16:creationId xmlns:a16="http://schemas.microsoft.com/office/drawing/2014/main" id="{50245199-6D28-F58F-8DD4-146A6D89DE14}"/>
              </a:ext>
            </a:extLst>
          </p:cNvPr>
          <p:cNvSpPr txBox="1"/>
          <p:nvPr/>
        </p:nvSpPr>
        <p:spPr>
          <a:xfrm>
            <a:off x="6281208" y="4045478"/>
            <a:ext cx="50323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solidFill>
                  <a:srgbClr val="374151"/>
                </a:solidFill>
                <a:latin typeface="Söhne"/>
                <a:ea typeface="Söhne"/>
                <a:cs typeface="Söhne"/>
              </a:rPr>
              <a:t>This implementation reads the dataset, converts the email text to numerical features, trains a Naive Bayes classifier, and then uses the classifier to predict the category for new emails.</a:t>
            </a:r>
            <a:endParaRPr lang="en-GB" dirty="0"/>
          </a:p>
        </p:txBody>
      </p:sp>
    </p:spTree>
    <p:extLst>
      <p:ext uri="{BB962C8B-B14F-4D97-AF65-F5344CB8AC3E}">
        <p14:creationId xmlns:p14="http://schemas.microsoft.com/office/powerpoint/2010/main" val="240108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envelopes with different colors&#10;&#10;Description automatically generated">
            <a:extLst>
              <a:ext uri="{FF2B5EF4-FFF2-40B4-BE49-F238E27FC236}">
                <a16:creationId xmlns:a16="http://schemas.microsoft.com/office/drawing/2014/main" id="{EB800D81-016E-AB89-9B83-2816971B189B}"/>
              </a:ext>
            </a:extLst>
          </p:cNvPr>
          <p:cNvPicPr>
            <a:picLocks noChangeAspect="1"/>
          </p:cNvPicPr>
          <p:nvPr/>
        </p:nvPicPr>
        <p:blipFill rotWithShape="1">
          <a:blip r:embed="rId2">
            <a:alphaModFix amt="35000"/>
          </a:blip>
          <a:srcRect r="9777" b="-1"/>
          <a:stretch/>
        </p:blipFill>
        <p:spPr>
          <a:xfrm>
            <a:off x="-8825" y="10"/>
            <a:ext cx="12192000" cy="6857990"/>
          </a:xfrm>
          <a:prstGeom prst="rect">
            <a:avLst/>
          </a:prstGeom>
        </p:spPr>
      </p:pic>
      <p:sp>
        <p:nvSpPr>
          <p:cNvPr id="2" name="Title 1">
            <a:extLst>
              <a:ext uri="{FF2B5EF4-FFF2-40B4-BE49-F238E27FC236}">
                <a16:creationId xmlns:a16="http://schemas.microsoft.com/office/drawing/2014/main" id="{02371E1D-B56C-DDC1-D547-6C96163664A0}"/>
              </a:ext>
            </a:extLst>
          </p:cNvPr>
          <p:cNvSpPr>
            <a:spLocks noGrp="1"/>
          </p:cNvSpPr>
          <p:nvPr>
            <p:ph type="title"/>
          </p:nvPr>
        </p:nvSpPr>
        <p:spPr>
          <a:xfrm>
            <a:off x="1639812" y="794707"/>
            <a:ext cx="8456762" cy="609876"/>
          </a:xfrm>
        </p:spPr>
        <p:txBody>
          <a:bodyPr>
            <a:normAutofit fontScale="90000"/>
          </a:bodyPr>
          <a:lstStyle/>
          <a:p>
            <a:r>
              <a:rPr lang="en-GB" b="1">
                <a:solidFill>
                  <a:schemeClr val="tx1"/>
                </a:solidFill>
              </a:rPr>
              <a:t>KEYS TAKEWAYS</a:t>
            </a:r>
          </a:p>
        </p:txBody>
      </p:sp>
      <p:sp>
        <p:nvSpPr>
          <p:cNvPr id="3" name="Content Placeholder 2">
            <a:extLst>
              <a:ext uri="{FF2B5EF4-FFF2-40B4-BE49-F238E27FC236}">
                <a16:creationId xmlns:a16="http://schemas.microsoft.com/office/drawing/2014/main" id="{7231011A-C842-27A3-7993-0769B7F1D8EE}"/>
              </a:ext>
            </a:extLst>
          </p:cNvPr>
          <p:cNvSpPr>
            <a:spLocks noGrp="1"/>
          </p:cNvSpPr>
          <p:nvPr>
            <p:ph idx="1"/>
          </p:nvPr>
        </p:nvSpPr>
        <p:spPr>
          <a:xfrm>
            <a:off x="1272158" y="1928884"/>
            <a:ext cx="9461310" cy="4414517"/>
          </a:xfrm>
        </p:spPr>
        <p:txBody>
          <a:bodyPr vert="horz" lIns="91440" tIns="45720" rIns="91440" bIns="45720" rtlCol="0" anchor="t">
            <a:normAutofit fontScale="70000" lnSpcReduction="20000"/>
          </a:bodyPr>
          <a:lstStyle/>
          <a:p>
            <a:pPr>
              <a:lnSpc>
                <a:spcPct val="90000"/>
              </a:lnSpc>
              <a:buNone/>
            </a:pPr>
            <a:r>
              <a:rPr lang="en-GB" sz="2400" dirty="0">
                <a:ea typeface="+mn-lt"/>
                <a:cs typeface="+mn-lt"/>
              </a:rPr>
              <a:t>      Here are some key takeaways to keep in mind when implementing an AI-based email sorting system:</a:t>
            </a:r>
            <a:endParaRPr lang="en-US" sz="2400" dirty="0"/>
          </a:p>
          <a:p>
            <a:pPr>
              <a:lnSpc>
                <a:spcPct val="90000"/>
              </a:lnSpc>
              <a:buFont typeface="Wingdings 3"/>
              <a:buChar char=""/>
            </a:pPr>
            <a:r>
              <a:rPr lang="en-GB" sz="2400" b="1" dirty="0">
                <a:ea typeface="+mn-lt"/>
                <a:cs typeface="+mn-lt"/>
              </a:rPr>
              <a:t>Data Quality:</a:t>
            </a:r>
            <a:r>
              <a:rPr lang="en-GB" sz="2400" dirty="0">
                <a:ea typeface="+mn-lt"/>
                <a:cs typeface="+mn-lt"/>
              </a:rPr>
              <a:t> The quality of your dataset significantly impacts the performance of your AI model. Ensure the dataset is </a:t>
            </a:r>
            <a:r>
              <a:rPr lang="en-GB" sz="2400" err="1">
                <a:ea typeface="+mn-lt"/>
                <a:cs typeface="+mn-lt"/>
              </a:rPr>
              <a:t>labeled</a:t>
            </a:r>
            <a:r>
              <a:rPr lang="en-GB" sz="2400" dirty="0">
                <a:ea typeface="+mn-lt"/>
                <a:cs typeface="+mn-lt"/>
              </a:rPr>
              <a:t> accurately and represents real-world scenarios.</a:t>
            </a:r>
            <a:endParaRPr lang="en-GB" sz="2400" dirty="0"/>
          </a:p>
          <a:p>
            <a:pPr>
              <a:lnSpc>
                <a:spcPct val="90000"/>
              </a:lnSpc>
              <a:buFont typeface="Wingdings 3"/>
              <a:buChar char=""/>
            </a:pPr>
            <a:endParaRPr lang="en-GB" sz="2400" dirty="0">
              <a:ea typeface="+mn-lt"/>
              <a:cs typeface="+mn-lt"/>
            </a:endParaRPr>
          </a:p>
          <a:p>
            <a:pPr>
              <a:lnSpc>
                <a:spcPct val="90000"/>
              </a:lnSpc>
              <a:buFont typeface="Wingdings 3"/>
              <a:buChar char=""/>
            </a:pPr>
            <a:r>
              <a:rPr lang="en-GB" sz="2400" b="1" dirty="0">
                <a:ea typeface="+mn-lt"/>
                <a:cs typeface="+mn-lt"/>
              </a:rPr>
              <a:t>Algorithm Selection:</a:t>
            </a:r>
            <a:r>
              <a:rPr lang="en-GB" sz="2400" dirty="0">
                <a:ea typeface="+mn-lt"/>
                <a:cs typeface="+mn-lt"/>
              </a:rPr>
              <a:t> Choose a suitable algorithm based on the nature of your problem. For text classification like email sorting, Naive Bayes, SVM, and neural networks are commonly used.</a:t>
            </a:r>
            <a:endParaRPr lang="en-GB" sz="2400" dirty="0"/>
          </a:p>
          <a:p>
            <a:pPr>
              <a:lnSpc>
                <a:spcPct val="90000"/>
              </a:lnSpc>
              <a:buFont typeface="Wingdings 3"/>
              <a:buChar char=""/>
            </a:pPr>
            <a:endParaRPr lang="en-GB" sz="2400" dirty="0">
              <a:ea typeface="+mn-lt"/>
              <a:cs typeface="+mn-lt"/>
            </a:endParaRPr>
          </a:p>
          <a:p>
            <a:pPr>
              <a:lnSpc>
                <a:spcPct val="90000"/>
              </a:lnSpc>
              <a:buFont typeface="Wingdings 3"/>
              <a:buChar char=""/>
            </a:pPr>
            <a:r>
              <a:rPr lang="en-GB" sz="2400" b="1" dirty="0">
                <a:ea typeface="+mn-lt"/>
                <a:cs typeface="+mn-lt"/>
              </a:rPr>
              <a:t>Training and Testing:</a:t>
            </a:r>
            <a:r>
              <a:rPr lang="en-GB" sz="2400" dirty="0">
                <a:ea typeface="+mn-lt"/>
                <a:cs typeface="+mn-lt"/>
              </a:rPr>
              <a:t> Split your dataset into training and testing sets to evaluate your model's performance accurately. Avoid training on the testing data.</a:t>
            </a:r>
            <a:endParaRPr lang="en-GB" sz="2400" dirty="0"/>
          </a:p>
          <a:p>
            <a:pPr>
              <a:lnSpc>
                <a:spcPct val="90000"/>
              </a:lnSpc>
              <a:buFont typeface="Wingdings 3"/>
              <a:buChar char=""/>
            </a:pPr>
            <a:endParaRPr lang="en-GB" sz="2400" dirty="0">
              <a:ea typeface="+mn-lt"/>
              <a:cs typeface="+mn-lt"/>
            </a:endParaRPr>
          </a:p>
          <a:p>
            <a:pPr>
              <a:lnSpc>
                <a:spcPct val="90000"/>
              </a:lnSpc>
              <a:buFont typeface="Wingdings 3"/>
              <a:buChar char=""/>
            </a:pPr>
            <a:r>
              <a:rPr lang="en-GB" sz="2400" b="1" dirty="0">
                <a:ea typeface="+mn-lt"/>
                <a:cs typeface="+mn-lt"/>
              </a:rPr>
              <a:t>Security:</a:t>
            </a:r>
            <a:r>
              <a:rPr lang="en-GB" sz="2400" dirty="0">
                <a:ea typeface="+mn-lt"/>
                <a:cs typeface="+mn-lt"/>
              </a:rPr>
              <a:t> Implement appropriate security measures to protect user data and prevent unauthorized access to the system.</a:t>
            </a:r>
            <a:endParaRPr lang="en-GB" sz="2400" dirty="0" err="1"/>
          </a:p>
          <a:p>
            <a:pPr>
              <a:lnSpc>
                <a:spcPct val="90000"/>
              </a:lnSpc>
              <a:buFont typeface="Wingdings 3"/>
              <a:buChar char=""/>
            </a:pPr>
            <a:endParaRPr lang="en-GB" sz="1100"/>
          </a:p>
          <a:p>
            <a:pPr marL="0" indent="0">
              <a:lnSpc>
                <a:spcPct val="90000"/>
              </a:lnSpc>
              <a:buNone/>
            </a:pPr>
            <a:br>
              <a:rPr lang="en-US" sz="1100" dirty="0"/>
            </a:br>
            <a:endParaRPr lang="en-US" sz="1100"/>
          </a:p>
        </p:txBody>
      </p:sp>
    </p:spTree>
    <p:extLst>
      <p:ext uri="{BB962C8B-B14F-4D97-AF65-F5344CB8AC3E}">
        <p14:creationId xmlns:p14="http://schemas.microsoft.com/office/powerpoint/2010/main" val="9224687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4810475-3C7A-31E8-9EAA-DFCC80334020}"/>
              </a:ext>
            </a:extLst>
          </p:cNvPr>
          <p:cNvSpPr>
            <a:spLocks noGrp="1"/>
          </p:cNvSpPr>
          <p:nvPr>
            <p:ph type="title"/>
          </p:nvPr>
        </p:nvSpPr>
        <p:spPr>
          <a:xfrm>
            <a:off x="649224" y="645106"/>
            <a:ext cx="3650279" cy="1259894"/>
          </a:xfrm>
        </p:spPr>
        <p:txBody>
          <a:bodyPr>
            <a:normAutofit/>
          </a:bodyPr>
          <a:lstStyle/>
          <a:p>
            <a:r>
              <a:rPr lang="en-GB">
                <a:solidFill>
                  <a:srgbClr val="83A654"/>
                </a:solidFill>
              </a:rPr>
              <a:t>  </a:t>
            </a:r>
          </a:p>
        </p:txBody>
      </p:sp>
      <p:sp>
        <p:nvSpPr>
          <p:cNvPr id="11" name="Rectangle 10">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83A65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DBE85E-7D4C-CE25-97CF-A9CD5359DF2A}"/>
              </a:ext>
            </a:extLst>
          </p:cNvPr>
          <p:cNvSpPr>
            <a:spLocks noGrp="1"/>
          </p:cNvSpPr>
          <p:nvPr>
            <p:ph idx="1"/>
          </p:nvPr>
        </p:nvSpPr>
        <p:spPr>
          <a:xfrm>
            <a:off x="2821494" y="1064526"/>
            <a:ext cx="6641410" cy="1302656"/>
          </a:xfrm>
        </p:spPr>
        <p:txBody>
          <a:bodyPr vert="horz" lIns="91440" tIns="45720" rIns="91440" bIns="45720" rtlCol="0" anchor="t">
            <a:normAutofit lnSpcReduction="10000"/>
          </a:bodyPr>
          <a:lstStyle/>
          <a:p>
            <a:pPr marL="0" indent="0">
              <a:buClr>
                <a:srgbClr val="F5FA62"/>
              </a:buClr>
              <a:buNone/>
            </a:pPr>
            <a:r>
              <a:rPr lang="en-GB" sz="8000" b="1" dirty="0"/>
              <a:t>THANK YOU!!</a:t>
            </a:r>
          </a:p>
        </p:txBody>
      </p:sp>
      <p:pic>
        <p:nvPicPr>
          <p:cNvPr id="4" name="Picture 3" descr="Several envelopes with a yellow paper in them&#10;&#10;Description automatically generated">
            <a:extLst>
              <a:ext uri="{FF2B5EF4-FFF2-40B4-BE49-F238E27FC236}">
                <a16:creationId xmlns:a16="http://schemas.microsoft.com/office/drawing/2014/main" id="{EC31B8B3-CAE5-212A-1273-2515C6E93D09}"/>
              </a:ext>
            </a:extLst>
          </p:cNvPr>
          <p:cNvPicPr>
            <a:picLocks noChangeAspect="1"/>
          </p:cNvPicPr>
          <p:nvPr/>
        </p:nvPicPr>
        <p:blipFill>
          <a:blip r:embed="rId2"/>
          <a:stretch>
            <a:fillRect/>
          </a:stretch>
        </p:blipFill>
        <p:spPr>
          <a:xfrm>
            <a:off x="2617871" y="2491546"/>
            <a:ext cx="6953577" cy="3824466"/>
          </a:xfrm>
          <a:prstGeom prst="rect">
            <a:avLst/>
          </a:prstGeom>
        </p:spPr>
      </p:pic>
      <p:sp>
        <p:nvSpPr>
          <p:cNvPr id="13"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7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hand typing on a keyboard&#10;&#10;Description automatically generated">
            <a:extLst>
              <a:ext uri="{FF2B5EF4-FFF2-40B4-BE49-F238E27FC236}">
                <a16:creationId xmlns:a16="http://schemas.microsoft.com/office/drawing/2014/main" id="{E0969733-D49F-88E2-8BF1-26C6CC61114D}"/>
              </a:ext>
            </a:extLst>
          </p:cNvPr>
          <p:cNvPicPr>
            <a:picLocks noChangeAspect="1"/>
          </p:cNvPicPr>
          <p:nvPr/>
        </p:nvPicPr>
        <p:blipFill rotWithShape="1">
          <a:blip r:embed="rId2"/>
          <a:srcRect l="10132" r="15870" b="2"/>
          <a:stretch/>
        </p:blipFill>
        <p:spPr>
          <a:xfrm>
            <a:off x="-10582" y="10"/>
            <a:ext cx="7415690" cy="6857990"/>
          </a:xfrm>
          <a:prstGeom prst="rect">
            <a:avLst/>
          </a:prstGeom>
        </p:spPr>
      </p:pic>
      <p:sp>
        <p:nvSpPr>
          <p:cNvPr id="14"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25B0156-A7BE-50F4-A8A1-BDF5197EDCDC}"/>
              </a:ext>
            </a:extLst>
          </p:cNvPr>
          <p:cNvSpPr>
            <a:spLocks noGrp="1"/>
          </p:cNvSpPr>
          <p:nvPr>
            <p:ph type="title"/>
          </p:nvPr>
        </p:nvSpPr>
        <p:spPr>
          <a:xfrm>
            <a:off x="541867" y="787400"/>
            <a:ext cx="7145866" cy="778933"/>
          </a:xfrm>
        </p:spPr>
        <p:txBody>
          <a:bodyPr anchor="ctr">
            <a:normAutofit/>
          </a:bodyPr>
          <a:lstStyle/>
          <a:p>
            <a:r>
              <a:rPr lang="en-GB" sz="3200" b="1" dirty="0">
                <a:solidFill>
                  <a:srgbClr val="FEFFFF"/>
                </a:solidFill>
              </a:rPr>
              <a:t>PROBLEM STATEMENT</a:t>
            </a:r>
          </a:p>
        </p:txBody>
      </p:sp>
      <p:sp>
        <p:nvSpPr>
          <p:cNvPr id="6" name="Content Placeholder 5">
            <a:extLst>
              <a:ext uri="{FF2B5EF4-FFF2-40B4-BE49-F238E27FC236}">
                <a16:creationId xmlns:a16="http://schemas.microsoft.com/office/drawing/2014/main" id="{2AA59B5D-3FB9-E608-68A9-426125CB29BC}"/>
              </a:ext>
            </a:extLst>
          </p:cNvPr>
          <p:cNvSpPr>
            <a:spLocks noGrp="1"/>
          </p:cNvSpPr>
          <p:nvPr>
            <p:ph idx="1"/>
          </p:nvPr>
        </p:nvSpPr>
        <p:spPr>
          <a:xfrm>
            <a:off x="7524000" y="1915310"/>
            <a:ext cx="4678377" cy="4574323"/>
          </a:xfrm>
        </p:spPr>
        <p:txBody>
          <a:bodyPr vert="horz" lIns="91440" tIns="45720" rIns="91440" bIns="45720" rtlCol="0" anchor="t">
            <a:noAutofit/>
          </a:bodyPr>
          <a:lstStyle/>
          <a:p>
            <a:pPr marL="0" indent="0">
              <a:lnSpc>
                <a:spcPct val="90000"/>
              </a:lnSpc>
              <a:buNone/>
            </a:pPr>
            <a:r>
              <a:rPr lang="en-US" sz="2200" dirty="0">
                <a:solidFill>
                  <a:schemeClr val="tx1">
                    <a:lumMod val="95000"/>
                    <a:lumOff val="5000"/>
                  </a:schemeClr>
                </a:solidFill>
                <a:latin typeface="Calibri"/>
                <a:ea typeface="+mn-lt"/>
                <a:cs typeface="+mn-lt"/>
              </a:rPr>
              <a:t>Every day, we find ourselves grappling with the overwhelming influx of emails, ranging from work communications and important updates to promotional offers and social notifications. </a:t>
            </a:r>
          </a:p>
          <a:p>
            <a:pPr marL="0" indent="0">
              <a:lnSpc>
                <a:spcPct val="90000"/>
              </a:lnSpc>
              <a:buNone/>
            </a:pPr>
            <a:r>
              <a:rPr lang="en-US" sz="2200" dirty="0">
                <a:solidFill>
                  <a:schemeClr val="tx1">
                    <a:lumMod val="95000"/>
                    <a:lumOff val="5000"/>
                  </a:schemeClr>
                </a:solidFill>
                <a:latin typeface="Calibri"/>
                <a:ea typeface="+mn-lt"/>
                <a:cs typeface="+mn-lt"/>
              </a:rPr>
              <a:t>As the volume of emails continues to rise, so does the challenge of sifting through them to find what truly matters. </a:t>
            </a:r>
            <a:endParaRPr lang="en-US" sz="2200">
              <a:solidFill>
                <a:schemeClr val="tx1">
                  <a:lumMod val="95000"/>
                  <a:lumOff val="5000"/>
                </a:schemeClr>
              </a:solidFill>
              <a:latin typeface="Calibri"/>
              <a:ea typeface="+mn-lt"/>
              <a:cs typeface="Calibri"/>
            </a:endParaRPr>
          </a:p>
          <a:p>
            <a:pPr marL="0" indent="0">
              <a:lnSpc>
                <a:spcPct val="90000"/>
              </a:lnSpc>
              <a:buNone/>
            </a:pPr>
            <a:r>
              <a:rPr lang="en-US" sz="2200" dirty="0">
                <a:solidFill>
                  <a:schemeClr val="tx1">
                    <a:lumMod val="95000"/>
                    <a:lumOff val="5000"/>
                  </a:schemeClr>
                </a:solidFill>
                <a:latin typeface="Calibri"/>
                <a:ea typeface="+mn-lt"/>
                <a:cs typeface="+mn-lt"/>
              </a:rPr>
              <a:t>This persistent struggle inspired the development of an intelligent solution that harnesses the power of AI to transform your email experience.</a:t>
            </a:r>
            <a:endParaRPr lang="en-US" sz="220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170769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7DBB-1A17-742D-ED04-AFA2B6B1B338}"/>
              </a:ext>
            </a:extLst>
          </p:cNvPr>
          <p:cNvSpPr>
            <a:spLocks noGrp="1"/>
          </p:cNvSpPr>
          <p:nvPr>
            <p:ph type="title"/>
          </p:nvPr>
        </p:nvSpPr>
        <p:spPr>
          <a:xfrm>
            <a:off x="4242029" y="635483"/>
            <a:ext cx="3589061" cy="655368"/>
          </a:xfrm>
        </p:spPr>
        <p:txBody>
          <a:bodyPr/>
          <a:lstStyle/>
          <a:p>
            <a:r>
              <a:rPr lang="en-GB" b="1" dirty="0"/>
              <a:t>INTRODUCTION</a:t>
            </a:r>
          </a:p>
        </p:txBody>
      </p:sp>
      <p:sp>
        <p:nvSpPr>
          <p:cNvPr id="3" name="Content Placeholder 2">
            <a:extLst>
              <a:ext uri="{FF2B5EF4-FFF2-40B4-BE49-F238E27FC236}">
                <a16:creationId xmlns:a16="http://schemas.microsoft.com/office/drawing/2014/main" id="{9F148A00-E61A-698F-B7DD-6BEDEB56576D}"/>
              </a:ext>
            </a:extLst>
          </p:cNvPr>
          <p:cNvSpPr>
            <a:spLocks noGrp="1"/>
          </p:cNvSpPr>
          <p:nvPr>
            <p:ph idx="1"/>
          </p:nvPr>
        </p:nvSpPr>
        <p:spPr>
          <a:xfrm>
            <a:off x="1178944" y="1849272"/>
            <a:ext cx="7152565" cy="4027831"/>
          </a:xfrm>
        </p:spPr>
        <p:txBody>
          <a:bodyPr vert="horz" lIns="91440" tIns="45720" rIns="91440" bIns="45720" rtlCol="0" anchor="t">
            <a:normAutofit/>
          </a:bodyPr>
          <a:lstStyle/>
          <a:p>
            <a:pPr>
              <a:buNone/>
            </a:pPr>
            <a:r>
              <a:rPr lang="en-US" sz="2400" dirty="0">
                <a:latin typeface="Calibri"/>
                <a:ea typeface="+mn-lt"/>
                <a:cs typeface="+mn-lt"/>
              </a:rPr>
              <a:t>     Effective email management has become a crucial component of our daily routines in the fast-paced digital world. The demand for a better, more effective solution has never been greater due to the volume of emails that are overflowing our inboxes. </a:t>
            </a:r>
          </a:p>
          <a:p>
            <a:pPr>
              <a:buNone/>
            </a:pPr>
            <a:r>
              <a:rPr lang="en-US" sz="2400" dirty="0">
                <a:latin typeface="Calibri"/>
                <a:ea typeface="+mn-lt"/>
                <a:cs typeface="+mn-lt"/>
              </a:rPr>
              <a:t>     Enter the world of artificial intelligence (AI), where ease and innovation coexist together. Introducing the AI-Based Email Sorting System, a ground-breaking method for controlling the mayhem in your inbox and increasing productivity.</a:t>
            </a:r>
            <a:endParaRPr lang="en-US" sz="2400">
              <a:latin typeface="Calibri"/>
              <a:ea typeface="+mn-lt"/>
              <a:cs typeface="+mn-lt"/>
            </a:endParaRPr>
          </a:p>
        </p:txBody>
      </p:sp>
      <p:pic>
        <p:nvPicPr>
          <p:cNvPr id="4" name="Picture 3" descr="Several envelopes around a red symbol&#10;&#10;Description automatically generated">
            <a:extLst>
              <a:ext uri="{FF2B5EF4-FFF2-40B4-BE49-F238E27FC236}">
                <a16:creationId xmlns:a16="http://schemas.microsoft.com/office/drawing/2014/main" id="{0BFF7A26-0A59-3CEA-9E5B-4CCE607A09C0}"/>
              </a:ext>
            </a:extLst>
          </p:cNvPr>
          <p:cNvPicPr>
            <a:picLocks noChangeAspect="1"/>
          </p:cNvPicPr>
          <p:nvPr/>
        </p:nvPicPr>
        <p:blipFill>
          <a:blip r:embed="rId2"/>
          <a:stretch>
            <a:fillRect/>
          </a:stretch>
        </p:blipFill>
        <p:spPr>
          <a:xfrm>
            <a:off x="8329684" y="1849405"/>
            <a:ext cx="3664423" cy="3068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7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everal envelopes with a yellow paper in them&#10;&#10;Description automatically generated">
            <a:extLst>
              <a:ext uri="{FF2B5EF4-FFF2-40B4-BE49-F238E27FC236}">
                <a16:creationId xmlns:a16="http://schemas.microsoft.com/office/drawing/2014/main" id="{C113AC10-06D3-27DF-E35D-69CCABB43BB6}"/>
              </a:ext>
            </a:extLst>
          </p:cNvPr>
          <p:cNvPicPr>
            <a:picLocks noChangeAspect="1"/>
          </p:cNvPicPr>
          <p:nvPr/>
        </p:nvPicPr>
        <p:blipFill rotWithShape="1">
          <a:blip r:embed="rId2">
            <a:alphaModFix amt="35000"/>
          </a:blip>
          <a:srcRect r="2223" b="1"/>
          <a:stretch/>
        </p:blipFill>
        <p:spPr>
          <a:xfrm>
            <a:off x="-8825" y="10"/>
            <a:ext cx="12192000" cy="6857990"/>
          </a:xfrm>
          <a:prstGeom prst="rect">
            <a:avLst/>
          </a:prstGeom>
        </p:spPr>
      </p:pic>
      <p:sp>
        <p:nvSpPr>
          <p:cNvPr id="2" name="Title 1">
            <a:extLst>
              <a:ext uri="{FF2B5EF4-FFF2-40B4-BE49-F238E27FC236}">
                <a16:creationId xmlns:a16="http://schemas.microsoft.com/office/drawing/2014/main" id="{874E3B79-F84B-29C4-2BC6-36214A33B77D}"/>
              </a:ext>
            </a:extLst>
          </p:cNvPr>
          <p:cNvSpPr>
            <a:spLocks noGrp="1"/>
          </p:cNvSpPr>
          <p:nvPr>
            <p:ph type="title"/>
          </p:nvPr>
        </p:nvSpPr>
        <p:spPr>
          <a:xfrm>
            <a:off x="4938021" y="953931"/>
            <a:ext cx="2417628" cy="598502"/>
          </a:xfrm>
        </p:spPr>
        <p:txBody>
          <a:bodyPr>
            <a:normAutofit fontScale="90000"/>
          </a:bodyPr>
          <a:lstStyle/>
          <a:p>
            <a:r>
              <a:rPr lang="en-GB" b="1" dirty="0">
                <a:solidFill>
                  <a:schemeClr val="tx1"/>
                </a:solidFill>
              </a:rPr>
              <a:t>OBJECTIVE</a:t>
            </a:r>
          </a:p>
        </p:txBody>
      </p:sp>
      <p:graphicFrame>
        <p:nvGraphicFramePr>
          <p:cNvPr id="5" name="Content Placeholder 2">
            <a:extLst>
              <a:ext uri="{FF2B5EF4-FFF2-40B4-BE49-F238E27FC236}">
                <a16:creationId xmlns:a16="http://schemas.microsoft.com/office/drawing/2014/main" id="{A797846A-D1D8-BE9D-FA5C-1A790CEBD31D}"/>
              </a:ext>
            </a:extLst>
          </p:cNvPr>
          <p:cNvGraphicFramePr>
            <a:graphicFrameLocks noGrp="1"/>
          </p:cNvGraphicFramePr>
          <p:nvPr>
            <p:ph idx="1"/>
            <p:extLst>
              <p:ext uri="{D42A27DB-BD31-4B8C-83A1-F6EECF244321}">
                <p14:modId xmlns:p14="http://schemas.microsoft.com/office/powerpoint/2010/main" val="3913107121"/>
              </p:ext>
            </p:extLst>
          </p:nvPr>
        </p:nvGraphicFramePr>
        <p:xfrm>
          <a:off x="1351771" y="1803780"/>
          <a:ext cx="10041339" cy="4289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12246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BB88-9F8D-C8FF-AFA8-62CC7467C24F}"/>
              </a:ext>
            </a:extLst>
          </p:cNvPr>
          <p:cNvSpPr>
            <a:spLocks noGrp="1"/>
          </p:cNvSpPr>
          <p:nvPr>
            <p:ph type="title"/>
          </p:nvPr>
        </p:nvSpPr>
        <p:spPr>
          <a:xfrm>
            <a:off x="4903107" y="631535"/>
            <a:ext cx="2237746" cy="666741"/>
          </a:xfrm>
        </p:spPr>
        <p:txBody>
          <a:bodyPr>
            <a:normAutofit/>
          </a:bodyPr>
          <a:lstStyle/>
          <a:p>
            <a:r>
              <a:rPr lang="en-GB" sz="3200" b="1" dirty="0"/>
              <a:t>SOLUTION</a:t>
            </a:r>
          </a:p>
        </p:txBody>
      </p:sp>
      <p:sp>
        <p:nvSpPr>
          <p:cNvPr id="3" name="Content Placeholder 2">
            <a:extLst>
              <a:ext uri="{FF2B5EF4-FFF2-40B4-BE49-F238E27FC236}">
                <a16:creationId xmlns:a16="http://schemas.microsoft.com/office/drawing/2014/main" id="{D4BC9937-BA79-05AE-B8DA-A8305458E2AF}"/>
              </a:ext>
            </a:extLst>
          </p:cNvPr>
          <p:cNvSpPr>
            <a:spLocks noGrp="1"/>
          </p:cNvSpPr>
          <p:nvPr>
            <p:ph idx="1"/>
          </p:nvPr>
        </p:nvSpPr>
        <p:spPr>
          <a:xfrm>
            <a:off x="1581598" y="1803779"/>
            <a:ext cx="4914145" cy="3959592"/>
          </a:xfrm>
        </p:spPr>
        <p:txBody>
          <a:bodyPr vert="horz" lIns="91440" tIns="45720" rIns="91440" bIns="45720" rtlCol="0" anchor="t">
            <a:noAutofit/>
          </a:bodyPr>
          <a:lstStyle/>
          <a:p>
            <a:pPr marL="0" indent="0">
              <a:buNone/>
            </a:pPr>
            <a:r>
              <a:rPr lang="en-GB" dirty="0">
                <a:solidFill>
                  <a:srgbClr val="000000"/>
                </a:solidFill>
                <a:ea typeface="+mn-lt"/>
                <a:cs typeface="+mn-lt"/>
              </a:rPr>
              <a:t>The solution involves developing an AI model that utilizes the </a:t>
            </a:r>
            <a:r>
              <a:rPr lang="en-GB" b="1" dirty="0">
                <a:solidFill>
                  <a:srgbClr val="000000"/>
                </a:solidFill>
                <a:ea typeface="+mn-lt"/>
                <a:cs typeface="+mn-lt"/>
              </a:rPr>
              <a:t>Naive Bayes algorithm</a:t>
            </a:r>
            <a:r>
              <a:rPr lang="en-GB" dirty="0">
                <a:solidFill>
                  <a:srgbClr val="000000"/>
                </a:solidFill>
                <a:ea typeface="+mn-lt"/>
                <a:cs typeface="+mn-lt"/>
              </a:rPr>
              <a:t> to analyse the content of emails and classify them into appropriate categories. </a:t>
            </a:r>
            <a:endParaRPr lang="en-US">
              <a:solidFill>
                <a:srgbClr val="000000"/>
              </a:solidFill>
              <a:ea typeface="+mn-lt"/>
              <a:cs typeface="+mn-lt"/>
            </a:endParaRPr>
          </a:p>
          <a:p>
            <a:pPr marL="0" indent="0">
              <a:buNone/>
            </a:pPr>
            <a:r>
              <a:rPr lang="en-GB" dirty="0">
                <a:solidFill>
                  <a:srgbClr val="000000"/>
                </a:solidFill>
                <a:ea typeface="+mn-lt"/>
                <a:cs typeface="+mn-lt"/>
              </a:rPr>
              <a:t>By training the AI model on a dataset of labelled emails, it learns patterns and associations in the text to make accurate categorization decisions. </a:t>
            </a:r>
            <a:endParaRPr lang="en-US" dirty="0">
              <a:solidFill>
                <a:srgbClr val="000000"/>
              </a:solidFill>
              <a:ea typeface="+mn-lt"/>
              <a:cs typeface="+mn-lt"/>
            </a:endParaRPr>
          </a:p>
          <a:p>
            <a:pPr marL="0" indent="0">
              <a:buNone/>
            </a:pPr>
            <a:r>
              <a:rPr lang="en-GB" dirty="0">
                <a:solidFill>
                  <a:srgbClr val="000000"/>
                </a:solidFill>
                <a:ea typeface="+mn-lt"/>
                <a:cs typeface="+mn-lt"/>
              </a:rPr>
              <a:t>The system provides users with a streamlined approach to managing their inbox, making email organization more effective and time-efficient.</a:t>
            </a:r>
            <a:endParaRPr lang="en-US">
              <a:solidFill>
                <a:srgbClr val="000000"/>
              </a:solidFill>
            </a:endParaRPr>
          </a:p>
        </p:txBody>
      </p:sp>
      <p:pic>
        <p:nvPicPr>
          <p:cNvPr id="4" name="Picture 3" descr="A diagram of a person&amp;#39;s body&#10;&#10;Description automatically generated">
            <a:extLst>
              <a:ext uri="{FF2B5EF4-FFF2-40B4-BE49-F238E27FC236}">
                <a16:creationId xmlns:a16="http://schemas.microsoft.com/office/drawing/2014/main" id="{2E29BBB3-5FAE-F6E1-B368-8A7B946596FC}"/>
              </a:ext>
            </a:extLst>
          </p:cNvPr>
          <p:cNvPicPr>
            <a:picLocks noChangeAspect="1"/>
          </p:cNvPicPr>
          <p:nvPr/>
        </p:nvPicPr>
        <p:blipFill>
          <a:blip r:embed="rId2"/>
          <a:stretch>
            <a:fillRect/>
          </a:stretch>
        </p:blipFill>
        <p:spPr>
          <a:xfrm>
            <a:off x="6671945" y="1862743"/>
            <a:ext cx="5258284" cy="2926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329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33354D">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633D6E7-8437-0CFC-F688-4E897F752702}"/>
              </a:ext>
            </a:extLst>
          </p:cNvPr>
          <p:cNvSpPr>
            <a:spLocks noGrp="1"/>
          </p:cNvSpPr>
          <p:nvPr>
            <p:ph type="title"/>
          </p:nvPr>
        </p:nvSpPr>
        <p:spPr>
          <a:xfrm>
            <a:off x="541867" y="787400"/>
            <a:ext cx="2767210" cy="778933"/>
          </a:xfrm>
        </p:spPr>
        <p:txBody>
          <a:bodyPr anchor="ctr">
            <a:normAutofit/>
          </a:bodyPr>
          <a:lstStyle/>
          <a:p>
            <a:r>
              <a:rPr lang="en-GB" sz="3200" b="1" dirty="0">
                <a:solidFill>
                  <a:srgbClr val="FEFFFF"/>
                </a:solidFill>
              </a:rPr>
              <a:t>MOTIVATION</a:t>
            </a:r>
          </a:p>
        </p:txBody>
      </p:sp>
      <p:sp>
        <p:nvSpPr>
          <p:cNvPr id="3" name="Content Placeholder 2">
            <a:extLst>
              <a:ext uri="{FF2B5EF4-FFF2-40B4-BE49-F238E27FC236}">
                <a16:creationId xmlns:a16="http://schemas.microsoft.com/office/drawing/2014/main" id="{0030B413-BC2A-26F7-F0C7-E6CEE4970DD5}"/>
              </a:ext>
            </a:extLst>
          </p:cNvPr>
          <p:cNvSpPr>
            <a:spLocks noGrp="1"/>
          </p:cNvSpPr>
          <p:nvPr>
            <p:ph idx="1"/>
          </p:nvPr>
        </p:nvSpPr>
        <p:spPr>
          <a:xfrm>
            <a:off x="541866" y="2032000"/>
            <a:ext cx="7145867" cy="4355472"/>
          </a:xfrm>
        </p:spPr>
        <p:txBody>
          <a:bodyPr vert="horz" lIns="91440" tIns="45720" rIns="91440" bIns="45720" rtlCol="0">
            <a:normAutofit/>
          </a:bodyPr>
          <a:lstStyle/>
          <a:p>
            <a:pPr marL="0" indent="0">
              <a:buClr>
                <a:srgbClr val="F9AC30"/>
              </a:buClr>
              <a:buNone/>
            </a:pPr>
            <a:r>
              <a:rPr lang="en-GB">
                <a:solidFill>
                  <a:srgbClr val="FEFFFF"/>
                </a:solidFill>
                <a:ea typeface="+mn-lt"/>
                <a:cs typeface="+mn-lt"/>
              </a:rPr>
              <a:t>The motivation behind this idea stems from the increasing volume of emails individuals receive on a daily basis. </a:t>
            </a:r>
            <a:endParaRPr lang="en-US">
              <a:solidFill>
                <a:srgbClr val="FEFFFF"/>
              </a:solidFill>
              <a:ea typeface="+mn-lt"/>
              <a:cs typeface="+mn-lt"/>
            </a:endParaRPr>
          </a:p>
          <a:p>
            <a:pPr marL="0" indent="0">
              <a:buClr>
                <a:srgbClr val="F9AC30"/>
              </a:buClr>
              <a:buNone/>
            </a:pPr>
            <a:r>
              <a:rPr lang="en-GB">
                <a:solidFill>
                  <a:srgbClr val="FEFFFF"/>
                </a:solidFill>
                <a:ea typeface="+mn-lt"/>
                <a:cs typeface="+mn-lt"/>
              </a:rPr>
              <a:t>Manual email sorting can be time-consuming and prone to errors, leading to missed important emails or confusion in organization. </a:t>
            </a:r>
            <a:endParaRPr lang="en-US">
              <a:solidFill>
                <a:srgbClr val="FEFFFF"/>
              </a:solidFill>
              <a:ea typeface="+mn-lt"/>
              <a:cs typeface="+mn-lt"/>
            </a:endParaRPr>
          </a:p>
          <a:p>
            <a:pPr marL="0" indent="0">
              <a:buClr>
                <a:srgbClr val="F9AC30"/>
              </a:buClr>
              <a:buNone/>
            </a:pPr>
            <a:r>
              <a:rPr lang="en-GB">
                <a:solidFill>
                  <a:srgbClr val="FEFFFF"/>
                </a:solidFill>
                <a:ea typeface="+mn-lt"/>
                <a:cs typeface="+mn-lt"/>
              </a:rPr>
              <a:t>By implementing an AI-based solution, users can benefit from a reliable and automated categorization process, resulting in improved productivity and reduced inbox clutter. </a:t>
            </a:r>
            <a:endParaRPr lang="en-US">
              <a:solidFill>
                <a:srgbClr val="FEFFFF"/>
              </a:solidFill>
              <a:ea typeface="+mn-lt"/>
              <a:cs typeface="+mn-lt"/>
            </a:endParaRPr>
          </a:p>
          <a:p>
            <a:pPr marL="0" indent="0">
              <a:buClr>
                <a:srgbClr val="F9AC30"/>
              </a:buClr>
              <a:buNone/>
            </a:pPr>
            <a:r>
              <a:rPr lang="en-GB">
                <a:solidFill>
                  <a:srgbClr val="FEFFFF"/>
                </a:solidFill>
                <a:ea typeface="+mn-lt"/>
                <a:cs typeface="+mn-lt"/>
              </a:rPr>
              <a:t>This project also serves as a practical application of AI techniques, showcasing their potential to enhance everyday tasks and workflows.</a:t>
            </a:r>
            <a:endParaRPr lang="en-US">
              <a:solidFill>
                <a:srgbClr val="FEFFFF"/>
              </a:solidFill>
            </a:endParaRPr>
          </a:p>
        </p:txBody>
      </p:sp>
      <p:pic>
        <p:nvPicPr>
          <p:cNvPr id="4" name="Picture 3" descr="A computer with colorful envelopes flying out of it&#10;&#10;Description automatically generated">
            <a:extLst>
              <a:ext uri="{FF2B5EF4-FFF2-40B4-BE49-F238E27FC236}">
                <a16:creationId xmlns:a16="http://schemas.microsoft.com/office/drawing/2014/main" id="{C05BD0C6-1193-E609-E93C-1E868FC2DD1A}"/>
              </a:ext>
            </a:extLst>
          </p:cNvPr>
          <p:cNvPicPr>
            <a:picLocks noChangeAspect="1"/>
          </p:cNvPicPr>
          <p:nvPr/>
        </p:nvPicPr>
        <p:blipFill>
          <a:blip r:embed="rId2"/>
          <a:stretch>
            <a:fillRect/>
          </a:stretch>
        </p:blipFill>
        <p:spPr>
          <a:xfrm>
            <a:off x="8713057" y="2458521"/>
            <a:ext cx="3001931" cy="3009454"/>
          </a:xfrm>
          <a:prstGeom prst="rect">
            <a:avLst/>
          </a:prstGeom>
        </p:spPr>
      </p:pic>
    </p:spTree>
    <p:extLst>
      <p:ext uri="{BB962C8B-B14F-4D97-AF65-F5344CB8AC3E}">
        <p14:creationId xmlns:p14="http://schemas.microsoft.com/office/powerpoint/2010/main" val="359960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0A80-702D-F2B7-7C9D-478A05A3A919}"/>
              </a:ext>
            </a:extLst>
          </p:cNvPr>
          <p:cNvSpPr>
            <a:spLocks noGrp="1"/>
          </p:cNvSpPr>
          <p:nvPr>
            <p:ph type="title"/>
          </p:nvPr>
        </p:nvSpPr>
        <p:spPr>
          <a:xfrm>
            <a:off x="1876418" y="726468"/>
            <a:ext cx="10196850" cy="541637"/>
          </a:xfrm>
        </p:spPr>
        <p:txBody>
          <a:bodyPr>
            <a:normAutofit/>
          </a:bodyPr>
          <a:lstStyle/>
          <a:p>
            <a:r>
              <a:rPr lang="en-GB" sz="2400" b="1" dirty="0">
                <a:solidFill>
                  <a:schemeClr val="accent1">
                    <a:lumMod val="50000"/>
                  </a:schemeClr>
                </a:solidFill>
                <a:ea typeface="+mj-lt"/>
                <a:cs typeface="+mj-lt"/>
              </a:rPr>
              <a:t>PEAS (Performance measure, Environment, Actuators, and Sensors)</a:t>
            </a:r>
            <a:r>
              <a:rPr lang="en-GB" sz="2400" b="1" dirty="0">
                <a:ea typeface="+mj-lt"/>
                <a:cs typeface="+mj-lt"/>
              </a:rPr>
              <a:t> </a:t>
            </a:r>
            <a:endParaRPr lang="en-GB" sz="2400" b="1" dirty="0"/>
          </a:p>
        </p:txBody>
      </p:sp>
      <p:sp>
        <p:nvSpPr>
          <p:cNvPr id="3" name="Content Placeholder 2">
            <a:extLst>
              <a:ext uri="{FF2B5EF4-FFF2-40B4-BE49-F238E27FC236}">
                <a16:creationId xmlns:a16="http://schemas.microsoft.com/office/drawing/2014/main" id="{BE784D6F-62AD-4542-2993-11C00DA5F45B}"/>
              </a:ext>
            </a:extLst>
          </p:cNvPr>
          <p:cNvSpPr>
            <a:spLocks noGrp="1"/>
          </p:cNvSpPr>
          <p:nvPr>
            <p:ph idx="1"/>
          </p:nvPr>
        </p:nvSpPr>
        <p:spPr>
          <a:xfrm>
            <a:off x="1872705" y="1473958"/>
            <a:ext cx="5958385" cy="5119651"/>
          </a:xfrm>
        </p:spPr>
        <p:txBody>
          <a:bodyPr vert="horz" lIns="91440" tIns="45720" rIns="91440" bIns="45720" rtlCol="0" anchor="t">
            <a:normAutofit lnSpcReduction="10000"/>
          </a:bodyPr>
          <a:lstStyle/>
          <a:p>
            <a:pPr>
              <a:buNone/>
            </a:pPr>
            <a:r>
              <a:rPr lang="en-GB" sz="1200" b="1" dirty="0">
                <a:ea typeface="+mn-lt"/>
                <a:cs typeface="+mn-lt"/>
              </a:rPr>
              <a:t>        </a:t>
            </a:r>
            <a:r>
              <a:rPr lang="en-GB" b="1" dirty="0">
                <a:ea typeface="+mn-lt"/>
                <a:cs typeface="+mn-lt"/>
              </a:rPr>
              <a:t>Performance Measure:</a:t>
            </a:r>
            <a:endParaRPr lang="en-US" dirty="0"/>
          </a:p>
          <a:p>
            <a:pPr>
              <a:buFont typeface="Wingdings 3"/>
              <a:buChar char=""/>
            </a:pPr>
            <a:r>
              <a:rPr lang="en-GB" dirty="0">
                <a:solidFill>
                  <a:srgbClr val="374151"/>
                </a:solidFill>
                <a:ea typeface="+mn-lt"/>
                <a:cs typeface="+mn-lt"/>
              </a:rPr>
              <a:t>The performance measure for the AI-based email sorting system is the accuracy of email categorization. </a:t>
            </a:r>
            <a:endParaRPr lang="en-GB">
              <a:solidFill>
                <a:srgbClr val="374151"/>
              </a:solidFill>
              <a:ea typeface="+mn-lt"/>
              <a:cs typeface="+mn-lt"/>
            </a:endParaRPr>
          </a:p>
          <a:p>
            <a:pPr>
              <a:buFont typeface="Wingdings 3"/>
              <a:buChar char=""/>
            </a:pPr>
            <a:r>
              <a:rPr lang="en-GB" dirty="0">
                <a:solidFill>
                  <a:srgbClr val="374151"/>
                </a:solidFill>
                <a:ea typeface="+mn-lt"/>
                <a:cs typeface="+mn-lt"/>
              </a:rPr>
              <a:t>It is determined by comparing the system's predicted categories with the actual categories of a test dataset of emails. </a:t>
            </a:r>
            <a:endParaRPr lang="en-GB">
              <a:solidFill>
                <a:srgbClr val="374151"/>
              </a:solidFill>
            </a:endParaRPr>
          </a:p>
          <a:p>
            <a:pPr indent="0">
              <a:buNone/>
            </a:pPr>
            <a:r>
              <a:rPr lang="en-GB" b="1" dirty="0">
                <a:ea typeface="+mn-lt"/>
                <a:cs typeface="+mn-lt"/>
              </a:rPr>
              <a:t>Environment:</a:t>
            </a:r>
            <a:endParaRPr lang="en-GB" dirty="0"/>
          </a:p>
          <a:p>
            <a:pPr>
              <a:buFont typeface="Wingdings 3"/>
              <a:buChar char=""/>
            </a:pPr>
            <a:r>
              <a:rPr lang="en-GB" dirty="0">
                <a:solidFill>
                  <a:srgbClr val="374151"/>
                </a:solidFill>
                <a:ea typeface="+mn-lt"/>
                <a:cs typeface="+mn-lt"/>
              </a:rPr>
              <a:t>The environment for the AI-based email sorting system consists of the email dataset and the interactions with users. The dataset contains various emails with different content and categories (e.g., work, personal, promotions, social). </a:t>
            </a:r>
            <a:endParaRPr lang="en-GB" dirty="0">
              <a:solidFill>
                <a:srgbClr val="404040"/>
              </a:solidFill>
              <a:ea typeface="+mn-lt"/>
              <a:cs typeface="+mn-lt"/>
            </a:endParaRPr>
          </a:p>
          <a:p>
            <a:pPr>
              <a:buFont typeface="Wingdings 3"/>
              <a:buChar char=""/>
            </a:pPr>
            <a:r>
              <a:rPr lang="en-GB" dirty="0">
                <a:solidFill>
                  <a:srgbClr val="374151"/>
                </a:solidFill>
                <a:ea typeface="+mn-lt"/>
                <a:cs typeface="+mn-lt"/>
              </a:rPr>
              <a:t>Users interact with the system by submitting emails for categorization and receiving the sorted categories as output.</a:t>
            </a:r>
            <a:endParaRPr lang="en-GB"/>
          </a:p>
          <a:p>
            <a:pPr marL="0" indent="0">
              <a:buNone/>
            </a:pPr>
            <a:endParaRPr lang="en-GB" dirty="0"/>
          </a:p>
        </p:txBody>
      </p:sp>
      <p:pic>
        <p:nvPicPr>
          <p:cNvPr id="4" name="Picture 3">
            <a:extLst>
              <a:ext uri="{FF2B5EF4-FFF2-40B4-BE49-F238E27FC236}">
                <a16:creationId xmlns:a16="http://schemas.microsoft.com/office/drawing/2014/main" id="{B18864AC-2A55-C5E8-6FA2-3C56CB7827EE}"/>
              </a:ext>
            </a:extLst>
          </p:cNvPr>
          <p:cNvPicPr>
            <a:picLocks noChangeAspect="1"/>
          </p:cNvPicPr>
          <p:nvPr/>
        </p:nvPicPr>
        <p:blipFill>
          <a:blip r:embed="rId2"/>
          <a:stretch>
            <a:fillRect/>
          </a:stretch>
        </p:blipFill>
        <p:spPr>
          <a:xfrm>
            <a:off x="7726908" y="2749202"/>
            <a:ext cx="4346811" cy="1928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03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406D5F">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FDE6C95-C0D2-8EEA-DBE3-F640D9B7CC42}"/>
              </a:ext>
            </a:extLst>
          </p:cNvPr>
          <p:cNvSpPr>
            <a:spLocks noGrp="1"/>
          </p:cNvSpPr>
          <p:nvPr>
            <p:ph type="title"/>
          </p:nvPr>
        </p:nvSpPr>
        <p:spPr>
          <a:xfrm>
            <a:off x="541867" y="787400"/>
            <a:ext cx="7145866" cy="778933"/>
          </a:xfrm>
        </p:spPr>
        <p:txBody>
          <a:bodyPr anchor="ctr">
            <a:normAutofit/>
          </a:bodyPr>
          <a:lstStyle/>
          <a:p>
            <a:r>
              <a:rPr lang="en-GB" sz="3200">
                <a:solidFill>
                  <a:srgbClr val="FEFFFF"/>
                </a:solidFill>
              </a:rPr>
              <a:t>   </a:t>
            </a:r>
          </a:p>
        </p:txBody>
      </p:sp>
      <p:sp>
        <p:nvSpPr>
          <p:cNvPr id="3" name="Content Placeholder 2">
            <a:extLst>
              <a:ext uri="{FF2B5EF4-FFF2-40B4-BE49-F238E27FC236}">
                <a16:creationId xmlns:a16="http://schemas.microsoft.com/office/drawing/2014/main" id="{FA2EC41C-1A5B-4EDA-679D-2A070628532B}"/>
              </a:ext>
            </a:extLst>
          </p:cNvPr>
          <p:cNvSpPr>
            <a:spLocks noGrp="1"/>
          </p:cNvSpPr>
          <p:nvPr>
            <p:ph idx="1"/>
          </p:nvPr>
        </p:nvSpPr>
        <p:spPr>
          <a:xfrm>
            <a:off x="541866" y="2032000"/>
            <a:ext cx="7145867" cy="4220416"/>
          </a:xfrm>
        </p:spPr>
        <p:txBody>
          <a:bodyPr vert="horz" lIns="91440" tIns="45720" rIns="91440" bIns="45720" rtlCol="0" anchor="t">
            <a:normAutofit fontScale="92500" lnSpcReduction="20000"/>
          </a:bodyPr>
          <a:lstStyle/>
          <a:p>
            <a:pPr>
              <a:lnSpc>
                <a:spcPct val="90000"/>
              </a:lnSpc>
              <a:buClr>
                <a:srgbClr val="FDA700"/>
              </a:buClr>
              <a:buNone/>
            </a:pPr>
            <a:r>
              <a:rPr lang="en-GB" sz="1500" b="1" dirty="0">
                <a:solidFill>
                  <a:srgbClr val="FEFFFF"/>
                </a:solidFill>
                <a:ea typeface="+mn-lt"/>
                <a:cs typeface="+mn-lt"/>
              </a:rPr>
              <a:t>       </a:t>
            </a:r>
            <a:r>
              <a:rPr lang="en-GB" sz="2000" b="1" dirty="0">
                <a:solidFill>
                  <a:srgbClr val="FFFF00"/>
                </a:solidFill>
                <a:latin typeface="Calibri"/>
                <a:ea typeface="+mn-lt"/>
                <a:cs typeface="+mn-lt"/>
              </a:rPr>
              <a:t>Actuators:</a:t>
            </a:r>
            <a:endParaRPr lang="en-US" sz="2000">
              <a:solidFill>
                <a:srgbClr val="FFFF00"/>
              </a:solidFill>
              <a:latin typeface="Calibri"/>
              <a:ea typeface="Calibri"/>
              <a:cs typeface="Calibri"/>
            </a:endParaRPr>
          </a:p>
          <a:p>
            <a:pPr>
              <a:lnSpc>
                <a:spcPct val="90000"/>
              </a:lnSpc>
              <a:buClr>
                <a:srgbClr val="FDA700"/>
              </a:buClr>
              <a:buFont typeface="Wingdings 3"/>
              <a:buChar char=""/>
            </a:pPr>
            <a:r>
              <a:rPr lang="en-GB" sz="2000" dirty="0">
                <a:solidFill>
                  <a:srgbClr val="FEFFFF"/>
                </a:solidFill>
                <a:latin typeface="Calibri"/>
                <a:ea typeface="+mn-lt"/>
                <a:cs typeface="+mn-lt"/>
              </a:rPr>
              <a:t>The actuators in the system are the components responsible for performing actions. In this case, the primary actuator is the categorization algorithm, which uses the Naive Bayes algorithm. </a:t>
            </a:r>
            <a:endParaRPr lang="en-GB" sz="2000">
              <a:solidFill>
                <a:srgbClr val="FEFFFF"/>
              </a:solidFill>
              <a:latin typeface="Calibri"/>
              <a:ea typeface="Calibri"/>
              <a:cs typeface="Calibri"/>
            </a:endParaRPr>
          </a:p>
          <a:p>
            <a:pPr>
              <a:lnSpc>
                <a:spcPct val="90000"/>
              </a:lnSpc>
              <a:buClr>
                <a:srgbClr val="FDA700"/>
              </a:buClr>
              <a:buFont typeface="Wingdings 3"/>
              <a:buChar char=""/>
            </a:pPr>
            <a:r>
              <a:rPr lang="en-GB" sz="2000" dirty="0">
                <a:solidFill>
                  <a:srgbClr val="FEFFFF"/>
                </a:solidFill>
                <a:latin typeface="Calibri"/>
                <a:ea typeface="+mn-lt"/>
                <a:cs typeface="+mn-lt"/>
              </a:rPr>
              <a:t>It takes the textual content of an email as input and determines the appropriate category for the email. Once the category is determined, the algorithm sends the result to the output mechanism.</a:t>
            </a:r>
            <a:endParaRPr lang="en-GB" sz="2000">
              <a:solidFill>
                <a:srgbClr val="FEFFFF"/>
              </a:solidFill>
              <a:latin typeface="Calibri"/>
              <a:ea typeface="Calibri"/>
              <a:cs typeface="Calibri"/>
            </a:endParaRPr>
          </a:p>
          <a:p>
            <a:pPr indent="0">
              <a:lnSpc>
                <a:spcPct val="90000"/>
              </a:lnSpc>
              <a:buClr>
                <a:srgbClr val="FDA700"/>
              </a:buClr>
              <a:buNone/>
            </a:pPr>
            <a:r>
              <a:rPr lang="en-GB" sz="2000" b="1" dirty="0">
                <a:solidFill>
                  <a:srgbClr val="FFFF00"/>
                </a:solidFill>
                <a:latin typeface="Calibri"/>
                <a:ea typeface="+mn-lt"/>
                <a:cs typeface="+mn-lt"/>
              </a:rPr>
              <a:t>Sensors:</a:t>
            </a:r>
            <a:endParaRPr lang="en-GB" sz="2000">
              <a:solidFill>
                <a:srgbClr val="FFFF00"/>
              </a:solidFill>
              <a:latin typeface="Calibri"/>
              <a:ea typeface="Calibri"/>
              <a:cs typeface="Calibri"/>
            </a:endParaRPr>
          </a:p>
          <a:p>
            <a:pPr>
              <a:lnSpc>
                <a:spcPct val="90000"/>
              </a:lnSpc>
              <a:buClr>
                <a:srgbClr val="FDA700"/>
              </a:buClr>
              <a:buFont typeface="Wingdings 3"/>
              <a:buChar char=""/>
            </a:pPr>
            <a:r>
              <a:rPr lang="en-GB" sz="2000" dirty="0">
                <a:solidFill>
                  <a:srgbClr val="FEFFFF"/>
                </a:solidFill>
                <a:latin typeface="Calibri"/>
                <a:ea typeface="+mn-lt"/>
                <a:cs typeface="+mn-lt"/>
              </a:rPr>
              <a:t>The sensors in the system are responsible for gathering information from the environment. In this context, the sensors analyse the content of incoming emails and extract features from the text. </a:t>
            </a:r>
            <a:endParaRPr lang="en-GB" sz="2000" dirty="0">
              <a:solidFill>
                <a:srgbClr val="FEFFFF"/>
              </a:solidFill>
              <a:latin typeface="Calibri"/>
              <a:ea typeface="Calibri"/>
              <a:cs typeface="Calibri"/>
            </a:endParaRPr>
          </a:p>
          <a:p>
            <a:pPr>
              <a:lnSpc>
                <a:spcPct val="90000"/>
              </a:lnSpc>
              <a:buClr>
                <a:srgbClr val="FDA700"/>
              </a:buClr>
              <a:buFont typeface="Wingdings 3"/>
              <a:buChar char=""/>
            </a:pPr>
            <a:r>
              <a:rPr lang="en-GB" sz="2000" dirty="0">
                <a:solidFill>
                  <a:srgbClr val="FEFFFF"/>
                </a:solidFill>
                <a:latin typeface="Calibri"/>
                <a:ea typeface="+mn-lt"/>
                <a:cs typeface="+mn-lt"/>
              </a:rPr>
              <a:t>These features are then used by the categorization algorithm to make predictions about the appropriate category for each email. Additionally, the system may use sensors to receive user inputs and requests for categorization.</a:t>
            </a:r>
            <a:endParaRPr lang="en-GB" sz="2000">
              <a:solidFill>
                <a:srgbClr val="FEFFFF"/>
              </a:solidFill>
              <a:latin typeface="Calibri"/>
              <a:ea typeface="Calibri"/>
              <a:cs typeface="Calibri"/>
            </a:endParaRPr>
          </a:p>
          <a:p>
            <a:pPr marL="0" indent="0">
              <a:lnSpc>
                <a:spcPct val="90000"/>
              </a:lnSpc>
              <a:buClr>
                <a:srgbClr val="FDA700"/>
              </a:buClr>
              <a:buNone/>
            </a:pPr>
            <a:endParaRPr lang="en-GB" sz="1500">
              <a:solidFill>
                <a:srgbClr val="FEFFFF"/>
              </a:solidFill>
            </a:endParaRPr>
          </a:p>
        </p:txBody>
      </p:sp>
      <p:pic>
        <p:nvPicPr>
          <p:cNvPr id="4" name="Picture 3" descr="A diagram of a frog&#10;&#10;Description automatically generated">
            <a:extLst>
              <a:ext uri="{FF2B5EF4-FFF2-40B4-BE49-F238E27FC236}">
                <a16:creationId xmlns:a16="http://schemas.microsoft.com/office/drawing/2014/main" id="{5671F5E4-3B61-C838-DEBD-22D3441EDBA4}"/>
              </a:ext>
            </a:extLst>
          </p:cNvPr>
          <p:cNvPicPr>
            <a:picLocks noChangeAspect="1"/>
          </p:cNvPicPr>
          <p:nvPr/>
        </p:nvPicPr>
        <p:blipFill>
          <a:blip r:embed="rId2"/>
          <a:stretch>
            <a:fillRect/>
          </a:stretch>
        </p:blipFill>
        <p:spPr>
          <a:xfrm>
            <a:off x="8326371" y="2306320"/>
            <a:ext cx="3763929" cy="2028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0AA2E3F9-FB14-2D5B-1CB9-AF46F562A8A5}"/>
              </a:ext>
            </a:extLst>
          </p:cNvPr>
          <p:cNvSpPr txBox="1"/>
          <p:nvPr/>
        </p:nvSpPr>
        <p:spPr>
          <a:xfrm>
            <a:off x="907007" y="952500"/>
            <a:ext cx="75062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FFFF00"/>
                </a:solidFill>
              </a:rPr>
              <a:t>PEAS DESCRIPTION</a:t>
            </a:r>
          </a:p>
        </p:txBody>
      </p:sp>
    </p:spTree>
    <p:extLst>
      <p:ext uri="{BB962C8B-B14F-4D97-AF65-F5344CB8AC3E}">
        <p14:creationId xmlns:p14="http://schemas.microsoft.com/office/powerpoint/2010/main" val="223901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1A45-878C-BDF9-C0BC-0FDEC4F7F7BD}"/>
              </a:ext>
            </a:extLst>
          </p:cNvPr>
          <p:cNvSpPr>
            <a:spLocks noGrp="1"/>
          </p:cNvSpPr>
          <p:nvPr>
            <p:ph type="title"/>
          </p:nvPr>
        </p:nvSpPr>
        <p:spPr>
          <a:xfrm>
            <a:off x="2092862" y="453513"/>
            <a:ext cx="4625437" cy="698807"/>
          </a:xfrm>
        </p:spPr>
        <p:txBody>
          <a:bodyPr/>
          <a:lstStyle/>
          <a:p>
            <a:r>
              <a:rPr lang="en-GB" b="1" dirty="0">
                <a:solidFill>
                  <a:schemeClr val="accent3">
                    <a:lumMod val="50000"/>
                  </a:schemeClr>
                </a:solidFill>
              </a:rPr>
              <a:t>USE CASE DIAGRAM</a:t>
            </a:r>
          </a:p>
        </p:txBody>
      </p:sp>
      <p:pic>
        <p:nvPicPr>
          <p:cNvPr id="6" name="Content Placeholder 5" descr="A screenshot of a computer&#10;&#10;Description automatically generated">
            <a:extLst>
              <a:ext uri="{FF2B5EF4-FFF2-40B4-BE49-F238E27FC236}">
                <a16:creationId xmlns:a16="http://schemas.microsoft.com/office/drawing/2014/main" id="{09550115-2EB3-0799-C7F3-A182DB023A76}"/>
              </a:ext>
            </a:extLst>
          </p:cNvPr>
          <p:cNvPicPr>
            <a:picLocks noGrp="1" noChangeAspect="1"/>
          </p:cNvPicPr>
          <p:nvPr>
            <p:ph idx="1"/>
          </p:nvPr>
        </p:nvPicPr>
        <p:blipFill>
          <a:blip r:embed="rId2"/>
          <a:stretch>
            <a:fillRect/>
          </a:stretch>
        </p:blipFill>
        <p:spPr>
          <a:xfrm>
            <a:off x="2097003" y="1156134"/>
            <a:ext cx="9109205" cy="2410890"/>
          </a:xfrm>
        </p:spPr>
      </p:pic>
      <p:pic>
        <p:nvPicPr>
          <p:cNvPr id="7" name="Picture 6" descr="A diagram of email sorting system&#10;&#10;Description automatically generated">
            <a:extLst>
              <a:ext uri="{FF2B5EF4-FFF2-40B4-BE49-F238E27FC236}">
                <a16:creationId xmlns:a16="http://schemas.microsoft.com/office/drawing/2014/main" id="{D760DDF5-C97E-3E95-1923-A15D7AD47748}"/>
              </a:ext>
            </a:extLst>
          </p:cNvPr>
          <p:cNvPicPr>
            <a:picLocks noChangeAspect="1"/>
          </p:cNvPicPr>
          <p:nvPr/>
        </p:nvPicPr>
        <p:blipFill>
          <a:blip r:embed="rId3"/>
          <a:stretch>
            <a:fillRect/>
          </a:stretch>
        </p:blipFill>
        <p:spPr>
          <a:xfrm>
            <a:off x="2093120" y="3568998"/>
            <a:ext cx="9113041" cy="3113284"/>
          </a:xfrm>
          <a:prstGeom prst="rect">
            <a:avLst/>
          </a:prstGeom>
        </p:spPr>
      </p:pic>
    </p:spTree>
    <p:extLst>
      <p:ext uri="{BB962C8B-B14F-4D97-AF65-F5344CB8AC3E}">
        <p14:creationId xmlns:p14="http://schemas.microsoft.com/office/powerpoint/2010/main" val="33048802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AI BASED EMAIL SORTING SYSTEM</vt:lpstr>
      <vt:lpstr>PROBLEM STATEMENT</vt:lpstr>
      <vt:lpstr>INTRODUCTION</vt:lpstr>
      <vt:lpstr>OBJECTIVE</vt:lpstr>
      <vt:lpstr>SOLUTION</vt:lpstr>
      <vt:lpstr>MOTIVATION</vt:lpstr>
      <vt:lpstr>PEAS (Performance measure, Environment, Actuators, and Sensors) </vt:lpstr>
      <vt:lpstr>   </vt:lpstr>
      <vt:lpstr>USE CASE DIAGRAM</vt:lpstr>
      <vt:lpstr>USE CASES</vt:lpstr>
      <vt:lpstr>DATA FLOW DIAGRAM</vt:lpstr>
      <vt:lpstr>PROBABLE APPLICATION AND COST</vt:lpstr>
      <vt:lpstr>IMPLEMENTATION</vt:lpstr>
      <vt:lpstr>Content of email_dataset(1).csv</vt:lpstr>
      <vt:lpstr>KEYS TAKEWAYS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630</cp:revision>
  <dcterms:created xsi:type="dcterms:W3CDTF">2023-08-09T16:09:27Z</dcterms:created>
  <dcterms:modified xsi:type="dcterms:W3CDTF">2023-08-10T03:46:31Z</dcterms:modified>
</cp:coreProperties>
</file>