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3" r:id="rId6"/>
    <p:sldId id="260" r:id="rId7"/>
    <p:sldId id="261" r:id="rId8"/>
    <p:sldId id="264" r:id="rId9"/>
    <p:sldId id="284" r:id="rId10"/>
    <p:sldId id="269" r:id="rId11"/>
    <p:sldId id="285" r:id="rId12"/>
    <p:sldId id="270" r:id="rId13"/>
    <p:sldId id="271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195108" y="57944"/>
            <a:ext cx="580178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164791" y="2285206"/>
            <a:ext cx="774911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830791" y="370681"/>
            <a:ext cx="774911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6381" y="1149720"/>
            <a:ext cx="10673275" cy="165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br>
              <a:rPr lang="en-GB" sz="4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/>
                <a:sym typeface="Times New Roman" panose="02020603050405020304"/>
              </a:rPr>
            </a:br>
            <a:br>
              <a:rPr lang="en-GB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/>
                <a:sym typeface="Times New Roman" panose="02020603050405020304"/>
              </a:rPr>
            </a:br>
            <a:r>
              <a:rPr lang="en-GB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/>
                <a:sym typeface="Times New Roman" panose="02020603050405020304"/>
              </a:rPr>
              <a:t>DETECTION OF </a:t>
            </a:r>
            <a:r>
              <a:rPr lang="en-IN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/>
                <a:sym typeface="Times New Roman" panose="02020603050405020304"/>
              </a:rPr>
              <a:t>DEEPFAKE </a:t>
            </a:r>
            <a:endParaRPr lang="en-IN" sz="4400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8090877" y="4571991"/>
            <a:ext cx="4241800" cy="1732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SUPERVISED </a:t>
            </a:r>
            <a:r>
              <a:rPr 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BY:</a:t>
            </a:r>
            <a:endParaRPr lang="en-GB" sz="14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</a:t>
            </a:r>
            <a:r>
              <a:rPr 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ANUPAM D</a:t>
            </a:r>
            <a:r>
              <a:rPr lang="en-IN" alt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</a:t>
            </a:r>
            <a:endParaRPr lang="en-GB" sz="14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ASSOCIATE PROFESSOR</a:t>
            </a:r>
            <a:endParaRPr lang="en-GB" sz="1400" b="1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</a:t>
            </a:r>
            <a:r>
              <a:rPr lang="en-IN" alt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</a:t>
            </a:r>
            <a:endParaRPr lang="en-IN" altLang="en-GB" sz="1400" b="1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</a:t>
            </a:r>
            <a:r>
              <a:rPr 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SCIENCE </a:t>
            </a:r>
            <a:r>
              <a:rPr lang="en-GB" sz="1400" b="1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ENGINEERING</a:t>
            </a:r>
            <a:r>
              <a:rPr lang="en-GB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endParaRPr lang="en-GB"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            </a:t>
            </a:r>
            <a:r>
              <a:rPr lang="en-GB" sz="1400" dirty="0"/>
              <a:t>	</a:t>
            </a:r>
            <a:endParaRPr lang="en-GB"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7625" y="4817110"/>
            <a:ext cx="404241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PREPARED BY :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Anwayajyoti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Dey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(19202500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Samrat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Dey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(192025023</a:t>
            </a:r>
            <a:r>
              <a:rPr lang="en-GB" sz="1600" b="1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GB" sz="16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 descr="Screenshot (258)"/>
          <p:cNvPicPr>
            <a:picLocks noChangeAspect="1"/>
          </p:cNvPicPr>
          <p:nvPr>
            <p:ph type="pic" idx="2"/>
          </p:nvPr>
        </p:nvPicPr>
        <p:blipFill>
          <a:blip r:embed="rId1"/>
          <a:srcRect l="23517" t="19700" r="52577" b="26772"/>
          <a:stretch>
            <a:fillRect/>
          </a:stretch>
        </p:blipFill>
        <p:spPr>
          <a:xfrm>
            <a:off x="3688715" y="271145"/>
            <a:ext cx="4814570" cy="6063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0866"/>
          </a:xfrm>
        </p:spPr>
        <p:txBody>
          <a:bodyPr>
            <a:normAutofit fontScale="90000"/>
          </a:bodyPr>
          <a:lstStyle/>
          <a:p>
            <a:r>
              <a:rPr lang="en-IN" sz="800" dirty="0" smtClean="0"/>
              <a:t>.</a:t>
            </a:r>
            <a:endParaRPr lang="en-US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0053"/>
            <a:ext cx="10515600" cy="48669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000" u="sng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MesoNet</a:t>
            </a:r>
            <a:r>
              <a:rPr lang="en-IN" sz="4000" u="sng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endParaRPr lang="en-IN" sz="4000" u="sng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    The 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Mesonet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is one of the first models dedicated to the detection of the 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Deepfake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video falsification technique.</a:t>
            </a:r>
            <a:endParaRPr 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4000" u="sng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NumPy</a:t>
            </a:r>
            <a:r>
              <a:rPr lang="en-IN" sz="4000" u="sng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:</a:t>
            </a:r>
            <a:endParaRPr lang="en-IN" sz="4000" u="sng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NumPy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stands </a:t>
            </a:r>
            <a:r>
              <a:rPr lang="en-US" sz="2400" b="1" dirty="0" smtClean="0">
                <a:latin typeface="Times New Roman" panose="02020603050405020304" charset="0"/>
                <a:cs typeface="Times New Roman" panose="02020603050405020304" charset="0"/>
              </a:rPr>
              <a:t>for numeric </a:t>
            </a:r>
            <a:r>
              <a:rPr lang="en-US" sz="2400" b="1" dirty="0" smtClean="0">
                <a:latin typeface="Times New Roman" panose="02020603050405020304" charset="0"/>
                <a:cs typeface="Times New Roman" panose="02020603050405020304" charset="0"/>
              </a:rPr>
              <a:t>python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used for working with arrays.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243"/>
          </a:xfrm>
        </p:spPr>
        <p:txBody>
          <a:bodyPr>
            <a:normAutofit fontScale="90000"/>
          </a:bodyPr>
          <a:lstStyle/>
          <a:p>
            <a:r>
              <a:rPr lang="en-IN" sz="800" dirty="0" smtClean="0"/>
              <a:t>.</a:t>
            </a:r>
            <a:endParaRPr lang="en-US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6623"/>
            <a:ext cx="10515600" cy="5060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000" u="sng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TensorFlow</a:t>
            </a:r>
            <a:r>
              <a:rPr lang="en-IN" sz="4000" u="sng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endParaRPr lang="en-IN" sz="4000" u="sng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None/>
            </a:pPr>
            <a:endParaRPr lang="en-US" sz="2000" u="sng" dirty="0" smtClean="0"/>
          </a:p>
          <a:p>
            <a:pPr>
              <a:buNone/>
            </a:pP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1800" dirty="0" err="1" smtClean="0">
                <a:latin typeface="Times New Roman" panose="02020603050405020304" charset="0"/>
                <a:cs typeface="Times New Roman" panose="02020603050405020304" charset="0"/>
              </a:rPr>
              <a:t>TensorFlow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is a popular framework of machine learning and deep learning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 smtClean="0">
                <a:latin typeface="Times New Roman" panose="02020603050405020304" charset="0"/>
                <a:cs typeface="Times New Roman" panose="02020603050405020304" charset="0"/>
              </a:rPr>
              <a:t>TensorFlow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allows developers 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to create 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dataflow graphs—structures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 that describe how data moves through a graph, or a series of processing nodes</a:t>
            </a:r>
            <a:r>
              <a:rPr lang="en-US" sz="1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4000" u="sng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Keras</a:t>
            </a:r>
            <a:r>
              <a:rPr lang="en-IN" sz="4000" u="sng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: </a:t>
            </a:r>
            <a:endParaRPr lang="en-IN" sz="4000" u="sng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None/>
            </a:pPr>
            <a:endParaRPr lang="en-IN" sz="2000" u="sng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</a:rPr>
              <a:t>Keras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is a high-level, deep learning API developed by Google for implementing neural networks.</a:t>
            </a:r>
            <a:endParaRPr lang="en-IN" sz="2000" u="sng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20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The pipeline of our proposed </a:t>
            </a:r>
            <a:r>
              <a:rPr lang="en-US" sz="24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DeepFake</a:t>
            </a: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detection method.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800" dirty="0" smtClean="0"/>
              <a:t>.</a:t>
            </a:r>
            <a:endParaRPr lang="en-US" sz="800" dirty="0"/>
          </a:p>
        </p:txBody>
      </p:sp>
      <p:pic>
        <p:nvPicPr>
          <p:cNvPr id="4" name="Picture 3" descr="symmetry-14-00939-g002-55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524" y="1723292"/>
            <a:ext cx="8960267" cy="43346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60" y="63767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Example of </a:t>
            </a:r>
            <a:r>
              <a:rPr lang="en-US" sz="2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Deepfake</a:t>
            </a:r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on social media, the image from </a:t>
            </a:r>
            <a:r>
              <a:rPr lang="en-US" sz="2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DeepFakeDetection</a:t>
            </a:r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(DFD) dataset.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800" dirty="0" smtClean="0"/>
              <a:t>.</a:t>
            </a:r>
            <a:endParaRPr lang="en-US" sz="800" dirty="0"/>
          </a:p>
        </p:txBody>
      </p:sp>
      <p:pic>
        <p:nvPicPr>
          <p:cNvPr id="5" name="Picture 4" descr="Screenshot (43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338" y="2423971"/>
            <a:ext cx="9680331" cy="37306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Dataset : </a:t>
            </a:r>
            <a:endParaRPr lang="en-US" sz="4000" b="1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469"/>
            <a:ext cx="10515600" cy="4884494"/>
          </a:xfrm>
        </p:spPr>
        <p:txBody>
          <a:bodyPr/>
          <a:lstStyle/>
          <a:p>
            <a:pPr>
              <a:buNone/>
            </a:pPr>
            <a:r>
              <a:rPr lang="en-IN" sz="800" dirty="0" smtClean="0"/>
              <a:t>.</a:t>
            </a:r>
            <a:endParaRPr lang="en-US" sz="800" dirty="0"/>
          </a:p>
        </p:txBody>
      </p:sp>
      <p:pic>
        <p:nvPicPr>
          <p:cNvPr id="4" name="Picture 3" descr="s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199" y="1521069"/>
            <a:ext cx="4497632" cy="4017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6092" y="5671038"/>
            <a:ext cx="426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Real Dataset</a:t>
            </a:r>
            <a:endParaRPr lang="en-US" sz="1200" b="1" dirty="0"/>
          </a:p>
        </p:txBody>
      </p:sp>
      <p:pic>
        <p:nvPicPr>
          <p:cNvPr id="6" name="Picture 5" descr="WhatsApp Image 2023-04-27 at 12.43.30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521069"/>
            <a:ext cx="5037992" cy="4026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1331" y="5609492"/>
            <a:ext cx="4677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 smtClean="0"/>
              <a:t>DeepFake</a:t>
            </a:r>
            <a:r>
              <a:rPr lang="en-IN" sz="1200" b="1" dirty="0" smtClean="0"/>
              <a:t> Dataset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850" y="1268095"/>
            <a:ext cx="10515600" cy="733425"/>
          </a:xfrm>
        </p:spPr>
        <p:txBody>
          <a:bodyPr>
            <a:normAutofit fontScale="90000"/>
          </a:bodyPr>
          <a:lstStyle/>
          <a:p>
            <a:r>
              <a:rPr lang="en-GB" sz="4890" b="1" u="sng" dirty="0">
                <a:latin typeface="Segoe UI Black" panose="020B0A02040204020203" pitchFamily="34" charset="0"/>
                <a:ea typeface="Times New Roman" panose="02020603050405020304"/>
                <a:cs typeface="Segoe UI Black" panose="020B0A02040204020203" pitchFamily="34" charset="0"/>
                <a:sym typeface="Times New Roman" panose="02020603050405020304"/>
              </a:rPr>
              <a:t>OUTLINE</a:t>
            </a:r>
            <a:br>
              <a:rPr sz="4890" b="1" u="sng">
                <a:latin typeface="Segoe UI Black" panose="020B0A02040204020203" pitchFamily="34" charset="0"/>
                <a:ea typeface="Times New Roman" panose="02020603050405020304"/>
                <a:cs typeface="Segoe UI Black" panose="020B0A02040204020203" pitchFamily="34" charset="0"/>
                <a:sym typeface="Times New Roman" panose="02020603050405020304"/>
              </a:rPr>
            </a:br>
            <a:endParaRPr lang="en-US" sz="4890" u="sng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434" y="1906270"/>
            <a:ext cx="1134046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alt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IN" altLang="en-US" sz="24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LITERATURE REVIEW</a:t>
            </a:r>
            <a:endParaRPr lang="en-IN" alt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MOTIVATION</a:t>
            </a:r>
            <a:endParaRPr lang="en-IN" alt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OBJECTIVE</a:t>
            </a:r>
            <a:endParaRPr lang="en-IN" alt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 </a:t>
            </a:r>
            <a:r>
              <a:rPr lang="en-IN" alt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STATEMENT</a:t>
            </a:r>
            <a:endParaRPr lang="en-IN" altLang="en-US" sz="24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400" dirty="0" smtClean="0">
                <a:latin typeface="Segoe UI Black" panose="020B0A02040204020203" pitchFamily="34" charset="0"/>
                <a:ea typeface="Segoe UI Black" panose="020B0A02040204020203" pitchFamily="34" charset="0"/>
                <a:sym typeface="+mn-ea"/>
              </a:rPr>
              <a:t>PARTS OF THE PROJECT</a:t>
            </a:r>
            <a:endParaRPr lang="en-IN" altLang="en-US" sz="24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THE PIPELINE OF OUR PROPOSED DEEPFAKE DETECTION METHOD</a:t>
            </a: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DATASETS</a:t>
            </a:r>
            <a:endParaRPr lang="en-IN" altLang="en-US" sz="2400" dirty="0"/>
          </a:p>
          <a:p>
            <a:pPr>
              <a:buFont typeface="Wingdings" panose="05000000000000000000" charset="0"/>
              <a:buChar char="v"/>
            </a:pPr>
            <a:endParaRPr lang="en-I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60401"/>
            <a:ext cx="10515600" cy="1325563"/>
          </a:xfrm>
        </p:spPr>
        <p:txBody>
          <a:bodyPr/>
          <a:lstStyle/>
          <a:p>
            <a:r>
              <a:rPr lang="en-IN" altLang="en-US" b="1">
                <a:latin typeface="Segoe UI Black" panose="020B0A02040204020203" pitchFamily="34" charset="0"/>
                <a:cs typeface="Segoe UI Black" panose="020B0A02040204020203" pitchFamily="34" charset="0"/>
              </a:rPr>
              <a:t>INTRODUCTION</a:t>
            </a:r>
            <a:endParaRPr lang="en-IN" altLang="en-US" b="1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844675"/>
            <a:ext cx="11519535" cy="435165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"Deepfakes leverage powerful techniques from machine learning and artificial intelligence to manipulate or generate visual and audio content with a high potential to deceive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FakeApp is the first method that has been used widely for deepfake creation.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VGGFace is another popular deepfake technique based on the Generative Adversarial Network (GAN).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CycleGAN is a deepfake technique that extracts the characteristics of one image and produces another image with the same characteristics via the GAN architectu`re.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1"/>
          </a:xfrm>
        </p:spPr>
        <p:txBody>
          <a:bodyPr/>
          <a:lstStyle/>
          <a:p>
            <a:r>
              <a:rPr lang="en-IN" altLang="en-US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LITERATURE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9715"/>
            <a:ext cx="10515600" cy="4937248"/>
          </a:xfrm>
        </p:spPr>
        <p:txBody>
          <a:bodyPr/>
          <a:lstStyle/>
          <a:p>
            <a:pPr>
              <a:buNone/>
            </a:pPr>
            <a:r>
              <a:rPr lang="en-IN" sz="800" dirty="0" smtClean="0"/>
              <a:t>.</a:t>
            </a:r>
            <a:endParaRPr lang="en-US" sz="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07831" y="1521068"/>
          <a:ext cx="10234245" cy="475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677"/>
                <a:gridCol w="2810021"/>
                <a:gridCol w="2046849"/>
                <a:gridCol w="3885418"/>
                <a:gridCol w="208280"/>
              </a:tblGrid>
              <a:tr h="4923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 Of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52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 algn="l">
                        <a:buNone/>
                      </a:pP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Shruti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Agarwal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Hany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Farid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Yuming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Gu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Mingming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He, Koki</a:t>
                      </a:r>
                      <a:endParaRPr lang="en-US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4300" indent="0" algn="l">
                        <a:buNone/>
                      </a:pP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Nagano, and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Hao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Li.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Protecting world leaders against deep</a:t>
                      </a:r>
                      <a:endParaRPr lang="en-US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fakes. In Computer Vision and Pattern Recognition Workshops,</a:t>
                      </a:r>
                      <a:endParaRPr lang="en-US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volume 1, pages 38–45, 20</a:t>
                      </a:r>
                      <a:r>
                        <a:rPr lang="en-IN" alt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21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52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Jiacheng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Lin, Yang Li, and </a:t>
                      </a:r>
                      <a:r>
                        <a:rPr lang="en-US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Guanci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Yang.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Face de</a:t>
                      </a:r>
                      <a:r>
                        <a:rPr lang="en-IN" alt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identification method with generative adversarial networks for social robots. Neural Networks.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52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Darius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Afchar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It aims to demonstrate a solution to a small part of the misinformation problem. In particular, I detail here my approach in implementing a CNN-based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DeepFake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 detector.</a:t>
                      </a:r>
                      <a:endParaRPr lang="en-US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352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Djork-Arné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Clevert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, Thomas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Unterthiner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, &amp;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Sepp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Hochreiter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.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Fast and Accurate Deep Network Learning by Exponential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 Linear Units (ELUs).</a:t>
                      </a:r>
                      <a:endParaRPr lang="en-US" u="none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69926"/>
            <a:ext cx="10515600" cy="1325563"/>
          </a:xfrm>
        </p:spPr>
        <p:txBody>
          <a:bodyPr/>
          <a:lstStyle/>
          <a:p>
            <a:r>
              <a:rPr lang="en-IN" altLang="en-US" b="1">
                <a:latin typeface="Segoe UI Black" panose="020B0A02040204020203" pitchFamily="34" charset="0"/>
                <a:cs typeface="Segoe UI Black" panose="020B0A02040204020203" pitchFamily="34" charset="0"/>
                <a:sym typeface="+mn-ea"/>
              </a:rPr>
              <a:t>MOTIVATION</a:t>
            </a:r>
            <a:endParaRPr lang="en-US" b="1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0" y="1798320"/>
            <a:ext cx="11387455" cy="4351655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DeepFakes involves videos, often obscene, in which a face can be swapped with someone else’s using neural networks. DeepFakes are a general public concern, thus it's important to develop methods to detect them.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Recent studies show that deepfake video and images have become heavily circulated through social channels. Detection of deepfake videos and images, therefore, has become increasingly critical and important.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Although deep learning has shown a remarkable performance in deepfakes detection, the quality of deepfake has been increasing. Hence, the current deep learning methods need to improve as well to successfully identify fake videos and images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080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altLang="en-US" sz="4890">
                <a:latin typeface="Segoe UI Black" panose="020B0A02040204020203" pitchFamily="34" charset="0"/>
                <a:cs typeface="Segoe UI Black" panose="020B0A02040204020203" pitchFamily="34" charset="0"/>
                <a:sym typeface="+mn-ea"/>
              </a:rPr>
              <a:t>OBJECTIVE</a:t>
            </a:r>
            <a:br>
              <a:rPr lang="en-IN" altLang="en-US">
                <a:latin typeface="Segoe UI Black" panose="020B0A02040204020203" pitchFamily="34" charset="0"/>
                <a:cs typeface="Segoe UI Black" panose="020B0A02040204020203" pitchFamily="34" charset="0"/>
              </a:rPr>
            </a:br>
            <a:endParaRPr lang="en-US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2136775"/>
            <a:ext cx="11397615" cy="4351655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work primarily focuses on providing a comprehensive study for deepfake detection using deep-learning methods such as Recurrent Neural Network (RNN), Convolutional Neural Network (CNN)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60" y="676276"/>
            <a:ext cx="10515600" cy="1325563"/>
          </a:xfrm>
        </p:spPr>
        <p:txBody>
          <a:bodyPr/>
          <a:lstStyle/>
          <a:p>
            <a:r>
              <a:rPr lang="en-IN" altLang="en-US" dirty="0">
                <a:latin typeface="Segoe UI Black" panose="020B0A02040204020203" pitchFamily="34" charset="0"/>
                <a:cs typeface="Segoe UI Black" panose="020B0A02040204020203" pitchFamily="34" charset="0"/>
              </a:rPr>
              <a:t>PROBLEM STATEMENT</a:t>
            </a:r>
            <a:endParaRPr lang="en-IN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2234565"/>
            <a:ext cx="11396980" cy="4351655"/>
          </a:xfrm>
        </p:spPr>
        <p:txBody>
          <a:bodyPr/>
          <a:lstStyle/>
          <a:p>
            <a:pPr marL="114300" indent="0">
              <a:buNone/>
            </a:pP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Deepfake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 detection is considered a binary classification problem, where given an image or video containing a face, the detector needs to identify whether the face is real or forged.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05" y="768985"/>
            <a:ext cx="7513320" cy="835660"/>
          </a:xfrm>
        </p:spPr>
        <p:txBody>
          <a:bodyPr/>
          <a:p>
            <a:r>
              <a:rPr lang="en-IN" altLang="en-US">
                <a:latin typeface="Segoe UI Black" panose="020B0A02040204020203" pitchFamily="34" charset="0"/>
                <a:cs typeface="Segoe UI Black" panose="020B0A02040204020203" pitchFamily="34" charset="0"/>
              </a:rPr>
              <a:t>Generating DeepFakes</a:t>
            </a:r>
            <a:endParaRPr lang="en-IN" altLang="en-US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Picture Placeholder 3" descr="Screenshot (257)"/>
          <p:cNvPicPr>
            <a:picLocks noChangeAspect="1"/>
          </p:cNvPicPr>
          <p:nvPr>
            <p:ph type="pic" idx="2"/>
          </p:nvPr>
        </p:nvPicPr>
        <p:blipFill>
          <a:blip r:embed="rId1"/>
          <a:srcRect l="648" t="19993" r="52963" b="31864"/>
          <a:stretch>
            <a:fillRect/>
          </a:stretch>
        </p:blipFill>
        <p:spPr>
          <a:xfrm>
            <a:off x="2617470" y="2037715"/>
            <a:ext cx="7197725" cy="4201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The Data :</a:t>
            </a:r>
            <a:endParaRPr lang="en-US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└── data/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├── train/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│   ├── real/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│   │   ├── img1.png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│   │   └── img2.png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│   └──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│       ├── img1.png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│       └── img2.png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└── validation/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├── real/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│   ├── img1.png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│   └── img2.png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└──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├── img1.png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└── img2.png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al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3740</Words>
  <Application>WPS Presentation</Application>
  <PresentationFormat>Custom</PresentationFormat>
  <Paragraphs>153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Segoe UI Black</vt:lpstr>
      <vt:lpstr>Wingdings</vt:lpstr>
      <vt:lpstr>Times New Roman</vt:lpstr>
      <vt:lpstr>Microsoft YaHei</vt:lpstr>
      <vt:lpstr>Arial Unicode MS</vt:lpstr>
      <vt:lpstr>Calibri</vt:lpstr>
      <vt:lpstr>Malgun Gothic</vt:lpstr>
      <vt:lpstr>Javanese Text</vt:lpstr>
      <vt:lpstr>final</vt:lpstr>
      <vt:lpstr>  DETECTION OF DEEPFAKE </vt:lpstr>
      <vt:lpstr>OUTLINE </vt:lpstr>
      <vt:lpstr>INTRODUCTION</vt:lpstr>
      <vt:lpstr>LITERATURE REVIEW</vt:lpstr>
      <vt:lpstr>MOTIVATION</vt:lpstr>
      <vt:lpstr>OBJECTIVE </vt:lpstr>
      <vt:lpstr>PROBLEM STATEMENT</vt:lpstr>
      <vt:lpstr>PowerPoint 演示文稿</vt:lpstr>
      <vt:lpstr>The Data :</vt:lpstr>
      <vt:lpstr>PowerPoint 演示文稿</vt:lpstr>
      <vt:lpstr>.</vt:lpstr>
      <vt:lpstr>.</vt:lpstr>
      <vt:lpstr>The pipeline of our proposed DeepFake detection method.</vt:lpstr>
      <vt:lpstr>Example of Deepfake on social media, the image from DeepFakeDetection (DFD) dataset.</vt:lpstr>
      <vt:lpstr>Dataset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DETECTION OF DEEPFAKE VIDEO</dc:title>
  <dc:creator>HP</dc:creator>
  <cp:lastModifiedBy>Anwayajyoti Dey</cp:lastModifiedBy>
  <cp:revision>55</cp:revision>
  <dcterms:created xsi:type="dcterms:W3CDTF">2023-03-02T05:02:00Z</dcterms:created>
  <dcterms:modified xsi:type="dcterms:W3CDTF">2023-06-15T17:01:02Z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