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316" r:id="rId4"/>
    <p:sldId id="317" r:id="rId5"/>
    <p:sldId id="260" r:id="rId6"/>
    <p:sldId id="304" r:id="rId7"/>
    <p:sldId id="306" r:id="rId8"/>
    <p:sldId id="305" r:id="rId9"/>
    <p:sldId id="307" r:id="rId10"/>
    <p:sldId id="308" r:id="rId11"/>
    <p:sldId id="309" r:id="rId12"/>
    <p:sldId id="310" r:id="rId13"/>
    <p:sldId id="312" r:id="rId14"/>
    <p:sldId id="314" r:id="rId15"/>
    <p:sldId id="311" r:id="rId16"/>
    <p:sldId id="313" r:id="rId17"/>
    <p:sldId id="318" r:id="rId18"/>
    <p:sldId id="319" r:id="rId19"/>
    <p:sldId id="320" r:id="rId20"/>
    <p:sldId id="321" r:id="rId21"/>
    <p:sldId id="322" r:id="rId22"/>
    <p:sldId id="303" r:id="rId23"/>
  </p:sldIdLst>
  <p:sldSz cx="9144000" cy="5143500" type="screen16x9"/>
  <p:notesSz cx="6858000" cy="9144000"/>
  <p:embeddedFontLst>
    <p:embeddedFont>
      <p:font typeface="Cambria" panose="02040503050406030204" pitchFamily="18" charset="0"/>
      <p:regular r:id="rId25"/>
      <p:bold r:id="rId26"/>
      <p:italic r:id="rId27"/>
      <p:boldItalic r:id="rId28"/>
    </p:embeddedFont>
    <p:embeddedFont>
      <p:font typeface="Cambria Math" panose="02040503050406030204" pitchFamily="18" charset="0"/>
      <p:regular r:id="rId29"/>
    </p:embeddedFont>
    <p:embeddedFont>
      <p:font typeface="DM Serif Display" panose="020B0604020202020204" charset="0"/>
      <p:regular r:id="rId30"/>
      <p:italic r:id="rId31"/>
    </p:embeddedFont>
    <p:embeddedFont>
      <p:font typeface="Inter" panose="020B0604020202020204" charset="0"/>
      <p:regular r:id="rId32"/>
      <p:bold r:id="rId33"/>
    </p:embeddedFont>
    <p:embeddedFont>
      <p:font typeface="Josefin Sans" panose="020B0604020202020204" charset="0"/>
      <p:regular r:id="rId34"/>
      <p:bold r:id="rId35"/>
      <p:italic r:id="rId36"/>
      <p:boldItalic r:id="rId37"/>
    </p:embeddedFont>
    <p:embeddedFont>
      <p:font typeface="Montserrat Alternates" panose="00000800000000000000" pitchFamily="50" charset="0"/>
      <p:bold r:id="rId38"/>
      <p:boldItalic r:id="rId39"/>
    </p:embeddedFont>
    <p:embeddedFont>
      <p:font typeface="Nunito Light"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878787"/>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02B1C-3EB1-4EC5-B48D-E8A6334BF91E}">
  <a:tblStyle styleId="{6B902B1C-3EB1-4EC5-B48D-E8A6334BF9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6C18390-B579-40E0-BEAC-4EE6AD4705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01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43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34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025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321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011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059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776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355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62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260ac4edb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260ac4edb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766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28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45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08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4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29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5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62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5000" y="1318050"/>
            <a:ext cx="6474000" cy="1955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65600" y="3349650"/>
            <a:ext cx="4612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11400" y="-145498"/>
            <a:ext cx="9656600" cy="5204973"/>
            <a:chOff x="-211400" y="-145498"/>
            <a:chExt cx="9656600" cy="5204973"/>
          </a:xfrm>
        </p:grpSpPr>
        <p:sp>
          <p:nvSpPr>
            <p:cNvPr id="12" name="Google Shape;12;p2"/>
            <p:cNvSpPr/>
            <p:nvPr/>
          </p:nvSpPr>
          <p:spPr>
            <a:xfrm>
              <a:off x="8511275"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239923" y="76200"/>
              <a:ext cx="742310" cy="1955388"/>
              <a:chOff x="8239923" y="76200"/>
              <a:chExt cx="742310" cy="1955388"/>
            </a:xfrm>
          </p:grpSpPr>
          <p:sp>
            <p:nvSpPr>
              <p:cNvPr id="14" name="Google Shape;14;p2"/>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p:nvPr/>
          </p:nvSpPr>
          <p:spPr>
            <a:xfrm>
              <a:off x="160725" y="43112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60725" y="38257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0725" y="33402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8618343" y="3421192"/>
              <a:ext cx="826857" cy="1638283"/>
              <a:chOff x="8618343" y="3421192"/>
              <a:chExt cx="826857" cy="1638283"/>
            </a:xfrm>
          </p:grpSpPr>
          <p:sp>
            <p:nvSpPr>
              <p:cNvPr id="58" name="Google Shape;58;p2"/>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211400" y="-145498"/>
              <a:ext cx="2116512" cy="604752"/>
              <a:chOff x="-211400" y="-145498"/>
              <a:chExt cx="2116512" cy="604752"/>
            </a:xfrm>
          </p:grpSpPr>
          <p:sp>
            <p:nvSpPr>
              <p:cNvPr id="61" name="Google Shape;61;p2"/>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3"/>
        <p:cNvGrpSpPr/>
        <p:nvPr/>
      </p:nvGrpSpPr>
      <p:grpSpPr>
        <a:xfrm>
          <a:off x="0" y="0"/>
          <a:ext cx="0" cy="0"/>
          <a:chOff x="0" y="0"/>
          <a:chExt cx="0" cy="0"/>
        </a:xfrm>
      </p:grpSpPr>
      <p:grpSp>
        <p:nvGrpSpPr>
          <p:cNvPr id="774" name="Google Shape;774;p23"/>
          <p:cNvGrpSpPr/>
          <p:nvPr/>
        </p:nvGrpSpPr>
        <p:grpSpPr>
          <a:xfrm>
            <a:off x="-345025" y="-355950"/>
            <a:ext cx="9898950" cy="5564704"/>
            <a:chOff x="-345025" y="-355950"/>
            <a:chExt cx="9898950" cy="5564704"/>
          </a:xfrm>
        </p:grpSpPr>
        <p:grpSp>
          <p:nvGrpSpPr>
            <p:cNvPr id="775" name="Google Shape;775;p23"/>
            <p:cNvGrpSpPr/>
            <p:nvPr/>
          </p:nvGrpSpPr>
          <p:grpSpPr>
            <a:xfrm>
              <a:off x="0" y="-355950"/>
              <a:ext cx="9553925" cy="5499550"/>
              <a:chOff x="0" y="-355950"/>
              <a:chExt cx="9553925" cy="5499550"/>
            </a:xfrm>
          </p:grpSpPr>
          <p:sp>
            <p:nvSpPr>
              <p:cNvPr id="776" name="Google Shape;776;p23"/>
              <p:cNvSpPr/>
              <p:nvPr/>
            </p:nvSpPr>
            <p:spPr>
              <a:xfrm>
                <a:off x="0" y="0"/>
                <a:ext cx="2158500" cy="23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3"/>
              <p:cNvGrpSpPr/>
              <p:nvPr/>
            </p:nvGrpSpPr>
            <p:grpSpPr>
              <a:xfrm>
                <a:off x="228636" y="539500"/>
                <a:ext cx="238800" cy="1170800"/>
                <a:chOff x="474550" y="1146150"/>
                <a:chExt cx="238800" cy="1170800"/>
              </a:xfrm>
            </p:grpSpPr>
            <p:sp>
              <p:nvSpPr>
                <p:cNvPr id="778" name="Google Shape;778;p2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3"/>
              <p:cNvGrpSpPr/>
              <p:nvPr/>
            </p:nvGrpSpPr>
            <p:grpSpPr>
              <a:xfrm rot="10800000">
                <a:off x="8430775" y="4430500"/>
                <a:ext cx="713100" cy="713100"/>
                <a:chOff x="0" y="0"/>
                <a:chExt cx="713100" cy="713100"/>
              </a:xfrm>
            </p:grpSpPr>
            <p:sp>
              <p:nvSpPr>
                <p:cNvPr id="783" name="Google Shape;783;p23"/>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23"/>
              <p:cNvSpPr/>
              <p:nvPr/>
            </p:nvSpPr>
            <p:spPr>
              <a:xfrm>
                <a:off x="8604725" y="-35595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23"/>
            <p:cNvGrpSpPr/>
            <p:nvPr/>
          </p:nvGrpSpPr>
          <p:grpSpPr>
            <a:xfrm>
              <a:off x="-345025" y="4604002"/>
              <a:ext cx="2116512" cy="604752"/>
              <a:chOff x="-211400" y="-145498"/>
              <a:chExt cx="2116512" cy="604752"/>
            </a:xfrm>
          </p:grpSpPr>
          <p:sp>
            <p:nvSpPr>
              <p:cNvPr id="787" name="Google Shape;787;p23"/>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3"/>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3"/>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3"/>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3"/>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3"/>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grpSp>
        <p:nvGrpSpPr>
          <p:cNvPr id="76" name="Google Shape;76;p3"/>
          <p:cNvGrpSpPr/>
          <p:nvPr/>
        </p:nvGrpSpPr>
        <p:grpSpPr>
          <a:xfrm>
            <a:off x="-849575" y="-111050"/>
            <a:ext cx="9993600" cy="6318375"/>
            <a:chOff x="-849575" y="-111050"/>
            <a:chExt cx="9993600" cy="6318375"/>
          </a:xfrm>
        </p:grpSpPr>
        <p:grpSp>
          <p:nvGrpSpPr>
            <p:cNvPr id="77" name="Google Shape;77;p3"/>
            <p:cNvGrpSpPr/>
            <p:nvPr/>
          </p:nvGrpSpPr>
          <p:grpSpPr>
            <a:xfrm>
              <a:off x="8430781" y="2926743"/>
              <a:ext cx="596096" cy="1677262"/>
              <a:chOff x="8430775" y="358806"/>
              <a:chExt cx="633000" cy="1781100"/>
            </a:xfrm>
          </p:grpSpPr>
          <p:sp>
            <p:nvSpPr>
              <p:cNvPr id="78" name="Google Shape;78;p3"/>
              <p:cNvSpPr/>
              <p:nvPr/>
            </p:nvSpPr>
            <p:spPr>
              <a:xfrm rot="10800000">
                <a:off x="8430775" y="358806"/>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8430775" y="932856"/>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8430775" y="1506906"/>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49575" y="3995425"/>
              <a:ext cx="2211900" cy="2211900"/>
              <a:chOff x="-849575" y="3995425"/>
              <a:chExt cx="2211900" cy="2211900"/>
            </a:xfrm>
          </p:grpSpPr>
          <p:sp>
            <p:nvSpPr>
              <p:cNvPr id="82" name="Google Shape;82;p3"/>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p:nvPr/>
          </p:nvSpPr>
          <p:spPr>
            <a:xfrm>
              <a:off x="4727700" y="4745500"/>
              <a:ext cx="4416300" cy="3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3"/>
            <p:cNvGrpSpPr/>
            <p:nvPr/>
          </p:nvGrpSpPr>
          <p:grpSpPr>
            <a:xfrm>
              <a:off x="713225" y="1549825"/>
              <a:ext cx="238800" cy="1170800"/>
              <a:chOff x="474550" y="1146150"/>
              <a:chExt cx="238800" cy="1170800"/>
            </a:xfrm>
          </p:grpSpPr>
          <p:sp>
            <p:nvSpPr>
              <p:cNvPr id="86" name="Google Shape;86;p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267752" y="-111050"/>
              <a:ext cx="742310" cy="1955388"/>
              <a:chOff x="8239923" y="76200"/>
              <a:chExt cx="742310" cy="1955388"/>
            </a:xfrm>
          </p:grpSpPr>
          <p:sp>
            <p:nvSpPr>
              <p:cNvPr id="91" name="Google Shape;91;p3"/>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 name="Google Shape;131;p3"/>
            <p:cNvCxnSpPr/>
            <p:nvPr/>
          </p:nvCxnSpPr>
          <p:spPr>
            <a:xfrm>
              <a:off x="6069625" y="378750"/>
              <a:ext cx="3074400" cy="0"/>
            </a:xfrm>
            <a:prstGeom prst="straightConnector1">
              <a:avLst/>
            </a:prstGeom>
            <a:noFill/>
            <a:ln w="9525" cap="flat" cmpd="sng">
              <a:solidFill>
                <a:schemeClr val="dk1"/>
              </a:solidFill>
              <a:prstDash val="solid"/>
              <a:round/>
              <a:headEnd type="none" w="med" len="med"/>
              <a:tailEnd type="none" w="med" len="med"/>
            </a:ln>
          </p:spPr>
        </p:cxnSp>
        <p:grpSp>
          <p:nvGrpSpPr>
            <p:cNvPr id="132" name="Google Shape;132;p3"/>
            <p:cNvGrpSpPr/>
            <p:nvPr/>
          </p:nvGrpSpPr>
          <p:grpSpPr>
            <a:xfrm>
              <a:off x="8334128" y="493806"/>
              <a:ext cx="346044" cy="346044"/>
              <a:chOff x="855153" y="4553306"/>
              <a:chExt cx="346044" cy="346044"/>
            </a:xfrm>
          </p:grpSpPr>
          <p:grpSp>
            <p:nvGrpSpPr>
              <p:cNvPr id="133" name="Google Shape;133;p3"/>
              <p:cNvGrpSpPr/>
              <p:nvPr/>
            </p:nvGrpSpPr>
            <p:grpSpPr>
              <a:xfrm>
                <a:off x="905847" y="4604000"/>
                <a:ext cx="244655" cy="244655"/>
                <a:chOff x="3191725" y="206650"/>
                <a:chExt cx="734700" cy="734700"/>
              </a:xfrm>
            </p:grpSpPr>
            <p:cxnSp>
              <p:nvCxnSpPr>
                <p:cNvPr id="134" name="Google Shape;134;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5" name="Google Shape;135;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136" name="Google Shape;136;p3"/>
              <p:cNvGrpSpPr/>
              <p:nvPr/>
            </p:nvGrpSpPr>
            <p:grpSpPr>
              <a:xfrm rot="2700000">
                <a:off x="905830" y="4603983"/>
                <a:ext cx="244690" cy="244690"/>
                <a:chOff x="3191725" y="206650"/>
                <a:chExt cx="734700" cy="734700"/>
              </a:xfrm>
            </p:grpSpPr>
            <p:cxnSp>
              <p:nvCxnSpPr>
                <p:cNvPr id="137" name="Google Shape;137;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8" name="Google Shape;138;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
        <p:nvSpPr>
          <p:cNvPr id="139" name="Google Shape;139;p3"/>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0" name="Google Shape;140;p3"/>
          <p:cNvSpPr txBox="1">
            <a:spLocks noGrp="1"/>
          </p:cNvSpPr>
          <p:nvPr>
            <p:ph type="title" idx="2" hasCustomPrompt="1"/>
          </p:nvPr>
        </p:nvSpPr>
        <p:spPr>
          <a:xfrm>
            <a:off x="4146000" y="1844338"/>
            <a:ext cx="852000" cy="7542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3" name="Google Shape;143;p4"/>
          <p:cNvSpPr txBox="1">
            <a:spLocks noGrp="1"/>
          </p:cNvSpPr>
          <p:nvPr>
            <p:ph type="body" idx="1"/>
          </p:nvPr>
        </p:nvSpPr>
        <p:spPr>
          <a:xfrm>
            <a:off x="720000" y="1139551"/>
            <a:ext cx="7704000" cy="32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44" name="Google Shape;144;p4"/>
          <p:cNvGrpSpPr/>
          <p:nvPr/>
        </p:nvGrpSpPr>
        <p:grpSpPr>
          <a:xfrm>
            <a:off x="0" y="0"/>
            <a:ext cx="9581497" cy="5367179"/>
            <a:chOff x="0" y="0"/>
            <a:chExt cx="9581497" cy="5367179"/>
          </a:xfrm>
        </p:grpSpPr>
        <p:grpSp>
          <p:nvGrpSpPr>
            <p:cNvPr id="145" name="Google Shape;145;p4"/>
            <p:cNvGrpSpPr/>
            <p:nvPr/>
          </p:nvGrpSpPr>
          <p:grpSpPr>
            <a:xfrm>
              <a:off x="8430778" y="193456"/>
              <a:ext cx="346044" cy="346044"/>
              <a:chOff x="855153" y="4553306"/>
              <a:chExt cx="346044" cy="346044"/>
            </a:xfrm>
          </p:grpSpPr>
          <p:grpSp>
            <p:nvGrpSpPr>
              <p:cNvPr id="146" name="Google Shape;146;p4"/>
              <p:cNvGrpSpPr/>
              <p:nvPr/>
            </p:nvGrpSpPr>
            <p:grpSpPr>
              <a:xfrm>
                <a:off x="905847" y="4604000"/>
                <a:ext cx="244655" cy="244655"/>
                <a:chOff x="3191725" y="206650"/>
                <a:chExt cx="734700" cy="734700"/>
              </a:xfrm>
            </p:grpSpPr>
            <p:cxnSp>
              <p:nvCxnSpPr>
                <p:cNvPr id="147" name="Google Shape;147;p4"/>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48" name="Google Shape;148;p4"/>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149" name="Google Shape;149;p4"/>
              <p:cNvGrpSpPr/>
              <p:nvPr/>
            </p:nvGrpSpPr>
            <p:grpSpPr>
              <a:xfrm rot="2700000">
                <a:off x="905830" y="4603983"/>
                <a:ext cx="244690" cy="244690"/>
                <a:chOff x="3191725" y="206650"/>
                <a:chExt cx="734700" cy="734700"/>
              </a:xfrm>
            </p:grpSpPr>
            <p:cxnSp>
              <p:nvCxnSpPr>
                <p:cNvPr id="150" name="Google Shape;150;p4"/>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51" name="Google Shape;151;p4"/>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nvGrpSpPr>
            <p:cNvPr id="152" name="Google Shape;152;p4"/>
            <p:cNvGrpSpPr/>
            <p:nvPr/>
          </p:nvGrpSpPr>
          <p:grpSpPr>
            <a:xfrm>
              <a:off x="0" y="0"/>
              <a:ext cx="713100" cy="713100"/>
              <a:chOff x="0" y="0"/>
              <a:chExt cx="713100" cy="713100"/>
            </a:xfrm>
          </p:grpSpPr>
          <p:sp>
            <p:nvSpPr>
              <p:cNvPr id="153" name="Google Shape;153;p4"/>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7459500" y="4714875"/>
              <a:ext cx="1684500" cy="4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4"/>
            <p:cNvGrpSpPr/>
            <p:nvPr/>
          </p:nvGrpSpPr>
          <p:grpSpPr>
            <a:xfrm rot="5400000">
              <a:off x="8232648" y="4018330"/>
              <a:ext cx="742310" cy="1955388"/>
              <a:chOff x="8239923" y="76200"/>
              <a:chExt cx="742310" cy="1955388"/>
            </a:xfrm>
          </p:grpSpPr>
          <p:sp>
            <p:nvSpPr>
              <p:cNvPr id="157" name="Google Shape;157;p4"/>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4"/>
        <p:cNvGrpSpPr/>
        <p:nvPr/>
      </p:nvGrpSpPr>
      <p:grpSpPr>
        <a:xfrm>
          <a:off x="0" y="0"/>
          <a:ext cx="0" cy="0"/>
          <a:chOff x="0" y="0"/>
          <a:chExt cx="0" cy="0"/>
        </a:xfrm>
      </p:grpSpPr>
      <p:sp>
        <p:nvSpPr>
          <p:cNvPr id="275" name="Google Shape;2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6" name="Google Shape;276;p8"/>
          <p:cNvGrpSpPr/>
          <p:nvPr/>
        </p:nvGrpSpPr>
        <p:grpSpPr>
          <a:xfrm>
            <a:off x="288428" y="-275881"/>
            <a:ext cx="9293069" cy="5225935"/>
            <a:chOff x="288428" y="-275881"/>
            <a:chExt cx="9293069" cy="5225935"/>
          </a:xfrm>
        </p:grpSpPr>
        <p:grpSp>
          <p:nvGrpSpPr>
            <p:cNvPr id="277" name="Google Shape;277;p8"/>
            <p:cNvGrpSpPr/>
            <p:nvPr/>
          </p:nvGrpSpPr>
          <p:grpSpPr>
            <a:xfrm>
              <a:off x="288428" y="4604006"/>
              <a:ext cx="346044" cy="346044"/>
              <a:chOff x="855153" y="4553306"/>
              <a:chExt cx="346044" cy="346044"/>
            </a:xfrm>
          </p:grpSpPr>
          <p:grpSp>
            <p:nvGrpSpPr>
              <p:cNvPr id="278" name="Google Shape;278;p8"/>
              <p:cNvGrpSpPr/>
              <p:nvPr/>
            </p:nvGrpSpPr>
            <p:grpSpPr>
              <a:xfrm>
                <a:off x="905847" y="4604000"/>
                <a:ext cx="244655" cy="244655"/>
                <a:chOff x="3191725" y="206650"/>
                <a:chExt cx="734700" cy="734700"/>
              </a:xfrm>
            </p:grpSpPr>
            <p:cxnSp>
              <p:nvCxnSpPr>
                <p:cNvPr id="279" name="Google Shape;279;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0" name="Google Shape;280;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281" name="Google Shape;281;p8"/>
              <p:cNvGrpSpPr/>
              <p:nvPr/>
            </p:nvGrpSpPr>
            <p:grpSpPr>
              <a:xfrm rot="2700000">
                <a:off x="905830" y="4603983"/>
                <a:ext cx="244690" cy="244690"/>
                <a:chOff x="3191725" y="206650"/>
                <a:chExt cx="734700" cy="734700"/>
              </a:xfrm>
            </p:grpSpPr>
            <p:cxnSp>
              <p:nvCxnSpPr>
                <p:cNvPr id="282" name="Google Shape;282;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3" name="Google Shape;283;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sp>
          <p:nvSpPr>
            <p:cNvPr id="284" name="Google Shape;284;p8"/>
            <p:cNvSpPr/>
            <p:nvPr/>
          </p:nvSpPr>
          <p:spPr>
            <a:xfrm rot="10800000" flipH="1">
              <a:off x="7459500" y="-52278"/>
              <a:ext cx="1684500" cy="4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8"/>
            <p:cNvGrpSpPr/>
            <p:nvPr/>
          </p:nvGrpSpPr>
          <p:grpSpPr>
            <a:xfrm rot="5400000" flipH="1">
              <a:off x="8232648" y="-882420"/>
              <a:ext cx="742310" cy="1955388"/>
              <a:chOff x="8239923" y="76200"/>
              <a:chExt cx="742310" cy="1955388"/>
            </a:xfrm>
          </p:grpSpPr>
          <p:sp>
            <p:nvSpPr>
              <p:cNvPr id="286" name="Google Shape;286;p8"/>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8"/>
            <p:cNvGrpSpPr/>
            <p:nvPr/>
          </p:nvGrpSpPr>
          <p:grpSpPr>
            <a:xfrm>
              <a:off x="8469359" y="3346117"/>
              <a:ext cx="633000" cy="1603937"/>
              <a:chOff x="713225" y="3202463"/>
              <a:chExt cx="633000" cy="1603937"/>
            </a:xfrm>
          </p:grpSpPr>
          <p:sp>
            <p:nvSpPr>
              <p:cNvPr id="327" name="Google Shape;327;p8"/>
              <p:cNvSpPr/>
              <p:nvPr/>
            </p:nvSpPr>
            <p:spPr>
              <a:xfrm>
                <a:off x="713225" y="4173400"/>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13225" y="32024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0"/>
        <p:cNvGrpSpPr/>
        <p:nvPr/>
      </p:nvGrpSpPr>
      <p:grpSpPr>
        <a:xfrm>
          <a:off x="0" y="0"/>
          <a:ext cx="0" cy="0"/>
          <a:chOff x="0" y="0"/>
          <a:chExt cx="0" cy="0"/>
        </a:xfrm>
      </p:grpSpPr>
      <p:sp>
        <p:nvSpPr>
          <p:cNvPr id="331" name="Google Shape;33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2" name="Google Shape;33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33" name="Google Shape;333;p9"/>
          <p:cNvGrpSpPr/>
          <p:nvPr/>
        </p:nvGrpSpPr>
        <p:grpSpPr>
          <a:xfrm>
            <a:off x="-1089300" y="0"/>
            <a:ext cx="10233175" cy="5446240"/>
            <a:chOff x="-1089300" y="0"/>
            <a:chExt cx="10233175" cy="5446240"/>
          </a:xfrm>
        </p:grpSpPr>
        <p:grpSp>
          <p:nvGrpSpPr>
            <p:cNvPr id="334" name="Google Shape;334;p9"/>
            <p:cNvGrpSpPr/>
            <p:nvPr/>
          </p:nvGrpSpPr>
          <p:grpSpPr>
            <a:xfrm flipH="1">
              <a:off x="8430775" y="0"/>
              <a:ext cx="713100" cy="713100"/>
              <a:chOff x="0" y="0"/>
              <a:chExt cx="713100" cy="713100"/>
            </a:xfrm>
          </p:grpSpPr>
          <p:sp>
            <p:nvSpPr>
              <p:cNvPr id="335" name="Google Shape;335;p9"/>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rot="-5400000">
              <a:off x="88075" y="3534165"/>
              <a:ext cx="734700" cy="3089450"/>
              <a:chOff x="8599350" y="-558750"/>
              <a:chExt cx="734700" cy="3089450"/>
            </a:xfrm>
          </p:grpSpPr>
          <p:cxnSp>
            <p:nvCxnSpPr>
              <p:cNvPr id="338" name="Google Shape;338;p9"/>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9"/>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9"/>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9"/>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9"/>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9"/>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9"/>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9"/>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9"/>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9"/>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9"/>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349" name="Google Shape;349;p9"/>
            <p:cNvGrpSpPr/>
            <p:nvPr/>
          </p:nvGrpSpPr>
          <p:grpSpPr>
            <a:xfrm rot="10800000">
              <a:off x="-378550" y="183188"/>
              <a:ext cx="696600" cy="1866250"/>
              <a:chOff x="-321525" y="1497000"/>
              <a:chExt cx="696600" cy="1866250"/>
            </a:xfrm>
          </p:grpSpPr>
          <p:sp>
            <p:nvSpPr>
              <p:cNvPr id="350" name="Google Shape;350;p9"/>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3"/>
        <p:cNvGrpSpPr/>
        <p:nvPr/>
      </p:nvGrpSpPr>
      <p:grpSpPr>
        <a:xfrm>
          <a:off x="0" y="0"/>
          <a:ext cx="0" cy="0"/>
          <a:chOff x="0" y="0"/>
          <a:chExt cx="0" cy="0"/>
        </a:xfrm>
      </p:grpSpPr>
      <p:sp>
        <p:nvSpPr>
          <p:cNvPr id="354" name="Google Shape;35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1"/>
        <p:cNvGrpSpPr/>
        <p:nvPr/>
      </p:nvGrpSpPr>
      <p:grpSpPr>
        <a:xfrm>
          <a:off x="0" y="0"/>
          <a:ext cx="0" cy="0"/>
          <a:chOff x="0" y="0"/>
          <a:chExt cx="0" cy="0"/>
        </a:xfrm>
      </p:grpSpPr>
      <p:sp>
        <p:nvSpPr>
          <p:cNvPr id="432" name="Google Shape;43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3" name="Google Shape;433;p13"/>
          <p:cNvSpPr txBox="1">
            <a:spLocks noGrp="1"/>
          </p:cNvSpPr>
          <p:nvPr>
            <p:ph type="title" idx="2" hasCustomPrompt="1"/>
          </p:nvPr>
        </p:nvSpPr>
        <p:spPr>
          <a:xfrm>
            <a:off x="893513" y="1478139"/>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3" hasCustomPrompt="1"/>
          </p:nvPr>
        </p:nvSpPr>
        <p:spPr>
          <a:xfrm>
            <a:off x="4677788" y="1478139"/>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title" idx="4" hasCustomPrompt="1"/>
          </p:nvPr>
        </p:nvSpPr>
        <p:spPr>
          <a:xfrm>
            <a:off x="893513" y="2488120"/>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6" name="Google Shape;436;p13"/>
          <p:cNvSpPr txBox="1">
            <a:spLocks noGrp="1"/>
          </p:cNvSpPr>
          <p:nvPr>
            <p:ph type="title" idx="5" hasCustomPrompt="1"/>
          </p:nvPr>
        </p:nvSpPr>
        <p:spPr>
          <a:xfrm>
            <a:off x="4677788" y="2488120"/>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7" name="Google Shape;437;p13"/>
          <p:cNvSpPr txBox="1">
            <a:spLocks noGrp="1"/>
          </p:cNvSpPr>
          <p:nvPr>
            <p:ph type="title" idx="6" hasCustomPrompt="1"/>
          </p:nvPr>
        </p:nvSpPr>
        <p:spPr>
          <a:xfrm>
            <a:off x="893513" y="3498101"/>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8" name="Google Shape;438;p13"/>
          <p:cNvSpPr txBox="1">
            <a:spLocks noGrp="1"/>
          </p:cNvSpPr>
          <p:nvPr>
            <p:ph type="title" idx="7" hasCustomPrompt="1"/>
          </p:nvPr>
        </p:nvSpPr>
        <p:spPr>
          <a:xfrm>
            <a:off x="4677788" y="3498101"/>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9" name="Google Shape;439;p13"/>
          <p:cNvSpPr txBox="1">
            <a:spLocks noGrp="1"/>
          </p:cNvSpPr>
          <p:nvPr>
            <p:ph type="subTitle" idx="1"/>
          </p:nvPr>
        </p:nvSpPr>
        <p:spPr>
          <a:xfrm>
            <a:off x="1624586" y="1522239"/>
            <a:ext cx="28374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0" name="Google Shape;440;p13"/>
          <p:cNvSpPr txBox="1">
            <a:spLocks noGrp="1"/>
          </p:cNvSpPr>
          <p:nvPr>
            <p:ph type="subTitle" idx="8"/>
          </p:nvPr>
        </p:nvSpPr>
        <p:spPr>
          <a:xfrm>
            <a:off x="1624313" y="2531920"/>
            <a:ext cx="2838000" cy="48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1" name="Google Shape;441;p13"/>
          <p:cNvSpPr txBox="1">
            <a:spLocks noGrp="1"/>
          </p:cNvSpPr>
          <p:nvPr>
            <p:ph type="subTitle" idx="9"/>
          </p:nvPr>
        </p:nvSpPr>
        <p:spPr>
          <a:xfrm>
            <a:off x="1624586" y="3542201"/>
            <a:ext cx="28374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2" name="Google Shape;442;p13"/>
          <p:cNvSpPr txBox="1">
            <a:spLocks noGrp="1"/>
          </p:cNvSpPr>
          <p:nvPr>
            <p:ph type="subTitle" idx="13"/>
          </p:nvPr>
        </p:nvSpPr>
        <p:spPr>
          <a:xfrm>
            <a:off x="5412487" y="1522239"/>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3" name="Google Shape;443;p13"/>
          <p:cNvSpPr txBox="1">
            <a:spLocks noGrp="1"/>
          </p:cNvSpPr>
          <p:nvPr>
            <p:ph type="subTitle" idx="14"/>
          </p:nvPr>
        </p:nvSpPr>
        <p:spPr>
          <a:xfrm>
            <a:off x="5412487" y="2532220"/>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4" name="Google Shape;444;p13"/>
          <p:cNvSpPr txBox="1">
            <a:spLocks noGrp="1"/>
          </p:cNvSpPr>
          <p:nvPr>
            <p:ph type="subTitle" idx="15"/>
          </p:nvPr>
        </p:nvSpPr>
        <p:spPr>
          <a:xfrm>
            <a:off x="5412487" y="3542201"/>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45" name="Google Shape;445;p13"/>
          <p:cNvGrpSpPr/>
          <p:nvPr/>
        </p:nvGrpSpPr>
        <p:grpSpPr>
          <a:xfrm>
            <a:off x="-1805925" y="-558750"/>
            <a:ext cx="11139975" cy="5522230"/>
            <a:chOff x="-1805925" y="-558750"/>
            <a:chExt cx="11139975" cy="5522230"/>
          </a:xfrm>
        </p:grpSpPr>
        <p:grpSp>
          <p:nvGrpSpPr>
            <p:cNvPr id="446" name="Google Shape;446;p13"/>
            <p:cNvGrpSpPr/>
            <p:nvPr/>
          </p:nvGrpSpPr>
          <p:grpSpPr>
            <a:xfrm>
              <a:off x="-1805925" y="-264700"/>
              <a:ext cx="2411100" cy="1742850"/>
              <a:chOff x="-1737025" y="-43750"/>
              <a:chExt cx="2411100" cy="1742850"/>
            </a:xfrm>
          </p:grpSpPr>
          <p:sp>
            <p:nvSpPr>
              <p:cNvPr id="447" name="Google Shape;447;p13"/>
              <p:cNvSpPr/>
              <p:nvPr/>
            </p:nvSpPr>
            <p:spPr>
              <a:xfrm>
                <a:off x="-1737025" y="93380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1737025" y="445025"/>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1737025" y="-4375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3"/>
            <p:cNvGrpSpPr/>
            <p:nvPr/>
          </p:nvGrpSpPr>
          <p:grpSpPr>
            <a:xfrm>
              <a:off x="8599350" y="-558750"/>
              <a:ext cx="734700" cy="3089450"/>
              <a:chOff x="8599350" y="-558750"/>
              <a:chExt cx="734700" cy="3089450"/>
            </a:xfrm>
          </p:grpSpPr>
          <p:cxnSp>
            <p:nvCxnSpPr>
              <p:cNvPr id="451" name="Google Shape;451;p13"/>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13"/>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13"/>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4" name="Google Shape;454;p13"/>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5" name="Google Shape;455;p13"/>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13"/>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7" name="Google Shape;457;p13"/>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8" name="Google Shape;458;p13"/>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9" name="Google Shape;459;p13"/>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13"/>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461" name="Google Shape;461;p13"/>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462" name="Google Shape;462;p13"/>
            <p:cNvGrpSpPr/>
            <p:nvPr/>
          </p:nvGrpSpPr>
          <p:grpSpPr>
            <a:xfrm>
              <a:off x="3623022" y="4718825"/>
              <a:ext cx="1897955" cy="244655"/>
              <a:chOff x="3623022" y="4718825"/>
              <a:chExt cx="1897955" cy="244655"/>
            </a:xfrm>
          </p:grpSpPr>
          <p:grpSp>
            <p:nvGrpSpPr>
              <p:cNvPr id="463" name="Google Shape;463;p13"/>
              <p:cNvGrpSpPr/>
              <p:nvPr/>
            </p:nvGrpSpPr>
            <p:grpSpPr>
              <a:xfrm>
                <a:off x="3623022" y="4718825"/>
                <a:ext cx="244655" cy="244655"/>
                <a:chOff x="3191725" y="206650"/>
                <a:chExt cx="734700" cy="734700"/>
              </a:xfrm>
            </p:grpSpPr>
            <p:cxnSp>
              <p:nvCxnSpPr>
                <p:cNvPr id="464" name="Google Shape;464;p13"/>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465" name="Google Shape;465;p13"/>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466" name="Google Shape;466;p13"/>
              <p:cNvGrpSpPr/>
              <p:nvPr/>
            </p:nvGrpSpPr>
            <p:grpSpPr>
              <a:xfrm>
                <a:off x="4174122" y="4718825"/>
                <a:ext cx="244655" cy="244655"/>
                <a:chOff x="3191725" y="206650"/>
                <a:chExt cx="734700" cy="734700"/>
              </a:xfrm>
            </p:grpSpPr>
            <p:cxnSp>
              <p:nvCxnSpPr>
                <p:cNvPr id="467" name="Google Shape;467;p13"/>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468" name="Google Shape;468;p13"/>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nvGrpSpPr>
              <p:cNvPr id="469" name="Google Shape;469;p13"/>
              <p:cNvGrpSpPr/>
              <p:nvPr/>
            </p:nvGrpSpPr>
            <p:grpSpPr>
              <a:xfrm>
                <a:off x="4725222" y="4718825"/>
                <a:ext cx="244655" cy="244655"/>
                <a:chOff x="3191725" y="206650"/>
                <a:chExt cx="734700" cy="734700"/>
              </a:xfrm>
            </p:grpSpPr>
            <p:cxnSp>
              <p:nvCxnSpPr>
                <p:cNvPr id="470" name="Google Shape;470;p13"/>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471" name="Google Shape;471;p13"/>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472" name="Google Shape;472;p13"/>
              <p:cNvGrpSpPr/>
              <p:nvPr/>
            </p:nvGrpSpPr>
            <p:grpSpPr>
              <a:xfrm>
                <a:off x="5276322" y="4718825"/>
                <a:ext cx="244655" cy="244655"/>
                <a:chOff x="3191725" y="206650"/>
                <a:chExt cx="734700" cy="734700"/>
              </a:xfrm>
            </p:grpSpPr>
            <p:cxnSp>
              <p:nvCxnSpPr>
                <p:cNvPr id="473" name="Google Shape;473;p13"/>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474" name="Google Shape;474;p13"/>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5"/>
        <p:cNvGrpSpPr/>
        <p:nvPr/>
      </p:nvGrpSpPr>
      <p:grpSpPr>
        <a:xfrm>
          <a:off x="0" y="0"/>
          <a:ext cx="0" cy="0"/>
          <a:chOff x="0" y="0"/>
          <a:chExt cx="0" cy="0"/>
        </a:xfrm>
      </p:grpSpPr>
      <p:grpSp>
        <p:nvGrpSpPr>
          <p:cNvPr id="756" name="Google Shape;756;p22"/>
          <p:cNvGrpSpPr/>
          <p:nvPr/>
        </p:nvGrpSpPr>
        <p:grpSpPr>
          <a:xfrm>
            <a:off x="-516359" y="-246275"/>
            <a:ext cx="10744584" cy="5955064"/>
            <a:chOff x="-516359" y="-246275"/>
            <a:chExt cx="10744584" cy="5955064"/>
          </a:xfrm>
        </p:grpSpPr>
        <p:grpSp>
          <p:nvGrpSpPr>
            <p:cNvPr id="757" name="Google Shape;757;p22"/>
            <p:cNvGrpSpPr/>
            <p:nvPr/>
          </p:nvGrpSpPr>
          <p:grpSpPr>
            <a:xfrm>
              <a:off x="-516359" y="4479194"/>
              <a:ext cx="1229595" cy="1229595"/>
              <a:chOff x="-849575" y="3995425"/>
              <a:chExt cx="2211900" cy="2211900"/>
            </a:xfrm>
          </p:grpSpPr>
          <p:sp>
            <p:nvSpPr>
              <p:cNvPr id="758" name="Google Shape;758;p22"/>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2"/>
            <p:cNvGrpSpPr/>
            <p:nvPr/>
          </p:nvGrpSpPr>
          <p:grpSpPr>
            <a:xfrm rot="5400000" flipH="1">
              <a:off x="8316150" y="-1423650"/>
              <a:ext cx="734700" cy="3089450"/>
              <a:chOff x="8599350" y="-558750"/>
              <a:chExt cx="734700" cy="3089450"/>
            </a:xfrm>
          </p:grpSpPr>
          <p:cxnSp>
            <p:nvCxnSpPr>
              <p:cNvPr id="761" name="Google Shape;761;p22"/>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2" name="Google Shape;762;p22"/>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3" name="Google Shape;763;p22"/>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4" name="Google Shape;764;p22"/>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5" name="Google Shape;765;p22"/>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22"/>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22"/>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22"/>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9" name="Google Shape;769;p22"/>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70" name="Google Shape;770;p22"/>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771" name="Google Shape;771;p22"/>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sp>
          <p:nvSpPr>
            <p:cNvPr id="772" name="Google Shape;772;p22"/>
            <p:cNvSpPr/>
            <p:nvPr/>
          </p:nvSpPr>
          <p:spPr>
            <a:xfrm>
              <a:off x="-377350" y="3556000"/>
              <a:ext cx="734700" cy="734700"/>
            </a:xfrm>
            <a:prstGeom prst="ellipse">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59"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7"/>
          <p:cNvSpPr txBox="1">
            <a:spLocks noGrp="1"/>
          </p:cNvSpPr>
          <p:nvPr>
            <p:ph type="ctrTitle"/>
          </p:nvPr>
        </p:nvSpPr>
        <p:spPr>
          <a:xfrm>
            <a:off x="1335000" y="1594050"/>
            <a:ext cx="6474000" cy="19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dirty="0"/>
              <a:t>PAIRS OF STRAIGHT LINES</a:t>
            </a:r>
            <a:endParaRPr sz="4400" dirty="0"/>
          </a:p>
        </p:txBody>
      </p:sp>
      <p:sp>
        <p:nvSpPr>
          <p:cNvPr id="812" name="Google Shape;812;p27"/>
          <p:cNvSpPr txBox="1">
            <a:spLocks noGrp="1"/>
          </p:cNvSpPr>
          <p:nvPr>
            <p:ph type="subTitle" idx="1"/>
          </p:nvPr>
        </p:nvSpPr>
        <p:spPr>
          <a:xfrm>
            <a:off x="2265600" y="4089450"/>
            <a:ext cx="4612800" cy="475800"/>
          </a:xfrm>
          <a:prstGeom prst="rect">
            <a:avLst/>
          </a:prstGeom>
        </p:spPr>
        <p:txBody>
          <a:bodyPr spcFirstLastPara="1" wrap="square" lIns="91425" tIns="91425" rIns="91425" bIns="91425" anchor="t" anchorCtr="0">
            <a:noAutofit/>
          </a:bodyPr>
          <a:lstStyle/>
          <a:p>
            <a:pPr marL="0" indent="0"/>
            <a:r>
              <a:rPr lang="en-GB" sz="1600" dirty="0"/>
              <a:t>BAIBHAV DHITAL</a:t>
            </a: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2800" dirty="0"/>
              <a:t>ANGLE BETWEEN THE LINE PAIR</a:t>
            </a:r>
            <a:br>
              <a:rPr lang="en-GB" sz="2800" dirty="0"/>
            </a:br>
            <a:r>
              <a:rPr lang="en-GB" sz="2800" dirty="0"/>
              <a:t>REPRESENTED BY</a:t>
            </a:r>
            <a:endParaRPr sz="28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p:sp>
        <p:nvSpPr>
          <p:cNvPr id="10" name="Rectangle 9">
            <a:extLst>
              <a:ext uri="{FF2B5EF4-FFF2-40B4-BE49-F238E27FC236}">
                <a16:creationId xmlns:a16="http://schemas.microsoft.com/office/drawing/2014/main" id="{2CC65873-F1AB-6967-73A9-C1DE07F30F9A}"/>
              </a:ext>
            </a:extLst>
          </p:cNvPr>
          <p:cNvSpPr/>
          <p:nvPr/>
        </p:nvSpPr>
        <p:spPr>
          <a:xfrm>
            <a:off x="2560320" y="1275791"/>
            <a:ext cx="4023360" cy="50202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latin typeface="Montserrat Alternates" panose="00000800000000000000" pitchFamily="50" charset="0"/>
              </a:rPr>
              <a:t>ax</a:t>
            </a:r>
            <a:r>
              <a:rPr lang="en-US" sz="2800" b="1" baseline="30000" dirty="0">
                <a:effectLst>
                  <a:outerShdw blurRad="38100" dist="38100" dir="2700000" algn="tl">
                    <a:srgbClr val="000000">
                      <a:alpha val="43137"/>
                    </a:srgbClr>
                  </a:outerShdw>
                </a:effectLst>
                <a:latin typeface="Montserrat Alternates" panose="00000800000000000000" pitchFamily="50" charset="0"/>
              </a:rPr>
              <a:t>2 </a:t>
            </a:r>
            <a:r>
              <a:rPr lang="en-US" sz="2800" b="1" dirty="0">
                <a:effectLst>
                  <a:outerShdw blurRad="38100" dist="38100" dir="2700000" algn="tl">
                    <a:srgbClr val="000000">
                      <a:alpha val="43137"/>
                    </a:srgbClr>
                  </a:outerShdw>
                </a:effectLst>
                <a:latin typeface="Montserrat Alternates" panose="00000800000000000000" pitchFamily="50" charset="0"/>
              </a:rPr>
              <a:t>+ 2hxy + by</a:t>
            </a:r>
            <a:r>
              <a:rPr lang="en-US" sz="2800" b="1" baseline="30000" dirty="0">
                <a:effectLst>
                  <a:outerShdw blurRad="38100" dist="38100" dir="2700000" algn="tl">
                    <a:srgbClr val="000000">
                      <a:alpha val="43137"/>
                    </a:srgbClr>
                  </a:outerShdw>
                </a:effectLst>
                <a:latin typeface="Montserrat Alternates" panose="00000800000000000000" pitchFamily="50" charset="0"/>
              </a:rPr>
              <a:t>2</a:t>
            </a:r>
            <a:r>
              <a:rPr lang="en-US" sz="2800" b="1" dirty="0">
                <a:effectLst>
                  <a:outerShdw blurRad="38100" dist="38100" dir="2700000" algn="tl">
                    <a:srgbClr val="000000">
                      <a:alpha val="43137"/>
                    </a:srgbClr>
                  </a:outerShdw>
                </a:effectLst>
                <a:latin typeface="Montserrat Alternates" panose="00000800000000000000" pitchFamily="50" charset="0"/>
              </a:rPr>
              <a:t> = 0</a:t>
            </a:r>
          </a:p>
        </p:txBody>
      </p:sp>
      <mc:AlternateContent xmlns:mc="http://schemas.openxmlformats.org/markup-compatibility/2006" xmlns:a14="http://schemas.microsoft.com/office/drawing/2010/main">
        <mc:Choice Requires="a14">
          <p:sp>
            <p:nvSpPr>
              <p:cNvPr id="2" name="Google Shape;472;p41">
                <a:extLst>
                  <a:ext uri="{FF2B5EF4-FFF2-40B4-BE49-F238E27FC236}">
                    <a16:creationId xmlns:a16="http://schemas.microsoft.com/office/drawing/2014/main" id="{C56D222F-2B05-361E-29D1-2480E04905BF}"/>
                  </a:ext>
                </a:extLst>
              </p:cNvPr>
              <p:cNvSpPr txBox="1">
                <a:spLocks/>
              </p:cNvSpPr>
              <p:nvPr/>
            </p:nvSpPr>
            <p:spPr>
              <a:xfrm>
                <a:off x="1229863" y="2685384"/>
                <a:ext cx="7788788" cy="6276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Cambria" panose="02040503050406030204" pitchFamily="18" charset="0"/>
                    <a:ea typeface="Cambria" panose="02040503050406030204" pitchFamily="18" charset="0"/>
                  </a:rPr>
                  <a:t>be the equations of two lines represented by the equation ax</a:t>
                </a:r>
                <a:r>
                  <a:rPr lang="en-US" sz="1800" baseline="30000" dirty="0">
                    <a:latin typeface="Cambria" panose="02040503050406030204" pitchFamily="18" charset="0"/>
                    <a:ea typeface="Cambria" panose="02040503050406030204" pitchFamily="18" charset="0"/>
                  </a:rPr>
                  <a:t>2</a:t>
                </a:r>
                <a:r>
                  <a:rPr lang="en-US" sz="1800" dirty="0">
                    <a:latin typeface="Cambria" panose="02040503050406030204" pitchFamily="18" charset="0"/>
                    <a:ea typeface="Cambria" panose="02040503050406030204" pitchFamily="18" charset="0"/>
                  </a:rPr>
                  <a:t> + 2hxy + by</a:t>
                </a:r>
                <a:r>
                  <a:rPr lang="en-US" sz="1800" baseline="30000" dirty="0">
                    <a:latin typeface="Cambria" panose="02040503050406030204" pitchFamily="18" charset="0"/>
                    <a:ea typeface="Cambria" panose="02040503050406030204" pitchFamily="18" charset="0"/>
                  </a:rPr>
                  <a:t>2 </a:t>
                </a:r>
                <a:r>
                  <a:rPr lang="en-US" sz="1800" dirty="0">
                    <a:latin typeface="Cambria" panose="02040503050406030204" pitchFamily="18" charset="0"/>
                    <a:ea typeface="Cambria" panose="02040503050406030204" pitchFamily="18" charset="0"/>
                  </a:rPr>
                  <a:t>which can be written as (</a:t>
                </a: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rPr>
                          <m:t>𝑦</m:t>
                        </m:r>
                      </m:num>
                      <m:den>
                        <m:r>
                          <a:rPr lang="en-US" sz="1800" i="1" smtClean="0">
                            <a:latin typeface="Cambria Math" panose="02040503050406030204" pitchFamily="18" charset="0"/>
                          </a:rPr>
                          <m:t>𝑥</m:t>
                        </m:r>
                      </m:den>
                    </m:f>
                  </m:oMath>
                </a14:m>
                <a:r>
                  <a:rPr lang="en-US" sz="1800" dirty="0">
                    <a:latin typeface="Cambria" panose="02040503050406030204" pitchFamily="18" charset="0"/>
                    <a:ea typeface="Cambria" panose="02040503050406030204" pitchFamily="18" charset="0"/>
                  </a:rPr>
                  <a:t>)</a:t>
                </a:r>
                <a:r>
                  <a:rPr lang="en-US" sz="1800" baseline="30000" dirty="0">
                    <a:latin typeface="Cambria" panose="02040503050406030204" pitchFamily="18" charset="0"/>
                    <a:ea typeface="Cambria" panose="02040503050406030204" pitchFamily="18" charset="0"/>
                  </a:rPr>
                  <a:t>2</a:t>
                </a:r>
                <a:r>
                  <a:rPr lang="en-US" sz="1800" dirty="0">
                    <a:latin typeface="Cambria" panose="02040503050406030204" pitchFamily="18" charset="0"/>
                    <a:ea typeface="Cambria" panose="02040503050406030204" pitchFamily="18" charset="0"/>
                  </a:rPr>
                  <a:t> + </a:t>
                </a: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rPr>
                          <m:t>2</m:t>
                        </m:r>
                        <m:r>
                          <a:rPr lang="en-US" sz="1800" i="1" smtClean="0">
                            <a:latin typeface="Cambria Math" panose="02040503050406030204" pitchFamily="18" charset="0"/>
                          </a:rPr>
                          <m:t>h</m:t>
                        </m:r>
                      </m:num>
                      <m:den>
                        <m:r>
                          <a:rPr lang="en-US" sz="1800" i="1" smtClean="0">
                            <a:latin typeface="Cambria Math" panose="02040503050406030204" pitchFamily="18" charset="0"/>
                          </a:rPr>
                          <m:t>𝑏</m:t>
                        </m:r>
                      </m:den>
                    </m:f>
                  </m:oMath>
                </a14:m>
                <a:r>
                  <a:rPr lang="en-US" sz="1800" dirty="0">
                    <a:latin typeface="Cambria" panose="02040503050406030204" pitchFamily="18" charset="0"/>
                    <a:ea typeface="Cambria" panose="02040503050406030204" pitchFamily="18" charset="0"/>
                  </a:rPr>
                  <a:t>(</a:t>
                </a:r>
                <a14:m>
                  <m:oMath xmlns:m="http://schemas.openxmlformats.org/officeDocument/2006/math">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𝑥</m:t>
                        </m:r>
                      </m:num>
                      <m:den>
                        <m:r>
                          <a:rPr lang="en-US" sz="1800" i="1" dirty="0" smtClean="0">
                            <a:latin typeface="Cambria Math" panose="02040503050406030204" pitchFamily="18" charset="0"/>
                          </a:rPr>
                          <m:t>𝑦</m:t>
                        </m:r>
                      </m:den>
                    </m:f>
                  </m:oMath>
                </a14:m>
                <a:r>
                  <a:rPr lang="en-US" sz="1800" dirty="0">
                    <a:latin typeface="Cambria" panose="02040503050406030204" pitchFamily="18" charset="0"/>
                    <a:ea typeface="Cambria" panose="02040503050406030204" pitchFamily="18" charset="0"/>
                  </a:rPr>
                  <a:t>) + </a:t>
                </a: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rPr>
                          <m:t>𝑎</m:t>
                        </m:r>
                      </m:num>
                      <m:den>
                        <m:r>
                          <a:rPr lang="en-US" sz="1800" i="1" smtClean="0">
                            <a:latin typeface="Cambria Math" panose="02040503050406030204" pitchFamily="18" charset="0"/>
                          </a:rPr>
                          <m:t>𝑏</m:t>
                        </m:r>
                      </m:den>
                    </m:f>
                  </m:oMath>
                </a14:m>
                <a:r>
                  <a:rPr lang="en-US" sz="1800" baseline="30000"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 = 0</a:t>
                </a:r>
                <a:endParaRPr lang="en-US" sz="1800" baseline="30000" dirty="0">
                  <a:latin typeface="Cambria" panose="02040503050406030204" pitchFamily="18" charset="0"/>
                  <a:ea typeface="Cambria" panose="02040503050406030204" pitchFamily="18" charset="0"/>
                </a:endParaRPr>
              </a:p>
              <a:p>
                <a:endParaRPr lang="en-US" sz="1800" baseline="30000" dirty="0">
                  <a:latin typeface="Cambria" panose="02040503050406030204" pitchFamily="18" charset="0"/>
                  <a:ea typeface="Cambria" panose="02040503050406030204" pitchFamily="18" charset="0"/>
                </a:endParaRPr>
              </a:p>
            </p:txBody>
          </p:sp>
        </mc:Choice>
        <mc:Fallback xmlns="">
          <p:sp>
            <p:nvSpPr>
              <p:cNvPr id="2" name="Google Shape;472;p41">
                <a:extLst>
                  <a:ext uri="{FF2B5EF4-FFF2-40B4-BE49-F238E27FC236}">
                    <a16:creationId xmlns:a16="http://schemas.microsoft.com/office/drawing/2014/main" id="{C56D222F-2B05-361E-29D1-2480E04905BF}"/>
                  </a:ext>
                </a:extLst>
              </p:cNvPr>
              <p:cNvSpPr txBox="1">
                <a:spLocks noRot="1" noChangeAspect="1" noMove="1" noResize="1" noEditPoints="1" noAdjustHandles="1" noChangeArrowheads="1" noChangeShapeType="1" noTextEdit="1"/>
              </p:cNvSpPr>
              <p:nvPr/>
            </p:nvSpPr>
            <p:spPr>
              <a:xfrm>
                <a:off x="1229863" y="2685384"/>
                <a:ext cx="7788788" cy="627687"/>
              </a:xfrm>
              <a:prstGeom prst="rect">
                <a:avLst/>
              </a:prstGeom>
              <a:blipFill>
                <a:blip r:embed="rId3"/>
                <a:stretch>
                  <a:fillRect l="-705" b="-34314"/>
                </a:stretch>
              </a:blipFill>
            </p:spPr>
            <p:txBody>
              <a:bodyPr/>
              <a:lstStyle/>
              <a:p>
                <a:r>
                  <a:rPr lang="en-GB">
                    <a:noFill/>
                  </a:rPr>
                  <a:t> </a:t>
                </a:r>
              </a:p>
            </p:txBody>
          </p:sp>
        </mc:Fallback>
      </mc:AlternateContent>
      <p:sp>
        <p:nvSpPr>
          <p:cNvPr id="3" name="Google Shape;473;p41">
            <a:extLst>
              <a:ext uri="{FF2B5EF4-FFF2-40B4-BE49-F238E27FC236}">
                <a16:creationId xmlns:a16="http://schemas.microsoft.com/office/drawing/2014/main" id="{532D18AE-1E7A-4EB7-66DE-6C6E85748942}"/>
              </a:ext>
            </a:extLst>
          </p:cNvPr>
          <p:cNvSpPr txBox="1">
            <a:spLocks/>
          </p:cNvSpPr>
          <p:nvPr/>
        </p:nvSpPr>
        <p:spPr>
          <a:xfrm>
            <a:off x="2560320" y="2122243"/>
            <a:ext cx="5754892" cy="499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err="1">
                <a:latin typeface="Cambria" panose="02040503050406030204" pitchFamily="18" charset="0"/>
                <a:ea typeface="Cambria" panose="02040503050406030204" pitchFamily="18" charset="0"/>
              </a:rPr>
              <a:t>Let</a:t>
            </a:r>
            <a:r>
              <a:rPr lang="es-ES" sz="1800" dirty="0">
                <a:latin typeface="Cambria" panose="02040503050406030204" pitchFamily="18" charset="0"/>
                <a:ea typeface="Cambria" panose="02040503050406030204" pitchFamily="18" charset="0"/>
              </a:rPr>
              <a:t>,       y = m</a:t>
            </a:r>
            <a:r>
              <a:rPr lang="es-ES" sz="1800" baseline="-25000" dirty="0">
                <a:latin typeface="Cambria" panose="02040503050406030204" pitchFamily="18" charset="0"/>
                <a:ea typeface="Cambria" panose="02040503050406030204" pitchFamily="18" charset="0"/>
              </a:rPr>
              <a:t>1</a:t>
            </a:r>
            <a:r>
              <a:rPr lang="es-ES" sz="1800" dirty="0">
                <a:latin typeface="Cambria" panose="02040503050406030204" pitchFamily="18" charset="0"/>
                <a:ea typeface="Cambria" panose="02040503050406030204" pitchFamily="18" charset="0"/>
              </a:rPr>
              <a:t>x</a:t>
            </a:r>
            <a:r>
              <a:rPr lang="es-ES" sz="1800" baseline="-25000" dirty="0">
                <a:latin typeface="Cambria" panose="02040503050406030204" pitchFamily="18" charset="0"/>
                <a:ea typeface="Cambria" panose="02040503050406030204" pitchFamily="18" charset="0"/>
              </a:rPr>
              <a:t>	</a:t>
            </a:r>
            <a:r>
              <a:rPr lang="es-ES" sz="1800" dirty="0">
                <a:latin typeface="Cambria" panose="02040503050406030204" pitchFamily="18" charset="0"/>
                <a:ea typeface="Cambria" panose="02040503050406030204" pitchFamily="18" charset="0"/>
              </a:rPr>
              <a:t>and	y = m</a:t>
            </a:r>
            <a:r>
              <a:rPr lang="es-ES" sz="1800" baseline="-25000" dirty="0">
                <a:latin typeface="Cambria" panose="02040503050406030204" pitchFamily="18" charset="0"/>
                <a:ea typeface="Cambria" panose="02040503050406030204" pitchFamily="18" charset="0"/>
              </a:rPr>
              <a:t>2</a:t>
            </a:r>
            <a:r>
              <a:rPr lang="es-ES" sz="1800" dirty="0">
                <a:latin typeface="Cambria" panose="02040503050406030204" pitchFamily="18" charset="0"/>
                <a:ea typeface="Cambria" panose="02040503050406030204" pitchFamily="18" charset="0"/>
              </a:rPr>
              <a:t>x</a:t>
            </a:r>
          </a:p>
        </p:txBody>
      </p:sp>
      <p:sp>
        <p:nvSpPr>
          <p:cNvPr id="4" name="Google Shape;472;p41">
            <a:extLst>
              <a:ext uri="{FF2B5EF4-FFF2-40B4-BE49-F238E27FC236}">
                <a16:creationId xmlns:a16="http://schemas.microsoft.com/office/drawing/2014/main" id="{A7AF80C5-D2E0-E232-94C7-7E2119DEBF88}"/>
              </a:ext>
            </a:extLst>
          </p:cNvPr>
          <p:cNvSpPr txBox="1">
            <a:spLocks/>
          </p:cNvSpPr>
          <p:nvPr/>
        </p:nvSpPr>
        <p:spPr>
          <a:xfrm>
            <a:off x="374409" y="3433159"/>
            <a:ext cx="6111354" cy="834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lgn="l"/>
            <a:endParaRPr lang="en-US" sz="1800" b="1" dirty="0">
              <a:latin typeface="Cambria" panose="02040503050406030204" pitchFamily="18" charset="0"/>
              <a:ea typeface="Cambria" panose="02040503050406030204" pitchFamily="18" charset="0"/>
            </a:endParaRPr>
          </a:p>
        </p:txBody>
      </p:sp>
      <p:sp>
        <p:nvSpPr>
          <p:cNvPr id="5" name="Google Shape;472;p41">
            <a:extLst>
              <a:ext uri="{FF2B5EF4-FFF2-40B4-BE49-F238E27FC236}">
                <a16:creationId xmlns:a16="http://schemas.microsoft.com/office/drawing/2014/main" id="{E790776D-6AD0-8E9C-2A8B-92412A12C856}"/>
              </a:ext>
            </a:extLst>
          </p:cNvPr>
          <p:cNvSpPr txBox="1">
            <a:spLocks/>
          </p:cNvSpPr>
          <p:nvPr/>
        </p:nvSpPr>
        <p:spPr>
          <a:xfrm>
            <a:off x="208696" y="3480461"/>
            <a:ext cx="8421808" cy="4569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lgn="l"/>
            <a:r>
              <a:rPr lang="en-US" sz="1600" dirty="0">
                <a:latin typeface="Cambria" panose="02040503050406030204" pitchFamily="18" charset="0"/>
                <a:ea typeface="Cambria" panose="02040503050406030204" pitchFamily="18" charset="0"/>
              </a:rPr>
              <a:t>Where,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F460DF7-FE7C-507F-B99C-DAC30683E99C}"/>
                  </a:ext>
                </a:extLst>
              </p:cNvPr>
              <p:cNvSpPr/>
              <p:nvPr/>
            </p:nvSpPr>
            <p:spPr>
              <a:xfrm>
                <a:off x="2164844" y="3926668"/>
                <a:ext cx="5119111" cy="879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r>
                  <a:rPr lang="en-US" sz="1900" b="1" dirty="0">
                    <a:latin typeface="Cambria" panose="02040503050406030204" pitchFamily="18" charset="0"/>
                    <a:ea typeface="Cambria" panose="02040503050406030204" pitchFamily="18" charset="0"/>
                  </a:rPr>
                  <a:t>	  m</a:t>
                </a:r>
                <a:r>
                  <a:rPr lang="en-US" sz="1900" b="1" baseline="-25000" dirty="0">
                    <a:latin typeface="Cambria" panose="02040503050406030204" pitchFamily="18" charset="0"/>
                    <a:ea typeface="Cambria" panose="02040503050406030204" pitchFamily="18" charset="0"/>
                  </a:rPr>
                  <a:t>1</a:t>
                </a:r>
                <a:r>
                  <a:rPr lang="en-US" sz="1900" b="1" dirty="0">
                    <a:latin typeface="Cambria" panose="02040503050406030204" pitchFamily="18" charset="0"/>
                    <a:ea typeface="Cambria" panose="02040503050406030204" pitchFamily="18" charset="0"/>
                  </a:rPr>
                  <a:t> + m</a:t>
                </a:r>
                <a:r>
                  <a:rPr lang="en-US" sz="1900" b="1" baseline="-25000" dirty="0">
                    <a:latin typeface="Cambria" panose="02040503050406030204" pitchFamily="18" charset="0"/>
                    <a:ea typeface="Cambria" panose="02040503050406030204" pitchFamily="18" charset="0"/>
                  </a:rPr>
                  <a:t>2</a:t>
                </a:r>
                <a:r>
                  <a:rPr lang="en-US" sz="1900" b="1" dirty="0">
                    <a:latin typeface="Cambria" panose="02040503050406030204" pitchFamily="18" charset="0"/>
                    <a:ea typeface="Cambria" panose="02040503050406030204" pitchFamily="18" charset="0"/>
                  </a:rPr>
                  <a:t> = </a:t>
                </a:r>
                <a14:m>
                  <m:oMath xmlns:m="http://schemas.openxmlformats.org/officeDocument/2006/math">
                    <m:f>
                      <m:fPr>
                        <m:ctrlPr>
                          <a:rPr lang="en-US" sz="1900" b="1" i="1" smtClean="0">
                            <a:latin typeface="Cambria Math" panose="02040503050406030204" pitchFamily="18" charset="0"/>
                          </a:rPr>
                        </m:ctrlPr>
                      </m:fPr>
                      <m:num>
                        <m:r>
                          <a:rPr lang="en-US" sz="1900" b="1" i="1" smtClean="0">
                            <a:latin typeface="Cambria Math" panose="02040503050406030204" pitchFamily="18" charset="0"/>
                          </a:rPr>
                          <m:t>−</m:t>
                        </m:r>
                        <m:r>
                          <a:rPr lang="en-US" sz="1900" b="1" i="1" smtClean="0">
                            <a:latin typeface="Cambria Math" panose="02040503050406030204" pitchFamily="18" charset="0"/>
                          </a:rPr>
                          <m:t>𝟐</m:t>
                        </m:r>
                        <m:r>
                          <a:rPr lang="en-US" sz="1900" b="1" i="1" smtClean="0">
                            <a:latin typeface="Cambria Math" panose="02040503050406030204" pitchFamily="18" charset="0"/>
                          </a:rPr>
                          <m:t>𝒉</m:t>
                        </m:r>
                      </m:num>
                      <m:den>
                        <m:r>
                          <a:rPr lang="en-US" sz="1900" b="1" i="1" smtClean="0">
                            <a:latin typeface="Cambria Math" panose="02040503050406030204" pitchFamily="18" charset="0"/>
                          </a:rPr>
                          <m:t>𝒃</m:t>
                        </m:r>
                      </m:den>
                    </m:f>
                  </m:oMath>
                </a14:m>
                <a:r>
                  <a:rPr lang="en-US" sz="1900" b="1" dirty="0">
                    <a:latin typeface="Cambria" panose="02040503050406030204" pitchFamily="18" charset="0"/>
                    <a:ea typeface="Cambria" panose="02040503050406030204" pitchFamily="18" charset="0"/>
                  </a:rPr>
                  <a:t>    and    m</a:t>
                </a:r>
                <a:r>
                  <a:rPr lang="en-US" sz="1900" b="1" baseline="-25000" dirty="0">
                    <a:latin typeface="Cambria" panose="02040503050406030204" pitchFamily="18" charset="0"/>
                    <a:ea typeface="Cambria" panose="02040503050406030204" pitchFamily="18" charset="0"/>
                  </a:rPr>
                  <a:t>1</a:t>
                </a:r>
                <a:r>
                  <a:rPr lang="en-US" sz="1900" b="1" dirty="0">
                    <a:latin typeface="Cambria" panose="02040503050406030204" pitchFamily="18" charset="0"/>
                    <a:ea typeface="Cambria" panose="02040503050406030204" pitchFamily="18" charset="0"/>
                  </a:rPr>
                  <a:t>.m</a:t>
                </a:r>
                <a:r>
                  <a:rPr lang="en-US" sz="1900" b="1" baseline="-25000" dirty="0">
                    <a:latin typeface="Cambria" panose="02040503050406030204" pitchFamily="18" charset="0"/>
                    <a:ea typeface="Cambria" panose="02040503050406030204" pitchFamily="18" charset="0"/>
                  </a:rPr>
                  <a:t>2</a:t>
                </a:r>
                <a:r>
                  <a:rPr lang="en-US" sz="1900" b="1" dirty="0">
                    <a:latin typeface="Cambria" panose="02040503050406030204" pitchFamily="18" charset="0"/>
                    <a:ea typeface="Cambria" panose="02040503050406030204" pitchFamily="18" charset="0"/>
                  </a:rPr>
                  <a:t> = </a:t>
                </a:r>
                <a14:m>
                  <m:oMath xmlns:m="http://schemas.openxmlformats.org/officeDocument/2006/math">
                    <m:f>
                      <m:fPr>
                        <m:ctrlPr>
                          <a:rPr lang="en-US" sz="1900" b="1" i="1" smtClean="0">
                            <a:latin typeface="Cambria Math" panose="02040503050406030204" pitchFamily="18" charset="0"/>
                          </a:rPr>
                        </m:ctrlPr>
                      </m:fPr>
                      <m:num>
                        <m:r>
                          <a:rPr lang="en-US" sz="1900" b="1" i="1" smtClean="0">
                            <a:latin typeface="Cambria Math" panose="02040503050406030204" pitchFamily="18" charset="0"/>
                          </a:rPr>
                          <m:t>𝒂</m:t>
                        </m:r>
                      </m:num>
                      <m:den>
                        <m:r>
                          <a:rPr lang="en-US" sz="1900" b="1" i="1" smtClean="0">
                            <a:latin typeface="Cambria Math" panose="02040503050406030204" pitchFamily="18" charset="0"/>
                          </a:rPr>
                          <m:t>𝒃</m:t>
                        </m:r>
                      </m:den>
                    </m:f>
                    <m:r>
                      <a:rPr lang="en-US" sz="1900" b="1" i="0" smtClean="0">
                        <a:latin typeface="Cambria Math" panose="02040503050406030204" pitchFamily="18" charset="0"/>
                      </a:rPr>
                      <m:t> </m:t>
                    </m:r>
                  </m:oMath>
                </a14:m>
                <a:endParaRPr lang="en-US" sz="1900" b="1" dirty="0">
                  <a:latin typeface="Cambria" panose="02040503050406030204" pitchFamily="18" charset="0"/>
                  <a:ea typeface="Cambria" panose="02040503050406030204" pitchFamily="18" charset="0"/>
                </a:endParaRPr>
              </a:p>
            </p:txBody>
          </p:sp>
        </mc:Choice>
        <mc:Fallback xmlns="">
          <p:sp>
            <p:nvSpPr>
              <p:cNvPr id="9" name="Rectangle 8">
                <a:extLst>
                  <a:ext uri="{FF2B5EF4-FFF2-40B4-BE49-F238E27FC236}">
                    <a16:creationId xmlns:a16="http://schemas.microsoft.com/office/drawing/2014/main" id="{8F460DF7-FE7C-507F-B99C-DAC30683E99C}"/>
                  </a:ext>
                </a:extLst>
              </p:cNvPr>
              <p:cNvSpPr>
                <a:spLocks noRot="1" noChangeAspect="1" noMove="1" noResize="1" noEditPoints="1" noAdjustHandles="1" noChangeArrowheads="1" noChangeShapeType="1" noTextEdit="1"/>
              </p:cNvSpPr>
              <p:nvPr/>
            </p:nvSpPr>
            <p:spPr>
              <a:xfrm>
                <a:off x="2164844" y="3926668"/>
                <a:ext cx="5119111" cy="879685"/>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113760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3200" b="1" i="0" dirty="0">
                <a:solidFill>
                  <a:srgbClr val="242424"/>
                </a:solidFill>
                <a:effectLst/>
                <a:latin typeface="Josefin Sans" pitchFamily="2" charset="0"/>
                <a:ea typeface="Josefin Sans" pitchFamily="2" charset="0"/>
                <a:cs typeface="Josefin Sans" pitchFamily="2" charset="0"/>
              </a:rPr>
              <a:t>ANGLE BETWEEN THE LINE PAIR</a:t>
            </a:r>
            <a:endParaRPr sz="54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mc:AlternateContent xmlns:mc="http://schemas.openxmlformats.org/markup-compatibility/2006" xmlns:a14="http://schemas.microsoft.com/office/drawing/2010/main">
        <mc:Choice Requires="a14">
          <p:sp>
            <p:nvSpPr>
              <p:cNvPr id="2" name="Google Shape;473;p41">
                <a:extLst>
                  <a:ext uri="{FF2B5EF4-FFF2-40B4-BE49-F238E27FC236}">
                    <a16:creationId xmlns:a16="http://schemas.microsoft.com/office/drawing/2014/main" id="{ED40F248-0D07-9977-D0A2-42C9EBAB5E98}"/>
                  </a:ext>
                </a:extLst>
              </p:cNvPr>
              <p:cNvSpPr txBox="1">
                <a:spLocks/>
              </p:cNvSpPr>
              <p:nvPr/>
            </p:nvSpPr>
            <p:spPr>
              <a:xfrm>
                <a:off x="574982" y="953554"/>
                <a:ext cx="2323652" cy="5156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Since, </a:t>
                </a:r>
              </a:p>
              <a:p>
                <a:endParaRPr lang="en-US" sz="1800" dirty="0"/>
              </a:p>
              <a:p>
                <a:r>
                  <a:rPr lang="en-US" sz="1800" dirty="0"/>
                  <a:t>tan </a:t>
                </a:r>
                <a:r>
                  <a:rPr lang="el-GR" sz="1800" dirty="0"/>
                  <a:t>θ = ± </a:t>
                </a:r>
                <a14:m>
                  <m:oMath xmlns:m="http://schemas.openxmlformats.org/officeDocument/2006/math">
                    <m:f>
                      <m:fPr>
                        <m:ctrlPr>
                          <a:rPr lang="ar-AE" sz="1800" i="1" smtClean="0">
                            <a:latin typeface="Cambria Math" panose="02040503050406030204" pitchFamily="18" charset="0"/>
                          </a:rPr>
                        </m:ctrlPr>
                      </m:fPr>
                      <m:num>
                        <m:r>
                          <a:rPr lang="ar-AE" sz="1800" i="1">
                            <a:latin typeface="Cambria Math" panose="02040503050406030204" pitchFamily="18" charset="0"/>
                          </a:rPr>
                          <m:t>𝑚</m:t>
                        </m:r>
                        <m:r>
                          <a:rPr lang="ar-AE" sz="1800" i="1" baseline="-25000">
                            <a:latin typeface="Cambria Math" panose="02040503050406030204" pitchFamily="18" charset="0"/>
                          </a:rPr>
                          <m:t>1</m:t>
                        </m:r>
                        <m:r>
                          <a:rPr lang="ar-AE" sz="1800" i="1" baseline="-25000">
                            <a:latin typeface="Cambria Math" panose="02040503050406030204" pitchFamily="18" charset="0"/>
                          </a:rPr>
                          <m:t> − </m:t>
                        </m:r>
                        <m:r>
                          <a:rPr lang="ar-AE" sz="1800" i="1">
                            <a:latin typeface="Cambria Math" panose="02040503050406030204" pitchFamily="18" charset="0"/>
                          </a:rPr>
                          <m:t>𝑚</m:t>
                        </m:r>
                        <m:r>
                          <a:rPr lang="ar-AE" sz="1800" i="1" baseline="-25000">
                            <a:latin typeface="Cambria Math" panose="02040503050406030204" pitchFamily="18" charset="0"/>
                          </a:rPr>
                          <m:t>2</m:t>
                        </m:r>
                      </m:num>
                      <m:den>
                        <m:r>
                          <a:rPr lang="ar-AE" sz="1800" i="1" smtClean="0">
                            <a:latin typeface="Cambria Math" panose="02040503050406030204" pitchFamily="18" charset="0"/>
                          </a:rPr>
                          <m:t>1</m:t>
                        </m:r>
                        <m:r>
                          <a:rPr lang="ar-AE" sz="1800" i="1" smtClean="0">
                            <a:latin typeface="Cambria Math" panose="02040503050406030204" pitchFamily="18" charset="0"/>
                          </a:rPr>
                          <m:t> + </m:t>
                        </m:r>
                        <m:r>
                          <a:rPr lang="ar-AE" sz="1800" i="1" smtClean="0">
                            <a:latin typeface="Cambria Math" panose="02040503050406030204" pitchFamily="18" charset="0"/>
                          </a:rPr>
                          <m:t>𝑚</m:t>
                        </m:r>
                        <m:r>
                          <a:rPr lang="ar-AE" sz="1800" i="1" baseline="-25000" smtClean="0">
                            <a:latin typeface="Cambria Math" panose="02040503050406030204" pitchFamily="18" charset="0"/>
                          </a:rPr>
                          <m:t>1</m:t>
                        </m:r>
                        <m:r>
                          <a:rPr lang="ar-AE" sz="1800" i="1" smtClean="0">
                            <a:latin typeface="Cambria Math" panose="02040503050406030204" pitchFamily="18" charset="0"/>
                          </a:rPr>
                          <m:t>𝑚</m:t>
                        </m:r>
                        <m:r>
                          <a:rPr lang="ar-AE" sz="1800" i="1" baseline="-25000" smtClean="0">
                            <a:latin typeface="Cambria Math" panose="02040503050406030204" pitchFamily="18" charset="0"/>
                          </a:rPr>
                          <m:t>2</m:t>
                        </m:r>
                      </m:den>
                    </m:f>
                  </m:oMath>
                </a14:m>
                <a:endParaRPr lang="ar-AE" sz="1800" dirty="0"/>
              </a:p>
              <a:p>
                <a:r>
                  <a:rPr lang="ar-AE" sz="1800" dirty="0"/>
                  <a:t>          </a:t>
                </a:r>
              </a:p>
            </p:txBody>
          </p:sp>
        </mc:Choice>
        <mc:Fallback xmlns="">
          <p:sp>
            <p:nvSpPr>
              <p:cNvPr id="2" name="Google Shape;473;p41">
                <a:extLst>
                  <a:ext uri="{FF2B5EF4-FFF2-40B4-BE49-F238E27FC236}">
                    <a16:creationId xmlns:a16="http://schemas.microsoft.com/office/drawing/2014/main" id="{ED40F248-0D07-9977-D0A2-42C9EBAB5E98}"/>
                  </a:ext>
                </a:extLst>
              </p:cNvPr>
              <p:cNvSpPr txBox="1">
                <a:spLocks noRot="1" noChangeAspect="1" noMove="1" noResize="1" noEditPoints="1" noAdjustHandles="1" noChangeArrowheads="1" noChangeShapeType="1" noTextEdit="1"/>
              </p:cNvSpPr>
              <p:nvPr/>
            </p:nvSpPr>
            <p:spPr>
              <a:xfrm>
                <a:off x="574982" y="953554"/>
                <a:ext cx="2323652" cy="515615"/>
              </a:xfrm>
              <a:prstGeom prst="rect">
                <a:avLst/>
              </a:prstGeom>
              <a:blipFill>
                <a:blip r:embed="rId3"/>
                <a:stretch>
                  <a:fillRect l="-2362" b="-1764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9334AD-D301-79B7-034B-65FBA96136A5}"/>
                  </a:ext>
                </a:extLst>
              </p:cNvPr>
              <p:cNvSpPr txBox="1"/>
              <p:nvPr/>
            </p:nvSpPr>
            <p:spPr>
              <a:xfrm>
                <a:off x="805267" y="2178242"/>
                <a:ext cx="2184400" cy="553293"/>
              </a:xfrm>
              <a:prstGeom prst="rect">
                <a:avLst/>
              </a:prstGeom>
              <a:noFill/>
            </p:spPr>
            <p:txBody>
              <a:bodyPr wrap="square">
                <a:spAutoFit/>
              </a:bodyPr>
              <a:lstStyle/>
              <a:p>
                <a:r>
                  <a:rPr kumimoji="0" lang="en-US" sz="1800" b="1" u="none" strike="noStrike" kern="0" cap="none" spc="0" normalizeH="0" baseline="0" noProof="0" dirty="0">
                    <a:ln>
                      <a:noFill/>
                    </a:ln>
                    <a:solidFill>
                      <a:schemeClr val="tx1"/>
                    </a:solidFill>
                    <a:effectLst/>
                    <a:uLnTx/>
                    <a:uFillTx/>
                    <a:sym typeface="Marcellus"/>
                  </a:rPr>
                  <a:t>= </a:t>
                </a:r>
                <a14:m>
                  <m:oMath xmlns:m="http://schemas.openxmlformats.org/officeDocument/2006/math">
                    <m:f>
                      <m:fPr>
                        <m:ctrlP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ctrlPr>
                      </m:fPr>
                      <m:num>
                        <m:rad>
                          <m:radPr>
                            <m:degHide m:val="on"/>
                            <m:ctrlP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ctrlPr>
                          </m:radPr>
                          <m:deg/>
                          <m:e>
                            <m:d>
                              <m:dPr>
                                <m:ctrlPr>
                                  <a:rPr lang="en-US" sz="1800" b="1" i="1">
                                    <a:solidFill>
                                      <a:schemeClr val="tx1"/>
                                    </a:solidFill>
                                    <a:latin typeface="Cambria Math" panose="02040503050406030204" pitchFamily="18" charset="0"/>
                                    <a:sym typeface="Marcellus"/>
                                  </a:rPr>
                                </m:ctrlPr>
                              </m:dPr>
                              <m:e>
                                <m:r>
                                  <a:rPr lang="en-US" sz="1800" b="1" i="1">
                                    <a:solidFill>
                                      <a:schemeClr val="tx1"/>
                                    </a:solidFill>
                                    <a:latin typeface="Cambria Math" panose="02040503050406030204" pitchFamily="18" charset="0"/>
                                    <a:sym typeface="Marcellus"/>
                                  </a:rPr>
                                  <m:t>𝒎</m:t>
                                </m:r>
                                <m:r>
                                  <a:rPr lang="en-US" sz="1800" b="1" i="1" baseline="-25000">
                                    <a:solidFill>
                                      <a:schemeClr val="tx1"/>
                                    </a:solidFill>
                                    <a:latin typeface="Cambria Math" panose="02040503050406030204" pitchFamily="18" charset="0"/>
                                    <a:sym typeface="Marcellus"/>
                                  </a:rPr>
                                  <m:t>𝟏</m:t>
                                </m:r>
                                <m:r>
                                  <a:rPr lang="en-US" sz="1800" b="1" i="1" baseline="-25000">
                                    <a:solidFill>
                                      <a:schemeClr val="tx1"/>
                                    </a:solidFill>
                                    <a:latin typeface="Cambria Math" panose="02040503050406030204" pitchFamily="18" charset="0"/>
                                    <a:sym typeface="Marcellus"/>
                                  </a:rPr>
                                  <m:t> + </m:t>
                                </m:r>
                                <m:r>
                                  <a:rPr lang="en-US" sz="1800" b="1" i="1">
                                    <a:solidFill>
                                      <a:schemeClr val="tx1"/>
                                    </a:solidFill>
                                    <a:latin typeface="Cambria Math" panose="02040503050406030204" pitchFamily="18" charset="0"/>
                                    <a:sym typeface="Marcellus"/>
                                  </a:rPr>
                                  <m:t>𝒎</m:t>
                                </m:r>
                                <m:r>
                                  <a:rPr lang="en-US" sz="1800" b="1" i="1" baseline="-25000">
                                    <a:solidFill>
                                      <a:schemeClr val="tx1"/>
                                    </a:solidFill>
                                    <a:latin typeface="Cambria Math" panose="02040503050406030204" pitchFamily="18" charset="0"/>
                                    <a:sym typeface="Marcellus"/>
                                  </a:rPr>
                                  <m:t>𝟐</m:t>
                                </m:r>
                              </m:e>
                            </m:d>
                            <m:r>
                              <a:rPr lang="en-US" sz="1800" b="1" i="1" baseline="-25000">
                                <a:solidFill>
                                  <a:schemeClr val="tx1"/>
                                </a:solidFill>
                                <a:latin typeface="Cambria Math" panose="02040503050406030204" pitchFamily="18" charset="0"/>
                                <a:sym typeface="Marcellus"/>
                              </a:rPr>
                              <m:t>𝟐</m:t>
                            </m:r>
                            <m:r>
                              <a:rPr lang="en-US" sz="1800" b="1" i="1">
                                <a:solidFill>
                                  <a:schemeClr val="tx1"/>
                                </a:solidFill>
                                <a:latin typeface="Cambria Math" panose="02040503050406030204" pitchFamily="18" charset="0"/>
                                <a:sym typeface="Marcellus"/>
                              </a:rPr>
                              <m:t> −</m:t>
                            </m:r>
                            <m:r>
                              <a:rPr lang="en-US" sz="1800" b="1" i="1">
                                <a:solidFill>
                                  <a:schemeClr val="tx1"/>
                                </a:solidFill>
                                <a:latin typeface="Cambria Math" panose="02040503050406030204" pitchFamily="18" charset="0"/>
                                <a:sym typeface="Marcellus"/>
                              </a:rPr>
                              <m:t>𝟒</m:t>
                            </m:r>
                            <m:r>
                              <a:rPr lang="en-US" sz="1800" b="1" i="1">
                                <a:solidFill>
                                  <a:schemeClr val="tx1"/>
                                </a:solidFill>
                                <a:latin typeface="Cambria Math" panose="02040503050406030204" pitchFamily="18" charset="0"/>
                                <a:sym typeface="Marcellus"/>
                              </a:rPr>
                              <m:t>𝒎</m:t>
                            </m:r>
                            <m:r>
                              <a:rPr lang="en-US" sz="1800" b="1" i="1" baseline="-25000">
                                <a:solidFill>
                                  <a:schemeClr val="tx1"/>
                                </a:solidFill>
                                <a:latin typeface="Cambria Math" panose="02040503050406030204" pitchFamily="18" charset="0"/>
                                <a:sym typeface="Marcellus"/>
                              </a:rPr>
                              <m:t>𝟏</m:t>
                            </m:r>
                            <m:r>
                              <a:rPr lang="en-US" sz="1800" b="1" i="1">
                                <a:solidFill>
                                  <a:schemeClr val="tx1"/>
                                </a:solidFill>
                                <a:latin typeface="Cambria Math" panose="02040503050406030204" pitchFamily="18" charset="0"/>
                                <a:sym typeface="Marcellus"/>
                              </a:rPr>
                              <m:t>𝒎</m:t>
                            </m:r>
                            <m:r>
                              <a:rPr lang="en-US" sz="1800" b="1" i="1" baseline="-25000">
                                <a:solidFill>
                                  <a:schemeClr val="tx1"/>
                                </a:solidFill>
                                <a:latin typeface="Cambria Math" panose="02040503050406030204" pitchFamily="18" charset="0"/>
                                <a:sym typeface="Marcellus"/>
                              </a:rPr>
                              <m:t>𝟐</m:t>
                            </m:r>
                          </m:e>
                        </m:rad>
                      </m:num>
                      <m:den>
                        <m: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t>𝟏</m:t>
                        </m:r>
                        <m: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t>+</m:t>
                        </m:r>
                        <m: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t>𝒎</m:t>
                        </m:r>
                        <m:r>
                          <a:rPr kumimoji="0" lang="en-US" sz="1800" b="1" i="1" u="none" strike="noStrike" kern="0" cap="none" spc="0" normalizeH="0" baseline="-25000" noProof="0" smtClean="0">
                            <a:ln>
                              <a:noFill/>
                            </a:ln>
                            <a:solidFill>
                              <a:schemeClr val="tx1"/>
                            </a:solidFill>
                            <a:effectLst/>
                            <a:uLnTx/>
                            <a:uFillTx/>
                            <a:latin typeface="Cambria Math" panose="02040503050406030204" pitchFamily="18" charset="0"/>
                            <a:sym typeface="Marcellus"/>
                          </a:rPr>
                          <m:t>𝟏</m:t>
                        </m:r>
                        <m: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t>𝒎</m:t>
                        </m:r>
                        <m:r>
                          <a:rPr kumimoji="0" lang="en-US" sz="1800" b="1" i="1" u="none" strike="noStrike" kern="0" cap="none" spc="0" normalizeH="0" baseline="-25000" noProof="0" smtClean="0">
                            <a:ln>
                              <a:noFill/>
                            </a:ln>
                            <a:solidFill>
                              <a:schemeClr val="tx1"/>
                            </a:solidFill>
                            <a:effectLst/>
                            <a:uLnTx/>
                            <a:uFillTx/>
                            <a:latin typeface="Cambria Math" panose="02040503050406030204" pitchFamily="18" charset="0"/>
                            <a:sym typeface="Marcellus"/>
                          </a:rPr>
                          <m:t>𝟐</m:t>
                        </m:r>
                      </m:den>
                    </m:f>
                  </m:oMath>
                </a14:m>
                <a:endParaRPr lang="en-US" b="1" dirty="0">
                  <a:solidFill>
                    <a:schemeClr val="tx1"/>
                  </a:solidFill>
                </a:endParaRPr>
              </a:p>
            </p:txBody>
          </p:sp>
        </mc:Choice>
        <mc:Fallback xmlns="">
          <p:sp>
            <p:nvSpPr>
              <p:cNvPr id="3" name="TextBox 2">
                <a:extLst>
                  <a:ext uri="{FF2B5EF4-FFF2-40B4-BE49-F238E27FC236}">
                    <a16:creationId xmlns:a16="http://schemas.microsoft.com/office/drawing/2014/main" id="{6D9334AD-D301-79B7-034B-65FBA96136A5}"/>
                  </a:ext>
                </a:extLst>
              </p:cNvPr>
              <p:cNvSpPr txBox="1">
                <a:spLocks noRot="1" noChangeAspect="1" noMove="1" noResize="1" noEditPoints="1" noAdjustHandles="1" noChangeArrowheads="1" noChangeShapeType="1" noTextEdit="1"/>
              </p:cNvSpPr>
              <p:nvPr/>
            </p:nvSpPr>
            <p:spPr>
              <a:xfrm>
                <a:off x="805267" y="2178242"/>
                <a:ext cx="2184400" cy="553293"/>
              </a:xfrm>
              <a:prstGeom prst="rect">
                <a:avLst/>
              </a:prstGeom>
              <a:blipFill>
                <a:blip r:embed="rId4"/>
                <a:stretch>
                  <a:fillRect l="-2235" b="-54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FD7AF1-3D4E-C0C8-6036-432F5D5458C7}"/>
                  </a:ext>
                </a:extLst>
              </p:cNvPr>
              <p:cNvSpPr txBox="1"/>
              <p:nvPr/>
            </p:nvSpPr>
            <p:spPr>
              <a:xfrm>
                <a:off x="991957" y="2707743"/>
                <a:ext cx="2184400" cy="813428"/>
              </a:xfrm>
              <a:prstGeom prst="rect">
                <a:avLst/>
              </a:prstGeom>
              <a:noFill/>
            </p:spPr>
            <p:txBody>
              <a:bodyPr wrap="square">
                <a:spAutoFit/>
              </a:bodyPr>
              <a:lstStyle/>
              <a:p>
                <a:r>
                  <a:rPr kumimoji="0" lang="en-US" sz="1800" b="1" u="none" strike="noStrike" kern="0" cap="none" spc="0" normalizeH="0" baseline="0" noProof="0" dirty="0">
                    <a:ln>
                      <a:noFill/>
                    </a:ln>
                    <a:solidFill>
                      <a:schemeClr val="tx1"/>
                    </a:solidFill>
                    <a:effectLst/>
                    <a:uLnTx/>
                    <a:uFillTx/>
                    <a:sym typeface="Marcellus"/>
                  </a:rPr>
                  <a:t>= </a:t>
                </a:r>
                <a14:m>
                  <m:oMath xmlns:m="http://schemas.openxmlformats.org/officeDocument/2006/math">
                    <m:f>
                      <m:fPr>
                        <m:ctrlP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ctrlPr>
                      </m:fPr>
                      <m:num>
                        <m:rad>
                          <m:radPr>
                            <m:degHide m:val="on"/>
                            <m:ctrlPr>
                              <a:rPr kumimoji="0" lang="en-US" sz="1800" b="1" i="1" u="none" strike="noStrike" kern="0" cap="none" spc="0" normalizeH="0" baseline="0" noProof="0" smtClean="0">
                                <a:ln>
                                  <a:noFill/>
                                </a:ln>
                                <a:solidFill>
                                  <a:schemeClr val="tx1"/>
                                </a:solidFill>
                                <a:effectLst/>
                                <a:uLnTx/>
                                <a:uFillTx/>
                                <a:latin typeface="Cambria Math" panose="02040503050406030204" pitchFamily="18" charset="0"/>
                                <a:sym typeface="Marcellus"/>
                              </a:rPr>
                            </m:ctrlPr>
                          </m:radPr>
                          <m:deg/>
                          <m:e>
                            <m:d>
                              <m:dPr>
                                <m:ctrlPr>
                                  <a:rPr lang="en-US" sz="1800" b="1" i="1">
                                    <a:solidFill>
                                      <a:schemeClr val="tx1"/>
                                    </a:solidFill>
                                    <a:latin typeface="Cambria Math" panose="02040503050406030204" pitchFamily="18" charset="0"/>
                                    <a:sym typeface="Marcellus"/>
                                  </a:rPr>
                                </m:ctrlPr>
                              </m:dPr>
                              <m:e>
                                <m:r>
                                  <a:rPr lang="en-US" sz="1800" b="1" i="1">
                                    <a:solidFill>
                                      <a:schemeClr val="tx1"/>
                                    </a:solidFill>
                                    <a:latin typeface="Cambria Math" panose="02040503050406030204" pitchFamily="18" charset="0"/>
                                    <a:sym typeface="Marcellus"/>
                                  </a:rPr>
                                  <m:t>−</m:t>
                                </m:r>
                                <m:f>
                                  <m:fPr>
                                    <m:ctrlPr>
                                      <a:rPr lang="en-US" sz="1800" b="1" i="1">
                                        <a:solidFill>
                                          <a:schemeClr val="tx1"/>
                                        </a:solidFill>
                                        <a:latin typeface="Cambria Math" panose="02040503050406030204" pitchFamily="18" charset="0"/>
                                        <a:sym typeface="Marcellus"/>
                                      </a:rPr>
                                    </m:ctrlPr>
                                  </m:fPr>
                                  <m:num>
                                    <m:r>
                                      <a:rPr lang="en-US" sz="1800" b="1" i="1">
                                        <a:solidFill>
                                          <a:schemeClr val="tx1"/>
                                        </a:solidFill>
                                        <a:latin typeface="Cambria Math" panose="02040503050406030204" pitchFamily="18" charset="0"/>
                                        <a:sym typeface="Marcellus"/>
                                      </a:rPr>
                                      <m:t>𝟐</m:t>
                                    </m:r>
                                    <m:r>
                                      <a:rPr lang="en-US" sz="1800" b="1" i="1">
                                        <a:solidFill>
                                          <a:schemeClr val="tx1"/>
                                        </a:solidFill>
                                        <a:latin typeface="Cambria Math" panose="02040503050406030204" pitchFamily="18" charset="0"/>
                                        <a:sym typeface="Marcellus"/>
                                      </a:rPr>
                                      <m:t>𝒉</m:t>
                                    </m:r>
                                  </m:num>
                                  <m:den>
                                    <m:r>
                                      <a:rPr lang="en-US" sz="1800" b="1" i="1">
                                        <a:solidFill>
                                          <a:schemeClr val="tx1"/>
                                        </a:solidFill>
                                        <a:latin typeface="Cambria Math" panose="02040503050406030204" pitchFamily="18" charset="0"/>
                                        <a:sym typeface="Marcellus"/>
                                      </a:rPr>
                                      <m:t>𝒃</m:t>
                                    </m:r>
                                  </m:den>
                                </m:f>
                              </m:e>
                            </m:d>
                            <m:r>
                              <a:rPr lang="en-US" sz="1800" b="1" i="1" baseline="30000">
                                <a:solidFill>
                                  <a:schemeClr val="tx1"/>
                                </a:solidFill>
                                <a:latin typeface="Cambria Math" panose="02040503050406030204" pitchFamily="18" charset="0"/>
                                <a:sym typeface="Marcellus"/>
                              </a:rPr>
                              <m:t>𝟐</m:t>
                            </m:r>
                            <m:r>
                              <a:rPr lang="en-US" sz="1800" b="1" i="1">
                                <a:solidFill>
                                  <a:schemeClr val="tx1"/>
                                </a:solidFill>
                                <a:latin typeface="Cambria Math" panose="02040503050406030204" pitchFamily="18" charset="0"/>
                                <a:sym typeface="Marcellus"/>
                              </a:rPr>
                              <m:t> −</m:t>
                            </m:r>
                            <m:r>
                              <a:rPr lang="en-US" sz="1800" b="1" i="1">
                                <a:solidFill>
                                  <a:schemeClr val="tx1"/>
                                </a:solidFill>
                                <a:latin typeface="Cambria Math" panose="02040503050406030204" pitchFamily="18" charset="0"/>
                                <a:sym typeface="Marcellus"/>
                              </a:rPr>
                              <m:t>𝟒</m:t>
                            </m:r>
                            <m:r>
                              <a:rPr lang="en-US" sz="1800" b="1" i="1">
                                <a:solidFill>
                                  <a:schemeClr val="tx1"/>
                                </a:solidFill>
                                <a:latin typeface="Cambria Math" panose="02040503050406030204" pitchFamily="18" charset="0"/>
                                <a:sym typeface="Marcellus"/>
                              </a:rPr>
                              <m:t>.</m:t>
                            </m:r>
                            <m:f>
                              <m:fPr>
                                <m:ctrlPr>
                                  <a:rPr lang="en-US" sz="1800" b="1" i="1">
                                    <a:solidFill>
                                      <a:schemeClr val="tx1"/>
                                    </a:solidFill>
                                    <a:latin typeface="Cambria Math" panose="02040503050406030204" pitchFamily="18" charset="0"/>
                                    <a:sym typeface="Marcellus"/>
                                  </a:rPr>
                                </m:ctrlPr>
                              </m:fPr>
                              <m:num>
                                <m:r>
                                  <a:rPr lang="en-US" sz="1800" b="1" i="1">
                                    <a:solidFill>
                                      <a:schemeClr val="tx1"/>
                                    </a:solidFill>
                                    <a:latin typeface="Cambria Math" panose="02040503050406030204" pitchFamily="18" charset="0"/>
                                    <a:sym typeface="Marcellus"/>
                                  </a:rPr>
                                  <m:t>𝒂</m:t>
                                </m:r>
                              </m:num>
                              <m:den>
                                <m:r>
                                  <a:rPr lang="en-US" sz="1800" b="1" i="1">
                                    <a:solidFill>
                                      <a:schemeClr val="tx1"/>
                                    </a:solidFill>
                                    <a:latin typeface="Cambria Math" panose="02040503050406030204" pitchFamily="18" charset="0"/>
                                    <a:sym typeface="Marcellus"/>
                                  </a:rPr>
                                  <m:t>𝒃</m:t>
                                </m:r>
                              </m:den>
                            </m:f>
                          </m:e>
                        </m:rad>
                      </m:num>
                      <m:den>
                        <m:f>
                          <m:fPr>
                            <m:ctrlPr>
                              <a:rPr lang="en-US" sz="1800" b="1" i="1">
                                <a:solidFill>
                                  <a:schemeClr val="tx1"/>
                                </a:solidFill>
                                <a:latin typeface="Cambria Math" panose="02040503050406030204" pitchFamily="18" charset="0"/>
                                <a:sym typeface="Marcellus"/>
                              </a:rPr>
                            </m:ctrlPr>
                          </m:fPr>
                          <m:num>
                            <m:r>
                              <a:rPr lang="en-US" sz="1800" b="1" i="1">
                                <a:solidFill>
                                  <a:schemeClr val="tx1"/>
                                </a:solidFill>
                                <a:latin typeface="Cambria Math" panose="02040503050406030204" pitchFamily="18" charset="0"/>
                                <a:sym typeface="Marcellus"/>
                              </a:rPr>
                              <m:t>𝒂</m:t>
                            </m:r>
                          </m:num>
                          <m:den>
                            <m:r>
                              <a:rPr lang="en-US" sz="1800" b="1" i="1">
                                <a:solidFill>
                                  <a:schemeClr val="tx1"/>
                                </a:solidFill>
                                <a:latin typeface="Cambria Math" panose="02040503050406030204" pitchFamily="18" charset="0"/>
                                <a:sym typeface="Marcellus"/>
                              </a:rPr>
                              <m:t>𝒃</m:t>
                            </m:r>
                          </m:den>
                        </m:f>
                      </m:den>
                    </m:f>
                  </m:oMath>
                </a14:m>
                <a:endParaRPr lang="en-US" b="1" dirty="0">
                  <a:solidFill>
                    <a:schemeClr val="tx1"/>
                  </a:solidFill>
                </a:endParaRPr>
              </a:p>
            </p:txBody>
          </p:sp>
        </mc:Choice>
        <mc:Fallback xmlns="">
          <p:sp>
            <p:nvSpPr>
              <p:cNvPr id="4" name="TextBox 3">
                <a:extLst>
                  <a:ext uri="{FF2B5EF4-FFF2-40B4-BE49-F238E27FC236}">
                    <a16:creationId xmlns:a16="http://schemas.microsoft.com/office/drawing/2014/main" id="{13FD7AF1-3D4E-C0C8-6036-432F5D5458C7}"/>
                  </a:ext>
                </a:extLst>
              </p:cNvPr>
              <p:cNvSpPr txBox="1">
                <a:spLocks noRot="1" noChangeAspect="1" noMove="1" noResize="1" noEditPoints="1" noAdjustHandles="1" noChangeArrowheads="1" noChangeShapeType="1" noTextEdit="1"/>
              </p:cNvSpPr>
              <p:nvPr/>
            </p:nvSpPr>
            <p:spPr>
              <a:xfrm>
                <a:off x="991957" y="2707743"/>
                <a:ext cx="2184400" cy="813428"/>
              </a:xfrm>
              <a:prstGeom prst="rect">
                <a:avLst/>
              </a:prstGeom>
              <a:blipFill>
                <a:blip r:embed="rId5"/>
                <a:stretch>
                  <a:fillRect l="-25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E83E39-AD5A-3EB1-2448-A214FE847D3C}"/>
                  </a:ext>
                </a:extLst>
              </p:cNvPr>
              <p:cNvSpPr txBox="1"/>
              <p:nvPr/>
            </p:nvSpPr>
            <p:spPr>
              <a:xfrm>
                <a:off x="3742467" y="3142548"/>
                <a:ext cx="2184400" cy="537263"/>
              </a:xfrm>
              <a:prstGeom prst="rect">
                <a:avLst/>
              </a:prstGeom>
              <a:noFill/>
            </p:spPr>
            <p:txBody>
              <a:bodyPr wrap="square">
                <a:spAutoFit/>
              </a:bodyPr>
              <a:lstStyle/>
              <a:p>
                <a:r>
                  <a:rPr lang="el-GR" sz="1800" dirty="0">
                    <a:solidFill>
                      <a:schemeClr val="tx1"/>
                    </a:solidFill>
                    <a:sym typeface="Marcellus"/>
                  </a:rPr>
                  <a:t>θ</a:t>
                </a:r>
                <a:r>
                  <a:rPr lang="en-US" sz="1800" dirty="0">
                    <a:solidFill>
                      <a:schemeClr val="tx1"/>
                    </a:solidFill>
                    <a:sym typeface="Marcellus"/>
                  </a:rPr>
                  <a:t> </a:t>
                </a:r>
                <a:r>
                  <a:rPr kumimoji="0" lang="en-US" sz="1800" u="none" strike="noStrike" kern="0" cap="none" spc="0" normalizeH="0" baseline="0" noProof="0" dirty="0">
                    <a:ln>
                      <a:noFill/>
                    </a:ln>
                    <a:solidFill>
                      <a:schemeClr val="tx1"/>
                    </a:solidFill>
                    <a:effectLst/>
                    <a:uLnTx/>
                    <a:uFillTx/>
                    <a:sym typeface="Marcellus"/>
                  </a:rPr>
                  <a:t>= tan</a:t>
                </a:r>
                <a:r>
                  <a:rPr kumimoji="0" lang="en-US" sz="1800" u="none" strike="noStrike" kern="0" cap="none" spc="0" normalizeH="0" baseline="30000" noProof="0" dirty="0">
                    <a:ln>
                      <a:noFill/>
                    </a:ln>
                    <a:solidFill>
                      <a:schemeClr val="tx1"/>
                    </a:solidFill>
                    <a:effectLst/>
                    <a:uLnTx/>
                    <a:uFillTx/>
                    <a:sym typeface="Marcellus"/>
                  </a:rPr>
                  <a:t>-1</a:t>
                </a:r>
                <a:r>
                  <a:rPr kumimoji="0" lang="en-US" sz="1800" u="none" strike="noStrike" kern="0" cap="none" spc="0" normalizeH="0" baseline="0" noProof="0" dirty="0">
                    <a:ln>
                      <a:noFill/>
                    </a:ln>
                    <a:solidFill>
                      <a:schemeClr val="tx1"/>
                    </a:solidFill>
                    <a:effectLst/>
                    <a:uLnTx/>
                    <a:uFillTx/>
                    <a:sym typeface="Marcellus"/>
                  </a:rPr>
                  <a:t>(</a:t>
                </a:r>
                <a14:m>
                  <m:oMath xmlns:m="http://schemas.openxmlformats.org/officeDocument/2006/math">
                    <m:f>
                      <m:fPr>
                        <m:ctrlPr>
                          <a:rPr kumimoji="0" lang="en-US" sz="1800" i="1" u="none" strike="noStrike" kern="0" cap="none" spc="0" normalizeH="0" baseline="0" noProof="0" smtClean="0">
                            <a:ln>
                              <a:noFill/>
                            </a:ln>
                            <a:solidFill>
                              <a:schemeClr val="tx1"/>
                            </a:solidFill>
                            <a:effectLst/>
                            <a:uLnTx/>
                            <a:uFillTx/>
                            <a:latin typeface="Cambria Math" panose="02040503050406030204" pitchFamily="18" charset="0"/>
                            <a:sym typeface="Marcellus"/>
                          </a:rPr>
                        </m:ctrlPr>
                      </m:fPr>
                      <m:num>
                        <m:r>
                          <a:rPr kumimoji="0" lang="en-US" sz="1800" b="0" i="1" u="none" strike="noStrike" kern="0" cap="none" spc="0" normalizeH="0" baseline="0" noProof="0" smtClean="0">
                            <a:ln>
                              <a:noFill/>
                            </a:ln>
                            <a:solidFill>
                              <a:schemeClr val="tx1"/>
                            </a:solidFill>
                            <a:effectLst/>
                            <a:uLnTx/>
                            <a:uFillTx/>
                            <a:latin typeface="Cambria Math" panose="02040503050406030204" pitchFamily="18" charset="0"/>
                            <a:sym typeface="Marcellus"/>
                          </a:rPr>
                          <m:t>2</m:t>
                        </m:r>
                        <m:rad>
                          <m:radPr>
                            <m:degHide m:val="on"/>
                            <m:ctrlPr>
                              <a:rPr kumimoji="0" lang="en-US" sz="1800" i="1" u="none" strike="noStrike" kern="0" cap="none" spc="0" normalizeH="0" baseline="0" noProof="0" smtClean="0">
                                <a:ln>
                                  <a:noFill/>
                                </a:ln>
                                <a:solidFill>
                                  <a:schemeClr val="tx1"/>
                                </a:solidFill>
                                <a:effectLst/>
                                <a:uLnTx/>
                                <a:uFillTx/>
                                <a:latin typeface="Cambria Math" panose="02040503050406030204" pitchFamily="18" charset="0"/>
                                <a:sym typeface="Marcellus"/>
                              </a:rPr>
                            </m:ctrlPr>
                          </m:radPr>
                          <m:deg/>
                          <m:e>
                            <m:r>
                              <a:rPr kumimoji="0" lang="en-US" sz="1800" b="0" i="1" u="none" strike="noStrike" kern="0" cap="none" spc="0" normalizeH="0" baseline="0" noProof="0" smtClean="0">
                                <a:ln>
                                  <a:noFill/>
                                </a:ln>
                                <a:solidFill>
                                  <a:schemeClr val="tx1"/>
                                </a:solidFill>
                                <a:effectLst/>
                                <a:uLnTx/>
                                <a:uFillTx/>
                                <a:latin typeface="Cambria Math" panose="02040503050406030204" pitchFamily="18" charset="0"/>
                                <a:sym typeface="Marcellus"/>
                              </a:rPr>
                              <m:t>h</m:t>
                            </m:r>
                            <m:r>
                              <a:rPr kumimoji="0" lang="en-US" sz="1800" b="0" i="1" u="none" strike="noStrike" kern="0" cap="none" spc="0" normalizeH="0" baseline="30000" noProof="0" smtClean="0">
                                <a:ln>
                                  <a:noFill/>
                                </a:ln>
                                <a:solidFill>
                                  <a:schemeClr val="tx1"/>
                                </a:solidFill>
                                <a:effectLst/>
                                <a:uLnTx/>
                                <a:uFillTx/>
                                <a:latin typeface="Cambria Math" panose="02040503050406030204" pitchFamily="18" charset="0"/>
                                <a:sym typeface="Marcellus"/>
                              </a:rPr>
                              <m:t>2</m:t>
                            </m:r>
                            <m:r>
                              <a:rPr kumimoji="0" lang="en-US" sz="1800" b="0" i="1" u="none" strike="noStrike" kern="0" cap="none" spc="0" normalizeH="0" baseline="0" noProof="0" smtClean="0">
                                <a:ln>
                                  <a:noFill/>
                                </a:ln>
                                <a:solidFill>
                                  <a:schemeClr val="tx1"/>
                                </a:solidFill>
                                <a:effectLst/>
                                <a:uLnTx/>
                                <a:uFillTx/>
                                <a:latin typeface="Cambria Math" panose="02040503050406030204" pitchFamily="18" charset="0"/>
                                <a:sym typeface="Marcellus"/>
                              </a:rPr>
                              <m:t> −</m:t>
                            </m:r>
                            <m:r>
                              <a:rPr kumimoji="0" lang="en-US" sz="1800" b="0" i="1" u="none" strike="noStrike" kern="0" cap="none" spc="0" normalizeH="0" baseline="0" noProof="0" smtClean="0">
                                <a:ln>
                                  <a:noFill/>
                                </a:ln>
                                <a:solidFill>
                                  <a:schemeClr val="tx1"/>
                                </a:solidFill>
                                <a:effectLst/>
                                <a:uLnTx/>
                                <a:uFillTx/>
                                <a:latin typeface="Cambria Math" panose="02040503050406030204" pitchFamily="18" charset="0"/>
                                <a:sym typeface="Marcellus"/>
                              </a:rPr>
                              <m:t>𝑎𝑏</m:t>
                            </m:r>
                          </m:e>
                        </m:rad>
                      </m:num>
                      <m:den>
                        <m:r>
                          <a:rPr lang="en-US" sz="1800" b="0" i="1" smtClean="0">
                            <a:solidFill>
                              <a:schemeClr val="tx1"/>
                            </a:solidFill>
                            <a:latin typeface="Cambria Math" panose="02040503050406030204" pitchFamily="18" charset="0"/>
                            <a:sym typeface="Marcellus"/>
                          </a:rPr>
                          <m:t>𝑎</m:t>
                        </m:r>
                        <m:r>
                          <a:rPr lang="en-US" sz="1800" b="0" i="1" smtClean="0">
                            <a:solidFill>
                              <a:schemeClr val="tx1"/>
                            </a:solidFill>
                            <a:latin typeface="Cambria Math" panose="02040503050406030204" pitchFamily="18" charset="0"/>
                            <a:sym typeface="Marcellus"/>
                          </a:rPr>
                          <m:t>+</m:t>
                        </m:r>
                        <m:r>
                          <a:rPr lang="en-US" sz="1800" b="0" i="1" smtClean="0">
                            <a:solidFill>
                              <a:schemeClr val="tx1"/>
                            </a:solidFill>
                            <a:latin typeface="Cambria Math" panose="02040503050406030204" pitchFamily="18" charset="0"/>
                            <a:sym typeface="Marcellus"/>
                          </a:rPr>
                          <m:t>𝑏</m:t>
                        </m:r>
                      </m:den>
                    </m:f>
                  </m:oMath>
                </a14:m>
                <a:r>
                  <a:rPr kumimoji="0" lang="en-US" sz="1800" u="none" strike="noStrike" kern="0" cap="none" spc="0" normalizeH="0" baseline="0" noProof="0" dirty="0">
                    <a:ln>
                      <a:noFill/>
                    </a:ln>
                    <a:solidFill>
                      <a:schemeClr val="tx1"/>
                    </a:solidFill>
                    <a:effectLst/>
                    <a:uLnTx/>
                    <a:uFillTx/>
                    <a:sym typeface="Marcellus"/>
                  </a:rPr>
                  <a:t>)</a:t>
                </a:r>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60E83E39-AD5A-3EB1-2448-A214FE847D3C}"/>
                  </a:ext>
                </a:extLst>
              </p:cNvPr>
              <p:cNvSpPr txBox="1">
                <a:spLocks noRot="1" noChangeAspect="1" noMove="1" noResize="1" noEditPoints="1" noAdjustHandles="1" noChangeArrowheads="1" noChangeShapeType="1" noTextEdit="1"/>
              </p:cNvSpPr>
              <p:nvPr/>
            </p:nvSpPr>
            <p:spPr>
              <a:xfrm>
                <a:off x="3742467" y="3142548"/>
                <a:ext cx="2184400" cy="537263"/>
              </a:xfrm>
              <a:prstGeom prst="rect">
                <a:avLst/>
              </a:prstGeom>
              <a:blipFill>
                <a:blip r:embed="rId6"/>
                <a:stretch>
                  <a:fillRect l="-2514" b="-5682"/>
                </a:stretch>
              </a:blipFill>
            </p:spPr>
            <p:txBody>
              <a:bodyPr/>
              <a:lstStyle/>
              <a:p>
                <a:r>
                  <a:rPr lang="en-GB">
                    <a:noFill/>
                  </a:rPr>
                  <a:t> </a:t>
                </a:r>
              </a:p>
            </p:txBody>
          </p:sp>
        </mc:Fallback>
      </mc:AlternateContent>
      <p:sp>
        <p:nvSpPr>
          <p:cNvPr id="11" name="Google Shape;473;p41">
            <a:extLst>
              <a:ext uri="{FF2B5EF4-FFF2-40B4-BE49-F238E27FC236}">
                <a16:creationId xmlns:a16="http://schemas.microsoft.com/office/drawing/2014/main" id="{7B28C929-BF53-55F9-EE52-3E047573AAEE}"/>
              </a:ext>
            </a:extLst>
          </p:cNvPr>
          <p:cNvSpPr txBox="1">
            <a:spLocks/>
          </p:cNvSpPr>
          <p:nvPr/>
        </p:nvSpPr>
        <p:spPr>
          <a:xfrm>
            <a:off x="265500" y="3430668"/>
            <a:ext cx="7598340" cy="102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1pPr>
            <a:lvl2pPr marL="914400" marR="0" lvl="1"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2pPr>
            <a:lvl3pPr marL="1371600" marR="0" lvl="2"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3pPr>
            <a:lvl4pPr marL="1828800" marR="0" lvl="3"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4pPr>
            <a:lvl5pPr marL="2286000" marR="0" lvl="4"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5pPr>
            <a:lvl6pPr marL="2743200" marR="0" lvl="5"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6pPr>
            <a:lvl7pPr marL="3200400" marR="0" lvl="6"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7pPr>
            <a:lvl8pPr marL="3657600" marR="0" lvl="7"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8pPr>
            <a:lvl9pPr marL="4114800" marR="0" lvl="8"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9pPr>
          </a:lstStyle>
          <a:p>
            <a:pPr marL="285750" indent="-285750" algn="l">
              <a:spcBef>
                <a:spcPts val="500"/>
              </a:spcBef>
              <a:spcAft>
                <a:spcPts val="500"/>
              </a:spcAft>
              <a:buFont typeface="Arial" panose="020B0604020202020204" pitchFamily="34" charset="0"/>
              <a:buChar char="•"/>
            </a:pPr>
            <a:endParaRPr lang="en-US" sz="1800" dirty="0"/>
          </a:p>
          <a:p>
            <a:pPr marL="0" indent="0" algn="l">
              <a:spcBef>
                <a:spcPts val="500"/>
              </a:spcBef>
              <a:spcAft>
                <a:spcPts val="500"/>
              </a:spcAft>
            </a:pPr>
            <a:r>
              <a:rPr lang="en-US" sz="1800" dirty="0"/>
              <a:t>Lines are perpendicular if:  a + b = 0</a:t>
            </a:r>
          </a:p>
          <a:p>
            <a:pPr marL="0" indent="0" algn="l"/>
            <a:endParaRPr lang="en-US" sz="1800" dirty="0"/>
          </a:p>
          <a:p>
            <a:pPr marL="0" indent="0" algn="l"/>
            <a:endParaRPr lang="en-US" sz="1800" dirty="0"/>
          </a:p>
        </p:txBody>
      </p:sp>
      <p:sp>
        <p:nvSpPr>
          <p:cNvPr id="12" name="Google Shape;473;p41">
            <a:extLst>
              <a:ext uri="{FF2B5EF4-FFF2-40B4-BE49-F238E27FC236}">
                <a16:creationId xmlns:a16="http://schemas.microsoft.com/office/drawing/2014/main" id="{EA5F81F3-59C6-F2D0-2A4D-2F66127BDBEC}"/>
              </a:ext>
            </a:extLst>
          </p:cNvPr>
          <p:cNvSpPr txBox="1">
            <a:spLocks/>
          </p:cNvSpPr>
          <p:nvPr/>
        </p:nvSpPr>
        <p:spPr>
          <a:xfrm>
            <a:off x="265500" y="4141837"/>
            <a:ext cx="7598340" cy="102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1pPr>
            <a:lvl2pPr marL="914400" marR="0" lvl="1"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2pPr>
            <a:lvl3pPr marL="1371600" marR="0" lvl="2"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3pPr>
            <a:lvl4pPr marL="1828800" marR="0" lvl="3"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4pPr>
            <a:lvl5pPr marL="2286000" marR="0" lvl="4"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5pPr>
            <a:lvl6pPr marL="2743200" marR="0" lvl="5"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6pPr>
            <a:lvl7pPr marL="3200400" marR="0" lvl="6"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7pPr>
            <a:lvl8pPr marL="3657600" marR="0" lvl="7"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8pPr>
            <a:lvl9pPr marL="4114800" marR="0" lvl="8" indent="-317500" algn="ctr" rtl="0">
              <a:lnSpc>
                <a:spcPct val="90000"/>
              </a:lnSpc>
              <a:spcBef>
                <a:spcPts val="0"/>
              </a:spcBef>
              <a:spcAft>
                <a:spcPts val="0"/>
              </a:spcAft>
              <a:buClr>
                <a:schemeClr val="dk1"/>
              </a:buClr>
              <a:buSzPts val="2400"/>
              <a:buFont typeface="Marcellus"/>
              <a:buNone/>
              <a:defRPr sz="2400" b="0" i="0" u="none" strike="noStrike" cap="none">
                <a:solidFill>
                  <a:schemeClr val="dk1"/>
                </a:solidFill>
                <a:latin typeface="Marcellus"/>
                <a:ea typeface="Marcellus"/>
                <a:cs typeface="Marcellus"/>
                <a:sym typeface="Marcellus"/>
              </a:defRPr>
            </a:lvl9pPr>
          </a:lstStyle>
          <a:p>
            <a:pPr marL="0" indent="0" algn="l">
              <a:spcBef>
                <a:spcPts val="500"/>
              </a:spcBef>
              <a:spcAft>
                <a:spcPts val="500"/>
              </a:spcAft>
            </a:pPr>
            <a:r>
              <a:rPr lang="en-US" sz="1800" dirty="0"/>
              <a:t>Lines are parallel if:  h</a:t>
            </a:r>
            <a:r>
              <a:rPr lang="en-US" sz="1800" baseline="30000" dirty="0"/>
              <a:t>2</a:t>
            </a:r>
            <a:r>
              <a:rPr lang="en-US" sz="1800" dirty="0"/>
              <a:t> = a.b</a:t>
            </a:r>
          </a:p>
          <a:p>
            <a:pPr marL="0" indent="0" algn="l"/>
            <a:endParaRPr lang="en-US" sz="1800" dirty="0"/>
          </a:p>
          <a:p>
            <a:pPr marL="0" indent="0" algn="l"/>
            <a:endParaRPr lang="en-US" sz="1800" dirty="0"/>
          </a:p>
        </p:txBody>
      </p:sp>
    </p:spTree>
    <p:extLst>
      <p:ext uri="{BB962C8B-B14F-4D97-AF65-F5344CB8AC3E}">
        <p14:creationId xmlns:p14="http://schemas.microsoft.com/office/powerpoint/2010/main" val="313466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4" grpId="0"/>
      <p:bldP spid="5"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p>
            <a:r>
              <a:rPr lang="en-GB" sz="3200" dirty="0">
                <a:effectLst/>
                <a:latin typeface="Josefin Sans" pitchFamily="2" charset="0"/>
              </a:rPr>
              <a:t>ANGLE BISECTOR BETWEEN THE LINE PAIR</a:t>
            </a:r>
            <a:br>
              <a:rPr lang="en-GB" sz="3200" dirty="0">
                <a:effectLst/>
                <a:latin typeface="Josefin Sans" pitchFamily="2" charset="0"/>
              </a:rPr>
            </a:br>
            <a:endParaRPr lang="en-GB" sz="5400" dirty="0">
              <a:effectLst/>
              <a:latin typeface="Josefin Sans" pitchFamily="2" charset="0"/>
            </a:endParaRPr>
          </a:p>
        </p:txBody>
      </p:sp>
      <p:sp>
        <p:nvSpPr>
          <p:cNvPr id="851" name="Google Shape;851;p31"/>
          <p:cNvSpPr txBox="1">
            <a:spLocks noGrp="1"/>
          </p:cNvSpPr>
          <p:nvPr>
            <p:ph type="title" idx="2"/>
          </p:nvPr>
        </p:nvSpPr>
        <p:spPr>
          <a:xfrm>
            <a:off x="4146000" y="1844338"/>
            <a:ext cx="8520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439935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2400" dirty="0"/>
              <a:t>ANGLE BISECTOR BETWEEN THE LINE PAIR</a:t>
            </a:r>
            <a:br>
              <a:rPr lang="en-GB" sz="2400" dirty="0"/>
            </a:br>
            <a:r>
              <a:rPr lang="en-GB" sz="2400" dirty="0"/>
              <a:t>REPRESENTED BY</a:t>
            </a:r>
            <a:endParaRPr sz="24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p:sp>
        <p:nvSpPr>
          <p:cNvPr id="10" name="Rectangle 9">
            <a:extLst>
              <a:ext uri="{FF2B5EF4-FFF2-40B4-BE49-F238E27FC236}">
                <a16:creationId xmlns:a16="http://schemas.microsoft.com/office/drawing/2014/main" id="{2CC65873-F1AB-6967-73A9-C1DE07F30F9A}"/>
              </a:ext>
            </a:extLst>
          </p:cNvPr>
          <p:cNvSpPr/>
          <p:nvPr/>
        </p:nvSpPr>
        <p:spPr>
          <a:xfrm>
            <a:off x="2560320" y="1141679"/>
            <a:ext cx="4023360" cy="50202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latin typeface="Montserrat Alternates" panose="00000800000000000000" pitchFamily="50" charset="0"/>
              </a:rPr>
              <a:t>ax</a:t>
            </a:r>
            <a:r>
              <a:rPr lang="en-US" sz="2800" b="1" baseline="30000" dirty="0">
                <a:effectLst>
                  <a:outerShdw blurRad="38100" dist="38100" dir="2700000" algn="tl">
                    <a:srgbClr val="000000">
                      <a:alpha val="43137"/>
                    </a:srgbClr>
                  </a:outerShdw>
                </a:effectLst>
                <a:latin typeface="Montserrat Alternates" panose="00000800000000000000" pitchFamily="50" charset="0"/>
              </a:rPr>
              <a:t>2 </a:t>
            </a:r>
            <a:r>
              <a:rPr lang="en-US" sz="2800" b="1" dirty="0">
                <a:effectLst>
                  <a:outerShdw blurRad="38100" dist="38100" dir="2700000" algn="tl">
                    <a:srgbClr val="000000">
                      <a:alpha val="43137"/>
                    </a:srgbClr>
                  </a:outerShdw>
                </a:effectLst>
                <a:latin typeface="Montserrat Alternates" panose="00000800000000000000" pitchFamily="50" charset="0"/>
              </a:rPr>
              <a:t>+ 2hxy + by</a:t>
            </a:r>
            <a:r>
              <a:rPr lang="en-US" sz="2800" b="1" baseline="30000" dirty="0">
                <a:effectLst>
                  <a:outerShdw blurRad="38100" dist="38100" dir="2700000" algn="tl">
                    <a:srgbClr val="000000">
                      <a:alpha val="43137"/>
                    </a:srgbClr>
                  </a:outerShdw>
                </a:effectLst>
                <a:latin typeface="Montserrat Alternates" panose="00000800000000000000" pitchFamily="50" charset="0"/>
              </a:rPr>
              <a:t>2</a:t>
            </a:r>
            <a:r>
              <a:rPr lang="en-US" sz="2800" b="1" dirty="0">
                <a:effectLst>
                  <a:outerShdw blurRad="38100" dist="38100" dir="2700000" algn="tl">
                    <a:srgbClr val="000000">
                      <a:alpha val="43137"/>
                    </a:srgbClr>
                  </a:outerShdw>
                </a:effectLst>
                <a:latin typeface="Montserrat Alternates" panose="00000800000000000000" pitchFamily="50" charset="0"/>
              </a:rPr>
              <a:t> = 0</a:t>
            </a:r>
          </a:p>
        </p:txBody>
      </p:sp>
      <p:pic>
        <p:nvPicPr>
          <p:cNvPr id="1026" name="Picture 5">
            <a:extLst>
              <a:ext uri="{FF2B5EF4-FFF2-40B4-BE49-F238E27FC236}">
                <a16:creationId xmlns:a16="http://schemas.microsoft.com/office/drawing/2014/main" id="{335C58F7-C8C4-0305-1290-C200E78EE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160338"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a:extLst>
              <a:ext uri="{FF2B5EF4-FFF2-40B4-BE49-F238E27FC236}">
                <a16:creationId xmlns:a16="http://schemas.microsoft.com/office/drawing/2014/main" id="{6CBE6B14-37CC-5ECE-B0B8-881FD7DE44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7700"/>
            <a:ext cx="160338" cy="1905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4D76C884-042F-7600-4699-6BEA9D9BDEE7}"/>
              </a:ext>
            </a:extLst>
          </p:cNvPr>
          <p:cNvSpPr>
            <a:spLocks noChangeArrowheads="1"/>
          </p:cNvSpPr>
          <p:nvPr/>
        </p:nvSpPr>
        <p:spPr bwMode="auto">
          <a:xfrm>
            <a:off x="0" y="64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3">
            <a:extLst>
              <a:ext uri="{FF2B5EF4-FFF2-40B4-BE49-F238E27FC236}">
                <a16:creationId xmlns:a16="http://schemas.microsoft.com/office/drawing/2014/main" id="{1836FAD1-9C5A-0A73-C350-DB3B017685E9}"/>
              </a:ext>
            </a:extLst>
          </p:cNvPr>
          <p:cNvSpPr>
            <a:spLocks noChangeArrowheads="1"/>
          </p:cNvSpPr>
          <p:nvPr/>
        </p:nvSpPr>
        <p:spPr bwMode="auto">
          <a:xfrm>
            <a:off x="312738" y="3275934"/>
            <a:ext cx="36090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cxnSp>
        <p:nvCxnSpPr>
          <p:cNvPr id="21" name="Straight Connector 20">
            <a:extLst>
              <a:ext uri="{FF2B5EF4-FFF2-40B4-BE49-F238E27FC236}">
                <a16:creationId xmlns:a16="http://schemas.microsoft.com/office/drawing/2014/main" id="{8124CA80-EE9F-0B1A-B611-E392C24F22A4}"/>
              </a:ext>
            </a:extLst>
          </p:cNvPr>
          <p:cNvCxnSpPr/>
          <p:nvPr/>
        </p:nvCxnSpPr>
        <p:spPr>
          <a:xfrm>
            <a:off x="4219606" y="1720804"/>
            <a:ext cx="0" cy="3323636"/>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6644BC75-23FF-321E-24F9-D4FF366A5C92}"/>
              </a:ext>
            </a:extLst>
          </p:cNvPr>
          <p:cNvPicPr>
            <a:picLocks noChangeAspect="1"/>
          </p:cNvPicPr>
          <p:nvPr/>
        </p:nvPicPr>
        <p:blipFill>
          <a:blip r:embed="rId5"/>
          <a:stretch>
            <a:fillRect/>
          </a:stretch>
        </p:blipFill>
        <p:spPr>
          <a:xfrm>
            <a:off x="4279039" y="1720804"/>
            <a:ext cx="3138288" cy="3422696"/>
          </a:xfrm>
          <a:prstGeom prst="rect">
            <a:avLst/>
          </a:prstGeom>
        </p:spPr>
      </p:pic>
      <p:pic>
        <p:nvPicPr>
          <p:cNvPr id="3" name="Picture 2">
            <a:extLst>
              <a:ext uri="{FF2B5EF4-FFF2-40B4-BE49-F238E27FC236}">
                <a16:creationId xmlns:a16="http://schemas.microsoft.com/office/drawing/2014/main" id="{64E3FBC7-AC4B-493E-4694-84944B0983B9}"/>
              </a:ext>
            </a:extLst>
          </p:cNvPr>
          <p:cNvPicPr>
            <a:picLocks noChangeAspect="1"/>
          </p:cNvPicPr>
          <p:nvPr/>
        </p:nvPicPr>
        <p:blipFill rotWithShape="1">
          <a:blip r:embed="rId6"/>
          <a:srcRect l="24621" t="31958" r="7617" b="12330"/>
          <a:stretch/>
        </p:blipFill>
        <p:spPr>
          <a:xfrm>
            <a:off x="495902" y="1843161"/>
            <a:ext cx="3485323" cy="2865546"/>
          </a:xfrm>
          <a:prstGeom prst="rect">
            <a:avLst/>
          </a:prstGeom>
        </p:spPr>
      </p:pic>
    </p:spTree>
    <p:extLst>
      <p:ext uri="{BB962C8B-B14F-4D97-AF65-F5344CB8AC3E}">
        <p14:creationId xmlns:p14="http://schemas.microsoft.com/office/powerpoint/2010/main" val="418026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807720" y="2961243"/>
            <a:ext cx="7528560" cy="673200"/>
          </a:xfrm>
          <a:prstGeom prst="rect">
            <a:avLst/>
          </a:prstGeom>
        </p:spPr>
        <p:txBody>
          <a:bodyPr spcFirstLastPara="1" wrap="square" lIns="91425" tIns="91425" rIns="91425" bIns="91425" anchor="t" anchorCtr="0">
            <a:noAutofit/>
          </a:bodyPr>
          <a:lstStyle/>
          <a:p>
            <a:r>
              <a:rPr lang="en-US" sz="1800" i="0" dirty="0">
                <a:solidFill>
                  <a:srgbClr val="242424"/>
                </a:solidFill>
                <a:effectLst/>
                <a:latin typeface="Josefin Sans" pitchFamily="2" charset="0"/>
                <a:ea typeface="Marcellus"/>
                <a:cs typeface="Marcellus"/>
              </a:rPr>
              <a:t>CONDITION THAT THE GENERAL EQUATION OF SECOND DEGREE MAY REPRESENT A LINE PAIR</a:t>
            </a:r>
            <a:br>
              <a:rPr lang="en-GB" sz="1800" dirty="0">
                <a:solidFill>
                  <a:srgbClr val="242424"/>
                </a:solidFill>
                <a:latin typeface="Josefin Sans" pitchFamily="2" charset="0"/>
              </a:rPr>
            </a:br>
            <a:endParaRPr lang="en-GB" sz="1800" dirty="0">
              <a:effectLst/>
              <a:latin typeface="Josefin Sans" pitchFamily="2" charset="0"/>
            </a:endParaRPr>
          </a:p>
        </p:txBody>
      </p:sp>
      <p:sp>
        <p:nvSpPr>
          <p:cNvPr id="851" name="Google Shape;851;p31"/>
          <p:cNvSpPr txBox="1">
            <a:spLocks noGrp="1"/>
          </p:cNvSpPr>
          <p:nvPr>
            <p:ph type="title" idx="2"/>
          </p:nvPr>
        </p:nvSpPr>
        <p:spPr>
          <a:xfrm>
            <a:off x="4146000" y="1981498"/>
            <a:ext cx="8520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97334115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US" sz="1800" i="0" dirty="0">
                <a:solidFill>
                  <a:srgbClr val="242424"/>
                </a:solidFill>
                <a:effectLst/>
                <a:latin typeface="Josefin Sans" pitchFamily="2" charset="0"/>
                <a:ea typeface="Marcellus"/>
                <a:cs typeface="Marcellus"/>
              </a:rPr>
              <a:t>CONDITION THAT THE GENERAL EQUATION OF SECOND DEGREE MAY REPRESENT A LINE PAIR</a:t>
            </a:r>
            <a:br>
              <a:rPr lang="en-GB" sz="1800" dirty="0">
                <a:solidFill>
                  <a:srgbClr val="242424"/>
                </a:solidFill>
                <a:latin typeface="Josefin Sans" pitchFamily="2" charset="0"/>
              </a:rPr>
            </a:br>
            <a:endParaRPr sz="18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5A3A55-E2AB-15AE-EC34-9F81CC2D9489}"/>
                  </a:ext>
                </a:extLst>
              </p:cNvPr>
              <p:cNvSpPr txBox="1"/>
              <p:nvPr/>
            </p:nvSpPr>
            <p:spPr>
              <a:xfrm>
                <a:off x="488574" y="969652"/>
                <a:ext cx="8471652" cy="4706545"/>
              </a:xfrm>
              <a:prstGeom prst="rect">
                <a:avLst/>
              </a:prstGeom>
              <a:noFill/>
            </p:spPr>
            <p:txBody>
              <a:bodyPr wrap="square">
                <a:spAutoFit/>
              </a:bodyPr>
              <a:lstStyle/>
              <a:p>
                <a:pPr marL="285750" indent="-285750">
                  <a:buFont typeface="Wingdings" panose="05000000000000000000" pitchFamily="2" charset="2"/>
                  <a:buChar char="§"/>
                </a:pPr>
                <a:r>
                  <a:rPr lang="en-US" sz="1400" dirty="0"/>
                  <a:t>The general equation of second degree in x and y is</a:t>
                </a:r>
              </a:p>
              <a:p>
                <a:pPr marL="0" indent="0"/>
                <a:r>
                  <a:rPr lang="en-US" sz="1400" dirty="0"/>
                  <a:t>      </a:t>
                </a:r>
              </a:p>
              <a:p>
                <a:pPr marL="0" indent="0"/>
                <a:endParaRPr lang="en-US" dirty="0"/>
              </a:p>
              <a:p>
                <a:pPr marL="0" indent="0"/>
                <a:r>
                  <a:rPr lang="en-US" sz="1400" dirty="0"/>
                  <a:t>			ax</a:t>
                </a:r>
                <a:r>
                  <a:rPr lang="en-US" sz="1400" baseline="30000" dirty="0"/>
                  <a:t>2</a:t>
                </a:r>
                <a:r>
                  <a:rPr lang="en-US" sz="1400" dirty="0"/>
                  <a:t> + 2hxy + by</a:t>
                </a:r>
                <a:r>
                  <a:rPr lang="en-US" sz="1400" baseline="30000" dirty="0"/>
                  <a:t>2</a:t>
                </a:r>
                <a:r>
                  <a:rPr lang="en-US" sz="1400" dirty="0"/>
                  <a:t> + 2gx + 2fy + c = 0     	(where a ≠ 0)</a:t>
                </a:r>
              </a:p>
              <a:p>
                <a:pPr marL="0" indent="0"/>
                <a:endParaRPr lang="en-US" dirty="0"/>
              </a:p>
              <a:p>
                <a:pPr marL="285750" indent="-285750">
                  <a:buFont typeface="Wingdings" panose="05000000000000000000" pitchFamily="2" charset="2"/>
                  <a:buChar char="§"/>
                </a:pPr>
                <a:r>
                  <a:rPr lang="en-US" sz="1400" dirty="0"/>
                  <a:t>The equation may be written as:</a:t>
                </a:r>
              </a:p>
              <a:p>
                <a:pPr marL="0" indent="0"/>
                <a:r>
                  <a:rPr lang="en-US" sz="1400" dirty="0"/>
                  <a:t>      			</a:t>
                </a:r>
              </a:p>
              <a:p>
                <a:pPr marL="0" indent="0"/>
                <a:r>
                  <a:rPr lang="en-US" dirty="0"/>
                  <a:t>			         </a:t>
                </a:r>
                <a:r>
                  <a:rPr lang="en-US" sz="1400" dirty="0"/>
                  <a:t> ax</a:t>
                </a:r>
                <a:r>
                  <a:rPr lang="en-US" sz="1400" baseline="30000" dirty="0"/>
                  <a:t>2</a:t>
                </a:r>
                <a:r>
                  <a:rPr lang="en-US" sz="1400" dirty="0"/>
                  <a:t> + 2x(</a:t>
                </a:r>
                <a:r>
                  <a:rPr lang="en-US" sz="1400" dirty="0" err="1"/>
                  <a:t>hy</a:t>
                </a:r>
                <a:r>
                  <a:rPr lang="en-US" sz="1400" dirty="0"/>
                  <a:t> + g) + by</a:t>
                </a:r>
                <a:r>
                  <a:rPr lang="en-US" sz="1400" baseline="30000" dirty="0"/>
                  <a:t>2</a:t>
                </a:r>
                <a:r>
                  <a:rPr lang="en-US" sz="1400" dirty="0"/>
                  <a:t> +2fy + c = 0</a:t>
                </a:r>
              </a:p>
              <a:p>
                <a:pPr marL="0" indent="0"/>
                <a:endParaRPr lang="en-US" sz="1400" dirty="0"/>
              </a:p>
              <a:p>
                <a:pPr marL="285750" indent="-285750">
                  <a:buFont typeface="Wingdings" panose="05000000000000000000" pitchFamily="2" charset="2"/>
                  <a:buChar char="§"/>
                </a:pPr>
                <a:r>
                  <a:rPr lang="en-US" dirty="0"/>
                  <a:t>The roots of the equation will be:</a:t>
                </a:r>
              </a:p>
              <a:p>
                <a:pPr marL="285750" indent="-285750">
                  <a:buFont typeface="Wingdings" panose="05000000000000000000" pitchFamily="2" charset="2"/>
                  <a:buChar char="§"/>
                </a:pPr>
                <a:endParaRPr lang="en-US" sz="1400" dirty="0"/>
              </a:p>
              <a:p>
                <a:pPr marL="0" indent="0"/>
                <a:r>
                  <a:rPr lang="en-US" sz="1400" dirty="0"/>
                  <a:t>		x =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𝑎</m:t>
                        </m:r>
                      </m:den>
                    </m:f>
                    <m:r>
                      <a:rPr lang="en-US" sz="1400" b="0" i="0" smtClean="0">
                        <a:latin typeface="Cambria Math" panose="02040503050406030204" pitchFamily="18" charset="0"/>
                      </a:rPr>
                      <m:t> </m:t>
                    </m:r>
                  </m:oMath>
                </a14:m>
                <a:r>
                  <a:rPr lang="en-US" sz="1400" dirty="0"/>
                  <a:t>{-(hy + g) </a:t>
                </a:r>
                <a:r>
                  <a:rPr lang="en-US" dirty="0"/>
                  <a:t>± </a:t>
                </a:r>
                <a14:m>
                  <m:oMath xmlns:m="http://schemas.openxmlformats.org/officeDocument/2006/math">
                    <m:rad>
                      <m:radPr>
                        <m:degHide m:val="on"/>
                        <m:ctrlPr>
                          <a:rPr lang="en-US"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h𝑦</m:t>
                            </m:r>
                            <m:r>
                              <a:rPr lang="en-US" b="0" i="1" smtClean="0">
                                <a:latin typeface="Cambria Math" panose="02040503050406030204" pitchFamily="18" charset="0"/>
                              </a:rPr>
                              <m:t>+</m:t>
                            </m:r>
                            <m:r>
                              <a:rPr lang="en-US" b="0" i="1" smtClean="0">
                                <a:latin typeface="Cambria Math" panose="02040503050406030204" pitchFamily="18" charset="0"/>
                              </a:rPr>
                              <m:t>𝑔</m:t>
                            </m:r>
                          </m:e>
                        </m:d>
                        <m:r>
                          <a:rPr lang="en-US" b="0" i="1" baseline="30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baseline="30000"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rPr>
                          <m:t>𝑓𝑦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rad>
                  </m:oMath>
                </a14:m>
                <a:r>
                  <a:rPr lang="en-US" dirty="0"/>
                  <a:t> }</a:t>
                </a:r>
                <a:endParaRPr lang="en-US" sz="1400" dirty="0"/>
              </a:p>
              <a:p>
                <a:pPr marL="0" indent="0"/>
                <a:endParaRPr lang="en-US" dirty="0"/>
              </a:p>
              <a:p>
                <a:r>
                  <a:rPr lang="en-US" sz="1400" dirty="0"/>
                  <a:t>These equations will be linear only if     </a:t>
                </a:r>
              </a:p>
              <a:p>
                <a:endParaRPr lang="en-US" sz="1400" dirty="0"/>
              </a:p>
              <a:p>
                <a:r>
                  <a:rPr lang="en-US" dirty="0"/>
                  <a:t>			</a:t>
                </a:r>
                <a:r>
                  <a:rPr lang="en-US" sz="1400" dirty="0"/>
                  <a:t>  </a:t>
                </a:r>
                <a14:m>
                  <m:oMath xmlns:m="http://schemas.openxmlformats.org/officeDocument/2006/math">
                    <m:d>
                      <m:dPr>
                        <m:ctrlPr>
                          <a:rPr lang="en-US" sz="1400" i="1">
                            <a:latin typeface="Cambria Math" panose="02040503050406030204" pitchFamily="18" charset="0"/>
                          </a:rPr>
                        </m:ctrlPr>
                      </m:dPr>
                      <m:e>
                        <m:r>
                          <a:rPr lang="en-US" sz="1400" i="1">
                            <a:latin typeface="Cambria Math" panose="02040503050406030204" pitchFamily="18" charset="0"/>
                          </a:rPr>
                          <m:t>h𝑦</m:t>
                        </m:r>
                        <m:r>
                          <a:rPr lang="en-US" sz="1400" i="1">
                            <a:latin typeface="Cambria Math" panose="02040503050406030204" pitchFamily="18" charset="0"/>
                          </a:rPr>
                          <m:t>+</m:t>
                        </m:r>
                        <m:r>
                          <a:rPr lang="en-US" sz="1400" i="1">
                            <a:latin typeface="Cambria Math" panose="02040503050406030204" pitchFamily="18" charset="0"/>
                          </a:rPr>
                          <m:t>𝑔</m:t>
                        </m:r>
                      </m:e>
                    </m:d>
                    <m:r>
                      <a:rPr lang="en-US" sz="1400" i="1" baseline="30000">
                        <a:latin typeface="Cambria Math" panose="02040503050406030204" pitchFamily="18" charset="0"/>
                      </a:rPr>
                      <m:t>2</m:t>
                    </m:r>
                    <m:r>
                      <a:rPr lang="en-US" sz="1400" i="1" smtClean="0">
                        <a:latin typeface="Cambria Math" panose="02040503050406030204" pitchFamily="18" charset="0"/>
                      </a:rPr>
                      <m:t> </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𝑏𝑦</m:t>
                    </m:r>
                    <m:r>
                      <a:rPr lang="en-US" sz="1400" i="1" baseline="30000">
                        <a:latin typeface="Cambria Math" panose="02040503050406030204" pitchFamily="18" charset="0"/>
                      </a:rPr>
                      <m:t>2</m:t>
                    </m:r>
                    <m:r>
                      <a:rPr lang="en-US" sz="1400" i="1">
                        <a:latin typeface="Cambria Math" panose="02040503050406030204" pitchFamily="18" charset="0"/>
                      </a:rPr>
                      <m:t>+2</m:t>
                    </m:r>
                    <m:r>
                      <a:rPr lang="en-US" sz="1400" i="1">
                        <a:latin typeface="Cambria Math" panose="02040503050406030204" pitchFamily="18" charset="0"/>
                      </a:rPr>
                      <m:t>𝑓𝑦</m:t>
                    </m:r>
                    <m:r>
                      <a:rPr lang="en-US" sz="1400" i="1">
                        <a:latin typeface="Cambria Math" panose="02040503050406030204" pitchFamily="18" charset="0"/>
                      </a:rPr>
                      <m:t>+</m:t>
                    </m:r>
                    <m:r>
                      <a:rPr lang="en-US" sz="1400" i="1">
                        <a:latin typeface="Cambria Math" panose="02040503050406030204" pitchFamily="18" charset="0"/>
                      </a:rPr>
                      <m:t>𝑐</m:t>
                    </m:r>
                    <m:r>
                      <a:rPr lang="en-US" sz="1400" i="1">
                        <a:latin typeface="Cambria Math" panose="02040503050406030204" pitchFamily="18" charset="0"/>
                      </a:rPr>
                      <m:t>)</m:t>
                    </m:r>
                  </m:oMath>
                </a14:m>
                <a:r>
                  <a:rPr lang="en-US" sz="1400" dirty="0"/>
                  <a:t> </a:t>
                </a:r>
              </a:p>
              <a:p>
                <a:r>
                  <a:rPr lang="en-US" dirty="0"/>
                  <a:t>	</a:t>
                </a:r>
              </a:p>
              <a:p>
                <a:r>
                  <a:rPr lang="en-US" sz="1400" dirty="0"/>
                  <a:t>be a perfect square</a:t>
                </a:r>
              </a:p>
              <a:p>
                <a:pPr marL="0" indent="0"/>
                <a:endParaRPr lang="en-US" sz="1400" dirty="0"/>
              </a:p>
              <a:p>
                <a:pPr marL="0" indent="0"/>
                <a:endParaRPr lang="en-US" sz="1400" dirty="0"/>
              </a:p>
              <a:p>
                <a:pPr algn="l"/>
                <a:endParaRPr lang="en-GB" dirty="0"/>
              </a:p>
            </p:txBody>
          </p:sp>
        </mc:Choice>
        <mc:Fallback xmlns="">
          <p:sp>
            <p:nvSpPr>
              <p:cNvPr id="11" name="TextBox 10">
                <a:extLst>
                  <a:ext uri="{FF2B5EF4-FFF2-40B4-BE49-F238E27FC236}">
                    <a16:creationId xmlns:a16="http://schemas.microsoft.com/office/drawing/2014/main" id="{F95A3A55-E2AB-15AE-EC34-9F81CC2D9489}"/>
                  </a:ext>
                </a:extLst>
              </p:cNvPr>
              <p:cNvSpPr txBox="1">
                <a:spLocks noRot="1" noChangeAspect="1" noMove="1" noResize="1" noEditPoints="1" noAdjustHandles="1" noChangeArrowheads="1" noChangeShapeType="1" noTextEdit="1"/>
              </p:cNvSpPr>
              <p:nvPr/>
            </p:nvSpPr>
            <p:spPr>
              <a:xfrm>
                <a:off x="488574" y="969652"/>
                <a:ext cx="8471652" cy="4706545"/>
              </a:xfrm>
              <a:prstGeom prst="rect">
                <a:avLst/>
              </a:prstGeom>
              <a:blipFill>
                <a:blip r:embed="rId3"/>
                <a:stretch>
                  <a:fillRect l="-216" t="-259"/>
                </a:stretch>
              </a:blipFill>
            </p:spPr>
            <p:txBody>
              <a:bodyPr/>
              <a:lstStyle/>
              <a:p>
                <a:r>
                  <a:rPr lang="en-GB">
                    <a:noFill/>
                  </a:rPr>
                  <a:t> </a:t>
                </a:r>
              </a:p>
            </p:txBody>
          </p:sp>
        </mc:Fallback>
      </mc:AlternateContent>
    </p:spTree>
    <p:extLst>
      <p:ext uri="{BB962C8B-B14F-4D97-AF65-F5344CB8AC3E}">
        <p14:creationId xmlns:p14="http://schemas.microsoft.com/office/powerpoint/2010/main" val="1229290469"/>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US" sz="1800" i="0" dirty="0">
                <a:solidFill>
                  <a:srgbClr val="242424"/>
                </a:solidFill>
                <a:effectLst/>
                <a:latin typeface="Josefin Sans" pitchFamily="2" charset="0"/>
                <a:ea typeface="Marcellus"/>
                <a:cs typeface="Marcellus"/>
              </a:rPr>
              <a:t>CONDITION THAT THE GENERAL EQUATION OF SECOND DEGREE MAY REPRESENT A LINE PAIR</a:t>
            </a:r>
            <a:br>
              <a:rPr lang="en-GB" sz="1800" dirty="0">
                <a:solidFill>
                  <a:srgbClr val="242424"/>
                </a:solidFill>
                <a:latin typeface="Josefin Sans" pitchFamily="2" charset="0"/>
              </a:rPr>
            </a:br>
            <a:endParaRPr sz="18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mc:AlternateContent xmlns:mc="http://schemas.openxmlformats.org/markup-compatibility/2006" xmlns:a14="http://schemas.microsoft.com/office/drawing/2010/main">
        <mc:Choice Requires="a14">
          <p:sp>
            <p:nvSpPr>
              <p:cNvPr id="2" name="Google Shape;472;p41">
                <a:extLst>
                  <a:ext uri="{FF2B5EF4-FFF2-40B4-BE49-F238E27FC236}">
                    <a16:creationId xmlns:a16="http://schemas.microsoft.com/office/drawing/2014/main" id="{864F7082-3C06-198A-5785-E697C2152BD4}"/>
                  </a:ext>
                </a:extLst>
              </p:cNvPr>
              <p:cNvSpPr txBox="1">
                <a:spLocks/>
              </p:cNvSpPr>
              <p:nvPr/>
            </p:nvSpPr>
            <p:spPr>
              <a:xfrm>
                <a:off x="488574" y="1277429"/>
                <a:ext cx="8177454" cy="495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285750" indent="-285750">
                  <a:buFont typeface="Wingdings" panose="05000000000000000000" pitchFamily="2" charset="2"/>
                  <a:buChar char="§"/>
                </a:pPr>
                <a:r>
                  <a:rPr lang="en-US" sz="1600" dirty="0"/>
                  <a:t>These equations will be linear only if </a:t>
                </a:r>
                <a14:m>
                  <m:oMath xmlns:m="http://schemas.openxmlformats.org/officeDocument/2006/math">
                    <m:d>
                      <m:dPr>
                        <m:ctrlPr>
                          <a:rPr lang="en-US" sz="1600" i="1">
                            <a:latin typeface="Cambria Math" panose="02040503050406030204" pitchFamily="18" charset="0"/>
                          </a:rPr>
                        </m:ctrlPr>
                      </m:dPr>
                      <m:e>
                        <m:r>
                          <a:rPr lang="en-US" sz="1600" i="1">
                            <a:latin typeface="Cambria Math" panose="02040503050406030204" pitchFamily="18" charset="0"/>
                          </a:rPr>
                          <m:t>h𝑦</m:t>
                        </m:r>
                        <m:r>
                          <a:rPr lang="en-US" sz="1600" i="1">
                            <a:latin typeface="Cambria Math" panose="02040503050406030204" pitchFamily="18" charset="0"/>
                          </a:rPr>
                          <m:t>+</m:t>
                        </m:r>
                        <m:r>
                          <a:rPr lang="en-US" sz="1600" i="1">
                            <a:latin typeface="Cambria Math" panose="02040503050406030204" pitchFamily="18" charset="0"/>
                          </a:rPr>
                          <m:t>𝑔</m:t>
                        </m:r>
                      </m:e>
                    </m:d>
                    <m:r>
                      <a:rPr lang="en-US" sz="1600" i="1" baseline="30000">
                        <a:latin typeface="Cambria Math" panose="02040503050406030204" pitchFamily="18" charset="0"/>
                      </a:rPr>
                      <m:t>2</m:t>
                    </m:r>
                    <m:r>
                      <a:rPr lang="en-US" sz="1600" i="1" smtClean="0">
                        <a:latin typeface="Cambria Math" panose="02040503050406030204" pitchFamily="18" charset="0"/>
                      </a:rPr>
                      <m:t> </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𝑏𝑦</m:t>
                    </m:r>
                    <m:r>
                      <a:rPr lang="en-US" sz="1600" i="1" baseline="30000">
                        <a:latin typeface="Cambria Math" panose="02040503050406030204" pitchFamily="18" charset="0"/>
                      </a:rPr>
                      <m:t>2</m:t>
                    </m:r>
                    <m:r>
                      <a:rPr lang="en-US" sz="1600" i="1">
                        <a:latin typeface="Cambria Math" panose="02040503050406030204" pitchFamily="18" charset="0"/>
                      </a:rPr>
                      <m:t>+2</m:t>
                    </m:r>
                    <m:r>
                      <a:rPr lang="en-US" sz="1600" i="1">
                        <a:latin typeface="Cambria Math" panose="02040503050406030204" pitchFamily="18" charset="0"/>
                      </a:rPr>
                      <m:t>𝑓𝑦</m:t>
                    </m:r>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a14:m>
                <a:r>
                  <a:rPr lang="en-US" sz="1600" dirty="0"/>
                  <a:t> be a perfect square</a:t>
                </a:r>
              </a:p>
            </p:txBody>
          </p:sp>
        </mc:Choice>
        <mc:Fallback xmlns="">
          <p:sp>
            <p:nvSpPr>
              <p:cNvPr id="2" name="Google Shape;472;p41">
                <a:extLst>
                  <a:ext uri="{FF2B5EF4-FFF2-40B4-BE49-F238E27FC236}">
                    <a16:creationId xmlns:a16="http://schemas.microsoft.com/office/drawing/2014/main" id="{864F7082-3C06-198A-5785-E697C2152BD4}"/>
                  </a:ext>
                </a:extLst>
              </p:cNvPr>
              <p:cNvSpPr txBox="1">
                <a:spLocks noRot="1" noChangeAspect="1" noMove="1" noResize="1" noEditPoints="1" noAdjustHandles="1" noChangeArrowheads="1" noChangeShapeType="1" noTextEdit="1"/>
              </p:cNvSpPr>
              <p:nvPr/>
            </p:nvSpPr>
            <p:spPr>
              <a:xfrm>
                <a:off x="488574" y="1277429"/>
                <a:ext cx="8177454" cy="495714"/>
              </a:xfrm>
              <a:prstGeom prst="rect">
                <a:avLst/>
              </a:prstGeom>
              <a:blipFill>
                <a:blip r:embed="rId3"/>
                <a:stretch>
                  <a:fillRect/>
                </a:stretch>
              </a:blipFill>
              <a:ln>
                <a:noFill/>
              </a:ln>
            </p:spPr>
            <p:txBody>
              <a:bodyPr/>
              <a:lstStyle/>
              <a:p>
                <a:r>
                  <a:rPr lang="en-GB">
                    <a:noFill/>
                  </a:rPr>
                  <a:t> </a:t>
                </a:r>
              </a:p>
            </p:txBody>
          </p:sp>
        </mc:Fallback>
      </mc:AlternateContent>
      <p:sp>
        <p:nvSpPr>
          <p:cNvPr id="3" name="Google Shape;472;p41">
            <a:extLst>
              <a:ext uri="{FF2B5EF4-FFF2-40B4-BE49-F238E27FC236}">
                <a16:creationId xmlns:a16="http://schemas.microsoft.com/office/drawing/2014/main" id="{049E8AA3-2462-0FA4-AA9A-0363F4BD47B4}"/>
              </a:ext>
            </a:extLst>
          </p:cNvPr>
          <p:cNvSpPr txBox="1">
            <a:spLocks/>
          </p:cNvSpPr>
          <p:nvPr/>
        </p:nvSpPr>
        <p:spPr>
          <a:xfrm>
            <a:off x="526674" y="1658429"/>
            <a:ext cx="8177454" cy="1384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285750" indent="-285750" algn="l">
              <a:buFont typeface="Arial" panose="020B0604020202020204" pitchFamily="34" charset="0"/>
              <a:buChar char="•"/>
            </a:pPr>
            <a:r>
              <a:rPr lang="en-US" sz="1600" dirty="0"/>
              <a:t>Let  (h</a:t>
            </a:r>
            <a:r>
              <a:rPr lang="en-US" sz="1600" baseline="30000" dirty="0"/>
              <a:t>2</a:t>
            </a:r>
            <a:r>
              <a:rPr lang="en-US" sz="1600" dirty="0"/>
              <a:t> – ab) y</a:t>
            </a:r>
            <a:r>
              <a:rPr lang="en-US" sz="1600" baseline="30000" dirty="0"/>
              <a:t>2</a:t>
            </a:r>
            <a:r>
              <a:rPr lang="en-US" sz="1600" dirty="0"/>
              <a:t> + 2(gh – af) y + (g</a:t>
            </a:r>
            <a:r>
              <a:rPr lang="en-US" sz="1600" baseline="30000" dirty="0"/>
              <a:t>2</a:t>
            </a:r>
            <a:r>
              <a:rPr lang="en-US" sz="1600" dirty="0"/>
              <a:t> – ac) be a perfect square</a:t>
            </a:r>
          </a:p>
          <a:p>
            <a:pPr marL="285750" indent="-285750" algn="l">
              <a:buFont typeface="Arial" panose="020B0604020202020204" pitchFamily="34" charset="0"/>
              <a:buChar char="•"/>
            </a:pPr>
            <a:r>
              <a:rPr lang="en-US" sz="1600" dirty="0"/>
              <a:t>(gh – af)</a:t>
            </a:r>
            <a:r>
              <a:rPr lang="en-US" sz="1600" baseline="30000" dirty="0"/>
              <a:t>2</a:t>
            </a:r>
            <a:r>
              <a:rPr lang="en-US" sz="1600" dirty="0"/>
              <a:t> – (h</a:t>
            </a:r>
            <a:r>
              <a:rPr lang="en-US" sz="1600" baseline="30000" dirty="0"/>
              <a:t>2</a:t>
            </a:r>
            <a:r>
              <a:rPr lang="en-US" sz="1600" dirty="0"/>
              <a:t> – ab) (g</a:t>
            </a:r>
            <a:r>
              <a:rPr lang="en-US" sz="1600" baseline="30000" dirty="0"/>
              <a:t>2</a:t>
            </a:r>
            <a:r>
              <a:rPr lang="en-US" sz="1600" dirty="0"/>
              <a:t> – ac) = 0</a:t>
            </a:r>
          </a:p>
          <a:p>
            <a:pPr marL="285750" indent="-285750" algn="l">
              <a:buFont typeface="Arial" panose="020B0604020202020204" pitchFamily="34" charset="0"/>
              <a:buChar char="•"/>
            </a:pPr>
            <a:r>
              <a:rPr lang="en-US" sz="1600" dirty="0"/>
              <a:t>a (abc + 2fgh – af</a:t>
            </a:r>
            <a:r>
              <a:rPr lang="en-US" sz="1600" baseline="30000" dirty="0"/>
              <a:t>2</a:t>
            </a:r>
            <a:r>
              <a:rPr lang="en-US" sz="1600" dirty="0"/>
              <a:t> – bg</a:t>
            </a:r>
            <a:r>
              <a:rPr lang="en-US" sz="1600" baseline="30000" dirty="0"/>
              <a:t>2</a:t>
            </a:r>
            <a:r>
              <a:rPr lang="en-US" sz="1600" dirty="0"/>
              <a:t> –ch</a:t>
            </a:r>
            <a:r>
              <a:rPr lang="en-US" sz="1600" baseline="30000" dirty="0"/>
              <a:t>2</a:t>
            </a:r>
            <a:r>
              <a:rPr lang="en-US" sz="1600" dirty="0"/>
              <a:t>) = 0</a:t>
            </a:r>
          </a:p>
          <a:p>
            <a:pPr marL="285750" indent="-285750" algn="l">
              <a:buFont typeface="Arial" panose="020B0604020202020204" pitchFamily="34" charset="0"/>
              <a:buChar char="•"/>
            </a:pPr>
            <a:r>
              <a:rPr lang="en-US" sz="1600" dirty="0"/>
              <a:t>Since a ≠ 0, the required condition is abc + 2fgh – af</a:t>
            </a:r>
            <a:r>
              <a:rPr lang="en-US" sz="1600" baseline="30000" dirty="0"/>
              <a:t>2</a:t>
            </a:r>
            <a:r>
              <a:rPr lang="en-US" sz="1600" dirty="0"/>
              <a:t> – bg</a:t>
            </a:r>
            <a:r>
              <a:rPr lang="en-US" sz="1600" baseline="30000" dirty="0"/>
              <a:t>2</a:t>
            </a:r>
            <a:r>
              <a:rPr lang="en-US" sz="1600" dirty="0"/>
              <a:t> – ch</a:t>
            </a:r>
            <a:r>
              <a:rPr lang="en-US" sz="1600" baseline="30000" dirty="0"/>
              <a:t>2</a:t>
            </a:r>
            <a:r>
              <a:rPr lang="en-US" sz="1600" dirty="0"/>
              <a:t> = 0</a:t>
            </a:r>
          </a:p>
          <a:p>
            <a:pPr marL="285750" indent="-285750" algn="l">
              <a:buFont typeface="Wingdings" panose="05000000000000000000" pitchFamily="2" charset="2"/>
              <a:buChar char="§"/>
            </a:pPr>
            <a:endParaRPr lang="en-US" sz="1600" dirty="0"/>
          </a:p>
        </p:txBody>
      </p:sp>
      <mc:AlternateContent xmlns:mc="http://schemas.openxmlformats.org/markup-compatibility/2006" xmlns:a14="http://schemas.microsoft.com/office/drawing/2010/main">
        <mc:Choice Requires="a14">
          <p:sp>
            <p:nvSpPr>
              <p:cNvPr id="4" name="Google Shape;472;p41">
                <a:extLst>
                  <a:ext uri="{FF2B5EF4-FFF2-40B4-BE49-F238E27FC236}">
                    <a16:creationId xmlns:a16="http://schemas.microsoft.com/office/drawing/2014/main" id="{A0FEA2FE-F484-27E8-6260-E0515EB2E2F3}"/>
                  </a:ext>
                </a:extLst>
              </p:cNvPr>
              <p:cNvSpPr txBox="1">
                <a:spLocks/>
              </p:cNvSpPr>
              <p:nvPr/>
            </p:nvSpPr>
            <p:spPr>
              <a:xfrm>
                <a:off x="310774" y="2909004"/>
                <a:ext cx="8177454" cy="1384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ctr"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r>
                  <a:rPr lang="en-US" sz="1600" dirty="0"/>
                  <a:t>This condition may also be expressed in the following determinant form:</a:t>
                </a:r>
              </a:p>
              <a:p>
                <a:pPr marL="0" indent="0"/>
                <a14:m>
                  <m:oMath xmlns:m="http://schemas.openxmlformats.org/officeDocument/2006/math">
                    <m:m>
                      <m:mPr>
                        <m:mcs>
                          <m:mc>
                            <m:mcPr>
                              <m:count m:val="3"/>
                              <m:mcJc m:val="center"/>
                            </m:mcPr>
                          </m:mc>
                        </m:mcs>
                        <m:ctrlPr>
                          <a:rPr lang="en-US" sz="1600" i="1" smtClean="0">
                            <a:latin typeface="Cambria Math" panose="02040503050406030204" pitchFamily="18" charset="0"/>
                          </a:rPr>
                        </m:ctrlPr>
                      </m:mPr>
                      <m:mr>
                        <m:e>
                          <m:r>
                            <m:rPr>
                              <m:brk m:alnAt="7"/>
                            </m:rPr>
                            <a:rPr lang="en-US" sz="1600" i="1">
                              <a:latin typeface="Cambria Math" panose="02040503050406030204" pitchFamily="18" charset="0"/>
                            </a:rPr>
                            <m:t>𝑎</m:t>
                          </m:r>
                        </m:e>
                        <m:e>
                          <m:r>
                            <a:rPr lang="en-US" sz="1600" i="1">
                              <a:latin typeface="Cambria Math" panose="02040503050406030204" pitchFamily="18" charset="0"/>
                            </a:rPr>
                            <m:t>h</m:t>
                          </m:r>
                        </m:e>
                        <m:e>
                          <m:r>
                            <a:rPr lang="en-US" sz="1600" i="1">
                              <a:latin typeface="Cambria Math" panose="02040503050406030204" pitchFamily="18" charset="0"/>
                            </a:rPr>
                            <m:t>𝑔</m:t>
                          </m:r>
                        </m:e>
                      </m:mr>
                      <m:mr>
                        <m:e>
                          <m:r>
                            <a:rPr lang="en-US" sz="1600" i="1">
                              <a:latin typeface="Cambria Math" panose="02040503050406030204" pitchFamily="18" charset="0"/>
                            </a:rPr>
                            <m:t>h</m:t>
                          </m:r>
                        </m:e>
                        <m:e>
                          <m:r>
                            <a:rPr lang="en-US" sz="1600" i="1">
                              <a:latin typeface="Cambria Math" panose="02040503050406030204" pitchFamily="18" charset="0"/>
                            </a:rPr>
                            <m:t>𝑏</m:t>
                          </m:r>
                        </m:e>
                        <m:e>
                          <m:r>
                            <a:rPr lang="en-US" sz="1600" i="1">
                              <a:latin typeface="Cambria Math" panose="02040503050406030204" pitchFamily="18" charset="0"/>
                            </a:rPr>
                            <m:t>𝑓</m:t>
                          </m:r>
                        </m:e>
                      </m:mr>
                      <m:mr>
                        <m:e>
                          <m:r>
                            <a:rPr lang="en-US" sz="1600" i="1">
                              <a:latin typeface="Cambria Math" panose="02040503050406030204" pitchFamily="18" charset="0"/>
                            </a:rPr>
                            <m:t>𝑔</m:t>
                          </m:r>
                        </m:e>
                        <m:e>
                          <m:r>
                            <a:rPr lang="en-US" sz="1600" i="1">
                              <a:latin typeface="Cambria Math" panose="02040503050406030204" pitchFamily="18" charset="0"/>
                            </a:rPr>
                            <m:t>𝑓</m:t>
                          </m:r>
                        </m:e>
                        <m:e>
                          <m:r>
                            <a:rPr lang="en-US" sz="1600" i="1">
                              <a:latin typeface="Cambria Math" panose="02040503050406030204" pitchFamily="18" charset="0"/>
                            </a:rPr>
                            <m:t>𝑐</m:t>
                          </m:r>
                        </m:e>
                      </m:mr>
                    </m:m>
                  </m:oMath>
                </a14:m>
                <a:r>
                  <a:rPr lang="en-US" sz="1600" dirty="0"/>
                  <a:t>   = 0</a:t>
                </a:r>
              </a:p>
            </p:txBody>
          </p:sp>
        </mc:Choice>
        <mc:Fallback xmlns="">
          <p:sp>
            <p:nvSpPr>
              <p:cNvPr id="4" name="Google Shape;472;p41">
                <a:extLst>
                  <a:ext uri="{FF2B5EF4-FFF2-40B4-BE49-F238E27FC236}">
                    <a16:creationId xmlns:a16="http://schemas.microsoft.com/office/drawing/2014/main" id="{A0FEA2FE-F484-27E8-6260-E0515EB2E2F3}"/>
                  </a:ext>
                </a:extLst>
              </p:cNvPr>
              <p:cNvSpPr txBox="1">
                <a:spLocks noRot="1" noChangeAspect="1" noMove="1" noResize="1" noEditPoints="1" noAdjustHandles="1" noChangeArrowheads="1" noChangeShapeType="1" noTextEdit="1"/>
              </p:cNvSpPr>
              <p:nvPr/>
            </p:nvSpPr>
            <p:spPr>
              <a:xfrm>
                <a:off x="310774" y="2909004"/>
                <a:ext cx="8177454" cy="1384714"/>
              </a:xfrm>
              <a:prstGeom prst="rect">
                <a:avLst/>
              </a:prstGeom>
              <a:blipFill>
                <a:blip r:embed="rId4"/>
                <a:stretch>
                  <a:fillRect/>
                </a:stretch>
              </a:blipFill>
              <a:ln>
                <a:noFill/>
              </a:ln>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8F9F8C88-9289-D0F8-A16E-2AB25F00F368}"/>
              </a:ext>
            </a:extLst>
          </p:cNvPr>
          <p:cNvCxnSpPr/>
          <p:nvPr/>
        </p:nvCxnSpPr>
        <p:spPr>
          <a:xfrm>
            <a:off x="3680460" y="3467100"/>
            <a:ext cx="0" cy="60198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9E0E6B4B-37BF-0A18-6ABE-A472C96417CB}"/>
              </a:ext>
            </a:extLst>
          </p:cNvPr>
          <p:cNvCxnSpPr/>
          <p:nvPr/>
        </p:nvCxnSpPr>
        <p:spPr>
          <a:xfrm>
            <a:off x="4686300" y="3467100"/>
            <a:ext cx="0" cy="6019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97646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1046259" y="2235150"/>
            <a:ext cx="7528560" cy="673200"/>
          </a:xfrm>
          <a:prstGeom prst="rect">
            <a:avLst/>
          </a:prstGeom>
        </p:spPr>
        <p:txBody>
          <a:bodyPr spcFirstLastPara="1" wrap="square" lIns="91425" tIns="91425" rIns="91425" bIns="91425" anchor="t" anchorCtr="0">
            <a:noAutofit/>
          </a:bodyPr>
          <a:lstStyle/>
          <a:p>
            <a:r>
              <a:rPr lang="en-GB" sz="3200" dirty="0">
                <a:effectLst/>
                <a:latin typeface="Josefin Sans" pitchFamily="2" charset="0"/>
              </a:rPr>
              <a:t>APPLICATIONS OF PAIR OF STRAIGHT LINES</a:t>
            </a:r>
          </a:p>
        </p:txBody>
      </p:sp>
    </p:spTree>
    <p:extLst>
      <p:ext uri="{BB962C8B-B14F-4D97-AF65-F5344CB8AC3E}">
        <p14:creationId xmlns:p14="http://schemas.microsoft.com/office/powerpoint/2010/main" val="39211598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1800" dirty="0">
                <a:effectLst/>
                <a:latin typeface="Josefin Sans" pitchFamily="2" charset="0"/>
              </a:rPr>
              <a:t>APPLICATIONS OF PAIR OF STRAIGHT LINES</a:t>
            </a:r>
            <a:endParaRPr sz="18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a:extLst>
              <a:ext uri="{FF2B5EF4-FFF2-40B4-BE49-F238E27FC236}">
                <a16:creationId xmlns:a16="http://schemas.microsoft.com/office/drawing/2014/main" id="{077122DB-99B5-7897-BE09-A0522EBD62B3}"/>
              </a:ext>
            </a:extLst>
          </p:cNvPr>
          <p:cNvSpPr txBox="1"/>
          <p:nvPr/>
        </p:nvSpPr>
        <p:spPr>
          <a:xfrm>
            <a:off x="202098" y="1446213"/>
            <a:ext cx="4790660" cy="1938992"/>
          </a:xfrm>
          <a:prstGeom prst="rect">
            <a:avLst/>
          </a:prstGeom>
          <a:noFill/>
        </p:spPr>
        <p:txBody>
          <a:bodyPr wrap="square">
            <a:spAutoFit/>
          </a:bodyPr>
          <a:lstStyle/>
          <a:p>
            <a:pPr algn="l"/>
            <a:r>
              <a:rPr lang="en-GB" sz="2400" b="0" i="0" dirty="0">
                <a:solidFill>
                  <a:schemeClr val="accent1">
                    <a:lumMod val="50000"/>
                  </a:schemeClr>
                </a:solidFill>
                <a:effectLst/>
                <a:latin typeface="Söhne"/>
              </a:rPr>
              <a:t>Analytical geometry is widely applied in physics, engineering, computer graphics, and various scientific and technical fields for precise geometric problem-solving.</a:t>
            </a:r>
          </a:p>
        </p:txBody>
      </p:sp>
      <p:pic>
        <p:nvPicPr>
          <p:cNvPr id="2050" name="Picture 2" descr="Straight Lines- Properties, Relation Between Lines and Examples">
            <a:extLst>
              <a:ext uri="{FF2B5EF4-FFF2-40B4-BE49-F238E27FC236}">
                <a16:creationId xmlns:a16="http://schemas.microsoft.com/office/drawing/2014/main" id="{7C7A329F-E2A7-6A93-FC12-BEFE9EF6F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62" y="1391600"/>
            <a:ext cx="3729038" cy="163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53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1800" dirty="0"/>
              <a:t>COMPUTATIONAL APPROACH</a:t>
            </a:r>
            <a:endParaRPr sz="18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 name="Picture 2">
            <a:extLst>
              <a:ext uri="{FF2B5EF4-FFF2-40B4-BE49-F238E27FC236}">
                <a16:creationId xmlns:a16="http://schemas.microsoft.com/office/drawing/2014/main" id="{FF7A9F1F-209C-6383-0B9C-E347B2620106}"/>
              </a:ext>
            </a:extLst>
          </p:cNvPr>
          <p:cNvPicPr>
            <a:picLocks noChangeAspect="1"/>
          </p:cNvPicPr>
          <p:nvPr/>
        </p:nvPicPr>
        <p:blipFill>
          <a:blip r:embed="rId3"/>
          <a:stretch>
            <a:fillRect/>
          </a:stretch>
        </p:blipFill>
        <p:spPr>
          <a:xfrm>
            <a:off x="327991" y="1335151"/>
            <a:ext cx="8488017" cy="2895774"/>
          </a:xfrm>
          <a:prstGeom prst="rect">
            <a:avLst/>
          </a:prstGeom>
        </p:spPr>
      </p:pic>
    </p:spTree>
    <p:extLst>
      <p:ext uri="{BB962C8B-B14F-4D97-AF65-F5344CB8AC3E}">
        <p14:creationId xmlns:p14="http://schemas.microsoft.com/office/powerpoint/2010/main" val="184571041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9"/>
          <p:cNvSpPr txBox="1">
            <a:spLocks noGrp="1"/>
          </p:cNvSpPr>
          <p:nvPr>
            <p:ph type="title"/>
          </p:nvPr>
        </p:nvSpPr>
        <p:spPr>
          <a:xfrm>
            <a:off x="720000" y="25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827" name="Google Shape;827;p29"/>
          <p:cNvSpPr txBox="1">
            <a:spLocks noGrp="1"/>
          </p:cNvSpPr>
          <p:nvPr>
            <p:ph type="title" idx="2"/>
          </p:nvPr>
        </p:nvSpPr>
        <p:spPr>
          <a:xfrm>
            <a:off x="902384" y="660945"/>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28" name="Google Shape;828;p29"/>
          <p:cNvSpPr txBox="1">
            <a:spLocks noGrp="1"/>
          </p:cNvSpPr>
          <p:nvPr>
            <p:ph type="title" idx="3"/>
          </p:nvPr>
        </p:nvSpPr>
        <p:spPr>
          <a:xfrm>
            <a:off x="917897" y="3141826"/>
            <a:ext cx="65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9" name="Google Shape;829;p29"/>
          <p:cNvSpPr txBox="1">
            <a:spLocks noGrp="1"/>
          </p:cNvSpPr>
          <p:nvPr>
            <p:ph type="title" idx="4"/>
          </p:nvPr>
        </p:nvSpPr>
        <p:spPr>
          <a:xfrm>
            <a:off x="917897" y="1460853"/>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31" name="Google Shape;831;p29"/>
          <p:cNvSpPr txBox="1">
            <a:spLocks noGrp="1"/>
          </p:cNvSpPr>
          <p:nvPr>
            <p:ph type="title" idx="6"/>
          </p:nvPr>
        </p:nvSpPr>
        <p:spPr>
          <a:xfrm>
            <a:off x="917897" y="2273180"/>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33" name="Google Shape;833;p29"/>
          <p:cNvSpPr txBox="1">
            <a:spLocks noGrp="1"/>
          </p:cNvSpPr>
          <p:nvPr>
            <p:ph type="subTitle" idx="1"/>
          </p:nvPr>
        </p:nvSpPr>
        <p:spPr>
          <a:xfrm>
            <a:off x="1572497" y="705045"/>
            <a:ext cx="5507734"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GENERAL EQUATION OF SECOND DEGREE</a:t>
            </a:r>
          </a:p>
        </p:txBody>
      </p:sp>
      <p:sp>
        <p:nvSpPr>
          <p:cNvPr id="834" name="Google Shape;834;p29"/>
          <p:cNvSpPr txBox="1">
            <a:spLocks noGrp="1"/>
          </p:cNvSpPr>
          <p:nvPr>
            <p:ph type="subTitle" idx="8"/>
          </p:nvPr>
        </p:nvSpPr>
        <p:spPr>
          <a:xfrm>
            <a:off x="1584198" y="1504653"/>
            <a:ext cx="3053475" cy="48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Josefin Sans" pitchFamily="2" charset="0"/>
              </a:rPr>
              <a:t>HOMOGENOUS EQUATION</a:t>
            </a:r>
            <a:endParaRPr dirty="0">
              <a:latin typeface="Josefin Sans" pitchFamily="2" charset="0"/>
            </a:endParaRPr>
          </a:p>
        </p:txBody>
      </p:sp>
      <p:sp>
        <p:nvSpPr>
          <p:cNvPr id="835" name="Google Shape;835;p29"/>
          <p:cNvSpPr txBox="1">
            <a:spLocks noGrp="1"/>
          </p:cNvSpPr>
          <p:nvPr>
            <p:ph type="subTitle" idx="9"/>
          </p:nvPr>
        </p:nvSpPr>
        <p:spPr>
          <a:xfrm>
            <a:off x="1584198" y="2324602"/>
            <a:ext cx="4288534" cy="484500"/>
          </a:xfrm>
          <a:prstGeom prst="rect">
            <a:avLst/>
          </a:prstGeom>
        </p:spPr>
        <p:txBody>
          <a:bodyPr spcFirstLastPara="1" wrap="square" lIns="91425" tIns="91425" rIns="91425" bIns="91425" anchor="ctr" anchorCtr="0">
            <a:noAutofit/>
          </a:bodyPr>
          <a:lstStyle/>
          <a:p>
            <a:pPr marL="0" indent="0"/>
            <a:r>
              <a:rPr lang="en-GB" dirty="0">
                <a:effectLst/>
                <a:latin typeface="Josefin Sans" pitchFamily="2" charset="0"/>
              </a:rPr>
              <a:t>ANGLE BETWEEN THE LINE PAIR</a:t>
            </a:r>
          </a:p>
        </p:txBody>
      </p:sp>
      <p:sp>
        <p:nvSpPr>
          <p:cNvPr id="3" name="Subtitle 2">
            <a:extLst>
              <a:ext uri="{FF2B5EF4-FFF2-40B4-BE49-F238E27FC236}">
                <a16:creationId xmlns:a16="http://schemas.microsoft.com/office/drawing/2014/main" id="{BC5FBD9B-F786-8781-3CAA-1507AB3F2F89}"/>
              </a:ext>
            </a:extLst>
          </p:cNvPr>
          <p:cNvSpPr>
            <a:spLocks noGrp="1"/>
          </p:cNvSpPr>
          <p:nvPr>
            <p:ph type="subTitle" idx="13"/>
          </p:nvPr>
        </p:nvSpPr>
        <p:spPr>
          <a:xfrm>
            <a:off x="1473527" y="3173535"/>
            <a:ext cx="5508899" cy="484500"/>
          </a:xfrm>
        </p:spPr>
        <p:txBody>
          <a:bodyPr/>
          <a:lstStyle/>
          <a:p>
            <a:r>
              <a:rPr lang="en-GB" dirty="0"/>
              <a:t>BISECTORS OF ANGLE BETWEEN PAIR OF LINES</a:t>
            </a:r>
          </a:p>
        </p:txBody>
      </p:sp>
      <p:sp>
        <p:nvSpPr>
          <p:cNvPr id="2" name="Google Shape;828;p29">
            <a:extLst>
              <a:ext uri="{FF2B5EF4-FFF2-40B4-BE49-F238E27FC236}">
                <a16:creationId xmlns:a16="http://schemas.microsoft.com/office/drawing/2014/main" id="{F420578B-A665-48E3-2F0C-BC17FF39D743}"/>
              </a:ext>
            </a:extLst>
          </p:cNvPr>
          <p:cNvSpPr txBox="1">
            <a:spLocks/>
          </p:cNvSpPr>
          <p:nvPr/>
        </p:nvSpPr>
        <p:spPr>
          <a:xfrm>
            <a:off x="933137" y="3926686"/>
            <a:ext cx="658500" cy="5727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dirty="0"/>
              <a:t>05</a:t>
            </a:r>
          </a:p>
        </p:txBody>
      </p:sp>
      <p:sp>
        <p:nvSpPr>
          <p:cNvPr id="4" name="Subtitle 2">
            <a:extLst>
              <a:ext uri="{FF2B5EF4-FFF2-40B4-BE49-F238E27FC236}">
                <a16:creationId xmlns:a16="http://schemas.microsoft.com/office/drawing/2014/main" id="{0006734F-573F-6EA0-ED47-CAA539B9EE53}"/>
              </a:ext>
            </a:extLst>
          </p:cNvPr>
          <p:cNvSpPr txBox="1">
            <a:spLocks/>
          </p:cNvSpPr>
          <p:nvPr/>
        </p:nvSpPr>
        <p:spPr>
          <a:xfrm>
            <a:off x="1488767" y="3958395"/>
            <a:ext cx="6375073" cy="4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osefin Sans"/>
              <a:buNone/>
              <a:defRPr sz="16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r>
              <a:rPr lang="en-US" sz="1800" i="0" dirty="0">
                <a:solidFill>
                  <a:srgbClr val="242424"/>
                </a:solidFill>
                <a:effectLst/>
                <a:latin typeface="Josefin Sans" pitchFamily="2" charset="0"/>
                <a:ea typeface="Marcellus"/>
                <a:cs typeface="Marcellus"/>
              </a:rPr>
              <a:t>CONDITION THAT THE GENERAL EQUATION OF SECOND DEGREE MAY REPRESENT A LINE PAIR</a:t>
            </a:r>
            <a:endParaRPr lang="en-GB" dirty="0">
              <a:solidFill>
                <a:srgbClr val="242424"/>
              </a:solidFill>
              <a:latin typeface="Josefin Sans"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1800" dirty="0"/>
              <a:t>COMPUTATIONAL APPROACH</a:t>
            </a:r>
            <a:endParaRPr sz="18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a:extLst>
              <a:ext uri="{FF2B5EF4-FFF2-40B4-BE49-F238E27FC236}">
                <a16:creationId xmlns:a16="http://schemas.microsoft.com/office/drawing/2014/main" id="{7712EC2A-6445-F089-8C7C-9CADE48BFE07}"/>
              </a:ext>
            </a:extLst>
          </p:cNvPr>
          <p:cNvPicPr>
            <a:picLocks noChangeAspect="1"/>
          </p:cNvPicPr>
          <p:nvPr/>
        </p:nvPicPr>
        <p:blipFill>
          <a:blip r:embed="rId3"/>
          <a:stretch>
            <a:fillRect/>
          </a:stretch>
        </p:blipFill>
        <p:spPr>
          <a:xfrm>
            <a:off x="0" y="1284099"/>
            <a:ext cx="9144000" cy="2880102"/>
          </a:xfrm>
          <a:prstGeom prst="rect">
            <a:avLst/>
          </a:prstGeom>
        </p:spPr>
      </p:pic>
      <p:sp>
        <p:nvSpPr>
          <p:cNvPr id="5" name="Rectangle 4">
            <a:extLst>
              <a:ext uri="{FF2B5EF4-FFF2-40B4-BE49-F238E27FC236}">
                <a16:creationId xmlns:a16="http://schemas.microsoft.com/office/drawing/2014/main" id="{EC7C248B-11DB-583A-AD80-143B7692EB33}"/>
              </a:ext>
            </a:extLst>
          </p:cNvPr>
          <p:cNvSpPr/>
          <p:nvPr/>
        </p:nvSpPr>
        <p:spPr>
          <a:xfrm>
            <a:off x="5771322" y="2419350"/>
            <a:ext cx="2544417" cy="41661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0731877"/>
      </p:ext>
    </p:extLst>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6FFE3-28FB-35B7-735F-1094FDA9A315}"/>
              </a:ext>
            </a:extLst>
          </p:cNvPr>
          <p:cNvPicPr>
            <a:picLocks noChangeAspect="1"/>
          </p:cNvPicPr>
          <p:nvPr/>
        </p:nvPicPr>
        <p:blipFill>
          <a:blip r:embed="rId2"/>
          <a:stretch>
            <a:fillRect/>
          </a:stretch>
        </p:blipFill>
        <p:spPr>
          <a:xfrm>
            <a:off x="1526066" y="152292"/>
            <a:ext cx="6316257" cy="4862116"/>
          </a:xfrm>
          <a:prstGeom prst="rect">
            <a:avLst/>
          </a:prstGeom>
        </p:spPr>
      </p:pic>
    </p:spTree>
    <p:extLst>
      <p:ext uri="{BB962C8B-B14F-4D97-AF65-F5344CB8AC3E}">
        <p14:creationId xmlns:p14="http://schemas.microsoft.com/office/powerpoint/2010/main" val="1851861520"/>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7"/>
          <p:cNvSpPr txBox="1">
            <a:spLocks noGrp="1"/>
          </p:cNvSpPr>
          <p:nvPr>
            <p:ph type="ctrTitle"/>
          </p:nvPr>
        </p:nvSpPr>
        <p:spPr>
          <a:xfrm>
            <a:off x="1335000" y="1216205"/>
            <a:ext cx="6474000" cy="19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latin typeface="DM Serif Display" pitchFamily="2" charset="0"/>
              </a:rPr>
              <a:t>THANK YOU !</a:t>
            </a:r>
            <a:endParaRPr sz="6000" dirty="0">
              <a:latin typeface="DM Serif Display" pitchFamily="2" charset="0"/>
            </a:endParaRPr>
          </a:p>
        </p:txBody>
      </p:sp>
    </p:spTree>
    <p:extLst>
      <p:ext uri="{BB962C8B-B14F-4D97-AF65-F5344CB8AC3E}">
        <p14:creationId xmlns:p14="http://schemas.microsoft.com/office/powerpoint/2010/main" val="4423124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pic>
        <p:nvPicPr>
          <p:cNvPr id="11" name="Picture 10">
            <a:extLst>
              <a:ext uri="{FF2B5EF4-FFF2-40B4-BE49-F238E27FC236}">
                <a16:creationId xmlns:a16="http://schemas.microsoft.com/office/drawing/2014/main" id="{F3F82CD2-4559-A579-F671-41A189330B93}"/>
              </a:ext>
            </a:extLst>
          </p:cNvPr>
          <p:cNvPicPr>
            <a:picLocks noChangeAspect="1"/>
          </p:cNvPicPr>
          <p:nvPr/>
        </p:nvPicPr>
        <p:blipFill>
          <a:blip r:embed="rId3"/>
          <a:stretch>
            <a:fillRect/>
          </a:stretch>
        </p:blipFill>
        <p:spPr>
          <a:xfrm>
            <a:off x="2552418" y="2486076"/>
            <a:ext cx="4039164" cy="2238687"/>
          </a:xfrm>
          <a:prstGeom prst="rect">
            <a:avLst/>
          </a:prstGeom>
        </p:spPr>
      </p:pic>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2400" dirty="0"/>
              <a:t>INTRODUTORY APPROACH</a:t>
            </a:r>
            <a:endParaRPr sz="24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Google Shape;450;p39">
            <a:extLst>
              <a:ext uri="{FF2B5EF4-FFF2-40B4-BE49-F238E27FC236}">
                <a16:creationId xmlns:a16="http://schemas.microsoft.com/office/drawing/2014/main" id="{AB1F744A-3193-3621-4FE3-2CC945870987}"/>
              </a:ext>
            </a:extLst>
          </p:cNvPr>
          <p:cNvSpPr txBox="1">
            <a:spLocks/>
          </p:cNvSpPr>
          <p:nvPr/>
        </p:nvSpPr>
        <p:spPr>
          <a:xfrm>
            <a:off x="566375" y="1136275"/>
            <a:ext cx="5904154" cy="169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r>
              <a:rPr lang="en-GB" sz="1600" b="0" i="0" dirty="0">
                <a:solidFill>
                  <a:schemeClr val="accent1">
                    <a:lumMod val="50000"/>
                  </a:schemeClr>
                </a:solidFill>
                <a:effectLst/>
                <a:latin typeface="Söhne"/>
              </a:rPr>
              <a:t>An introductory approach to understanding pairs of lines in geometry involves exploring the various relationships and properties that lines can have when they intersect or are parallel or perpendicular to each other. In this context, we will study and understand the different properties of pairs of lines.</a:t>
            </a:r>
            <a:endParaRPr lang="es-ES" sz="1200" dirty="0">
              <a:solidFill>
                <a:schemeClr val="accent1">
                  <a:lumMod val="50000"/>
                </a:schemeClr>
              </a:solidFill>
              <a:latin typeface="Sohne"/>
            </a:endParaRPr>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p:spTree>
    <p:extLst>
      <p:ext uri="{BB962C8B-B14F-4D97-AF65-F5344CB8AC3E}">
        <p14:creationId xmlns:p14="http://schemas.microsoft.com/office/powerpoint/2010/main" val="26140671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2400" dirty="0"/>
              <a:t>HISTORICAL APPROACH</a:t>
            </a:r>
            <a:endParaRPr sz="24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Google Shape;450;p39">
            <a:extLst>
              <a:ext uri="{FF2B5EF4-FFF2-40B4-BE49-F238E27FC236}">
                <a16:creationId xmlns:a16="http://schemas.microsoft.com/office/drawing/2014/main" id="{AB1F744A-3193-3621-4FE3-2CC945870987}"/>
              </a:ext>
            </a:extLst>
          </p:cNvPr>
          <p:cNvSpPr txBox="1">
            <a:spLocks/>
          </p:cNvSpPr>
          <p:nvPr/>
        </p:nvSpPr>
        <p:spPr>
          <a:xfrm>
            <a:off x="526618" y="992500"/>
            <a:ext cx="4588721" cy="523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139700" indent="0" algn="l"/>
            <a:r>
              <a:rPr lang="en-GB" sz="1200" b="1" i="0" dirty="0">
                <a:solidFill>
                  <a:schemeClr val="accent1">
                    <a:lumMod val="50000"/>
                  </a:schemeClr>
                </a:solidFill>
                <a:effectLst/>
                <a:latin typeface="Söhne"/>
              </a:rPr>
              <a:t>1. Ancient Greece (circa 300 BCE):</a:t>
            </a:r>
          </a:p>
          <a:p>
            <a:pPr marL="457200" lvl="1" indent="0" algn="l"/>
            <a:r>
              <a:rPr lang="en-GB" sz="1200" b="0" i="0" dirty="0">
                <a:solidFill>
                  <a:schemeClr val="accent1">
                    <a:lumMod val="50000"/>
                  </a:schemeClr>
                </a:solidFill>
                <a:effectLst/>
                <a:latin typeface="Söhne"/>
              </a:rPr>
              <a:t>Euclidean geometry by Euclid establishes the foundation for geometry.</a:t>
            </a:r>
          </a:p>
          <a:p>
            <a:pPr marL="139700" indent="0" algn="l"/>
            <a:r>
              <a:rPr lang="en-GB" sz="1200" b="1" i="0" dirty="0">
                <a:solidFill>
                  <a:schemeClr val="accent1">
                    <a:lumMod val="50000"/>
                  </a:schemeClr>
                </a:solidFill>
                <a:effectLst/>
                <a:latin typeface="Söhne"/>
              </a:rPr>
              <a:t>2. 17th Century:</a:t>
            </a:r>
          </a:p>
          <a:p>
            <a:pPr marL="457200" lvl="1" indent="0" algn="l"/>
            <a:r>
              <a:rPr lang="en-GB" sz="1200" b="0" i="0" dirty="0">
                <a:solidFill>
                  <a:schemeClr val="accent1">
                    <a:lumMod val="50000"/>
                  </a:schemeClr>
                </a:solidFill>
                <a:effectLst/>
                <a:latin typeface="Söhne"/>
              </a:rPr>
              <a:t>René Descartes introduces Cartesian coordinate system, allowing for algebraic representation of geometric figures.</a:t>
            </a:r>
          </a:p>
          <a:p>
            <a:pPr marL="139700" indent="0" algn="l"/>
            <a:r>
              <a:rPr lang="en-GB" sz="1200" b="1" dirty="0">
                <a:solidFill>
                  <a:schemeClr val="accent1">
                    <a:lumMod val="50000"/>
                  </a:schemeClr>
                </a:solidFill>
                <a:latin typeface="Söhne"/>
              </a:rPr>
              <a:t>4.</a:t>
            </a:r>
            <a:r>
              <a:rPr lang="en-GB" sz="1200" b="1" i="0" dirty="0">
                <a:solidFill>
                  <a:schemeClr val="accent1">
                    <a:lumMod val="50000"/>
                  </a:schemeClr>
                </a:solidFill>
                <a:effectLst/>
                <a:latin typeface="Söhne"/>
              </a:rPr>
              <a:t> 19th Century:</a:t>
            </a:r>
          </a:p>
          <a:p>
            <a:pPr marL="457200" lvl="1" indent="0" algn="l"/>
            <a:r>
              <a:rPr lang="en-GB" sz="1200" b="0" i="0" dirty="0">
                <a:solidFill>
                  <a:schemeClr val="accent1">
                    <a:lumMod val="50000"/>
                  </a:schemeClr>
                </a:solidFill>
                <a:effectLst/>
                <a:latin typeface="Söhne"/>
              </a:rPr>
              <a:t>Augustin-Louis Cauchy and other mathematicians further develop analytical geometry theories and theorems, focusing on angles, intersections, and lines.</a:t>
            </a:r>
          </a:p>
          <a:p>
            <a:pPr marL="139700" indent="0" algn="l"/>
            <a:r>
              <a:rPr lang="en-GB" sz="1200" b="1" i="0" dirty="0">
                <a:solidFill>
                  <a:schemeClr val="accent1">
                    <a:lumMod val="50000"/>
                  </a:schemeClr>
                </a:solidFill>
                <a:effectLst/>
                <a:latin typeface="Söhne"/>
              </a:rPr>
              <a:t>5. Modern Developments:</a:t>
            </a:r>
          </a:p>
          <a:p>
            <a:pPr marL="457200" lvl="1" indent="0" algn="l"/>
            <a:r>
              <a:rPr lang="en-GB" sz="1200" b="0" i="0" dirty="0">
                <a:solidFill>
                  <a:schemeClr val="accent1">
                    <a:lumMod val="50000"/>
                  </a:schemeClr>
                </a:solidFill>
                <a:effectLst/>
                <a:latin typeface="Söhne"/>
              </a:rPr>
              <a:t>Introduction of vectors and vector spaces in the 20th century.</a:t>
            </a:r>
          </a:p>
          <a:p>
            <a:pPr marL="139700" indent="0" algn="l"/>
            <a:r>
              <a:rPr lang="en-GB" sz="1200" b="1" i="0" dirty="0">
                <a:solidFill>
                  <a:schemeClr val="accent1">
                    <a:lumMod val="50000"/>
                  </a:schemeClr>
                </a:solidFill>
                <a:effectLst/>
                <a:latin typeface="Söhne"/>
              </a:rPr>
              <a:t>6. Application:</a:t>
            </a:r>
          </a:p>
          <a:p>
            <a:pPr marL="457200" lvl="1" indent="0" algn="l"/>
            <a:r>
              <a:rPr lang="en-GB" sz="1200" b="0" i="0" dirty="0">
                <a:solidFill>
                  <a:schemeClr val="accent1">
                    <a:lumMod val="50000"/>
                  </a:schemeClr>
                </a:solidFill>
                <a:effectLst/>
                <a:latin typeface="Söhne"/>
              </a:rPr>
              <a:t>Analytical geometry is widely applied in physics, engineering, computer graphics, and various scientific and technical fields for precise geometric problem-solving.</a:t>
            </a:r>
          </a:p>
          <a:p>
            <a:pPr marL="0" indent="0"/>
            <a:endParaRPr lang="es-ES" sz="1100" dirty="0">
              <a:solidFill>
                <a:schemeClr val="accent1">
                  <a:lumMod val="50000"/>
                </a:schemeClr>
              </a:solidFill>
              <a:latin typeface="Sohne"/>
            </a:endParaRPr>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p:pic>
        <p:nvPicPr>
          <p:cNvPr id="1026" name="Picture 2" descr="Euclid - World History Encyclopedia">
            <a:extLst>
              <a:ext uri="{FF2B5EF4-FFF2-40B4-BE49-F238E27FC236}">
                <a16:creationId xmlns:a16="http://schemas.microsoft.com/office/drawing/2014/main" id="{2FBE3494-0030-0D02-F96A-8FBBE7925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257" y="908044"/>
            <a:ext cx="1401579" cy="16637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9AA6179-A3F3-54A6-4583-D5AEC9AE5F2A}"/>
              </a:ext>
            </a:extLst>
          </p:cNvPr>
          <p:cNvPicPr>
            <a:picLocks noChangeAspect="1"/>
          </p:cNvPicPr>
          <p:nvPr/>
        </p:nvPicPr>
        <p:blipFill>
          <a:blip r:embed="rId4"/>
          <a:stretch>
            <a:fillRect/>
          </a:stretch>
        </p:blipFill>
        <p:spPr>
          <a:xfrm>
            <a:off x="6629033" y="2724150"/>
            <a:ext cx="1344025" cy="1884089"/>
          </a:xfrm>
          <a:prstGeom prst="rect">
            <a:avLst/>
          </a:prstGeom>
        </p:spPr>
      </p:pic>
    </p:spTree>
    <p:extLst>
      <p:ext uri="{BB962C8B-B14F-4D97-AF65-F5344CB8AC3E}">
        <p14:creationId xmlns:p14="http://schemas.microsoft.com/office/powerpoint/2010/main" val="254916995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p>
            <a:r>
              <a:rPr lang="en-GB" sz="2800" dirty="0"/>
              <a:t>GENERAL EQUATION OF SECOND DEGREE</a:t>
            </a:r>
            <a:br>
              <a:rPr lang="en-GB" sz="2800" dirty="0"/>
            </a:br>
            <a:endParaRPr sz="2800" dirty="0"/>
          </a:p>
        </p:txBody>
      </p:sp>
      <p:sp>
        <p:nvSpPr>
          <p:cNvPr id="851" name="Google Shape;851;p31"/>
          <p:cNvSpPr txBox="1">
            <a:spLocks noGrp="1"/>
          </p:cNvSpPr>
          <p:nvPr>
            <p:ph type="title" idx="2"/>
          </p:nvPr>
        </p:nvSpPr>
        <p:spPr>
          <a:xfrm>
            <a:off x="4146000" y="1844338"/>
            <a:ext cx="8520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 name="Google Shape;850;p31">
            <a:extLst>
              <a:ext uri="{FF2B5EF4-FFF2-40B4-BE49-F238E27FC236}">
                <a16:creationId xmlns:a16="http://schemas.microsoft.com/office/drawing/2014/main" id="{50C2B5BA-5A69-8D89-7F1A-027DA4084159}"/>
              </a:ext>
            </a:extLst>
          </p:cNvPr>
          <p:cNvSpPr txBox="1">
            <a:spLocks/>
          </p:cNvSpPr>
          <p:nvPr/>
        </p:nvSpPr>
        <p:spPr>
          <a:xfrm>
            <a:off x="2433209" y="711024"/>
            <a:ext cx="4383600" cy="67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Josefin Sans"/>
              <a:buNone/>
              <a:defRPr sz="35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600"/>
              <a:buFont typeface="Josefin Sans"/>
              <a:buNone/>
              <a:defRPr sz="3600" b="1" i="0" u="none" strike="noStrike" cap="none">
                <a:solidFill>
                  <a:schemeClr val="dk1"/>
                </a:solidFill>
                <a:latin typeface="Josefin Sans"/>
                <a:ea typeface="Josefin Sans"/>
                <a:cs typeface="Josefin Sans"/>
                <a:sym typeface="Josefin Sans"/>
              </a:defRPr>
            </a:lvl9pPr>
          </a:lstStyle>
          <a:p>
            <a:r>
              <a:rPr lang="en-GB" sz="2000" dirty="0"/>
              <a:t>CONCEPTUAL APPROACH</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2400" dirty="0"/>
              <a:t>GENERAL EQUATION OF SECOND DEGREE</a:t>
            </a:r>
            <a:br>
              <a:rPr lang="en-GB" sz="2400" dirty="0"/>
            </a:br>
            <a:endParaRPr sz="24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Google Shape;450;p39">
            <a:extLst>
              <a:ext uri="{FF2B5EF4-FFF2-40B4-BE49-F238E27FC236}">
                <a16:creationId xmlns:a16="http://schemas.microsoft.com/office/drawing/2014/main" id="{AD1E6746-4BDB-2C32-A892-52DC4C56468A}"/>
              </a:ext>
            </a:extLst>
          </p:cNvPr>
          <p:cNvSpPr txBox="1">
            <a:spLocks/>
          </p:cNvSpPr>
          <p:nvPr/>
        </p:nvSpPr>
        <p:spPr>
          <a:xfrm>
            <a:off x="1473795" y="1151069"/>
            <a:ext cx="5719485" cy="7960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1800" dirty="0">
                <a:latin typeface="Sohne"/>
              </a:rPr>
              <a:t>A</a:t>
            </a:r>
            <a:r>
              <a:rPr lang="es-ES" sz="1800" baseline="-25000" dirty="0">
                <a:latin typeface="Sohne"/>
              </a:rPr>
              <a:t>1</a:t>
            </a:r>
            <a:r>
              <a:rPr lang="es-ES" sz="1800" dirty="0">
                <a:latin typeface="Sohne"/>
              </a:rPr>
              <a:t>x + B</a:t>
            </a:r>
            <a:r>
              <a:rPr lang="es-ES" sz="1800" baseline="-25000" dirty="0">
                <a:latin typeface="Sohne"/>
              </a:rPr>
              <a:t>1</a:t>
            </a:r>
            <a:r>
              <a:rPr lang="es-ES" sz="1800" dirty="0">
                <a:latin typeface="Sohne"/>
              </a:rPr>
              <a:t>y + C</a:t>
            </a:r>
            <a:r>
              <a:rPr lang="es-ES" sz="1800" baseline="-25000" dirty="0">
                <a:latin typeface="Sohne"/>
              </a:rPr>
              <a:t>1</a:t>
            </a:r>
            <a:r>
              <a:rPr lang="es-ES" sz="1800" dirty="0">
                <a:latin typeface="Sohne"/>
              </a:rPr>
              <a:t> = 0	……………. (i)</a:t>
            </a:r>
          </a:p>
          <a:p>
            <a:pPr>
              <a:lnSpc>
                <a:spcPct val="115000"/>
              </a:lnSpc>
            </a:pPr>
            <a:r>
              <a:rPr lang="es-ES" sz="1800" dirty="0">
                <a:latin typeface="Sohne"/>
              </a:rPr>
              <a:t>A</a:t>
            </a:r>
            <a:r>
              <a:rPr lang="es-ES" sz="1800" baseline="-25000" dirty="0">
                <a:latin typeface="Sohne"/>
              </a:rPr>
              <a:t>2</a:t>
            </a:r>
            <a:r>
              <a:rPr lang="es-ES" sz="1800" dirty="0">
                <a:latin typeface="Sohne"/>
              </a:rPr>
              <a:t>x + B</a:t>
            </a:r>
            <a:r>
              <a:rPr lang="es-ES" sz="1800" baseline="-25000" dirty="0">
                <a:latin typeface="Sohne"/>
              </a:rPr>
              <a:t>2</a:t>
            </a:r>
            <a:r>
              <a:rPr lang="es-ES" sz="1800" dirty="0">
                <a:latin typeface="Sohne"/>
              </a:rPr>
              <a:t>y + C</a:t>
            </a:r>
            <a:r>
              <a:rPr lang="es-ES" sz="1800" baseline="-25000" dirty="0">
                <a:latin typeface="Sohne"/>
              </a:rPr>
              <a:t>2</a:t>
            </a:r>
            <a:r>
              <a:rPr lang="es-ES" sz="1800" dirty="0">
                <a:latin typeface="Sohne"/>
              </a:rPr>
              <a:t> = 0	……………..(</a:t>
            </a:r>
            <a:r>
              <a:rPr lang="es-ES" sz="1800" dirty="0" err="1">
                <a:latin typeface="Sohne"/>
              </a:rPr>
              <a:t>ii</a:t>
            </a:r>
            <a:r>
              <a:rPr lang="es-ES" sz="1800" dirty="0">
                <a:latin typeface="Sohne"/>
              </a:rPr>
              <a:t>)</a:t>
            </a:r>
          </a:p>
        </p:txBody>
      </p:sp>
      <p:sp>
        <p:nvSpPr>
          <p:cNvPr id="3" name="Google Shape;450;p39">
            <a:extLst>
              <a:ext uri="{FF2B5EF4-FFF2-40B4-BE49-F238E27FC236}">
                <a16:creationId xmlns:a16="http://schemas.microsoft.com/office/drawing/2014/main" id="{B641E47B-E3AB-89CA-8069-654E82EA052C}"/>
              </a:ext>
            </a:extLst>
          </p:cNvPr>
          <p:cNvSpPr txBox="1">
            <a:spLocks/>
          </p:cNvSpPr>
          <p:nvPr/>
        </p:nvSpPr>
        <p:spPr>
          <a:xfrm>
            <a:off x="410583" y="1174376"/>
            <a:ext cx="1224579" cy="76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lgn="ctr"/>
            <a:r>
              <a:rPr lang="es-ES" sz="1800" dirty="0" err="1">
                <a:latin typeface="Sohne"/>
              </a:rPr>
              <a:t>Let</a:t>
            </a:r>
            <a:endParaRPr lang="es-ES" sz="1800" dirty="0">
              <a:latin typeface="Sohne"/>
            </a:endParaRPr>
          </a:p>
          <a:p>
            <a:pPr marL="0" indent="0" algn="ctr"/>
            <a:r>
              <a:rPr lang="es-ES" sz="1800" dirty="0">
                <a:latin typeface="Sohne"/>
              </a:rPr>
              <a:t>        and,</a:t>
            </a:r>
          </a:p>
          <a:p>
            <a:pPr marL="0" indent="0" algn="ctr"/>
            <a:endParaRPr lang="es-ES" sz="1800" dirty="0">
              <a:latin typeface="Sohne"/>
            </a:endParaRPr>
          </a:p>
          <a:p>
            <a:pPr marL="0" indent="0" algn="ctr"/>
            <a:endParaRPr lang="es-ES" sz="1800" dirty="0">
              <a:latin typeface="Sohne"/>
            </a:endParaRPr>
          </a:p>
        </p:txBody>
      </p:sp>
      <p:sp>
        <p:nvSpPr>
          <p:cNvPr id="4" name="Google Shape;450;p39">
            <a:extLst>
              <a:ext uri="{FF2B5EF4-FFF2-40B4-BE49-F238E27FC236}">
                <a16:creationId xmlns:a16="http://schemas.microsoft.com/office/drawing/2014/main" id="{AB1F744A-3193-3621-4FE3-2CC945870987}"/>
              </a:ext>
            </a:extLst>
          </p:cNvPr>
          <p:cNvSpPr txBox="1">
            <a:spLocks/>
          </p:cNvSpPr>
          <p:nvPr/>
        </p:nvSpPr>
        <p:spPr>
          <a:xfrm>
            <a:off x="1635162" y="2030504"/>
            <a:ext cx="5904154" cy="523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lgn="ctr"/>
            <a:r>
              <a:rPr lang="es-ES" sz="1800" dirty="0">
                <a:latin typeface="Sohne"/>
              </a:rPr>
              <a:t>represent equation of straight </a:t>
            </a:r>
            <a:r>
              <a:rPr lang="es-ES" sz="1800" dirty="0" err="1">
                <a:latin typeface="Sohne"/>
              </a:rPr>
              <a:t>lines</a:t>
            </a:r>
            <a:r>
              <a:rPr lang="es-ES" sz="1800" dirty="0">
                <a:latin typeface="Sohne"/>
              </a:rPr>
              <a:t>. </a:t>
            </a:r>
            <a:r>
              <a:rPr lang="es-ES" sz="1800" dirty="0" err="1">
                <a:latin typeface="Sohne"/>
              </a:rPr>
              <a:t>Combining</a:t>
            </a:r>
            <a:r>
              <a:rPr lang="es-ES" sz="1800" dirty="0">
                <a:latin typeface="Sohne"/>
              </a:rPr>
              <a:t> (i) and (</a:t>
            </a:r>
            <a:r>
              <a:rPr lang="es-ES" sz="1800" dirty="0" err="1">
                <a:latin typeface="Sohne"/>
              </a:rPr>
              <a:t>ii</a:t>
            </a:r>
            <a:r>
              <a:rPr lang="es-ES" sz="1800" dirty="0">
                <a:latin typeface="Sohne"/>
              </a:rPr>
              <a:t>)</a:t>
            </a:r>
          </a:p>
          <a:p>
            <a:pPr marL="0" indent="0" algn="ctr"/>
            <a:endParaRPr lang="es-ES" sz="1800" dirty="0">
              <a:latin typeface="Sohne"/>
            </a:endParaRPr>
          </a:p>
          <a:p>
            <a:pPr marL="0" indent="0" algn="ctr"/>
            <a:endParaRPr lang="es-ES" sz="1800" dirty="0">
              <a:latin typeface="Sohne"/>
            </a:endParaRPr>
          </a:p>
        </p:txBody>
      </p:sp>
      <p:sp>
        <p:nvSpPr>
          <p:cNvPr id="5" name="Google Shape;450;p39">
            <a:extLst>
              <a:ext uri="{FF2B5EF4-FFF2-40B4-BE49-F238E27FC236}">
                <a16:creationId xmlns:a16="http://schemas.microsoft.com/office/drawing/2014/main" id="{903DD591-95FC-AAA5-7360-88A4B252C6D7}"/>
              </a:ext>
            </a:extLst>
          </p:cNvPr>
          <p:cNvSpPr txBox="1">
            <a:spLocks/>
          </p:cNvSpPr>
          <p:nvPr/>
        </p:nvSpPr>
        <p:spPr>
          <a:xfrm>
            <a:off x="2099712" y="2593893"/>
            <a:ext cx="5627328" cy="523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r>
              <a:rPr lang="es-ES" sz="1800" dirty="0">
                <a:latin typeface="Sohne"/>
              </a:rPr>
              <a:t>(A</a:t>
            </a:r>
            <a:r>
              <a:rPr lang="es-ES" sz="1800" baseline="-25000" dirty="0">
                <a:latin typeface="Sohne"/>
              </a:rPr>
              <a:t>1</a:t>
            </a:r>
            <a:r>
              <a:rPr lang="es-ES" sz="1800" dirty="0">
                <a:latin typeface="Sohne"/>
              </a:rPr>
              <a:t>x + B</a:t>
            </a:r>
            <a:r>
              <a:rPr lang="es-ES" sz="1800" baseline="-25000" dirty="0">
                <a:latin typeface="Sohne"/>
              </a:rPr>
              <a:t>1</a:t>
            </a:r>
            <a:r>
              <a:rPr lang="es-ES" sz="1800" dirty="0">
                <a:latin typeface="Sohne"/>
              </a:rPr>
              <a:t>y + C</a:t>
            </a:r>
            <a:r>
              <a:rPr lang="es-ES" sz="1800" baseline="-25000" dirty="0">
                <a:latin typeface="Sohne"/>
              </a:rPr>
              <a:t>1</a:t>
            </a:r>
            <a:r>
              <a:rPr lang="es-ES" sz="1800" dirty="0">
                <a:latin typeface="Sohne"/>
              </a:rPr>
              <a:t>)  (A</a:t>
            </a:r>
            <a:r>
              <a:rPr lang="es-ES" sz="1800" baseline="-25000" dirty="0">
                <a:latin typeface="Sohne"/>
              </a:rPr>
              <a:t>2</a:t>
            </a:r>
            <a:r>
              <a:rPr lang="es-ES" sz="1800" dirty="0">
                <a:latin typeface="Sohne"/>
              </a:rPr>
              <a:t>x + B</a:t>
            </a:r>
            <a:r>
              <a:rPr lang="es-ES" sz="1800" baseline="-25000" dirty="0">
                <a:latin typeface="Sohne"/>
              </a:rPr>
              <a:t>2</a:t>
            </a:r>
            <a:r>
              <a:rPr lang="es-ES" sz="1800" dirty="0">
                <a:latin typeface="Sohne"/>
              </a:rPr>
              <a:t>y + C</a:t>
            </a:r>
            <a:r>
              <a:rPr lang="es-ES" sz="1800" baseline="-25000" dirty="0">
                <a:latin typeface="Sohne"/>
              </a:rPr>
              <a:t>2</a:t>
            </a:r>
            <a:r>
              <a:rPr lang="es-ES" sz="1800" dirty="0">
                <a:latin typeface="Sohne"/>
              </a:rPr>
              <a:t>) = 0	……….….(</a:t>
            </a:r>
            <a:r>
              <a:rPr lang="es-ES" sz="1800" dirty="0" err="1">
                <a:latin typeface="Sohne"/>
              </a:rPr>
              <a:t>iii</a:t>
            </a:r>
            <a:r>
              <a:rPr lang="es-ES" sz="1800" dirty="0">
                <a:latin typeface="Sohne"/>
              </a:rPr>
              <a:t>)</a:t>
            </a:r>
          </a:p>
          <a:p>
            <a:pPr marL="0" indent="0"/>
            <a:endParaRPr lang="es-ES" sz="1800" dirty="0">
              <a:latin typeface="Sohne"/>
            </a:endParaRPr>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p:sp>
        <p:nvSpPr>
          <p:cNvPr id="9" name="Google Shape;450;p39">
            <a:extLst>
              <a:ext uri="{FF2B5EF4-FFF2-40B4-BE49-F238E27FC236}">
                <a16:creationId xmlns:a16="http://schemas.microsoft.com/office/drawing/2014/main" id="{B1D59171-E2A0-203D-57F2-981B4464FCA6}"/>
              </a:ext>
            </a:extLst>
          </p:cNvPr>
          <p:cNvSpPr txBox="1">
            <a:spLocks/>
          </p:cNvSpPr>
          <p:nvPr/>
        </p:nvSpPr>
        <p:spPr>
          <a:xfrm>
            <a:off x="458995" y="3320526"/>
            <a:ext cx="3123302" cy="523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lgn="ctr"/>
            <a:r>
              <a:rPr lang="es-ES" sz="1800" dirty="0">
                <a:latin typeface="Sohne"/>
              </a:rPr>
              <a:t>When we expand </a:t>
            </a:r>
            <a:r>
              <a:rPr lang="es-ES" sz="1800" dirty="0" err="1">
                <a:latin typeface="Sohne"/>
              </a:rPr>
              <a:t>equation</a:t>
            </a:r>
            <a:r>
              <a:rPr lang="es-ES" sz="1800" dirty="0">
                <a:latin typeface="Sohne"/>
              </a:rPr>
              <a:t> (</a:t>
            </a:r>
            <a:r>
              <a:rPr lang="es-ES" sz="1800" dirty="0" err="1">
                <a:latin typeface="Sohne"/>
              </a:rPr>
              <a:t>iii</a:t>
            </a:r>
            <a:r>
              <a:rPr lang="es-ES" sz="1800" dirty="0">
                <a:latin typeface="Sohne"/>
              </a:rPr>
              <a:t>)</a:t>
            </a:r>
          </a:p>
          <a:p>
            <a:pPr marL="0" indent="0" algn="ctr"/>
            <a:endParaRPr lang="es-ES" sz="1800" dirty="0">
              <a:latin typeface="Sohne"/>
            </a:endParaRPr>
          </a:p>
          <a:p>
            <a:pPr marL="0" indent="0" algn="ctr"/>
            <a:endParaRPr lang="es-ES" sz="1800" dirty="0">
              <a:latin typeface="Sohne"/>
            </a:endParaRPr>
          </a:p>
        </p:txBody>
      </p:sp>
      <p:sp>
        <p:nvSpPr>
          <p:cNvPr id="10" name="Rectangle 9">
            <a:extLst>
              <a:ext uri="{FF2B5EF4-FFF2-40B4-BE49-F238E27FC236}">
                <a16:creationId xmlns:a16="http://schemas.microsoft.com/office/drawing/2014/main" id="{2CC65873-F1AB-6967-73A9-C1DE07F30F9A}"/>
              </a:ext>
            </a:extLst>
          </p:cNvPr>
          <p:cNvSpPr/>
          <p:nvPr/>
        </p:nvSpPr>
        <p:spPr>
          <a:xfrm>
            <a:off x="2901696" y="4032324"/>
            <a:ext cx="4023360" cy="502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r>
              <a:rPr lang="es-ES" sz="2000" b="1" dirty="0">
                <a:effectLst>
                  <a:outerShdw blurRad="38100" dist="38100" dir="2700000" algn="tl">
                    <a:srgbClr val="000000">
                      <a:alpha val="43137"/>
                    </a:srgbClr>
                  </a:outerShdw>
                </a:effectLst>
                <a:latin typeface="Sohne"/>
              </a:rPr>
              <a:t>ax</a:t>
            </a:r>
            <a:r>
              <a:rPr lang="es-ES" sz="2000" b="1" baseline="-25000" dirty="0">
                <a:effectLst>
                  <a:outerShdw blurRad="38100" dist="38100" dir="2700000" algn="tl">
                    <a:srgbClr val="000000">
                      <a:alpha val="43137"/>
                    </a:srgbClr>
                  </a:outerShdw>
                </a:effectLst>
                <a:latin typeface="Sohne"/>
              </a:rPr>
              <a:t>2</a:t>
            </a:r>
            <a:r>
              <a:rPr lang="es-ES" sz="2000" b="1" dirty="0">
                <a:effectLst>
                  <a:outerShdw blurRad="38100" dist="38100" dir="2700000" algn="tl">
                    <a:srgbClr val="000000">
                      <a:alpha val="43137"/>
                    </a:srgbClr>
                  </a:outerShdw>
                </a:effectLst>
                <a:latin typeface="Sohne"/>
              </a:rPr>
              <a:t> + 2hxy + by</a:t>
            </a:r>
            <a:r>
              <a:rPr lang="es-ES" sz="2000" b="1" baseline="-25000" dirty="0">
                <a:effectLst>
                  <a:outerShdw blurRad="38100" dist="38100" dir="2700000" algn="tl">
                    <a:srgbClr val="000000">
                      <a:alpha val="43137"/>
                    </a:srgbClr>
                  </a:outerShdw>
                </a:effectLst>
                <a:latin typeface="Sohne"/>
              </a:rPr>
              <a:t>2</a:t>
            </a:r>
            <a:r>
              <a:rPr lang="es-ES" sz="2000" b="1" dirty="0">
                <a:effectLst>
                  <a:outerShdw blurRad="38100" dist="38100" dir="2700000" algn="tl">
                    <a:srgbClr val="000000">
                      <a:alpha val="43137"/>
                    </a:srgbClr>
                  </a:outerShdw>
                </a:effectLst>
                <a:latin typeface="Sohne"/>
              </a:rPr>
              <a:t> + 2gx +2fy + c = 0</a:t>
            </a:r>
          </a:p>
        </p:txBody>
      </p:sp>
    </p:spTree>
    <p:extLst>
      <p:ext uri="{BB962C8B-B14F-4D97-AF65-F5344CB8AC3E}">
        <p14:creationId xmlns:p14="http://schemas.microsoft.com/office/powerpoint/2010/main" val="3752067371"/>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p>
            <a:r>
              <a:rPr lang="en-GB" sz="3600" dirty="0"/>
              <a:t>HOMOGENOUS EQUATION</a:t>
            </a:r>
            <a:endParaRPr sz="3600" dirty="0"/>
          </a:p>
        </p:txBody>
      </p:sp>
      <p:sp>
        <p:nvSpPr>
          <p:cNvPr id="851" name="Google Shape;851;p31"/>
          <p:cNvSpPr txBox="1">
            <a:spLocks noGrp="1"/>
          </p:cNvSpPr>
          <p:nvPr>
            <p:ph type="title" idx="2"/>
          </p:nvPr>
        </p:nvSpPr>
        <p:spPr>
          <a:xfrm>
            <a:off x="4146000" y="1844338"/>
            <a:ext cx="8520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00127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159274"/>
            <a:ext cx="7704000" cy="572700"/>
          </a:xfrm>
          <a:prstGeom prst="rect">
            <a:avLst/>
          </a:prstGeom>
        </p:spPr>
        <p:txBody>
          <a:bodyPr spcFirstLastPara="1" wrap="square" lIns="91425" tIns="91425" rIns="91425" bIns="91425" anchor="t" anchorCtr="0">
            <a:noAutofit/>
          </a:bodyPr>
          <a:lstStyle/>
          <a:p>
            <a:r>
              <a:rPr lang="en-GB" sz="3600" dirty="0"/>
              <a:t>HOMGENOUS EQUATION</a:t>
            </a:r>
            <a:endParaRPr sz="3600" dirty="0"/>
          </a:p>
        </p:txBody>
      </p:sp>
      <p:sp>
        <p:nvSpPr>
          <p:cNvPr id="7" name="AutoShape 8">
            <a:extLst>
              <a:ext uri="{FF2B5EF4-FFF2-40B4-BE49-F238E27FC236}">
                <a16:creationId xmlns:a16="http://schemas.microsoft.com/office/drawing/2014/main" id="{7FD2E1EC-A127-2146-E1F7-30F6656BFC8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Google Shape;450;p39">
            <a:extLst>
              <a:ext uri="{FF2B5EF4-FFF2-40B4-BE49-F238E27FC236}">
                <a16:creationId xmlns:a16="http://schemas.microsoft.com/office/drawing/2014/main" id="{F44D7FEF-4410-4968-2DDD-D9362C566FB5}"/>
              </a:ext>
            </a:extLst>
          </p:cNvPr>
          <p:cNvSpPr txBox="1">
            <a:spLocks/>
          </p:cNvSpPr>
          <p:nvPr/>
        </p:nvSpPr>
        <p:spPr>
          <a:xfrm>
            <a:off x="2641002" y="4007224"/>
            <a:ext cx="4387330" cy="502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1pPr>
            <a:lvl2pPr marL="914400" marR="0" lvl="1"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2pPr>
            <a:lvl3pPr marL="1371600" marR="0" lvl="2"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3pPr>
            <a:lvl4pPr marL="1828800" marR="0" lvl="3"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4pPr>
            <a:lvl5pPr marL="2286000" marR="0" lvl="4"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5pPr>
            <a:lvl6pPr marL="2743200" marR="0" lvl="5"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6pPr>
            <a:lvl7pPr marL="3200400" marR="0" lvl="6"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7pPr>
            <a:lvl8pPr marL="3657600" marR="0" lvl="7"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8pPr>
            <a:lvl9pPr marL="4114800" marR="0" lvl="8" indent="-317500" algn="l" rtl="0">
              <a:lnSpc>
                <a:spcPct val="115000"/>
              </a:lnSpc>
              <a:spcBef>
                <a:spcPts val="0"/>
              </a:spcBef>
              <a:spcAft>
                <a:spcPts val="0"/>
              </a:spcAft>
              <a:buClr>
                <a:schemeClr val="dk1"/>
              </a:buClr>
              <a:buSzPts val="1400"/>
              <a:buFont typeface="Arsenal"/>
              <a:buNone/>
              <a:defRPr sz="1400" b="0" i="0" u="none" strike="noStrike" cap="none">
                <a:solidFill>
                  <a:schemeClr val="dk1"/>
                </a:solidFill>
                <a:latin typeface="Arsenal"/>
                <a:ea typeface="Arsenal"/>
                <a:cs typeface="Arsenal"/>
                <a:sym typeface="Arsenal"/>
              </a:defRPr>
            </a:lvl9pPr>
          </a:lstStyle>
          <a:p>
            <a:pPr marL="0" indent="0"/>
            <a:endParaRPr lang="es-ES" sz="2000" b="1" dirty="0">
              <a:latin typeface="Sohne"/>
            </a:endParaRPr>
          </a:p>
        </p:txBody>
      </p:sp>
      <p:sp>
        <p:nvSpPr>
          <p:cNvPr id="10" name="Rectangle 9">
            <a:extLst>
              <a:ext uri="{FF2B5EF4-FFF2-40B4-BE49-F238E27FC236}">
                <a16:creationId xmlns:a16="http://schemas.microsoft.com/office/drawing/2014/main" id="{2CC65873-F1AB-6967-73A9-C1DE07F30F9A}"/>
              </a:ext>
            </a:extLst>
          </p:cNvPr>
          <p:cNvSpPr/>
          <p:nvPr/>
        </p:nvSpPr>
        <p:spPr>
          <a:xfrm>
            <a:off x="2548128" y="1118436"/>
            <a:ext cx="4023360" cy="50202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latin typeface="Montserrat Alternates" panose="00000800000000000000" pitchFamily="50" charset="0"/>
              </a:rPr>
              <a:t>ax</a:t>
            </a:r>
            <a:r>
              <a:rPr lang="en-US" sz="2800" b="1" baseline="30000" dirty="0">
                <a:effectLst>
                  <a:outerShdw blurRad="38100" dist="38100" dir="2700000" algn="tl">
                    <a:srgbClr val="000000">
                      <a:alpha val="43137"/>
                    </a:srgbClr>
                  </a:outerShdw>
                </a:effectLst>
                <a:latin typeface="Montserrat Alternates" panose="00000800000000000000" pitchFamily="50" charset="0"/>
              </a:rPr>
              <a:t>2 </a:t>
            </a:r>
            <a:r>
              <a:rPr lang="en-US" sz="2800" b="1" dirty="0">
                <a:effectLst>
                  <a:outerShdw blurRad="38100" dist="38100" dir="2700000" algn="tl">
                    <a:srgbClr val="000000">
                      <a:alpha val="43137"/>
                    </a:srgbClr>
                  </a:outerShdw>
                </a:effectLst>
                <a:latin typeface="Montserrat Alternates" panose="00000800000000000000" pitchFamily="50" charset="0"/>
              </a:rPr>
              <a:t>+ 2hxy + by</a:t>
            </a:r>
            <a:r>
              <a:rPr lang="en-US" sz="2800" b="1" baseline="30000" dirty="0">
                <a:effectLst>
                  <a:outerShdw blurRad="38100" dist="38100" dir="2700000" algn="tl">
                    <a:srgbClr val="000000">
                      <a:alpha val="43137"/>
                    </a:srgbClr>
                  </a:outerShdw>
                </a:effectLst>
                <a:latin typeface="Montserrat Alternates" panose="00000800000000000000" pitchFamily="50" charset="0"/>
              </a:rPr>
              <a:t>2</a:t>
            </a:r>
            <a:r>
              <a:rPr lang="en-US" sz="2800" b="1" dirty="0">
                <a:effectLst>
                  <a:outerShdw blurRad="38100" dist="38100" dir="2700000" algn="tl">
                    <a:srgbClr val="000000">
                      <a:alpha val="43137"/>
                    </a:srgbClr>
                  </a:outerShdw>
                </a:effectLst>
                <a:latin typeface="Montserrat Alternates" panose="00000800000000000000" pitchFamily="50" charset="0"/>
              </a:rPr>
              <a:t> = 0</a:t>
            </a:r>
          </a:p>
        </p:txBody>
      </p:sp>
      <p:sp>
        <p:nvSpPr>
          <p:cNvPr id="8" name="Google Shape;665;p51">
            <a:extLst>
              <a:ext uri="{FF2B5EF4-FFF2-40B4-BE49-F238E27FC236}">
                <a16:creationId xmlns:a16="http://schemas.microsoft.com/office/drawing/2014/main" id="{F2988754-4178-2FB1-3FF7-DC251FF4B46D}"/>
              </a:ext>
            </a:extLst>
          </p:cNvPr>
          <p:cNvSpPr txBox="1">
            <a:spLocks/>
          </p:cNvSpPr>
          <p:nvPr/>
        </p:nvSpPr>
        <p:spPr>
          <a:xfrm>
            <a:off x="674146" y="2015048"/>
            <a:ext cx="7795708" cy="22596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a:ea typeface="Inter"/>
                <a:cs typeface="Inter"/>
                <a:sym typeface="Inter"/>
              </a:defRPr>
            </a:lvl9pPr>
          </a:lstStyle>
          <a:p>
            <a:pPr marL="285750" indent="-285750" algn="l">
              <a:buSzPct val="120000"/>
              <a:buFont typeface="Arial" panose="020B0604020202020204" pitchFamily="34" charset="0"/>
              <a:buChar char="•"/>
            </a:pPr>
            <a:r>
              <a:rPr lang="en-GB" sz="1600" dirty="0"/>
              <a:t>Equation with the same degree in each term is called a homogeneous equation</a:t>
            </a:r>
          </a:p>
          <a:p>
            <a:pPr marL="285750" indent="-285750" algn="l">
              <a:buSzPct val="120000"/>
              <a:buFont typeface="Arial" panose="020B0604020202020204" pitchFamily="34" charset="0"/>
              <a:buChar char="•"/>
            </a:pPr>
            <a:endParaRPr lang="en-GB" sz="1600" dirty="0"/>
          </a:p>
          <a:p>
            <a:pPr marL="285750" indent="-285750" algn="l">
              <a:buSzPct val="120000"/>
              <a:buFont typeface="Arial" panose="020B0604020202020204" pitchFamily="34" charset="0"/>
              <a:buChar char="•"/>
            </a:pPr>
            <a:r>
              <a:rPr lang="en-GB" sz="1600" dirty="0"/>
              <a:t>This equation represents a pair of straight lines passing through the origin.</a:t>
            </a:r>
          </a:p>
          <a:p>
            <a:pPr marL="285750" indent="-285750" algn="l">
              <a:buSzPct val="120000"/>
              <a:buFont typeface="Arial" panose="020B0604020202020204" pitchFamily="34" charset="0"/>
              <a:buChar char="•"/>
            </a:pPr>
            <a:endParaRPr lang="en-GB" sz="1600" dirty="0"/>
          </a:p>
          <a:p>
            <a:pPr marL="285750" indent="-285750" algn="l">
              <a:buSzPct val="120000"/>
              <a:buFont typeface="Arial" panose="020B0604020202020204" pitchFamily="34" charset="0"/>
              <a:buChar char="•"/>
            </a:pPr>
            <a:r>
              <a:rPr lang="en" sz="1600" dirty="0"/>
              <a:t>Homogeneous equation of second degree in x and y is  </a:t>
            </a:r>
            <a:r>
              <a:rPr lang="es-ES" sz="1600" b="1" dirty="0"/>
              <a:t>ax</a:t>
            </a:r>
            <a:r>
              <a:rPr lang="es-ES" sz="1600" b="1" baseline="-25000" dirty="0"/>
              <a:t>2</a:t>
            </a:r>
            <a:r>
              <a:rPr lang="es-ES" sz="1600" b="1" dirty="0"/>
              <a:t> + 2hxy + by</a:t>
            </a:r>
            <a:r>
              <a:rPr lang="es-ES" sz="1600" b="1" baseline="-25000" dirty="0"/>
              <a:t>2</a:t>
            </a:r>
            <a:r>
              <a:rPr lang="es-ES" sz="1600" b="1" dirty="0"/>
              <a:t> = 0</a:t>
            </a:r>
            <a:r>
              <a:rPr lang="en" sz="1600" dirty="0"/>
              <a:t> </a:t>
            </a:r>
          </a:p>
          <a:p>
            <a:pPr marL="285750" indent="-285750" algn="l">
              <a:buSzPct val="120000"/>
              <a:buFont typeface="Arial" panose="020B0604020202020204" pitchFamily="34" charset="0"/>
              <a:buChar char="•"/>
            </a:pPr>
            <a:endParaRPr lang="en" sz="1600" dirty="0"/>
          </a:p>
          <a:p>
            <a:pPr marL="285750" indent="-285750" algn="l">
              <a:buSzPct val="120000"/>
              <a:buFont typeface="Arial" panose="020B0604020202020204" pitchFamily="34" charset="0"/>
              <a:buChar char="•"/>
            </a:pPr>
            <a:r>
              <a:rPr lang="en" sz="1600" dirty="0"/>
              <a:t>Second degree homogeneous equation is an equation with degree 2 on each term </a:t>
            </a:r>
            <a:endParaRPr lang="en-GB" sz="1600" dirty="0"/>
          </a:p>
        </p:txBody>
      </p:sp>
    </p:spTree>
    <p:extLst>
      <p:ext uri="{BB962C8B-B14F-4D97-AF65-F5344CB8AC3E}">
        <p14:creationId xmlns:p14="http://schemas.microsoft.com/office/powerpoint/2010/main" val="15075090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p>
            <a:r>
              <a:rPr lang="en-GB" sz="3600" dirty="0">
                <a:effectLst/>
                <a:latin typeface="Josefin Sans" pitchFamily="2" charset="0"/>
              </a:rPr>
              <a:t>ANGLE BETWEEN THE LINE PAIR</a:t>
            </a:r>
            <a:br>
              <a:rPr lang="en-GB" sz="3600" dirty="0">
                <a:effectLst/>
                <a:latin typeface="Josefin Sans" pitchFamily="2" charset="0"/>
              </a:rPr>
            </a:br>
            <a:endParaRPr sz="6000" dirty="0"/>
          </a:p>
        </p:txBody>
      </p:sp>
      <p:sp>
        <p:nvSpPr>
          <p:cNvPr id="851" name="Google Shape;851;p31"/>
          <p:cNvSpPr txBox="1">
            <a:spLocks noGrp="1"/>
          </p:cNvSpPr>
          <p:nvPr>
            <p:ph type="title" idx="2"/>
          </p:nvPr>
        </p:nvSpPr>
        <p:spPr>
          <a:xfrm>
            <a:off x="4146000" y="1844338"/>
            <a:ext cx="8520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7949084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Customer Engagement Platform Pitch Deck by Slidesgo">
  <a:themeElements>
    <a:clrScheme name="Simple Light">
      <a:dk1>
        <a:srgbClr val="242424"/>
      </a:dk1>
      <a:lt1>
        <a:srgbClr val="FFFFFF"/>
      </a:lt1>
      <a:dk2>
        <a:srgbClr val="EEEEEE"/>
      </a:dk2>
      <a:lt2>
        <a:srgbClr val="CCD6AF"/>
      </a:lt2>
      <a:accent1>
        <a:srgbClr val="9DA87C"/>
      </a:accent1>
      <a:accent2>
        <a:srgbClr val="515544"/>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837</Words>
  <Application>Microsoft Office PowerPoint</Application>
  <PresentationFormat>On-screen Show (16:9)</PresentationFormat>
  <Paragraphs>108</Paragraphs>
  <Slides>22</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Söhne</vt:lpstr>
      <vt:lpstr>Arial</vt:lpstr>
      <vt:lpstr>Inter</vt:lpstr>
      <vt:lpstr>Marcellus</vt:lpstr>
      <vt:lpstr>Wingdings</vt:lpstr>
      <vt:lpstr>Sohne</vt:lpstr>
      <vt:lpstr>Montserrat Alternates</vt:lpstr>
      <vt:lpstr>DM Serif Display</vt:lpstr>
      <vt:lpstr>Nunito Light</vt:lpstr>
      <vt:lpstr>Arsenal</vt:lpstr>
      <vt:lpstr>Josefin Sans</vt:lpstr>
      <vt:lpstr>Cambria Math</vt:lpstr>
      <vt:lpstr>Cambria</vt:lpstr>
      <vt:lpstr>Customer Engagement Platform Pitch Deck by Slidesgo</vt:lpstr>
      <vt:lpstr>PAIRS OF STRAIGHT LINES</vt:lpstr>
      <vt:lpstr>TABLE OF CONTENTS</vt:lpstr>
      <vt:lpstr>INTRODUTORY APPROACH</vt:lpstr>
      <vt:lpstr>HISTORICAL APPROACH</vt:lpstr>
      <vt:lpstr>GENERAL EQUATION OF SECOND DEGREE </vt:lpstr>
      <vt:lpstr>GENERAL EQUATION OF SECOND DEGREE </vt:lpstr>
      <vt:lpstr>HOMOGENOUS EQUATION</vt:lpstr>
      <vt:lpstr>HOMGENOUS EQUATION</vt:lpstr>
      <vt:lpstr>ANGLE BETWEEN THE LINE PAIR </vt:lpstr>
      <vt:lpstr>ANGLE BETWEEN THE LINE PAIR REPRESENTED BY</vt:lpstr>
      <vt:lpstr>ANGLE BETWEEN THE LINE PAIR</vt:lpstr>
      <vt:lpstr>ANGLE BISECTOR BETWEEN THE LINE PAIR </vt:lpstr>
      <vt:lpstr>ANGLE BISECTOR BETWEEN THE LINE PAIR REPRESENTED BY</vt:lpstr>
      <vt:lpstr>CONDITION THAT THE GENERAL EQUATION OF SECOND DEGREE MAY REPRESENT A LINE PAIR </vt:lpstr>
      <vt:lpstr>CONDITION THAT THE GENERAL EQUATION OF SECOND DEGREE MAY REPRESENT A LINE PAIR </vt:lpstr>
      <vt:lpstr>CONDITION THAT THE GENERAL EQUATION OF SECOND DEGREE MAY REPRESENT A LINE PAIR </vt:lpstr>
      <vt:lpstr>APPLICATIONS OF PAIR OF STRAIGHT LINES</vt:lpstr>
      <vt:lpstr>APPLICATIONS OF PAIR OF STRAIGHT LINES</vt:lpstr>
      <vt:lpstr>COMPUTATIONAL APPROACH</vt:lpstr>
      <vt:lpstr>COMPUTATIONAL APPROACH</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 PUMPS</dc:title>
  <dc:creator>Baibhav</dc:creator>
  <cp:lastModifiedBy>Anwesh Shrestha</cp:lastModifiedBy>
  <cp:revision>12</cp:revision>
  <dcterms:modified xsi:type="dcterms:W3CDTF">2023-11-08T05:18:30Z</dcterms:modified>
</cp:coreProperties>
</file>