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60" r:id="rId3"/>
    <p:sldId id="261" r:id="rId4"/>
    <p:sldId id="273" r:id="rId5"/>
    <p:sldId id="280" r:id="rId6"/>
    <p:sldId id="263" r:id="rId7"/>
    <p:sldId id="319" r:id="rId8"/>
    <p:sldId id="268" r:id="rId9"/>
    <p:sldId id="323" r:id="rId10"/>
    <p:sldId id="320" r:id="rId11"/>
    <p:sldId id="321" r:id="rId12"/>
    <p:sldId id="322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55F7B6-31DC-4338-8D32-2B4CBFB4FD5C}">
  <a:tblStyle styleId="{6A55F7B6-31DC-4338-8D32-2B4CBFB4F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F126AE-46CD-4F30-9D5D-FFABB9A834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4660"/>
  </p:normalViewPr>
  <p:slideViewPr>
    <p:cSldViewPr snapToGrid="0">
      <p:cViewPr>
        <p:scale>
          <a:sx n="75" d="100"/>
          <a:sy n="75" d="100"/>
        </p:scale>
        <p:origin x="13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a1801cea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0a1801cea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72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14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96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1e1acbb1597_1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1e1acbb1597_1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80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2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99882" y="241586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0395" y="241572"/>
            <a:ext cx="1743191" cy="1728165"/>
            <a:chOff x="260395" y="241572"/>
            <a:chExt cx="1743191" cy="1728165"/>
          </a:xfrm>
        </p:grpSpPr>
        <p:sp>
          <p:nvSpPr>
            <p:cNvPr id="12" name="Google Shape;12;p2"/>
            <p:cNvSpPr/>
            <p:nvPr/>
          </p:nvSpPr>
          <p:spPr>
            <a:xfrm>
              <a:off x="35051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1373" y="334897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7098795" y="3134047"/>
            <a:ext cx="1743191" cy="1728165"/>
            <a:chOff x="7098795" y="3134047"/>
            <a:chExt cx="1743191" cy="1728165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09879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0987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8551515" y="4579394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098795" y="241572"/>
            <a:ext cx="1743191" cy="1728165"/>
            <a:chOff x="7098795" y="241572"/>
            <a:chExt cx="1743191" cy="1728165"/>
          </a:xfrm>
        </p:grpSpPr>
        <p:sp>
          <p:nvSpPr>
            <p:cNvPr id="20" name="Google Shape;20;p2"/>
            <p:cNvSpPr/>
            <p:nvPr/>
          </p:nvSpPr>
          <p:spPr>
            <a:xfrm flipH="1">
              <a:off x="709879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70987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8551515" y="334897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260395" y="3134047"/>
            <a:ext cx="1743191" cy="1728165"/>
            <a:chOff x="260395" y="3134047"/>
            <a:chExt cx="1743191" cy="1728165"/>
          </a:xfrm>
        </p:grpSpPr>
        <p:sp>
          <p:nvSpPr>
            <p:cNvPr id="24" name="Google Shape;24;p2"/>
            <p:cNvSpPr/>
            <p:nvPr/>
          </p:nvSpPr>
          <p:spPr>
            <a:xfrm rot="10800000" flipH="1">
              <a:off x="35051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2603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361373" y="4579394"/>
              <a:ext cx="189493" cy="18949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67749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112850" y="1180325"/>
            <a:ext cx="6918300" cy="25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112925" y="3889100"/>
            <a:ext cx="6918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4399882" y="241586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0"/>
          <p:cNvGrpSpPr/>
          <p:nvPr/>
        </p:nvGrpSpPr>
        <p:grpSpPr>
          <a:xfrm>
            <a:off x="260395" y="241572"/>
            <a:ext cx="1743191" cy="1728165"/>
            <a:chOff x="260395" y="241572"/>
            <a:chExt cx="1743191" cy="1728165"/>
          </a:xfrm>
        </p:grpSpPr>
        <p:sp>
          <p:nvSpPr>
            <p:cNvPr id="376" name="Google Shape;376;p30"/>
            <p:cNvSpPr/>
            <p:nvPr/>
          </p:nvSpPr>
          <p:spPr>
            <a:xfrm>
              <a:off x="35051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603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61373" y="334898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30"/>
          <p:cNvGrpSpPr/>
          <p:nvPr/>
        </p:nvGrpSpPr>
        <p:grpSpPr>
          <a:xfrm>
            <a:off x="7098795" y="3134047"/>
            <a:ext cx="1743191" cy="1728165"/>
            <a:chOff x="7098795" y="3134047"/>
            <a:chExt cx="1743191" cy="1728165"/>
          </a:xfrm>
        </p:grpSpPr>
        <p:sp>
          <p:nvSpPr>
            <p:cNvPr id="380" name="Google Shape;380;p30"/>
            <p:cNvSpPr/>
            <p:nvPr/>
          </p:nvSpPr>
          <p:spPr>
            <a:xfrm rot="10800000">
              <a:off x="709879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 rot="10800000">
              <a:off x="70987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 rot="10800000">
              <a:off x="8551407" y="4579287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7098795" y="241572"/>
            <a:ext cx="1743191" cy="1728165"/>
            <a:chOff x="7098795" y="241572"/>
            <a:chExt cx="1743191" cy="1728165"/>
          </a:xfrm>
        </p:grpSpPr>
        <p:sp>
          <p:nvSpPr>
            <p:cNvPr id="384" name="Google Shape;384;p30"/>
            <p:cNvSpPr/>
            <p:nvPr/>
          </p:nvSpPr>
          <p:spPr>
            <a:xfrm flipH="1">
              <a:off x="7098795" y="325001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 flipH="1">
              <a:off x="7098795" y="241572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 flipH="1">
              <a:off x="8551407" y="334898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260395" y="3134047"/>
            <a:ext cx="1743191" cy="1728165"/>
            <a:chOff x="260395" y="3134047"/>
            <a:chExt cx="1743191" cy="1728165"/>
          </a:xfrm>
        </p:grpSpPr>
        <p:sp>
          <p:nvSpPr>
            <p:cNvPr id="388" name="Google Shape;388;p30"/>
            <p:cNvSpPr/>
            <p:nvPr/>
          </p:nvSpPr>
          <p:spPr>
            <a:xfrm rot="10800000" flipH="1">
              <a:off x="350515" y="3134047"/>
              <a:ext cx="1653071" cy="1644736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 rot="10800000" flipH="1">
              <a:off x="260395" y="3134047"/>
              <a:ext cx="1743191" cy="172816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 rot="10800000" flipH="1">
              <a:off x="361373" y="4579287"/>
              <a:ext cx="189600" cy="189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0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867749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4378349" y="200261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260395" y="241572"/>
            <a:ext cx="1743191" cy="1728165"/>
            <a:chOff x="818150" y="1395175"/>
            <a:chExt cx="2279575" cy="2259925"/>
          </a:xfrm>
        </p:grpSpPr>
        <p:sp>
          <p:nvSpPr>
            <p:cNvPr id="38" name="Google Shape;38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 rot="10800000">
            <a:off x="7098795" y="3134047"/>
            <a:ext cx="1743191" cy="1728165"/>
            <a:chOff x="818150" y="1395175"/>
            <a:chExt cx="2279575" cy="2259925"/>
          </a:xfrm>
        </p:grpSpPr>
        <p:sp>
          <p:nvSpPr>
            <p:cNvPr id="42" name="Google Shape;42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flipH="1">
            <a:off x="7098795" y="241572"/>
            <a:ext cx="1743191" cy="1728165"/>
            <a:chOff x="818150" y="1395175"/>
            <a:chExt cx="2279575" cy="2259925"/>
          </a:xfrm>
        </p:grpSpPr>
        <p:sp>
          <p:nvSpPr>
            <p:cNvPr id="46" name="Google Shape;46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10800000" flipH="1">
            <a:off x="260395" y="3134047"/>
            <a:ext cx="1743191" cy="1728165"/>
            <a:chOff x="818150" y="1395175"/>
            <a:chExt cx="2279575" cy="2259925"/>
          </a:xfrm>
        </p:grpSpPr>
        <p:sp>
          <p:nvSpPr>
            <p:cNvPr id="50" name="Google Shape;50;p3"/>
            <p:cNvSpPr/>
            <p:nvPr/>
          </p:nvSpPr>
          <p:spPr>
            <a:xfrm>
              <a:off x="936000" y="1504275"/>
              <a:ext cx="2161725" cy="2150825"/>
            </a:xfrm>
            <a:custGeom>
              <a:avLst/>
              <a:gdLst/>
              <a:ahLst/>
              <a:cxnLst/>
              <a:rect l="l" t="t" r="r" b="b"/>
              <a:pathLst>
                <a:path w="86469" h="86033" extrusionOk="0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18150" y="1395175"/>
              <a:ext cx="2279575" cy="2259925"/>
            </a:xfrm>
            <a:custGeom>
              <a:avLst/>
              <a:gdLst/>
              <a:ahLst/>
              <a:cxnLst/>
              <a:rect l="l" t="t" r="r" b="b"/>
              <a:pathLst>
                <a:path w="91183" h="90397" extrusionOk="0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/>
          <p:nvPr/>
        </p:nvSpPr>
        <p:spPr>
          <a:xfrm>
            <a:off x="227211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702559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4399161" y="198365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4489756" y="47140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68550" y="1642121"/>
            <a:ext cx="56070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4399161" y="212342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4489756" y="47140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86364"/>
            <a:ext cx="65760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1"/>
          </p:nvPr>
        </p:nvSpPr>
        <p:spPr>
          <a:xfrm>
            <a:off x="1284000" y="29039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name="adj" fmla="val 1169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399161" y="4603988"/>
            <a:ext cx="345671" cy="345671"/>
          </a:xfrm>
          <a:custGeom>
            <a:avLst/>
            <a:gdLst/>
            <a:ahLst/>
            <a:cxnLst/>
            <a:rect l="l" t="t" r="r" b="b"/>
            <a:pathLst>
              <a:path w="32465" h="32465" extrusionOk="0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319725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rot="10800000">
            <a:off x="7743250" y="3744496"/>
            <a:ext cx="1119766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rot="5400000">
            <a:off x="7743250" y="282871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 rot="-5400000">
            <a:off x="319725" y="3744496"/>
            <a:ext cx="1119767" cy="1110510"/>
          </a:xfrm>
          <a:custGeom>
            <a:avLst/>
            <a:gdLst/>
            <a:ahLst/>
            <a:cxnLst/>
            <a:rect l="l" t="t" r="r" b="b"/>
            <a:pathLst>
              <a:path w="69800" h="69223" extrusionOk="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4489756" y="218268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684677" y="3100300"/>
            <a:ext cx="5789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684677" y="1210675"/>
            <a:ext cx="5789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4923075" y="2684324"/>
            <a:ext cx="26400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2"/>
          </p:nvPr>
        </p:nvSpPr>
        <p:spPr>
          <a:xfrm>
            <a:off x="1580900" y="2684324"/>
            <a:ext cx="26400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3"/>
          </p:nvPr>
        </p:nvSpPr>
        <p:spPr>
          <a:xfrm>
            <a:off x="1580900" y="2280216"/>
            <a:ext cx="26400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4"/>
          </p:nvPr>
        </p:nvSpPr>
        <p:spPr>
          <a:xfrm>
            <a:off x="4923090" y="2280216"/>
            <a:ext cx="26400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1"/>
          </p:nvPr>
        </p:nvSpPr>
        <p:spPr>
          <a:xfrm>
            <a:off x="4832081" y="1743825"/>
            <a:ext cx="3254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2"/>
          </p:nvPr>
        </p:nvSpPr>
        <p:spPr>
          <a:xfrm>
            <a:off x="1057900" y="1743825"/>
            <a:ext cx="3254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60395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9"/>
          <p:cNvSpPr/>
          <p:nvPr/>
        </p:nvSpPr>
        <p:spPr>
          <a:xfrm rot="-5400000">
            <a:off x="260395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 flipH="1">
            <a:off x="7077070" y="241572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 rot="5400000" flipH="1">
            <a:off x="7077070" y="3112847"/>
            <a:ext cx="1743191" cy="1728165"/>
          </a:xfrm>
          <a:custGeom>
            <a:avLst/>
            <a:gdLst/>
            <a:ahLst/>
            <a:cxnLst/>
            <a:rect l="l" t="t" r="r" b="b"/>
            <a:pathLst>
              <a:path w="91183" h="90397" extrusionOk="0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39744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711386" y="2437093"/>
            <a:ext cx="164476" cy="229603"/>
          </a:xfrm>
          <a:custGeom>
            <a:avLst/>
            <a:gdLst/>
            <a:ahLst/>
            <a:cxnLst/>
            <a:rect l="l" t="t" r="r" b="b"/>
            <a:pathLst>
              <a:path w="2131" h="2975" extrusionOk="0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250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60" r:id="rId6"/>
    <p:sldLayoutId id="2147483665" r:id="rId7"/>
    <p:sldLayoutId id="2147483666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>
            <a:spLocks noGrp="1"/>
          </p:cNvSpPr>
          <p:nvPr>
            <p:ph type="ctrTitle"/>
          </p:nvPr>
        </p:nvSpPr>
        <p:spPr>
          <a:xfrm>
            <a:off x="1112850" y="1180325"/>
            <a:ext cx="6918300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 pitchFamily="2" charset="0"/>
              </a:rPr>
              <a:t>PAIR OF STRIGHT LINES</a:t>
            </a:r>
            <a:endParaRPr dirty="0">
              <a:solidFill>
                <a:schemeClr val="dk1"/>
              </a:solidFill>
              <a:latin typeface="Montserrat" pitchFamily="2" charset="0"/>
            </a:endParaRPr>
          </a:p>
        </p:txBody>
      </p:sp>
      <p:sp>
        <p:nvSpPr>
          <p:cNvPr id="404" name="Google Shape;404;p34"/>
          <p:cNvSpPr txBox="1">
            <a:spLocks noGrp="1"/>
          </p:cNvSpPr>
          <p:nvPr>
            <p:ph type="subTitle" idx="1"/>
          </p:nvPr>
        </p:nvSpPr>
        <p:spPr>
          <a:xfrm>
            <a:off x="1112925" y="3889100"/>
            <a:ext cx="6918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 SHORT INTRODUCTION</a:t>
            </a:r>
            <a:endParaRPr dirty="0"/>
          </a:p>
        </p:txBody>
      </p:sp>
      <p:cxnSp>
        <p:nvCxnSpPr>
          <p:cNvPr id="405" name="Google Shape;405;p34"/>
          <p:cNvCxnSpPr/>
          <p:nvPr/>
        </p:nvCxnSpPr>
        <p:spPr>
          <a:xfrm rot="10800000">
            <a:off x="1522058" y="3758822"/>
            <a:ext cx="619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691709" y="200106"/>
            <a:ext cx="7717500" cy="140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ntserrat Alternates" panose="00000800000000000000" pitchFamily="50" charset="0"/>
              </a:rPr>
              <a:t>BISECTORS OF ANGLES BETWEEN PAIRS OF LINES REPRESENTED BY </a:t>
            </a:r>
            <a:br>
              <a:rPr lang="en-US" sz="2800" b="1" dirty="0">
                <a:latin typeface="Montserrat Alternates" panose="00000800000000000000" pitchFamily="50" charset="0"/>
              </a:rPr>
            </a:br>
            <a:r>
              <a:rPr lang="en-US" sz="2800" b="1" dirty="0">
                <a:latin typeface="Montserrat Alternates" panose="00000800000000000000" pitchFamily="50" charset="0"/>
              </a:rPr>
              <a:t>AX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+ 2HXY + BY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= 0</a:t>
            </a:r>
          </a:p>
        </p:txBody>
      </p:sp>
      <p:sp>
        <p:nvSpPr>
          <p:cNvPr id="472" name="Google Shape;472;p41"/>
          <p:cNvSpPr txBox="1">
            <a:spLocks noGrp="1"/>
          </p:cNvSpPr>
          <p:nvPr>
            <p:ph type="subTitle" idx="2"/>
          </p:nvPr>
        </p:nvSpPr>
        <p:spPr>
          <a:xfrm>
            <a:off x="583687" y="1544013"/>
            <a:ext cx="7473791" cy="627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800" dirty="0"/>
              <a:t>Let the equation of straight lines represented by  ax</a:t>
            </a:r>
            <a:r>
              <a:rPr lang="en-US" sz="1800" baseline="30000" dirty="0"/>
              <a:t>2</a:t>
            </a:r>
            <a:r>
              <a:rPr lang="en-US" sz="1800" dirty="0"/>
              <a:t> + 2hxy + by</a:t>
            </a:r>
            <a:r>
              <a:rPr lang="en-US" sz="1800" baseline="30000" dirty="0"/>
              <a:t>2 </a:t>
            </a:r>
            <a:r>
              <a:rPr lang="en-US" sz="1800" dirty="0"/>
              <a:t> = 0</a:t>
            </a:r>
          </a:p>
          <a:p>
            <a:pPr marL="0" indent="0" algn="l"/>
            <a:r>
              <a:rPr lang="en-US" sz="1800" dirty="0"/>
              <a:t>be represented by y = m</a:t>
            </a:r>
            <a:r>
              <a:rPr lang="en-US" sz="1800" baseline="-25000" dirty="0"/>
              <a:t>1</a:t>
            </a:r>
            <a:r>
              <a:rPr lang="en-US" sz="1800" dirty="0"/>
              <a:t>x and y = m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endParaRPr lang="en-US" sz="1800" baseline="30000" dirty="0"/>
          </a:p>
        </p:txBody>
      </p:sp>
      <p:sp>
        <p:nvSpPr>
          <p:cNvPr id="475" name="Google Shape;475;p41"/>
          <p:cNvSpPr/>
          <p:nvPr/>
        </p:nvSpPr>
        <p:spPr>
          <a:xfrm>
            <a:off x="4316575" y="4459150"/>
            <a:ext cx="302974" cy="34020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72;p41">
                <a:extLst>
                  <a:ext uri="{FF2B5EF4-FFF2-40B4-BE49-F238E27FC236}">
                    <a16:creationId xmlns:a16="http://schemas.microsoft.com/office/drawing/2014/main" id="{0DDCA863-F434-A0C1-B909-FEC814412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370" y="2202245"/>
                <a:ext cx="6111354" cy="834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0" indent="0" algn="l"/>
                <a:r>
                  <a:rPr lang="en-US" b="1" dirty="0"/>
                  <a:t> </a:t>
                </a:r>
                <a:r>
                  <a:rPr lang="en-US" sz="1800" b="1" dirty="0"/>
                  <a:t>m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 + m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sz="1800" b="1" dirty="0"/>
                  <a:t>    and    m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.m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Google Shape;472;p41">
                <a:extLst>
                  <a:ext uri="{FF2B5EF4-FFF2-40B4-BE49-F238E27FC236}">
                    <a16:creationId xmlns:a16="http://schemas.microsoft.com/office/drawing/2014/main" id="{0DDCA863-F434-A0C1-B909-FEC81441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0" y="2202245"/>
                <a:ext cx="6111354" cy="834436"/>
              </a:xfrm>
              <a:prstGeom prst="rect">
                <a:avLst/>
              </a:prstGeom>
              <a:blipFill>
                <a:blip r:embed="rId3"/>
                <a:stretch>
                  <a:fillRect l="-1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472;p41">
                <a:extLst>
                  <a:ext uri="{FF2B5EF4-FFF2-40B4-BE49-F238E27FC236}">
                    <a16:creationId xmlns:a16="http://schemas.microsoft.com/office/drawing/2014/main" id="{783F862E-ECE3-6F1F-0131-17EAEE274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723" y="2718389"/>
                <a:ext cx="7473791" cy="1068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0" indent="0" algn="l"/>
                <a:r>
                  <a:rPr lang="en-US" sz="1800" dirty="0"/>
                  <a:t>The equation of the bisectors of the angles between the lines</a:t>
                </a:r>
              </a:p>
              <a:p>
                <a:pPr marL="0" indent="0" algn="l"/>
                <a:r>
                  <a:rPr lang="en-US" sz="1800" dirty="0"/>
                  <a:t>y – m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x = 0 and y – m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x = 0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  =  </a:t>
                </a:r>
                <a:r>
                  <a:rPr lang="en-US" dirty="0"/>
                  <a:t>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0" indent="0" algn="l"/>
                <a:endParaRPr lang="en-US" sz="1800" baseline="30000" dirty="0"/>
              </a:p>
            </p:txBody>
          </p:sp>
        </mc:Choice>
        <mc:Fallback xmlns="">
          <p:sp>
            <p:nvSpPr>
              <p:cNvPr id="9" name="Google Shape;472;p41">
                <a:extLst>
                  <a:ext uri="{FF2B5EF4-FFF2-40B4-BE49-F238E27FC236}">
                    <a16:creationId xmlns:a16="http://schemas.microsoft.com/office/drawing/2014/main" id="{783F862E-ECE3-6F1F-0131-17EAEE274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3" y="2718389"/>
                <a:ext cx="7473791" cy="1068303"/>
              </a:xfrm>
              <a:prstGeom prst="rect">
                <a:avLst/>
              </a:prstGeom>
              <a:blipFill>
                <a:blip r:embed="rId4"/>
                <a:stretch>
                  <a:fillRect l="-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8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uiExpand="1" build="p"/>
      <p:bldP spid="6" grpId="0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691709" y="200106"/>
            <a:ext cx="7717500" cy="140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ntserrat Alternates" panose="00000800000000000000" pitchFamily="50" charset="0"/>
              </a:rPr>
              <a:t>BISECTORS OF ANGLES BETWEEN PAIRS OF LINES REPRESENTED BY </a:t>
            </a:r>
            <a:br>
              <a:rPr lang="en-US" sz="2800" b="1" dirty="0">
                <a:latin typeface="Montserrat Alternates" panose="00000800000000000000" pitchFamily="50" charset="0"/>
              </a:rPr>
            </a:br>
            <a:r>
              <a:rPr lang="en-US" sz="2800" b="1" dirty="0">
                <a:latin typeface="Montserrat Alternates" panose="00000800000000000000" pitchFamily="50" charset="0"/>
              </a:rPr>
              <a:t>AX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+ 2HXY + BY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= 0</a:t>
            </a:r>
          </a:p>
        </p:txBody>
      </p:sp>
      <p:sp>
        <p:nvSpPr>
          <p:cNvPr id="475" name="Google Shape;475;p41"/>
          <p:cNvSpPr/>
          <p:nvPr/>
        </p:nvSpPr>
        <p:spPr>
          <a:xfrm>
            <a:off x="4316575" y="4459150"/>
            <a:ext cx="302974" cy="34020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472;p41">
                <a:extLst>
                  <a:ext uri="{FF2B5EF4-FFF2-40B4-BE49-F238E27FC236}">
                    <a16:creationId xmlns:a16="http://schemas.microsoft.com/office/drawing/2014/main" id="{783F862E-ECE3-6F1F-0131-17EAEE274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087" y="1535047"/>
                <a:ext cx="7473791" cy="2864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Their combined equation is </a:t>
                </a:r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) = 0</a:t>
                </a:r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or,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)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-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)</a:t>
                </a:r>
                <a:r>
                  <a:rPr lang="en-US" sz="1800" baseline="30000" dirty="0"/>
                  <a:t>2</a:t>
                </a:r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or, (1+m</a:t>
                </a:r>
                <a:r>
                  <a:rPr lang="en-US" sz="1800" baseline="-25000" dirty="0"/>
                  <a:t>2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(y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2m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xy + m</a:t>
                </a:r>
                <a:r>
                  <a:rPr lang="en-US" sz="1800" baseline="-25000" dirty="0"/>
                  <a:t>1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x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– (1+m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) (y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2m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xy + m</a:t>
                </a:r>
                <a:r>
                  <a:rPr lang="en-US" sz="1800" baseline="-25000" dirty="0"/>
                  <a:t>2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x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= 0</a:t>
                </a:r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or, x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(m</a:t>
                </a:r>
                <a:r>
                  <a:rPr lang="en-US" sz="1800" baseline="-25000" dirty="0"/>
                  <a:t>1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m</a:t>
                </a:r>
                <a:r>
                  <a:rPr lang="en-US" sz="1800" baseline="-25000" dirty="0"/>
                  <a:t>2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– 2xy(m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– m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) (1 – m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m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) – y2(m</a:t>
                </a:r>
                <a:r>
                  <a:rPr lang="en-US" sz="1800" baseline="-25000" dirty="0"/>
                  <a:t>1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m</a:t>
                </a:r>
                <a:r>
                  <a:rPr lang="en-US" sz="1800" baseline="-25000" dirty="0"/>
                  <a:t>2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= 0</a:t>
                </a:r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baseline="30000" dirty="0"/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/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/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Google Shape;472;p41">
                <a:extLst>
                  <a:ext uri="{FF2B5EF4-FFF2-40B4-BE49-F238E27FC236}">
                    <a16:creationId xmlns:a16="http://schemas.microsoft.com/office/drawing/2014/main" id="{783F862E-ECE3-6F1F-0131-17EAEE274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7" y="1535047"/>
                <a:ext cx="7473791" cy="2864831"/>
              </a:xfrm>
              <a:prstGeom prst="rect">
                <a:avLst/>
              </a:prstGeom>
              <a:blipFill>
                <a:blip r:embed="rId3"/>
                <a:stretch>
                  <a:fillRect l="-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691709" y="200106"/>
            <a:ext cx="7717500" cy="1402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ntserrat Alternates" panose="00000800000000000000" pitchFamily="50" charset="0"/>
              </a:rPr>
              <a:t>BISECTORS OF ANGLES BETWEEN PAIRS OF LINES REPRESENTED BY </a:t>
            </a:r>
            <a:br>
              <a:rPr lang="en-US" sz="2800" b="1" dirty="0">
                <a:latin typeface="Montserrat Alternates" panose="00000800000000000000" pitchFamily="50" charset="0"/>
              </a:rPr>
            </a:br>
            <a:r>
              <a:rPr lang="en-US" sz="2800" b="1" dirty="0">
                <a:latin typeface="Montserrat Alternates" panose="00000800000000000000" pitchFamily="50" charset="0"/>
              </a:rPr>
              <a:t>AX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+ 2HXY + BY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= 0</a:t>
            </a:r>
          </a:p>
        </p:txBody>
      </p:sp>
      <p:sp>
        <p:nvSpPr>
          <p:cNvPr id="475" name="Google Shape;475;p41"/>
          <p:cNvSpPr/>
          <p:nvPr/>
        </p:nvSpPr>
        <p:spPr>
          <a:xfrm>
            <a:off x="4316575" y="4459150"/>
            <a:ext cx="302974" cy="34020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472;p41">
                <a:extLst>
                  <a:ext uri="{FF2B5EF4-FFF2-40B4-BE49-F238E27FC236}">
                    <a16:creationId xmlns:a16="http://schemas.microsoft.com/office/drawing/2014/main" id="{783F862E-ECE3-6F1F-0131-17EAEE274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087" y="1535047"/>
                <a:ext cx="7473791" cy="2864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or, (x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y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(m</a:t>
                </a:r>
                <a:r>
                  <a:rPr lang="en-US" sz="1800" baseline="-25000" dirty="0"/>
                  <a:t>1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m</a:t>
                </a:r>
                <a:r>
                  <a:rPr lang="en-US" sz="1800" baseline="-25000" dirty="0"/>
                  <a:t>2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= 2xy (m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– m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) (1 – m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m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)</a:t>
                </a:r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or, x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y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= 2xy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1 </m:t>
                        </m:r>
                        <m:r>
                          <m:rPr>
                            <m:nor/>
                          </m:rPr>
                          <a:rPr lang="en-US" sz="1800" dirty="0"/>
                          <m:t>– </m:t>
                        </m:r>
                        <m:r>
                          <m:rPr>
                            <m:nor/>
                          </m:rPr>
                          <a:rPr lang="en-US" sz="1800" dirty="0"/>
                          <m:t>m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800" dirty="0"/>
                          <m:t>m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m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m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or, x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– y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= 2xy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den>
                    </m:f>
                  </m:oMath>
                </a14:m>
                <a:endParaRPr lang="en-US" sz="1800" dirty="0"/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 ∴  h(x</a:t>
                </a:r>
                <a:r>
                  <a:rPr lang="en-US" sz="1800" baseline="30000" dirty="0"/>
                  <a:t>2 </a:t>
                </a:r>
                <a:r>
                  <a:rPr lang="en-US" sz="1800" dirty="0"/>
                  <a:t>– y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) = (a – b)</a:t>
                </a:r>
                <a:r>
                  <a:rPr lang="en-US" sz="1800" dirty="0" err="1"/>
                  <a:t>xy</a:t>
                </a:r>
                <a:endParaRPr lang="en-US" sz="1800" dirty="0"/>
              </a:p>
            </p:txBody>
          </p:sp>
        </mc:Choice>
        <mc:Fallback>
          <p:sp>
            <p:nvSpPr>
              <p:cNvPr id="9" name="Google Shape;472;p41">
                <a:extLst>
                  <a:ext uri="{FF2B5EF4-FFF2-40B4-BE49-F238E27FC236}">
                    <a16:creationId xmlns:a16="http://schemas.microsoft.com/office/drawing/2014/main" id="{783F862E-ECE3-6F1F-0131-17EAEE274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7" y="1535047"/>
                <a:ext cx="7473791" cy="2864831"/>
              </a:xfrm>
              <a:prstGeom prst="rect">
                <a:avLst/>
              </a:prstGeom>
              <a:blipFill>
                <a:blip r:embed="rId3"/>
                <a:stretch>
                  <a:fillRect l="-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8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>
            <a:spLocks noGrp="1"/>
          </p:cNvSpPr>
          <p:nvPr>
            <p:ph type="subTitle" idx="1"/>
          </p:nvPr>
        </p:nvSpPr>
        <p:spPr>
          <a:xfrm>
            <a:off x="1684677" y="1210675"/>
            <a:ext cx="5789700" cy="17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“Mathematics is, in its own way, the poetry of logical ideas”</a:t>
            </a:r>
            <a:endParaRPr dirty="0"/>
          </a:p>
        </p:txBody>
      </p:sp>
      <p:sp>
        <p:nvSpPr>
          <p:cNvPr id="610" name="Google Shape;610;p47"/>
          <p:cNvSpPr txBox="1">
            <a:spLocks noGrp="1"/>
          </p:cNvSpPr>
          <p:nvPr>
            <p:ph type="title"/>
          </p:nvPr>
        </p:nvSpPr>
        <p:spPr>
          <a:xfrm>
            <a:off x="1684677" y="3100300"/>
            <a:ext cx="57897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Albert Einstein</a:t>
            </a:r>
            <a:endParaRPr dirty="0"/>
          </a:p>
        </p:txBody>
      </p:sp>
      <p:cxnSp>
        <p:nvCxnSpPr>
          <p:cNvPr id="611" name="Google Shape;611;p47"/>
          <p:cNvCxnSpPr/>
          <p:nvPr/>
        </p:nvCxnSpPr>
        <p:spPr>
          <a:xfrm rot="10800000">
            <a:off x="1347450" y="3010332"/>
            <a:ext cx="647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>
            <a:spLocks noGrp="1"/>
          </p:cNvSpPr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EQUATION OF SECOND DEGREE</a:t>
            </a:r>
            <a:endParaRPr dirty="0"/>
          </a:p>
        </p:txBody>
      </p:sp>
      <p:sp>
        <p:nvSpPr>
          <p:cNvPr id="441" name="Google Shape;441;p38"/>
          <p:cNvSpPr txBox="1">
            <a:spLocks noGrp="1"/>
          </p:cNvSpPr>
          <p:nvPr>
            <p:ph type="title" idx="2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38"/>
          <p:cNvSpPr txBox="1">
            <a:spLocks noGrp="1"/>
          </p:cNvSpPr>
          <p:nvPr>
            <p:ph type="subTitle" idx="1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superficial overview</a:t>
            </a:r>
            <a:endParaRPr dirty="0"/>
          </a:p>
        </p:txBody>
      </p:sp>
      <p:cxnSp>
        <p:nvCxnSpPr>
          <p:cNvPr id="443" name="Google Shape;443;p38"/>
          <p:cNvCxnSpPr/>
          <p:nvPr/>
        </p:nvCxnSpPr>
        <p:spPr>
          <a:xfrm>
            <a:off x="2948375" y="1133375"/>
            <a:ext cx="0" cy="30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>
            <a:spLocks noGrp="1"/>
          </p:cNvSpPr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EQUATION OF SECOND DEGREE</a:t>
            </a:r>
            <a:endParaRPr dirty="0"/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2"/>
          </p:nvPr>
        </p:nvSpPr>
        <p:spPr>
          <a:xfrm>
            <a:off x="1473795" y="1151069"/>
            <a:ext cx="3130477" cy="79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" sz="1800" dirty="0"/>
              <a:t> + B</a:t>
            </a:r>
            <a:r>
              <a:rPr lang="en" sz="1800" baseline="-25000" dirty="0"/>
              <a:t>1</a:t>
            </a:r>
            <a:r>
              <a:rPr lang="en" sz="1800" dirty="0"/>
              <a:t>y + C</a:t>
            </a:r>
            <a:r>
              <a:rPr lang="en" sz="1800" baseline="-25000" dirty="0"/>
              <a:t>1</a:t>
            </a:r>
            <a:r>
              <a:rPr lang="en" sz="1800" dirty="0"/>
              <a:t> = 0	….(1)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</a:t>
            </a:r>
            <a:r>
              <a:rPr lang="en" sz="1800" baseline="-25000" dirty="0"/>
              <a:t>2</a:t>
            </a:r>
            <a:r>
              <a:rPr lang="en" sz="1800" dirty="0"/>
              <a:t>x + B</a:t>
            </a:r>
            <a:r>
              <a:rPr lang="en" sz="1800" baseline="-25000" dirty="0"/>
              <a:t>2</a:t>
            </a:r>
            <a:r>
              <a:rPr lang="en" sz="1800" dirty="0"/>
              <a:t>y + C</a:t>
            </a:r>
            <a:r>
              <a:rPr lang="en" sz="1800" baseline="-25000" dirty="0"/>
              <a:t>2</a:t>
            </a:r>
            <a:r>
              <a:rPr lang="en" sz="1800" dirty="0"/>
              <a:t> = 0	….(2)</a:t>
            </a:r>
            <a:endParaRPr sz="1800" dirty="0"/>
          </a:p>
        </p:txBody>
      </p:sp>
      <p:sp>
        <p:nvSpPr>
          <p:cNvPr id="4" name="Google Shape;450;p39">
            <a:extLst>
              <a:ext uri="{FF2B5EF4-FFF2-40B4-BE49-F238E27FC236}">
                <a16:creationId xmlns:a16="http://schemas.microsoft.com/office/drawing/2014/main" id="{0669218A-611E-594E-BABA-FF0609BF1D2E}"/>
              </a:ext>
            </a:extLst>
          </p:cNvPr>
          <p:cNvSpPr txBox="1">
            <a:spLocks/>
          </p:cNvSpPr>
          <p:nvPr/>
        </p:nvSpPr>
        <p:spPr>
          <a:xfrm>
            <a:off x="421341" y="1131345"/>
            <a:ext cx="1224579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 algn="ctr"/>
            <a:r>
              <a:rPr lang="es-ES" sz="1800" dirty="0"/>
              <a:t>Assume</a:t>
            </a:r>
          </a:p>
          <a:p>
            <a:pPr marL="0" indent="0" algn="ctr"/>
            <a:r>
              <a:rPr lang="es-ES" sz="1800" dirty="0"/>
              <a:t>        &amp;</a:t>
            </a:r>
          </a:p>
          <a:p>
            <a:pPr marL="0" indent="0" algn="ctr"/>
            <a:endParaRPr lang="es-ES" sz="1800" dirty="0"/>
          </a:p>
          <a:p>
            <a:pPr marL="0" indent="0" algn="ctr"/>
            <a:endParaRPr lang="es-ES" sz="1800" dirty="0"/>
          </a:p>
        </p:txBody>
      </p:sp>
      <p:sp>
        <p:nvSpPr>
          <p:cNvPr id="5" name="Google Shape;450;p39">
            <a:extLst>
              <a:ext uri="{FF2B5EF4-FFF2-40B4-BE49-F238E27FC236}">
                <a16:creationId xmlns:a16="http://schemas.microsoft.com/office/drawing/2014/main" id="{7D10B3A3-7C26-F057-CDFA-E5C1B109BC45}"/>
              </a:ext>
            </a:extLst>
          </p:cNvPr>
          <p:cNvSpPr txBox="1">
            <a:spLocks/>
          </p:cNvSpPr>
          <p:nvPr/>
        </p:nvSpPr>
        <p:spPr>
          <a:xfrm>
            <a:off x="283285" y="1746323"/>
            <a:ext cx="4041290" cy="52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 algn="ctr"/>
            <a:r>
              <a:rPr lang="es-ES" sz="1800" dirty="0"/>
              <a:t>represent equation of straight lines</a:t>
            </a:r>
          </a:p>
          <a:p>
            <a:pPr marL="0" indent="0" algn="ctr"/>
            <a:endParaRPr lang="es-ES" sz="1800" dirty="0"/>
          </a:p>
          <a:p>
            <a:pPr marL="0" indent="0" algn="ctr"/>
            <a:endParaRPr lang="es-ES" sz="1800" dirty="0"/>
          </a:p>
        </p:txBody>
      </p:sp>
      <p:sp>
        <p:nvSpPr>
          <p:cNvPr id="6" name="Google Shape;450;p39">
            <a:extLst>
              <a:ext uri="{FF2B5EF4-FFF2-40B4-BE49-F238E27FC236}">
                <a16:creationId xmlns:a16="http://schemas.microsoft.com/office/drawing/2014/main" id="{FE82B9E3-EF89-5E25-754C-79605E0D78E9}"/>
              </a:ext>
            </a:extLst>
          </p:cNvPr>
          <p:cNvSpPr txBox="1">
            <a:spLocks/>
          </p:cNvSpPr>
          <p:nvPr/>
        </p:nvSpPr>
        <p:spPr>
          <a:xfrm>
            <a:off x="2443776" y="2336204"/>
            <a:ext cx="4387330" cy="79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/>
            <a:r>
              <a:rPr lang="es-ES" sz="1800" dirty="0"/>
              <a:t>(A</a:t>
            </a:r>
            <a:r>
              <a:rPr lang="es-ES" sz="1800" baseline="-25000" dirty="0"/>
              <a:t>1</a:t>
            </a:r>
            <a:r>
              <a:rPr lang="es-ES" sz="1800" dirty="0"/>
              <a:t>x + B</a:t>
            </a:r>
            <a:r>
              <a:rPr lang="es-ES" sz="1800" baseline="-25000" dirty="0"/>
              <a:t>1</a:t>
            </a:r>
            <a:r>
              <a:rPr lang="es-ES" sz="1800" dirty="0"/>
              <a:t>y + C</a:t>
            </a:r>
            <a:r>
              <a:rPr lang="es-ES" sz="1800" baseline="-25000" dirty="0"/>
              <a:t>1</a:t>
            </a:r>
            <a:r>
              <a:rPr lang="es-ES" sz="1800" dirty="0"/>
              <a:t>)  (A</a:t>
            </a:r>
            <a:r>
              <a:rPr lang="es-ES" sz="1800" baseline="-25000" dirty="0"/>
              <a:t>2</a:t>
            </a:r>
            <a:r>
              <a:rPr lang="es-ES" sz="1800" dirty="0"/>
              <a:t>x + B</a:t>
            </a:r>
            <a:r>
              <a:rPr lang="es-ES" sz="1800" baseline="-25000" dirty="0"/>
              <a:t>2</a:t>
            </a:r>
            <a:r>
              <a:rPr lang="es-ES" sz="1800" dirty="0"/>
              <a:t>y + C</a:t>
            </a:r>
            <a:r>
              <a:rPr lang="es-ES" sz="1800" baseline="-25000" dirty="0"/>
              <a:t>2</a:t>
            </a:r>
            <a:r>
              <a:rPr lang="es-ES" sz="1800" dirty="0"/>
              <a:t>) = 0	….(3)</a:t>
            </a:r>
          </a:p>
        </p:txBody>
      </p:sp>
      <p:sp>
        <p:nvSpPr>
          <p:cNvPr id="7" name="Google Shape;450;p39">
            <a:extLst>
              <a:ext uri="{FF2B5EF4-FFF2-40B4-BE49-F238E27FC236}">
                <a16:creationId xmlns:a16="http://schemas.microsoft.com/office/drawing/2014/main" id="{86A98C17-5C8B-1725-D5AA-98C36E709D46}"/>
              </a:ext>
            </a:extLst>
          </p:cNvPr>
          <p:cNvSpPr txBox="1">
            <a:spLocks/>
          </p:cNvSpPr>
          <p:nvPr/>
        </p:nvSpPr>
        <p:spPr>
          <a:xfrm>
            <a:off x="498436" y="3607398"/>
            <a:ext cx="4387330" cy="502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/>
            <a:r>
              <a:rPr lang="es-ES" sz="2000" b="1" dirty="0"/>
              <a:t>ax</a:t>
            </a:r>
            <a:r>
              <a:rPr lang="es-ES" sz="2000" b="1" baseline="30000" dirty="0"/>
              <a:t>2</a:t>
            </a:r>
            <a:r>
              <a:rPr lang="es-ES" sz="2000" b="1" dirty="0"/>
              <a:t> + 2hxy + by</a:t>
            </a:r>
            <a:r>
              <a:rPr lang="es-ES" sz="2000" b="1" baseline="30000" dirty="0"/>
              <a:t>2</a:t>
            </a:r>
            <a:r>
              <a:rPr lang="es-ES" sz="2000" b="1" dirty="0"/>
              <a:t> + 2gx +2fy + c = 0</a:t>
            </a:r>
          </a:p>
        </p:txBody>
      </p:sp>
      <p:sp>
        <p:nvSpPr>
          <p:cNvPr id="8" name="Google Shape;450;p39">
            <a:extLst>
              <a:ext uri="{FF2B5EF4-FFF2-40B4-BE49-F238E27FC236}">
                <a16:creationId xmlns:a16="http://schemas.microsoft.com/office/drawing/2014/main" id="{F40EAD81-2E93-1956-BFC3-60CFB85159B9}"/>
              </a:ext>
            </a:extLst>
          </p:cNvPr>
          <p:cNvSpPr txBox="1">
            <a:spLocks/>
          </p:cNvSpPr>
          <p:nvPr/>
        </p:nvSpPr>
        <p:spPr>
          <a:xfrm>
            <a:off x="2641002" y="2684032"/>
            <a:ext cx="4028739" cy="52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 algn="ctr"/>
            <a:r>
              <a:rPr lang="es-ES" sz="1800" dirty="0"/>
              <a:t>Equation (1), (2) &amp; (3) satisfy each other.</a:t>
            </a:r>
          </a:p>
          <a:p>
            <a:pPr marL="0" indent="0" algn="ctr"/>
            <a:endParaRPr lang="es-ES" sz="1800" dirty="0"/>
          </a:p>
          <a:p>
            <a:pPr marL="0" indent="0" algn="ctr"/>
            <a:endParaRPr lang="es-ES" sz="1800" dirty="0"/>
          </a:p>
        </p:txBody>
      </p:sp>
      <p:sp>
        <p:nvSpPr>
          <p:cNvPr id="2" name="Google Shape;450;p39">
            <a:extLst>
              <a:ext uri="{FF2B5EF4-FFF2-40B4-BE49-F238E27FC236}">
                <a16:creationId xmlns:a16="http://schemas.microsoft.com/office/drawing/2014/main" id="{FE5AE819-EC81-1E8B-F96B-0248F93F37EB}"/>
              </a:ext>
            </a:extLst>
          </p:cNvPr>
          <p:cNvSpPr txBox="1">
            <a:spLocks/>
          </p:cNvSpPr>
          <p:nvPr/>
        </p:nvSpPr>
        <p:spPr>
          <a:xfrm>
            <a:off x="458995" y="3320525"/>
            <a:ext cx="3123302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 algn="ctr"/>
            <a:r>
              <a:rPr lang="es-ES" sz="1800" dirty="0"/>
              <a:t>When we expand equation (3)</a:t>
            </a:r>
          </a:p>
          <a:p>
            <a:pPr marL="0" indent="0" algn="ctr"/>
            <a:endParaRPr lang="es-ES" sz="1800" dirty="0"/>
          </a:p>
          <a:p>
            <a:pPr marL="0" indent="0" algn="ctr"/>
            <a:endParaRPr lang="es-ES" sz="1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uiExpand="1" build="p"/>
      <p:bldP spid="4" grpId="0"/>
      <p:bldP spid="5" grpId="0"/>
      <p:bldP spid="6" grpId="0"/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"/>
          <p:cNvSpPr txBox="1">
            <a:spLocks noGrp="1"/>
          </p:cNvSpPr>
          <p:nvPr>
            <p:ph type="title"/>
          </p:nvPr>
        </p:nvSpPr>
        <p:spPr>
          <a:xfrm>
            <a:off x="1380819" y="198627"/>
            <a:ext cx="65760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HOMOGENOUS EQUATION</a:t>
            </a:r>
            <a:endParaRPr sz="4000" dirty="0"/>
          </a:p>
        </p:txBody>
      </p:sp>
      <p:sp>
        <p:nvSpPr>
          <p:cNvPr id="665" name="Google Shape;665;p51"/>
          <p:cNvSpPr txBox="1">
            <a:spLocks noGrp="1"/>
          </p:cNvSpPr>
          <p:nvPr>
            <p:ph type="subTitle" idx="1"/>
          </p:nvPr>
        </p:nvSpPr>
        <p:spPr>
          <a:xfrm>
            <a:off x="152400" y="2129423"/>
            <a:ext cx="8610599" cy="2259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" dirty="0"/>
              <a:t>Equation with two variables x and y in which each term has the same degree.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If the degree of each term is 2, then the equation is second degree homogenous equation.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Homogenous equation always represents a pair of straight lines through the origin. </a:t>
            </a:r>
            <a:endParaRPr dirty="0"/>
          </a:p>
        </p:txBody>
      </p:sp>
      <p:cxnSp>
        <p:nvCxnSpPr>
          <p:cNvPr id="666" name="Google Shape;666;p51"/>
          <p:cNvCxnSpPr/>
          <p:nvPr/>
        </p:nvCxnSpPr>
        <p:spPr>
          <a:xfrm rot="10800000">
            <a:off x="1530330" y="1827150"/>
            <a:ext cx="647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65;p51">
            <a:extLst>
              <a:ext uri="{FF2B5EF4-FFF2-40B4-BE49-F238E27FC236}">
                <a16:creationId xmlns:a16="http://schemas.microsoft.com/office/drawing/2014/main" id="{273BC19E-1CFD-2FBB-B47E-3EED53F733B9}"/>
              </a:ext>
            </a:extLst>
          </p:cNvPr>
          <p:cNvSpPr txBox="1">
            <a:spLocks/>
          </p:cNvSpPr>
          <p:nvPr/>
        </p:nvSpPr>
        <p:spPr>
          <a:xfrm>
            <a:off x="1414885" y="1270606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/>
            <a:r>
              <a:rPr lang="en-US" sz="2400" dirty="0">
                <a:latin typeface="Montserrat Alternates" panose="00000800000000000000" pitchFamily="50" charset="0"/>
              </a:rPr>
              <a:t>ax</a:t>
            </a:r>
            <a:r>
              <a:rPr lang="en-US" sz="2400" baseline="30000" dirty="0">
                <a:latin typeface="Montserrat Alternates" panose="00000800000000000000" pitchFamily="50" charset="0"/>
              </a:rPr>
              <a:t>2 </a:t>
            </a:r>
            <a:r>
              <a:rPr lang="en-US" sz="2400" dirty="0">
                <a:latin typeface="Montserrat Alternates" panose="00000800000000000000" pitchFamily="50" charset="0"/>
              </a:rPr>
              <a:t>+ 2hxy + by</a:t>
            </a:r>
            <a:r>
              <a:rPr lang="en-US" sz="2400" baseline="30000" dirty="0">
                <a:latin typeface="Montserrat Alternates" panose="00000800000000000000" pitchFamily="50" charset="0"/>
              </a:rPr>
              <a:t>2</a:t>
            </a:r>
            <a:r>
              <a:rPr lang="en-US" sz="2400" dirty="0">
                <a:latin typeface="Montserrat Alternates" panose="00000800000000000000" pitchFamily="50" charset="0"/>
              </a:rPr>
              <a:t> = 0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58"/>
          <p:cNvSpPr txBox="1">
            <a:spLocks noGrp="1"/>
          </p:cNvSpPr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ANGLE BETWEEN THE LINE PAIR</a:t>
            </a:r>
            <a:endParaRPr dirty="0"/>
          </a:p>
        </p:txBody>
      </p:sp>
      <p:sp>
        <p:nvSpPr>
          <p:cNvPr id="2330" name="Google Shape;2330;p58"/>
          <p:cNvSpPr txBox="1">
            <a:spLocks noGrp="1"/>
          </p:cNvSpPr>
          <p:nvPr>
            <p:ph type="title" idx="2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332" name="Google Shape;2332;p58"/>
          <p:cNvCxnSpPr/>
          <p:nvPr/>
        </p:nvCxnSpPr>
        <p:spPr>
          <a:xfrm>
            <a:off x="2948375" y="1133375"/>
            <a:ext cx="0" cy="30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665;p51">
            <a:extLst>
              <a:ext uri="{FF2B5EF4-FFF2-40B4-BE49-F238E27FC236}">
                <a16:creationId xmlns:a16="http://schemas.microsoft.com/office/drawing/2014/main" id="{1078427E-3236-1778-25C4-35E3DB05F759}"/>
              </a:ext>
            </a:extLst>
          </p:cNvPr>
          <p:cNvSpPr txBox="1">
            <a:spLocks/>
          </p:cNvSpPr>
          <p:nvPr/>
        </p:nvSpPr>
        <p:spPr>
          <a:xfrm>
            <a:off x="2490650" y="303486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senal"/>
              <a:buNone/>
              <a:defRPr sz="16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0" indent="0"/>
            <a:r>
              <a:rPr lang="en-US" sz="2400" dirty="0">
                <a:latin typeface="Montserrat Alternates" panose="00000800000000000000" pitchFamily="50" charset="0"/>
              </a:rPr>
              <a:t>ax</a:t>
            </a:r>
            <a:r>
              <a:rPr lang="en-US" sz="2400" baseline="30000" dirty="0">
                <a:latin typeface="Montserrat Alternates" panose="00000800000000000000" pitchFamily="50" charset="0"/>
              </a:rPr>
              <a:t>2 </a:t>
            </a:r>
            <a:r>
              <a:rPr lang="en-US" sz="2400" dirty="0">
                <a:latin typeface="Montserrat Alternates" panose="00000800000000000000" pitchFamily="50" charset="0"/>
              </a:rPr>
              <a:t>+ 2hxy + by</a:t>
            </a:r>
            <a:r>
              <a:rPr lang="en-US" sz="2400" baseline="30000" dirty="0">
                <a:latin typeface="Montserrat Alternates" panose="00000800000000000000" pitchFamily="50" charset="0"/>
              </a:rPr>
              <a:t>2</a:t>
            </a:r>
            <a:r>
              <a:rPr lang="en-US" sz="2400" dirty="0">
                <a:latin typeface="Montserrat Alternates" panose="00000800000000000000" pitchFamily="50" charset="0"/>
              </a:rPr>
              <a:t> = 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702467" y="339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ntserrat Alternates" panose="00000800000000000000" pitchFamily="50" charset="0"/>
              </a:rPr>
              <a:t>ANGLE BETWEEN ax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+ 2hxy + by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= 0</a:t>
            </a:r>
            <a:br>
              <a:rPr lang="en-US" sz="2800" b="1" dirty="0">
                <a:latin typeface="Montserrat Alternates" panose="00000800000000000000" pitchFamily="50" charset="0"/>
              </a:rPr>
            </a:br>
            <a:endParaRPr lang="en-US" sz="2800" b="1" dirty="0">
              <a:latin typeface="Montserrat Alternates" panose="000008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Google Shape;472;p41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83687" y="1544013"/>
                <a:ext cx="7788788" cy="6276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l"/>
                <a:r>
                  <a:rPr lang="en-US" sz="1600" dirty="0"/>
                  <a:t>be the equations of two lines represented by the equation ax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+ 2hxy + by</a:t>
                </a:r>
                <a:r>
                  <a:rPr lang="en-US" sz="1600" baseline="30000" dirty="0"/>
                  <a:t>2 </a:t>
                </a:r>
                <a:r>
                  <a:rPr lang="en-US" sz="1600" dirty="0"/>
                  <a:t>which can be written as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dirty="0"/>
                  <a:t>)</a:t>
                </a:r>
                <a:r>
                  <a:rPr lang="en-US" sz="1800" baseline="30000" dirty="0"/>
                  <a:t>2</a:t>
                </a:r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1800" baseline="30000" dirty="0"/>
                  <a:t> </a:t>
                </a:r>
                <a:r>
                  <a:rPr lang="en-US" sz="1800" dirty="0"/>
                  <a:t> = 0</a:t>
                </a:r>
                <a:endParaRPr lang="en-US" sz="1800" baseline="30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aseline="30000" dirty="0"/>
              </a:p>
            </p:txBody>
          </p:sp>
        </mc:Choice>
        <mc:Fallback>
          <p:sp>
            <p:nvSpPr>
              <p:cNvPr id="472" name="Google Shape;472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83687" y="1544013"/>
                <a:ext cx="7788788" cy="627687"/>
              </a:xfrm>
              <a:prstGeom prst="rect">
                <a:avLst/>
              </a:prstGeom>
              <a:blipFill>
                <a:blip r:embed="rId3"/>
                <a:stretch>
                  <a:fillRect l="-470" b="-45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Google Shape;473;p41"/>
          <p:cNvSpPr txBox="1">
            <a:spLocks noGrp="1"/>
          </p:cNvSpPr>
          <p:nvPr>
            <p:ph type="subTitle" idx="3"/>
          </p:nvPr>
        </p:nvSpPr>
        <p:spPr>
          <a:xfrm>
            <a:off x="581025" y="1113795"/>
            <a:ext cx="5754892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Let</a:t>
            </a:r>
            <a:r>
              <a:rPr lang="en" sz="1800" dirty="0"/>
              <a:t> y = m</a:t>
            </a:r>
            <a:r>
              <a:rPr lang="en" sz="1800" baseline="-25000" dirty="0"/>
              <a:t>1</a:t>
            </a:r>
            <a:r>
              <a:rPr lang="en" sz="1800" dirty="0"/>
              <a:t>x</a:t>
            </a:r>
            <a:r>
              <a:rPr lang="en" sz="1800" baseline="-25000" dirty="0"/>
              <a:t>	</a:t>
            </a:r>
            <a:r>
              <a:rPr lang="en" sz="1800" dirty="0"/>
              <a:t>&amp;	y = m</a:t>
            </a:r>
            <a:r>
              <a:rPr lang="en" sz="1800" baseline="-25000" dirty="0"/>
              <a:t>2</a:t>
            </a:r>
            <a:r>
              <a:rPr lang="en" sz="1800" dirty="0"/>
              <a:t>x</a:t>
            </a:r>
            <a:endParaRPr sz="1800" dirty="0"/>
          </a:p>
        </p:txBody>
      </p:sp>
      <p:sp>
        <p:nvSpPr>
          <p:cNvPr id="475" name="Google Shape;475;p41"/>
          <p:cNvSpPr/>
          <p:nvPr/>
        </p:nvSpPr>
        <p:spPr>
          <a:xfrm>
            <a:off x="4316575" y="4459150"/>
            <a:ext cx="302974" cy="34020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72;p41">
                <a:extLst>
                  <a:ext uri="{FF2B5EF4-FFF2-40B4-BE49-F238E27FC236}">
                    <a16:creationId xmlns:a16="http://schemas.microsoft.com/office/drawing/2014/main" id="{214DE620-7CAA-FFF4-2496-3AD65B45C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521" y="2966039"/>
                <a:ext cx="6111354" cy="834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0" indent="0" algn="l"/>
                <a:r>
                  <a:rPr lang="en-US" u="sng" dirty="0"/>
                  <a:t>On that ground, </a:t>
                </a:r>
              </a:p>
              <a:p>
                <a:pPr marL="0" indent="0" algn="l"/>
                <a:r>
                  <a:rPr lang="en-US" b="1" dirty="0"/>
                  <a:t>		             </a:t>
                </a:r>
                <a:r>
                  <a:rPr lang="en-US" sz="1800" b="1" dirty="0"/>
                  <a:t>m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 + m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sz="1800" b="1" dirty="0"/>
                  <a:t>    and    m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.m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Google Shape;472;p41">
                <a:extLst>
                  <a:ext uri="{FF2B5EF4-FFF2-40B4-BE49-F238E27FC236}">
                    <a16:creationId xmlns:a16="http://schemas.microsoft.com/office/drawing/2014/main" id="{214DE620-7CAA-FFF4-2496-3AD65B45C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" y="2966039"/>
                <a:ext cx="6111354" cy="834436"/>
              </a:xfrm>
              <a:prstGeom prst="rect">
                <a:avLst/>
              </a:prstGeom>
              <a:blipFill>
                <a:blip r:embed="rId4"/>
                <a:stretch>
                  <a:fillRect l="-299" b="-66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472;p41">
                <a:extLst>
                  <a:ext uri="{FF2B5EF4-FFF2-40B4-BE49-F238E27FC236}">
                    <a16:creationId xmlns:a16="http://schemas.microsoft.com/office/drawing/2014/main" id="{B8E8058F-FC65-D5BF-1A81-68F7FAF89D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192" y="2315650"/>
                <a:ext cx="8421808" cy="456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285750" indent="-285750" algn="l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If roots of quadratic eq</a:t>
                </a:r>
                <a:r>
                  <a:rPr lang="en-US" sz="1600" baseline="30000" dirty="0"/>
                  <a:t>n</a:t>
                </a:r>
                <a:r>
                  <a:rPr lang="en-US" sz="1600" dirty="0"/>
                  <a:t> ax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+ bx + c = 0 are </a:t>
                </a:r>
                <a:r>
                  <a:rPr lang="el-GR" sz="1600" dirty="0"/>
                  <a:t>α</a:t>
                </a:r>
                <a:r>
                  <a:rPr lang="en-US" sz="1600" dirty="0"/>
                  <a:t> and </a:t>
                </a:r>
                <a:r>
                  <a:rPr lang="el-GR" sz="1600" dirty="0"/>
                  <a:t>β</a:t>
                </a:r>
                <a:r>
                  <a:rPr lang="en-US" sz="1600" dirty="0"/>
                  <a:t>, then </a:t>
                </a:r>
                <a:r>
                  <a:rPr lang="el-GR" sz="1600" dirty="0"/>
                  <a:t>α</a:t>
                </a:r>
                <a:r>
                  <a:rPr lang="en-US" sz="1600" dirty="0"/>
                  <a:t> + </a:t>
                </a:r>
                <a:r>
                  <a:rPr lang="el-GR" sz="1600" dirty="0"/>
                  <a:t>β</a:t>
                </a:r>
                <a:r>
                  <a:rPr lang="en-US" sz="1600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600" dirty="0"/>
                  <a:t>   &amp; </a:t>
                </a:r>
                <a:r>
                  <a:rPr lang="el-GR" sz="1600" dirty="0"/>
                  <a:t>α</a:t>
                </a:r>
                <a:r>
                  <a:rPr lang="en-US" sz="1600" dirty="0"/>
                  <a:t>.</a:t>
                </a:r>
                <a:r>
                  <a:rPr lang="el-GR" sz="1600" dirty="0"/>
                  <a:t>β</a:t>
                </a:r>
                <a:r>
                  <a:rPr lang="en-US" sz="1600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>
          <p:sp>
            <p:nvSpPr>
              <p:cNvPr id="8" name="Google Shape;472;p41">
                <a:extLst>
                  <a:ext uri="{FF2B5EF4-FFF2-40B4-BE49-F238E27FC236}">
                    <a16:creationId xmlns:a16="http://schemas.microsoft.com/office/drawing/2014/main" id="{B8E8058F-FC65-D5BF-1A81-68F7FAF89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2" y="2315650"/>
                <a:ext cx="8421808" cy="456909"/>
              </a:xfrm>
              <a:prstGeom prst="rect">
                <a:avLst/>
              </a:prstGeom>
              <a:blipFill>
                <a:blip r:embed="rId5"/>
                <a:stretch>
                  <a:fillRect l="-145" b="-2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build="p"/>
      <p:bldP spid="473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702467" y="3399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ontserrat Alternates" panose="00000800000000000000" pitchFamily="50" charset="0"/>
              </a:rPr>
              <a:t>ANGLE BETWEEN ax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+ 2hxy + by</a:t>
            </a:r>
            <a:r>
              <a:rPr lang="en-US" sz="2800" b="1" baseline="30000" dirty="0">
                <a:latin typeface="Montserrat Alternates" panose="00000800000000000000" pitchFamily="50" charset="0"/>
              </a:rPr>
              <a:t>2</a:t>
            </a:r>
            <a:r>
              <a:rPr lang="en-US" sz="2800" b="1" dirty="0">
                <a:latin typeface="Montserrat Alternates" panose="00000800000000000000" pitchFamily="50" charset="0"/>
              </a:rPr>
              <a:t> = 0</a:t>
            </a:r>
            <a:br>
              <a:rPr lang="en-US" sz="2800" b="1" dirty="0">
                <a:latin typeface="Montserrat Alternates" panose="00000800000000000000" pitchFamily="50" charset="0"/>
              </a:rPr>
            </a:br>
            <a:endParaRPr lang="en-US" sz="2800" b="1" dirty="0">
              <a:latin typeface="Montserrat Alternates" panose="000008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Google Shape;473;p41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613186" y="1548135"/>
                <a:ext cx="2323652" cy="5156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/>
                <a:r>
                  <a:rPr lang="en-US" sz="1800" dirty="0"/>
                  <a:t>tan </a:t>
                </a:r>
                <a:r>
                  <a:rPr lang="el-GR" sz="1800" dirty="0"/>
                  <a:t>θ</a:t>
                </a:r>
                <a:r>
                  <a:rPr lang="en-US" sz="1800" dirty="0"/>
                  <a:t> = 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lvl="0" indent="0" algn="l"/>
                <a:r>
                  <a:rPr lang="en-US" sz="1800" dirty="0"/>
                  <a:t>          </a:t>
                </a:r>
                <a:endParaRPr sz="1800" dirty="0"/>
              </a:p>
            </p:txBody>
          </p:sp>
        </mc:Choice>
        <mc:Fallback xmlns="">
          <p:sp>
            <p:nvSpPr>
              <p:cNvPr id="473" name="Google Shape;473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613186" y="1548135"/>
                <a:ext cx="2323652" cy="515615"/>
              </a:xfrm>
              <a:prstGeom prst="rect">
                <a:avLst/>
              </a:prstGeom>
              <a:blipFill>
                <a:blip r:embed="rId3"/>
                <a:stretch>
                  <a:fillRect l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5" name="Google Shape;475;p41"/>
          <p:cNvSpPr/>
          <p:nvPr/>
        </p:nvSpPr>
        <p:spPr>
          <a:xfrm>
            <a:off x="4316575" y="4459150"/>
            <a:ext cx="302974" cy="34020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B8299F-E292-C9AD-FC11-B88BC8D50D1B}"/>
                  </a:ext>
                </a:extLst>
              </p:cNvPr>
              <p:cNvSpPr txBox="1"/>
              <p:nvPr/>
            </p:nvSpPr>
            <p:spPr>
              <a:xfrm>
                <a:off x="1098550" y="2143673"/>
                <a:ext cx="2184400" cy="553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sym typeface="Marcellu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Marcellus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𝑚</m:t>
                                </m:r>
                                <m:r>
                                  <a:rPr lang="en-US" sz="1800" i="1" baseline="-250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1</m:t>
                                </m:r>
                                <m:r>
                                  <a:rPr lang="en-US" sz="1800" i="1" baseline="-250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 + </m:t>
                                </m:r>
                                <m: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𝑚</m:t>
                                </m:r>
                                <m:r>
                                  <a:rPr lang="en-US" sz="1800" i="1" baseline="-250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i="1" baseline="30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 −</m:t>
                            </m:r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4</m:t>
                            </m:r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𝑚</m:t>
                            </m:r>
                            <m:r>
                              <a:rPr lang="en-US" sz="1800" i="1" baseline="-25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𝑚</m:t>
                            </m:r>
                            <m:r>
                              <a:rPr lang="en-US" sz="1800" i="1" baseline="-25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  <m:t>1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  <m:t>+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  <m:t>𝑚</m:t>
                        </m:r>
                        <m:r>
                          <a:rPr kumimoji="0" lang="en-US" sz="1800" b="0" i="1" u="none" strike="noStrike" kern="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  <m:t>1</m:t>
                        </m:r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  <m:t>𝑚</m:t>
                        </m:r>
                        <m:r>
                          <a:rPr kumimoji="0" lang="en-US" sz="1800" b="0" i="1" u="none" strike="noStrike" kern="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B8299F-E292-C9AD-FC11-B88BC8D5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50" y="2143673"/>
                <a:ext cx="2184400" cy="553293"/>
              </a:xfrm>
              <a:prstGeom prst="rect">
                <a:avLst/>
              </a:prstGeom>
              <a:blipFill>
                <a:blip r:embed="rId4"/>
                <a:stretch>
                  <a:fillRect l="-22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551E2A-834A-FE7D-7060-01651066688D}"/>
                  </a:ext>
                </a:extLst>
              </p:cNvPr>
              <p:cNvSpPr txBox="1"/>
              <p:nvPr/>
            </p:nvSpPr>
            <p:spPr>
              <a:xfrm>
                <a:off x="1103313" y="2719935"/>
                <a:ext cx="2184400" cy="81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sym typeface="Marcellu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Marcellus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sym typeface="Marcellu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sym typeface="Marcellus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sym typeface="Marcellus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sym typeface="Marcellus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800" i="1" baseline="30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2</m:t>
                            </m:r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 −</m:t>
                            </m:r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4</m:t>
                            </m:r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sym typeface="Marcellus"/>
                                  </a:rPr>
                                  <m:t>𝑏</m:t>
                                </m:r>
                              </m:den>
                            </m:f>
                          </m:e>
                        </m:rad>
                      </m:num>
                      <m:den>
                        <m:f>
                          <m:fPr>
                            <m:ctrlP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sym typeface="Marcellus"/>
                              </a:rPr>
                              <m:t>𝑏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551E2A-834A-FE7D-7060-016510666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3" y="2719935"/>
                <a:ext cx="2184400" cy="813428"/>
              </a:xfrm>
              <a:prstGeom prst="rect">
                <a:avLst/>
              </a:prstGeom>
              <a:blipFill>
                <a:blip r:embed="rId5"/>
                <a:stretch>
                  <a:fillRect l="-2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4FFA6A-3CC0-EFFB-F1B9-7766C8D94048}"/>
                  </a:ext>
                </a:extLst>
              </p:cNvPr>
              <p:cNvSpPr txBox="1"/>
              <p:nvPr/>
            </p:nvSpPr>
            <p:spPr>
              <a:xfrm>
                <a:off x="916623" y="3464790"/>
                <a:ext cx="2184400" cy="537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800" dirty="0">
                    <a:solidFill>
                      <a:srgbClr val="FFFFFF"/>
                    </a:solidFill>
                    <a:sym typeface="Marcellus"/>
                  </a:rPr>
                  <a:t>θ</a:t>
                </a:r>
                <a:r>
                  <a:rPr lang="en-US" sz="1800" dirty="0">
                    <a:solidFill>
                      <a:srgbClr val="FFFFFF"/>
                    </a:solidFill>
                    <a:sym typeface="Marcellus"/>
                  </a:rPr>
                  <a:t> </a:t>
                </a: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sym typeface="Marcellus"/>
                  </a:rPr>
                  <a:t>= tan</a:t>
                </a:r>
                <a:r>
                  <a:rPr kumimoji="0" lang="en-US" sz="1800" b="0" u="none" strike="noStrike" kern="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sym typeface="Marcellus"/>
                  </a:rPr>
                  <a:t>-1</a:t>
                </a:r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sym typeface="Marcellus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Marcellus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Marcellu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Marcellus"/>
                              </a:rPr>
                              <m:t>h</m:t>
                            </m:r>
                            <m:r>
                              <a:rPr kumimoji="0" lang="en-US" sz="1800" b="0" i="1" u="none" strike="noStrike" kern="0" cap="none" spc="0" normalizeH="0" baseline="3000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Marcellus"/>
                              </a:rPr>
                              <m:t>2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Marcellus"/>
                              </a:rPr>
                              <m:t> −</m:t>
                            </m:r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Marcellus"/>
                              </a:rPr>
                              <m:t>𝑎𝑏</m:t>
                            </m:r>
                          </m:e>
                        </m:rad>
                      </m:num>
                      <m:den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arcellus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arcellus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arcellus"/>
                          </a:rPr>
                          <m:t>𝑏</m:t>
                        </m:r>
                      </m:den>
                    </m:f>
                  </m:oMath>
                </a14:m>
                <a:r>
                  <a:rPr kumimoji="0" lang="en-US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sym typeface="Marcellus"/>
                  </a:rPr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4FFA6A-3CC0-EFFB-F1B9-7766C8D94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23" y="3464790"/>
                <a:ext cx="2184400" cy="537263"/>
              </a:xfrm>
              <a:prstGeom prst="rect">
                <a:avLst/>
              </a:prstGeom>
              <a:blipFill>
                <a:blip r:embed="rId6"/>
                <a:stretch>
                  <a:fillRect l="-222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473;p41">
            <a:extLst>
              <a:ext uri="{FF2B5EF4-FFF2-40B4-BE49-F238E27FC236}">
                <a16:creationId xmlns:a16="http://schemas.microsoft.com/office/drawing/2014/main" id="{10FBC1A5-5B42-3EF7-C996-D7C22F8FF016}"/>
              </a:ext>
            </a:extLst>
          </p:cNvPr>
          <p:cNvSpPr txBox="1">
            <a:spLocks/>
          </p:cNvSpPr>
          <p:nvPr/>
        </p:nvSpPr>
        <p:spPr>
          <a:xfrm>
            <a:off x="573405" y="976635"/>
            <a:ext cx="3331621" cy="51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marL="0" indent="0" algn="l"/>
            <a:r>
              <a:rPr lang="en-US" sz="1800" dirty="0"/>
              <a:t>We know that the angle between two lines has the formula, </a:t>
            </a:r>
            <a:endParaRPr lang="ar-AE" sz="1800" dirty="0"/>
          </a:p>
        </p:txBody>
      </p:sp>
      <p:sp>
        <p:nvSpPr>
          <p:cNvPr id="14" name="Google Shape;473;p41">
            <a:extLst>
              <a:ext uri="{FF2B5EF4-FFF2-40B4-BE49-F238E27FC236}">
                <a16:creationId xmlns:a16="http://schemas.microsoft.com/office/drawing/2014/main" id="{3DAEA28B-2569-3D08-7300-62B6FA14C719}"/>
              </a:ext>
            </a:extLst>
          </p:cNvPr>
          <p:cNvSpPr txBox="1">
            <a:spLocks/>
          </p:cNvSpPr>
          <p:nvPr/>
        </p:nvSpPr>
        <p:spPr>
          <a:xfrm>
            <a:off x="4461176" y="1711292"/>
            <a:ext cx="4682824" cy="10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marL="285750" indent="-285750" algn="l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latin typeface="Montserrat Alternates" panose="00000800000000000000" pitchFamily="50" charset="0"/>
              </a:rPr>
              <a:t>Condition of perpendicularity</a:t>
            </a:r>
          </a:p>
          <a:p>
            <a:pPr marL="0" indent="0" algn="l"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latin typeface="Montserrat Alternates" panose="00000800000000000000" pitchFamily="50" charset="0"/>
              </a:rPr>
              <a:t>     </a:t>
            </a:r>
            <a:r>
              <a:rPr lang="en-US" sz="1800" dirty="0"/>
              <a:t>a + b = 0</a:t>
            </a:r>
          </a:p>
          <a:p>
            <a:pPr marL="0" indent="0" algn="l"/>
            <a:endParaRPr lang="en-US" sz="1800" dirty="0"/>
          </a:p>
          <a:p>
            <a:pPr marL="0" indent="0" algn="l"/>
            <a:endParaRPr lang="en-US" sz="1800" dirty="0"/>
          </a:p>
        </p:txBody>
      </p:sp>
      <p:sp>
        <p:nvSpPr>
          <p:cNvPr id="19" name="Google Shape;473;p41">
            <a:extLst>
              <a:ext uri="{FF2B5EF4-FFF2-40B4-BE49-F238E27FC236}">
                <a16:creationId xmlns:a16="http://schemas.microsoft.com/office/drawing/2014/main" id="{AEEB2EEA-F1DB-F9BD-FD9B-25DD03EC277F}"/>
              </a:ext>
            </a:extLst>
          </p:cNvPr>
          <p:cNvSpPr txBox="1">
            <a:spLocks/>
          </p:cNvSpPr>
          <p:nvPr/>
        </p:nvSpPr>
        <p:spPr>
          <a:xfrm>
            <a:off x="4461176" y="2939457"/>
            <a:ext cx="4682824" cy="10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cellus"/>
              <a:buNone/>
              <a:defRPr sz="24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pPr marL="285750" indent="-285750" algn="l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latin typeface="Montserrat Alternates" panose="00000800000000000000" pitchFamily="50" charset="0"/>
              </a:rPr>
              <a:t>Condition of parallel lines</a:t>
            </a:r>
          </a:p>
          <a:p>
            <a:pPr marL="0" indent="0" algn="l"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latin typeface="Montserrat Alternates" panose="00000800000000000000" pitchFamily="50" charset="0"/>
              </a:rPr>
              <a:t>     </a:t>
            </a:r>
            <a:r>
              <a:rPr lang="en-US" sz="1800" dirty="0"/>
              <a:t>h</a:t>
            </a:r>
            <a:r>
              <a:rPr lang="en-US" sz="1800" baseline="30000" dirty="0"/>
              <a:t>2</a:t>
            </a:r>
            <a:r>
              <a:rPr lang="en-US" sz="1800" dirty="0"/>
              <a:t> = a.b</a:t>
            </a:r>
          </a:p>
          <a:p>
            <a:pPr marL="0" indent="0" algn="l"/>
            <a:endParaRPr lang="en-US" sz="1800" dirty="0"/>
          </a:p>
          <a:p>
            <a:pPr marL="0" indent="0"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95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 uiExpand="1" build="p"/>
      <p:bldP spid="10" grpId="0"/>
      <p:bldP spid="11" grpId="0"/>
      <p:bldP spid="12" grpId="0"/>
      <p:bldP spid="13" grpId="0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 txBox="1">
            <a:spLocks noGrp="1"/>
          </p:cNvSpPr>
          <p:nvPr>
            <p:ph type="title"/>
          </p:nvPr>
        </p:nvSpPr>
        <p:spPr>
          <a:xfrm>
            <a:off x="1501850" y="137171"/>
            <a:ext cx="6413425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Montserrat Alternates" panose="00000800000000000000" pitchFamily="50" charset="0"/>
              </a:rPr>
              <a:t>Condition that the General Equation of Second Degree may Represent a Line Pair</a:t>
            </a:r>
            <a:endParaRPr sz="2400" dirty="0">
              <a:latin typeface="Montserrat Alternates" panose="00000800000000000000" pitchFamily="50" charset="0"/>
            </a:endParaRPr>
          </a:p>
        </p:txBody>
      </p:sp>
      <p:sp>
        <p:nvSpPr>
          <p:cNvPr id="3" name="Google Shape;472;p41">
            <a:extLst>
              <a:ext uri="{FF2B5EF4-FFF2-40B4-BE49-F238E27FC236}">
                <a16:creationId xmlns:a16="http://schemas.microsoft.com/office/drawing/2014/main" id="{9E5C26CE-93C0-E908-1CF5-73C417D84818}"/>
              </a:ext>
            </a:extLst>
          </p:cNvPr>
          <p:cNvSpPr txBox="1">
            <a:spLocks/>
          </p:cNvSpPr>
          <p:nvPr/>
        </p:nvSpPr>
        <p:spPr>
          <a:xfrm>
            <a:off x="641611" y="1633859"/>
            <a:ext cx="7473791" cy="8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general equation of second degree in x and y is</a:t>
            </a:r>
          </a:p>
          <a:p>
            <a:pPr marL="0" indent="0"/>
            <a:r>
              <a:rPr lang="en-US" sz="1600" dirty="0"/>
              <a:t>      ax</a:t>
            </a:r>
            <a:r>
              <a:rPr lang="en-US" sz="1600" baseline="30000" dirty="0"/>
              <a:t>2</a:t>
            </a:r>
            <a:r>
              <a:rPr lang="en-US" sz="1600" dirty="0"/>
              <a:t> + 2hxy + by</a:t>
            </a:r>
            <a:r>
              <a:rPr lang="en-US" sz="1600" baseline="30000" dirty="0"/>
              <a:t>2</a:t>
            </a:r>
            <a:r>
              <a:rPr lang="en-US" sz="1600" dirty="0"/>
              <a:t> + 2gx + 2fy + c = 0    (a ≠ 0)</a:t>
            </a:r>
          </a:p>
          <a:p>
            <a:pPr marL="0" indent="0"/>
            <a:endParaRPr lang="en-US" sz="1600" dirty="0"/>
          </a:p>
        </p:txBody>
      </p:sp>
      <p:sp>
        <p:nvSpPr>
          <p:cNvPr id="5" name="Google Shape;472;p41">
            <a:extLst>
              <a:ext uri="{FF2B5EF4-FFF2-40B4-BE49-F238E27FC236}">
                <a16:creationId xmlns:a16="http://schemas.microsoft.com/office/drawing/2014/main" id="{662975A7-973C-E3E4-D779-997D9B5BFE87}"/>
              </a:ext>
            </a:extLst>
          </p:cNvPr>
          <p:cNvSpPr txBox="1">
            <a:spLocks/>
          </p:cNvSpPr>
          <p:nvPr/>
        </p:nvSpPr>
        <p:spPr>
          <a:xfrm>
            <a:off x="-573067" y="2355737"/>
            <a:ext cx="10084313" cy="8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equation may be written as a quadratic in x</a:t>
            </a:r>
          </a:p>
          <a:p>
            <a:pPr marL="0" indent="0"/>
            <a:r>
              <a:rPr lang="en-US" sz="1600" dirty="0"/>
              <a:t>       ax</a:t>
            </a:r>
            <a:r>
              <a:rPr lang="en-US" sz="1600" baseline="30000" dirty="0"/>
              <a:t>2</a:t>
            </a:r>
            <a:r>
              <a:rPr lang="en-US" sz="1600" dirty="0"/>
              <a:t> + 2x(hy + g) + by</a:t>
            </a:r>
            <a:r>
              <a:rPr lang="en-US" sz="1600" baseline="30000" dirty="0"/>
              <a:t>2</a:t>
            </a:r>
            <a:r>
              <a:rPr lang="en-US" sz="1600" dirty="0"/>
              <a:t> +2fy + c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72;p41">
                <a:extLst>
                  <a:ext uri="{FF2B5EF4-FFF2-40B4-BE49-F238E27FC236}">
                    <a16:creationId xmlns:a16="http://schemas.microsoft.com/office/drawing/2014/main" id="{2E14DD16-7EFC-EF96-62F4-CAC66BA83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718" y="3044904"/>
                <a:ext cx="7473791" cy="842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Solving for x,</a:t>
                </a:r>
              </a:p>
              <a:p>
                <a:pPr marL="0" indent="0"/>
                <a:r>
                  <a:rPr lang="en-US" sz="1800" dirty="0"/>
                  <a:t>x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{-(hy + g) </a:t>
                </a:r>
                <a:r>
                  <a:rPr lang="en-US" dirty="0"/>
                  <a:t>±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}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Google Shape;472;p41">
                <a:extLst>
                  <a:ext uri="{FF2B5EF4-FFF2-40B4-BE49-F238E27FC236}">
                    <a16:creationId xmlns:a16="http://schemas.microsoft.com/office/drawing/2014/main" id="{2E14DD16-7EFC-EF96-62F4-CAC66BA83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8" y="3044904"/>
                <a:ext cx="7473791" cy="842393"/>
              </a:xfrm>
              <a:prstGeom prst="rect">
                <a:avLst/>
              </a:prstGeom>
              <a:blipFill>
                <a:blip r:embed="rId3"/>
                <a:stretch>
                  <a:fillRect b="-11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472;p41">
                <a:extLst>
                  <a:ext uri="{FF2B5EF4-FFF2-40B4-BE49-F238E27FC236}">
                    <a16:creationId xmlns:a16="http://schemas.microsoft.com/office/drawing/2014/main" id="{F45DA190-5F8C-8290-0BFE-9395BE8ED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1146" y="3961986"/>
                <a:ext cx="4773854" cy="842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These equations will be linear only if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16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16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be a perfect square</a:t>
                </a:r>
              </a:p>
            </p:txBody>
          </p:sp>
        </mc:Choice>
        <mc:Fallback>
          <p:sp>
            <p:nvSpPr>
              <p:cNvPr id="8" name="Google Shape;472;p41">
                <a:extLst>
                  <a:ext uri="{FF2B5EF4-FFF2-40B4-BE49-F238E27FC236}">
                    <a16:creationId xmlns:a16="http://schemas.microsoft.com/office/drawing/2014/main" id="{F45DA190-5F8C-8290-0BFE-9395BE8E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46" y="3961986"/>
                <a:ext cx="4773854" cy="842393"/>
              </a:xfrm>
              <a:prstGeom prst="rect">
                <a:avLst/>
              </a:prstGeom>
              <a:blipFill>
                <a:blip r:embed="rId4"/>
                <a:stretch>
                  <a:fillRect r="-3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 txBox="1">
            <a:spLocks noGrp="1"/>
          </p:cNvSpPr>
          <p:nvPr>
            <p:ph type="title"/>
          </p:nvPr>
        </p:nvSpPr>
        <p:spPr>
          <a:xfrm>
            <a:off x="1501850" y="137171"/>
            <a:ext cx="6413425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Montserrat Alternates" panose="00000800000000000000" pitchFamily="50" charset="0"/>
              </a:rPr>
              <a:t>Condition that the General Equation of Second Degree may Represent a Line Pair</a:t>
            </a:r>
            <a:endParaRPr sz="2400" dirty="0">
              <a:latin typeface="Montserrat Alternates" panose="000008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72;p41">
                <a:extLst>
                  <a:ext uri="{FF2B5EF4-FFF2-40B4-BE49-F238E27FC236}">
                    <a16:creationId xmlns:a16="http://schemas.microsoft.com/office/drawing/2014/main" id="{F45DA190-5F8C-8290-0BFE-9395BE8ED0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146" y="1637887"/>
                <a:ext cx="8177454" cy="495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These equations will be linear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16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16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be a perfect square</a:t>
                </a:r>
              </a:p>
            </p:txBody>
          </p:sp>
        </mc:Choice>
        <mc:Fallback xmlns="">
          <p:sp>
            <p:nvSpPr>
              <p:cNvPr id="8" name="Google Shape;472;p41">
                <a:extLst>
                  <a:ext uri="{FF2B5EF4-FFF2-40B4-BE49-F238E27FC236}">
                    <a16:creationId xmlns:a16="http://schemas.microsoft.com/office/drawing/2014/main" id="{F45DA190-5F8C-8290-0BFE-9395BE8E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46" y="1637887"/>
                <a:ext cx="8177454" cy="495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472;p41">
            <a:extLst>
              <a:ext uri="{FF2B5EF4-FFF2-40B4-BE49-F238E27FC236}">
                <a16:creationId xmlns:a16="http://schemas.microsoft.com/office/drawing/2014/main" id="{5BCA3A68-528D-2D62-32F1-4C3D0E62FBDF}"/>
              </a:ext>
            </a:extLst>
          </p:cNvPr>
          <p:cNvSpPr txBox="1">
            <a:spLocks/>
          </p:cNvSpPr>
          <p:nvPr/>
        </p:nvSpPr>
        <p:spPr>
          <a:xfrm>
            <a:off x="725246" y="2018887"/>
            <a:ext cx="8177454" cy="138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None/>
              <a:defRPr sz="1400" b="0" i="0" u="none" strike="noStrike" cap="none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"/>
            </a:pPr>
            <a:r>
              <a:rPr lang="en-US" sz="1600" dirty="0"/>
              <a:t>Let  (h</a:t>
            </a:r>
            <a:r>
              <a:rPr lang="en-US" sz="1600" baseline="30000" dirty="0"/>
              <a:t>2</a:t>
            </a:r>
            <a:r>
              <a:rPr lang="en-US" sz="1600" dirty="0"/>
              <a:t> – ab) y</a:t>
            </a:r>
            <a:r>
              <a:rPr lang="en-US" sz="1600" baseline="30000" dirty="0"/>
              <a:t>2</a:t>
            </a:r>
            <a:r>
              <a:rPr lang="en-US" sz="1600" dirty="0"/>
              <a:t> + 2(gh – af) y + (g</a:t>
            </a:r>
            <a:r>
              <a:rPr lang="en-US" sz="1600" baseline="30000" dirty="0"/>
              <a:t>2</a:t>
            </a:r>
            <a:r>
              <a:rPr lang="en-US" sz="1600" dirty="0"/>
              <a:t> – ac) be a perfect square</a:t>
            </a:r>
          </a:p>
          <a:p>
            <a:pPr marL="285750" indent="-285750" algn="l">
              <a:buFont typeface="Wingdings" panose="05000000000000000000" pitchFamily="2" charset="2"/>
              <a:buChar char=""/>
            </a:pPr>
            <a:r>
              <a:rPr lang="en-US" sz="1600" dirty="0"/>
              <a:t>(gh – af)</a:t>
            </a:r>
            <a:r>
              <a:rPr lang="en-US" sz="1600" baseline="30000" dirty="0"/>
              <a:t>2</a:t>
            </a:r>
            <a:r>
              <a:rPr lang="en-US" sz="1600" dirty="0"/>
              <a:t> – (h</a:t>
            </a:r>
            <a:r>
              <a:rPr lang="en-US" sz="1600" baseline="30000" dirty="0"/>
              <a:t>2</a:t>
            </a:r>
            <a:r>
              <a:rPr lang="en-US" sz="1600" dirty="0"/>
              <a:t> – ab) (g</a:t>
            </a:r>
            <a:r>
              <a:rPr lang="en-US" sz="1600" baseline="30000" dirty="0"/>
              <a:t>2</a:t>
            </a:r>
            <a:r>
              <a:rPr lang="en-US" sz="1600" dirty="0"/>
              <a:t> – ac) = 0</a:t>
            </a:r>
          </a:p>
          <a:p>
            <a:pPr marL="285750" indent="-285750" algn="l">
              <a:buFont typeface="Wingdings" panose="05000000000000000000" pitchFamily="2" charset="2"/>
              <a:buChar char=""/>
            </a:pPr>
            <a:r>
              <a:rPr lang="en-US" sz="1600" dirty="0"/>
              <a:t>a (abc + 2fgh – af</a:t>
            </a:r>
            <a:r>
              <a:rPr lang="en-US" sz="1600" baseline="30000" dirty="0"/>
              <a:t>2</a:t>
            </a:r>
            <a:r>
              <a:rPr lang="en-US" sz="1600" dirty="0"/>
              <a:t> – bg</a:t>
            </a:r>
            <a:r>
              <a:rPr lang="en-US" sz="1600" baseline="30000" dirty="0"/>
              <a:t>2</a:t>
            </a:r>
            <a:r>
              <a:rPr lang="en-US" sz="1600" dirty="0"/>
              <a:t> –ch</a:t>
            </a:r>
            <a:r>
              <a:rPr lang="en-US" sz="1600" baseline="30000" dirty="0"/>
              <a:t>2</a:t>
            </a:r>
            <a:r>
              <a:rPr lang="en-US" sz="1600" dirty="0"/>
              <a:t>) = 0</a:t>
            </a:r>
          </a:p>
          <a:p>
            <a:pPr marL="285750" indent="-285750" algn="l">
              <a:buFont typeface="Wingdings" panose="05000000000000000000" pitchFamily="2" charset="2"/>
              <a:buChar char=""/>
            </a:pPr>
            <a:r>
              <a:rPr lang="en-US" sz="1600" dirty="0"/>
              <a:t>Since a ≠ 0, the required condition is abc + 2fgh – af</a:t>
            </a:r>
            <a:r>
              <a:rPr lang="en-US" sz="1600" baseline="30000" dirty="0"/>
              <a:t>2</a:t>
            </a:r>
            <a:r>
              <a:rPr lang="en-US" sz="1600" dirty="0"/>
              <a:t> – bg</a:t>
            </a:r>
            <a:r>
              <a:rPr lang="en-US" sz="1600" baseline="30000" dirty="0"/>
              <a:t>2</a:t>
            </a:r>
            <a:r>
              <a:rPr lang="en-US" sz="1600" dirty="0"/>
              <a:t> – ch</a:t>
            </a:r>
            <a:r>
              <a:rPr lang="en-US" sz="1600" baseline="30000" dirty="0"/>
              <a:t>2</a:t>
            </a:r>
            <a:r>
              <a:rPr lang="en-US" sz="1600" dirty="0"/>
              <a:t> = 0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72;p41">
                <a:extLst>
                  <a:ext uri="{FF2B5EF4-FFF2-40B4-BE49-F238E27FC236}">
                    <a16:creationId xmlns:a16="http://schemas.microsoft.com/office/drawing/2014/main" id="{7F25E2BB-412F-3352-CF8C-53F6F33BD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346" y="3276186"/>
                <a:ext cx="8177454" cy="1384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senal"/>
                  <a:buNone/>
                  <a:defRPr sz="1400" b="0" i="0" u="none" strike="noStrike" cap="none">
                    <a:solidFill>
                      <a:schemeClr val="dk1"/>
                    </a:solidFill>
                    <a:latin typeface="Arsenal"/>
                    <a:ea typeface="Arsenal"/>
                    <a:cs typeface="Arsenal"/>
                    <a:sym typeface="Arsenal"/>
                  </a:defRPr>
                </a:lvl9pPr>
              </a:lstStyle>
              <a:p>
                <a:pPr marL="0" indent="0"/>
                <a:r>
                  <a:rPr lang="en-US" sz="1600" dirty="0"/>
                  <a:t>This condition may also be expressed in the following determinant form:</a:t>
                </a:r>
              </a:p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mr>
                      <m:m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mr>
                      <m:m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mr>
                    </m:m>
                  </m:oMath>
                </a14:m>
                <a:r>
                  <a:rPr lang="en-US" sz="1600" dirty="0"/>
                  <a:t>   = 0</a:t>
                </a:r>
              </a:p>
            </p:txBody>
          </p:sp>
        </mc:Choice>
        <mc:Fallback xmlns="">
          <p:sp>
            <p:nvSpPr>
              <p:cNvPr id="4" name="Google Shape;472;p41">
                <a:extLst>
                  <a:ext uri="{FF2B5EF4-FFF2-40B4-BE49-F238E27FC236}">
                    <a16:creationId xmlns:a16="http://schemas.microsoft.com/office/drawing/2014/main" id="{7F25E2BB-412F-3352-CF8C-53F6F33BD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6" y="3276186"/>
                <a:ext cx="8177454" cy="1384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8844CF-3982-651E-F321-2792C4F47029}"/>
              </a:ext>
            </a:extLst>
          </p:cNvPr>
          <p:cNvCxnSpPr/>
          <p:nvPr/>
        </p:nvCxnSpPr>
        <p:spPr>
          <a:xfrm>
            <a:off x="3914775" y="3795713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0E74C5-7F62-DCC6-1248-0E55B33F4504}"/>
              </a:ext>
            </a:extLst>
          </p:cNvPr>
          <p:cNvCxnSpPr/>
          <p:nvPr/>
        </p:nvCxnSpPr>
        <p:spPr>
          <a:xfrm>
            <a:off x="4852988" y="3786188"/>
            <a:ext cx="0" cy="69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4" grpId="0"/>
    </p:bldLst>
  </p:timing>
</p:sld>
</file>

<file path=ppt/theme/theme1.xml><?xml version="1.0" encoding="utf-8"?>
<a:theme xmlns:a="http://schemas.openxmlformats.org/drawingml/2006/main" name="Math Science Major for College: Chaos Theories by Slidesgo">
  <a:themeElements>
    <a:clrScheme name="Simple Light">
      <a:dk1>
        <a:srgbClr val="FFFFFF"/>
      </a:dk1>
      <a:lt1>
        <a:srgbClr val="262628"/>
      </a:lt1>
      <a:dk2>
        <a:srgbClr val="595959"/>
      </a:dk2>
      <a:lt2>
        <a:srgbClr val="9E9E9E"/>
      </a:lt2>
      <a:accent1>
        <a:srgbClr val="C2C2C2"/>
      </a:accent1>
      <a:accent2>
        <a:srgbClr val="F2F2F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841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Arsenal</vt:lpstr>
      <vt:lpstr>Cambria Math</vt:lpstr>
      <vt:lpstr>Marcellus</vt:lpstr>
      <vt:lpstr>Montserrat</vt:lpstr>
      <vt:lpstr>Montserrat Alternates</vt:lpstr>
      <vt:lpstr>Wingdings</vt:lpstr>
      <vt:lpstr>Math Science Major for College: Chaos Theories by Slidesgo</vt:lpstr>
      <vt:lpstr>PAIR OF STRIGHT LINES</vt:lpstr>
      <vt:lpstr>GENERAL EQUATION OF SECOND DEGREE</vt:lpstr>
      <vt:lpstr>GENERAL EQUATION OF SECOND DEGREE</vt:lpstr>
      <vt:lpstr>HOMOGENOUS EQUATION</vt:lpstr>
      <vt:lpstr>ANGLE BETWEEN THE LINE PAIR</vt:lpstr>
      <vt:lpstr>ANGLE BETWEEN ax2 + 2hxy + by2 = 0 </vt:lpstr>
      <vt:lpstr>ANGLE BETWEEN ax2 + 2hxy + by2 = 0 </vt:lpstr>
      <vt:lpstr>Condition that the General Equation of Second Degree may Represent a Line Pair</vt:lpstr>
      <vt:lpstr>Condition that the General Equation of Second Degree may Represent a Line Pair</vt:lpstr>
      <vt:lpstr>BISECTORS OF ANGLES BETWEEN PAIRS OF LINES REPRESENTED BY  AX2 + 2HXY + BY2 = 0</vt:lpstr>
      <vt:lpstr>BISECTORS OF ANGLES BETWEEN PAIRS OF LINES REPRESENTED BY  AX2 + 2HXY + BY2 = 0</vt:lpstr>
      <vt:lpstr>BISECTORS OF ANGLES BETWEEN PAIRS OF LINES REPRESENTED BY  AX2 + 2HXY + BY2 = 0</vt:lpstr>
      <vt:lpstr>— Albert Einstein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OF STRIGHT LINES</dc:title>
  <cp:lastModifiedBy>Anwesh Shrestha</cp:lastModifiedBy>
  <cp:revision>36</cp:revision>
  <dcterms:modified xsi:type="dcterms:W3CDTF">2023-11-08T03:44:28Z</dcterms:modified>
</cp:coreProperties>
</file>