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Arial Narrow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alNarrow-italic.fntdata"/><Relationship Id="rId20" Type="http://schemas.openxmlformats.org/officeDocument/2006/relationships/slide" Target="slides/slide15.xml"/><Relationship Id="rId41" Type="http://schemas.openxmlformats.org/officeDocument/2006/relationships/font" Target="fonts/ArialNarrow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ArialNarrow-bold.fntdata"/><Relationship Id="rId16" Type="http://schemas.openxmlformats.org/officeDocument/2006/relationships/slide" Target="slides/slide11.xml"/><Relationship Id="rId38" Type="http://schemas.openxmlformats.org/officeDocument/2006/relationships/font" Target="fonts/ArialNarrow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383540" y="187642"/>
            <a:ext cx="7671434" cy="3848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1" i="0" sz="3200" u="none" cap="none" strike="noStrike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83540" y="894379"/>
            <a:ext cx="8376919" cy="14697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GB" sz="1800" u="none" cap="none" strike="noStrike">
                <a:solidFill>
                  <a:srgbClr val="888888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83540" y="187642"/>
            <a:ext cx="7671434" cy="3848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1" i="0" sz="3200" u="none" cap="none" strike="noStrike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GB" sz="1800">
                <a:solidFill>
                  <a:srgbClr val="888888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GB" sz="1800">
                <a:solidFill>
                  <a:srgbClr val="888888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1" i="0" sz="3200" u="none" cap="none" strike="noStrike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GB" sz="1800">
                <a:solidFill>
                  <a:srgbClr val="888888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wo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83540" y="187642"/>
            <a:ext cx="7671434" cy="3848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1" i="0" sz="3200" u="none" cap="none" strike="noStrike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GB" sz="1800">
                <a:solidFill>
                  <a:srgbClr val="888888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83540" y="187642"/>
            <a:ext cx="7671434" cy="3848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1" i="0" sz="3200" u="none" cap="none" strike="noStrike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83540" y="894379"/>
            <a:ext cx="8376919" cy="14697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GB" sz="1800" u="none" cap="none" strike="noStrike">
                <a:solidFill>
                  <a:srgbClr val="888888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9" Type="http://schemas.openxmlformats.org/officeDocument/2006/relationships/image" Target="../media/image20.jpg"/><Relationship Id="rId5" Type="http://schemas.openxmlformats.org/officeDocument/2006/relationships/image" Target="../media/image27.png"/><Relationship Id="rId6" Type="http://schemas.openxmlformats.org/officeDocument/2006/relationships/image" Target="../media/image23.png"/><Relationship Id="rId7" Type="http://schemas.openxmlformats.org/officeDocument/2006/relationships/image" Target="../media/image19.png"/><Relationship Id="rId8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7.jpg"/><Relationship Id="rId4" Type="http://schemas.openxmlformats.org/officeDocument/2006/relationships/image" Target="../media/image2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Relationship Id="rId4" Type="http://schemas.openxmlformats.org/officeDocument/2006/relationships/image" Target="../media/image30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0.png"/><Relationship Id="rId4" Type="http://schemas.openxmlformats.org/officeDocument/2006/relationships/image" Target="../media/image2.jpg"/><Relationship Id="rId5" Type="http://schemas.openxmlformats.org/officeDocument/2006/relationships/image" Target="../media/image3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jpg"/><Relationship Id="rId4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3581400" y="1828809"/>
            <a:ext cx="1630946" cy="12314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x="1057275" y="224171"/>
            <a:ext cx="6881495" cy="843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0775">
            <a:noAutofit/>
          </a:bodyPr>
          <a:lstStyle/>
          <a:p>
            <a:pPr indent="-1136650" lvl="0" marL="1149350" marR="5080" rtl="0" algn="l">
              <a:lnSpc>
                <a:spcPct val="100299"/>
              </a:lnSpc>
              <a:spcBef>
                <a:spcPts val="0"/>
              </a:spcBef>
              <a:buNone/>
            </a:pPr>
            <a:r>
              <a:rPr b="0" i="0" lang="en-GB" sz="36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Natural Language Processing  with Deep Learning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507424" y="1138571"/>
            <a:ext cx="3980815" cy="430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GB" sz="3600">
                <a:latin typeface="Lucida Sans"/>
                <a:ea typeface="Lucida Sans"/>
                <a:cs typeface="Lucida Sans"/>
                <a:sym typeface="Lucida Sans"/>
              </a:rPr>
              <a:t>CS224N/Ling284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429550" y="3550322"/>
            <a:ext cx="6284595" cy="742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2700">
            <a:noAutofit/>
          </a:bodyPr>
          <a:lstStyle/>
          <a:p>
            <a:pPr indent="-1360805" lvl="0" marL="1372870" marR="5080" rtl="0" algn="l">
              <a:lnSpc>
                <a:spcPct val="131900"/>
              </a:lnSpc>
              <a:spcBef>
                <a:spcPts val="0"/>
              </a:spcBef>
              <a:buNone/>
            </a:pPr>
            <a:r>
              <a:rPr b="1" lang="en-GB" sz="2400">
                <a:latin typeface="Lucida Sans"/>
                <a:ea typeface="Lucida Sans"/>
                <a:cs typeface="Lucida Sans"/>
                <a:sym typeface="Lucida Sans"/>
              </a:rPr>
              <a:t>Christopher Manning </a:t>
            </a:r>
            <a:r>
              <a:rPr lang="en-GB" sz="2400">
                <a:latin typeface="Lucida Sans"/>
                <a:ea typeface="Lucida Sans"/>
                <a:cs typeface="Lucida Sans"/>
                <a:sym typeface="Lucida Sans"/>
              </a:rPr>
              <a:t>and Richard Socher  Lecture 2: Word Vectors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83540" y="187642"/>
            <a:ext cx="8011159" cy="384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GB" sz="3200" u="none" cap="none" strike="noStrike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rPr>
              <a:t>Directly learning low-dimensional word vectors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383540" y="673654"/>
            <a:ext cx="8274684" cy="2727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2355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Old idea. Relevant for this lecture &amp; deep learning:</a:t>
            </a:r>
          </a:p>
          <a:p>
            <a:pPr indent="-457200" lvl="0" marL="927100" marR="817244" rtl="0" algn="l">
              <a:lnSpc>
                <a:spcPct val="100699"/>
              </a:lnSpc>
              <a:spcBef>
                <a:spcPts val="1490"/>
              </a:spcBef>
              <a:spcAft>
                <a:spcPts val="0"/>
              </a:spcAft>
              <a:buClr>
                <a:srgbClr val="3A87FF"/>
              </a:buClr>
              <a:buSzPts val="2400"/>
              <a:buFont typeface="Arial"/>
              <a:buChar char="•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Learning representations by back-propagating errors  (Rumelhart et al., 1986)</a:t>
            </a:r>
          </a:p>
          <a:p>
            <a:pPr indent="-457200" lvl="0" marL="927100" marR="0" rtl="0" algn="l">
              <a:lnSpc>
                <a:spcPct val="100000"/>
              </a:lnSpc>
              <a:spcBef>
                <a:spcPts val="1485"/>
              </a:spcBef>
              <a:spcAft>
                <a:spcPts val="0"/>
              </a:spcAft>
              <a:buClr>
                <a:srgbClr val="3A87FF"/>
              </a:buClr>
              <a:buSzPts val="2400"/>
              <a:buFont typeface="Arial"/>
              <a:buChar char="•"/>
            </a:pPr>
            <a:r>
              <a:rPr b="1" lang="en-GB" sz="2400">
                <a:latin typeface="Calibri"/>
                <a:ea typeface="Calibri"/>
                <a:cs typeface="Calibri"/>
                <a:sym typeface="Calibri"/>
              </a:rPr>
              <a:t>A neural probabilistic language model </a:t>
            </a: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(Bengio et al., 2003)</a:t>
            </a:r>
          </a:p>
          <a:p>
            <a:pPr indent="-457200" lvl="0" marL="927100" marR="0" rtl="0" algn="l">
              <a:lnSpc>
                <a:spcPct val="100000"/>
              </a:lnSpc>
              <a:spcBef>
                <a:spcPts val="1485"/>
              </a:spcBef>
              <a:spcAft>
                <a:spcPts val="0"/>
              </a:spcAft>
              <a:buClr>
                <a:srgbClr val="3A87FF"/>
              </a:buClr>
              <a:buSzPts val="2400"/>
              <a:buFont typeface="Arial"/>
              <a:buChar char="•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NLP (almost) from Scratch (Collobert &amp; Weston, 2008)</a:t>
            </a:r>
          </a:p>
          <a:p>
            <a:pPr indent="-457200" lvl="0" marL="927100" marR="1864995" rtl="0" algn="l">
              <a:lnSpc>
                <a:spcPct val="100699"/>
              </a:lnSpc>
              <a:spcBef>
                <a:spcPts val="1500"/>
              </a:spcBef>
              <a:buClr>
                <a:srgbClr val="3A87FF"/>
              </a:buClr>
              <a:buSzPts val="2400"/>
              <a:buFont typeface="Arial"/>
              <a:buChar char="•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A recent, even simpler and faster model:  word2vec (Mikolov et al. 2013) </a:t>
            </a:r>
            <a:r>
              <a:rPr lang="en-GB" sz="2400">
                <a:latin typeface="Arial"/>
                <a:ea typeface="Arial"/>
                <a:cs typeface="Arial"/>
                <a:sym typeface="Arial"/>
              </a:rPr>
              <a:t>à </a:t>
            </a: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intro now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83540" y="187642"/>
            <a:ext cx="4309110" cy="384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GB" sz="3200" u="none" cap="none" strike="noStrike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rPr>
              <a:t>2. Main idea of word2vec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83540" y="828056"/>
            <a:ext cx="7769225" cy="3795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2700">
            <a:noAutofit/>
          </a:bodyPr>
          <a:lstStyle/>
          <a:p>
            <a:pPr indent="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BB57BE"/>
                </a:solidFill>
                <a:latin typeface="Calibri"/>
                <a:ea typeface="Calibri"/>
                <a:cs typeface="Calibri"/>
                <a:sym typeface="Calibri"/>
              </a:rPr>
              <a:t>Predict between every word and its context words!</a:t>
            </a: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Two algorithms</a:t>
            </a:r>
          </a:p>
          <a:p>
            <a:pPr indent="-457200" lvl="0" marL="927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87FF"/>
              </a:buClr>
              <a:buSzPts val="2400"/>
              <a:buFont typeface="Calibri"/>
              <a:buAutoNum type="arabicPeriod"/>
            </a:pPr>
            <a:r>
              <a:rPr b="1" lang="en-GB" sz="2400">
                <a:latin typeface="Calibri"/>
                <a:ea typeface="Calibri"/>
                <a:cs typeface="Calibri"/>
                <a:sym typeface="Calibri"/>
              </a:rPr>
              <a:t>Skip-grams (SG)</a:t>
            </a:r>
          </a:p>
          <a:p>
            <a:pPr indent="0" lvl="0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Predict context words given target (position independent)</a:t>
            </a:r>
          </a:p>
          <a:p>
            <a:pPr indent="-457200" lvl="0" marL="927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87FF"/>
              </a:buClr>
              <a:buSzPts val="2400"/>
              <a:buFont typeface="Calibri"/>
              <a:buAutoNum type="arabicPeriod" startAt="2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Continuous Bag of Words (CBOW)</a:t>
            </a:r>
          </a:p>
          <a:p>
            <a:pPr indent="0" lvl="0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Predict target word from bag-of-words context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Two (moderately efficient) training methods in Assignments</a:t>
            </a:r>
          </a:p>
          <a:p>
            <a:pPr indent="-457200" lvl="0" marL="927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87FF"/>
              </a:buClr>
              <a:buSzPts val="2400"/>
              <a:buFont typeface="Calibri"/>
              <a:buAutoNum type="arabicPeriod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Hierarchical softmax</a:t>
            </a:r>
          </a:p>
          <a:p>
            <a:pPr indent="-457200" lvl="0" marL="927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87FF"/>
              </a:buClr>
              <a:buSzPts val="2400"/>
              <a:buFont typeface="Calibri"/>
              <a:buAutoNum type="arabicPeriod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Negative sampling</a:t>
            </a:r>
          </a:p>
          <a:p>
            <a:pPr indent="0" lvl="0" marL="4699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GB" sz="2400">
                <a:latin typeface="Calibri"/>
                <a:ea typeface="Calibri"/>
                <a:cs typeface="Calibri"/>
                <a:sym typeface="Calibri"/>
              </a:rPr>
              <a:t>Naïve softmax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83540" y="187642"/>
            <a:ext cx="3545840" cy="384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GB" sz="3200" u="none" cap="none" strike="noStrike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rPr>
              <a:t>Skip-gram prediction</a:t>
            </a:r>
          </a:p>
        </p:txBody>
      </p:sp>
      <p:sp>
        <p:nvSpPr>
          <p:cNvPr id="171" name="Shape 171"/>
          <p:cNvSpPr/>
          <p:nvPr/>
        </p:nvSpPr>
        <p:spPr>
          <a:xfrm>
            <a:off x="404047" y="1637225"/>
            <a:ext cx="8130988" cy="24891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83540" y="187642"/>
            <a:ext cx="3379470" cy="384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GB" sz="3200" u="none" cap="none" strike="noStrike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rPr>
              <a:t>Details of word2vec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83540" y="894379"/>
            <a:ext cx="8376919" cy="1469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29825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word </a:t>
            </a:r>
            <a:r>
              <a:rPr b="0" i="1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 … </a:t>
            </a:r>
            <a:r>
              <a:rPr b="0" i="1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predict surrounding words in a</a:t>
            </a:r>
            <a:r>
              <a:rPr lang="en-GB"/>
              <a:t> </a:t>
            </a: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of “radius” </a:t>
            </a:r>
            <a:r>
              <a:rPr b="0" i="1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</a:t>
            </a: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every word.</a:t>
            </a:r>
          </a:p>
          <a:p>
            <a:pPr indent="0" lvl="0" marL="12700" marR="575945" rtl="0" algn="l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 function: Maximize the probability of any  context word given the current center word: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383540" y="4485316"/>
            <a:ext cx="7100570" cy="339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i="1" lang="en-GB" sz="2800">
                <a:latin typeface="Times New Roman"/>
                <a:ea typeface="Times New Roman"/>
                <a:cs typeface="Times New Roman"/>
                <a:sym typeface="Times New Roman"/>
              </a:rPr>
              <a:t>θ 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represents all variables we will optimize</a:t>
            </a:r>
          </a:p>
        </p:txBody>
      </p:sp>
      <p:sp>
        <p:nvSpPr>
          <p:cNvPr id="179" name="Shape 179"/>
          <p:cNvSpPr/>
          <p:nvPr/>
        </p:nvSpPr>
        <p:spPr>
          <a:xfrm>
            <a:off x="385200" y="3590247"/>
            <a:ext cx="7704900" cy="1010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80" name="Shape 180"/>
          <p:cNvSpPr/>
          <p:nvPr/>
        </p:nvSpPr>
        <p:spPr>
          <a:xfrm>
            <a:off x="1407405" y="2565162"/>
            <a:ext cx="5660400" cy="1025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83540" y="187642"/>
            <a:ext cx="5311140" cy="384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GB" sz="3200" u="none" cap="none" strike="noStrike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rPr>
              <a:t>The objective function – details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383540" y="772172"/>
            <a:ext cx="8131175" cy="1613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86975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Char char="•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Terminology: Loss function = cost function = objective function</a:t>
            </a:r>
          </a:p>
          <a:p>
            <a:pPr indent="-342900" lvl="0" marL="355600" marR="0" rtl="0" algn="l">
              <a:lnSpc>
                <a:spcPct val="100000"/>
              </a:lnSpc>
              <a:spcBef>
                <a:spcPts val="585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Char char="•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Usual loss for probability distribution: Cross-entropy loss</a:t>
            </a:r>
          </a:p>
          <a:p>
            <a:pPr indent="-342900" lvl="0" marL="355600" marR="156210" rtl="0" algn="l">
              <a:lnSpc>
                <a:spcPct val="119583"/>
              </a:lnSpc>
              <a:spcBef>
                <a:spcPts val="69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Char char="•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With one-hot </a:t>
            </a:r>
            <a:r>
              <a:rPr i="1" lang="en-GB" sz="24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i="1" lang="en-GB" sz="2400">
                <a:latin typeface="Calibri"/>
                <a:ea typeface="Calibri"/>
                <a:cs typeface="Calibri"/>
                <a:sym typeface="Calibri"/>
              </a:rPr>
              <a:t>t+j </a:t>
            </a: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target, the only term left is the negative log  probability of the true class</a:t>
            </a:r>
          </a:p>
          <a:p>
            <a:pPr indent="-342900" lvl="0" marL="355600" marR="0" rtl="0" algn="l">
              <a:lnSpc>
                <a:spcPct val="100000"/>
              </a:lnSpc>
              <a:spcBef>
                <a:spcPts val="490"/>
              </a:spcBef>
              <a:buClr>
                <a:srgbClr val="CC0000"/>
              </a:buClr>
              <a:buSzPts val="2400"/>
              <a:buFont typeface="Times New Roman"/>
              <a:buChar char="•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More on this later…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2069981" y="1718956"/>
            <a:ext cx="5180100" cy="1451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92" name="Shape 192"/>
          <p:cNvSpPr txBox="1"/>
          <p:nvPr>
            <p:ph type="title"/>
          </p:nvPr>
        </p:nvSpPr>
        <p:spPr>
          <a:xfrm>
            <a:off x="383540" y="187642"/>
            <a:ext cx="3491865" cy="384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GB" sz="3200" u="none" cap="none" strike="noStrike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rPr>
              <a:t>Details of Word2Vec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383540" y="3269256"/>
            <a:ext cx="8044180" cy="147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270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i="1" lang="en-GB" sz="2800"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is the outside (or output) word index, </a:t>
            </a:r>
            <a:r>
              <a:rPr i="1" lang="en-GB" sz="2800"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is the  center word index, </a:t>
            </a:r>
            <a:r>
              <a:rPr i="1" lang="en-GB" sz="2800"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i="1" lang="en-GB" sz="2775"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i="1" lang="en-GB" sz="2800"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aseline="-25000" i="1" lang="en-GB" sz="2775"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are “center” and “outside”  vectors of indices </a:t>
            </a:r>
            <a:r>
              <a:rPr i="1" lang="en-GB" sz="2800"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i="1" lang="en-GB" sz="2800">
                <a:latin typeface="Calibri"/>
                <a:ea typeface="Calibri"/>
                <a:cs typeface="Calibri"/>
                <a:sym typeface="Calibri"/>
              </a:rPr>
              <a:t>o</a:t>
            </a:r>
          </a:p>
          <a:p>
            <a:pPr indent="0" lvl="0" marL="12700" marR="0" rtl="0" algn="l">
              <a:lnSpc>
                <a:spcPct val="100000"/>
              </a:lnSpc>
              <a:spcBef>
                <a:spcPts val="1820"/>
              </a:spcBef>
              <a:buNone/>
            </a:pPr>
            <a:r>
              <a:rPr b="1" lang="en-GB" sz="2800">
                <a:solidFill>
                  <a:srgbClr val="BB57BE"/>
                </a:solidFill>
                <a:latin typeface="Calibri"/>
                <a:ea typeface="Calibri"/>
                <a:cs typeface="Calibri"/>
                <a:sym typeface="Calibri"/>
              </a:rPr>
              <a:t>Softmax 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using word </a:t>
            </a:r>
            <a:r>
              <a:rPr i="1" lang="en-GB" sz="2800"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to obtain probability of word </a:t>
            </a:r>
            <a:r>
              <a:rPr i="1" lang="en-GB" sz="2800">
                <a:latin typeface="Calibri"/>
                <a:ea typeface="Calibri"/>
                <a:cs typeface="Calibri"/>
                <a:sym typeface="Calibri"/>
              </a:rPr>
              <a:t>o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383540" y="894379"/>
            <a:ext cx="7778115" cy="1148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29825">
            <a:noAutofit/>
          </a:bodyPr>
          <a:lstStyle/>
          <a:p>
            <a:pPr indent="0" lvl="0" marL="12700" marR="5080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Predict surrounding words in a window of radius </a:t>
            </a:r>
            <a:r>
              <a:rPr i="1" lang="en-GB" sz="2800">
                <a:latin typeface="Calibri"/>
                <a:ea typeface="Calibri"/>
                <a:cs typeface="Calibri"/>
                <a:sym typeface="Calibri"/>
              </a:rPr>
              <a:t>m 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of  every word</a:t>
            </a:r>
          </a:p>
          <a:p>
            <a:pPr indent="0" lvl="0" marL="12700" marR="0" rtl="0" algn="l">
              <a:lnSpc>
                <a:spcPct val="100000"/>
              </a:lnSpc>
              <a:spcBef>
                <a:spcPts val="1705"/>
              </a:spcBef>
              <a:buNone/>
            </a:pPr>
            <a:r>
              <a:rPr baseline="30000" i="1" lang="en-GB" sz="3600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30000" lang="en-GB" sz="3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aseline="30000" i="1" lang="en-GB" sz="3600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GB" sz="1650">
                <a:solidFill>
                  <a:srgbClr val="231F20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-GB" sz="1650">
                <a:solidFill>
                  <a:srgbClr val="231F20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-GB" sz="1650">
                <a:solidFill>
                  <a:srgbClr val="231F20"/>
                </a:solidFill>
                <a:latin typeface="Trebuchet MS"/>
                <a:ea typeface="Trebuchet MS"/>
                <a:cs typeface="Trebuchet MS"/>
                <a:sym typeface="Trebuchet MS"/>
              </a:rPr>
              <a:t>j</a:t>
            </a:r>
            <a:r>
              <a:rPr baseline="30000" lang="en-GB" sz="3600">
                <a:solidFill>
                  <a:srgbClr val="231F20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baseline="30000" i="1" lang="en-GB" sz="3600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GB" sz="1650">
                <a:solidFill>
                  <a:srgbClr val="231F20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baseline="30000" lang="en-GB" sz="3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)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83540" y="187642"/>
            <a:ext cx="2223135" cy="384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GB" sz="3200" u="none" cap="none" strike="noStrike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rPr>
              <a:t>Dot products</a:t>
            </a:r>
          </a:p>
        </p:txBody>
      </p:sp>
      <p:sp>
        <p:nvSpPr>
          <p:cNvPr id="200" name="Shape 200"/>
          <p:cNvSpPr/>
          <p:nvPr/>
        </p:nvSpPr>
        <p:spPr>
          <a:xfrm>
            <a:off x="582264" y="829103"/>
            <a:ext cx="7037571" cy="39714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4088342" y="1463212"/>
            <a:ext cx="3393101" cy="30516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06" name="Shape 206"/>
          <p:cNvSpPr txBox="1"/>
          <p:nvPr>
            <p:ph type="title"/>
          </p:nvPr>
        </p:nvSpPr>
        <p:spPr>
          <a:xfrm>
            <a:off x="383540" y="188252"/>
            <a:ext cx="6058535" cy="75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4425">
            <a:noAutofit/>
          </a:bodyPr>
          <a:lstStyle/>
          <a:p>
            <a:pPr indent="0" lvl="0" marL="12700" marR="5080" rtl="0" algn="l">
              <a:lnSpc>
                <a:spcPct val="101600"/>
              </a:lnSpc>
              <a:spcBef>
                <a:spcPts val="0"/>
              </a:spcBef>
              <a:buNone/>
            </a:pPr>
            <a:r>
              <a:rPr b="1" i="0" lang="en-GB" sz="3200" u="none" cap="none" strike="noStrike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rPr>
              <a:t>Softmax function: Standard map  from </a:t>
            </a:r>
            <a:r>
              <a:rPr b="1" i="0" lang="en-GB" sz="3100" u="none" cap="none" strike="noStrike">
                <a:solidFill>
                  <a:srgbClr val="3A87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ℝ</a:t>
            </a:r>
            <a:r>
              <a:rPr b="1" baseline="30000" i="0" lang="en-GB" sz="3150" u="none" cap="none" strike="noStrike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rPr>
              <a:t>V </a:t>
            </a:r>
            <a:r>
              <a:rPr b="1" i="0" lang="en-GB" sz="3200" u="none" cap="none" strike="noStrike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rPr>
              <a:t>to a probability distribution</a:t>
            </a:r>
          </a:p>
        </p:txBody>
      </p:sp>
      <p:sp>
        <p:nvSpPr>
          <p:cNvPr id="207" name="Shape 207"/>
          <p:cNvSpPr/>
          <p:nvPr/>
        </p:nvSpPr>
        <p:spPr>
          <a:xfrm>
            <a:off x="3678770" y="2546347"/>
            <a:ext cx="2171700" cy="5810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08" name="Shape 208"/>
          <p:cNvSpPr/>
          <p:nvPr/>
        </p:nvSpPr>
        <p:spPr>
          <a:xfrm>
            <a:off x="3726281" y="2567663"/>
            <a:ext cx="1885314" cy="401955"/>
          </a:xfrm>
          <a:custGeom>
            <a:pathLst>
              <a:path extrusionOk="0" h="120000" w="120000">
                <a:moveTo>
                  <a:pt x="956" y="0"/>
                </a:moveTo>
                <a:lnTo>
                  <a:pt x="0" y="13814"/>
                </a:lnTo>
                <a:lnTo>
                  <a:pt x="107726" y="106092"/>
                </a:lnTo>
                <a:lnTo>
                  <a:pt x="106769" y="119906"/>
                </a:lnTo>
                <a:lnTo>
                  <a:pt x="119985" y="109276"/>
                </a:lnTo>
                <a:lnTo>
                  <a:pt x="114277" y="92277"/>
                </a:lnTo>
                <a:lnTo>
                  <a:pt x="108682" y="92277"/>
                </a:lnTo>
                <a:lnTo>
                  <a:pt x="956" y="0"/>
                </a:lnTo>
                <a:close/>
              </a:path>
              <a:path extrusionOk="0" h="120000" w="120000">
                <a:moveTo>
                  <a:pt x="109638" y="78463"/>
                </a:moveTo>
                <a:lnTo>
                  <a:pt x="108682" y="92277"/>
                </a:lnTo>
                <a:lnTo>
                  <a:pt x="114277" y="92277"/>
                </a:lnTo>
                <a:lnTo>
                  <a:pt x="109638" y="78463"/>
                </a:lnTo>
                <a:close/>
              </a:path>
            </a:pathLst>
          </a:custGeom>
          <a:solidFill>
            <a:srgbClr val="177245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09" name="Shape 209"/>
          <p:cNvSpPr/>
          <p:nvPr/>
        </p:nvSpPr>
        <p:spPr>
          <a:xfrm>
            <a:off x="5499100" y="2666997"/>
            <a:ext cx="1329270" cy="70802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10" name="Shape 210"/>
          <p:cNvSpPr/>
          <p:nvPr/>
        </p:nvSpPr>
        <p:spPr>
          <a:xfrm>
            <a:off x="5546306" y="2686050"/>
            <a:ext cx="1235710" cy="638175"/>
          </a:xfrm>
          <a:custGeom>
            <a:pathLst>
              <a:path extrusionOk="0" h="120000" w="120000">
                <a:moveTo>
                  <a:pt x="96922" y="0"/>
                </a:moveTo>
                <a:lnTo>
                  <a:pt x="23056" y="0"/>
                </a:lnTo>
                <a:lnTo>
                  <a:pt x="18409" y="680"/>
                </a:lnTo>
                <a:lnTo>
                  <a:pt x="14081" y="2631"/>
                </a:lnTo>
                <a:lnTo>
                  <a:pt x="10165" y="5718"/>
                </a:lnTo>
                <a:lnTo>
                  <a:pt x="6753" y="9807"/>
                </a:lnTo>
                <a:lnTo>
                  <a:pt x="3937" y="14762"/>
                </a:lnTo>
                <a:lnTo>
                  <a:pt x="1811" y="20450"/>
                </a:lnTo>
                <a:lnTo>
                  <a:pt x="468" y="26735"/>
                </a:lnTo>
                <a:lnTo>
                  <a:pt x="0" y="33483"/>
                </a:lnTo>
                <a:lnTo>
                  <a:pt x="0" y="86512"/>
                </a:lnTo>
                <a:lnTo>
                  <a:pt x="468" y="93260"/>
                </a:lnTo>
                <a:lnTo>
                  <a:pt x="1811" y="99546"/>
                </a:lnTo>
                <a:lnTo>
                  <a:pt x="3937" y="105233"/>
                </a:lnTo>
                <a:lnTo>
                  <a:pt x="6753" y="110189"/>
                </a:lnTo>
                <a:lnTo>
                  <a:pt x="10165" y="114277"/>
                </a:lnTo>
                <a:lnTo>
                  <a:pt x="14081" y="117365"/>
                </a:lnTo>
                <a:lnTo>
                  <a:pt x="18409" y="119316"/>
                </a:lnTo>
                <a:lnTo>
                  <a:pt x="23056" y="119996"/>
                </a:lnTo>
                <a:lnTo>
                  <a:pt x="96922" y="119996"/>
                </a:lnTo>
                <a:lnTo>
                  <a:pt x="101569" y="119316"/>
                </a:lnTo>
                <a:lnTo>
                  <a:pt x="105897" y="117365"/>
                </a:lnTo>
                <a:lnTo>
                  <a:pt x="109813" y="114277"/>
                </a:lnTo>
                <a:lnTo>
                  <a:pt x="113225" y="110189"/>
                </a:lnTo>
                <a:lnTo>
                  <a:pt x="116041" y="105233"/>
                </a:lnTo>
                <a:lnTo>
                  <a:pt x="118167" y="99546"/>
                </a:lnTo>
                <a:lnTo>
                  <a:pt x="119510" y="93260"/>
                </a:lnTo>
                <a:lnTo>
                  <a:pt x="119979" y="86512"/>
                </a:lnTo>
                <a:lnTo>
                  <a:pt x="119979" y="33483"/>
                </a:lnTo>
                <a:lnTo>
                  <a:pt x="119510" y="26735"/>
                </a:lnTo>
                <a:lnTo>
                  <a:pt x="118167" y="20450"/>
                </a:lnTo>
                <a:lnTo>
                  <a:pt x="116041" y="14762"/>
                </a:lnTo>
                <a:lnTo>
                  <a:pt x="113225" y="9807"/>
                </a:lnTo>
                <a:lnTo>
                  <a:pt x="109813" y="5718"/>
                </a:lnTo>
                <a:lnTo>
                  <a:pt x="105897" y="2631"/>
                </a:lnTo>
                <a:lnTo>
                  <a:pt x="101569" y="680"/>
                </a:lnTo>
                <a:lnTo>
                  <a:pt x="96922" y="0"/>
                </a:lnTo>
                <a:close/>
              </a:path>
            </a:pathLst>
          </a:custGeom>
          <a:solidFill>
            <a:srgbClr val="177245">
              <a:alpha val="14509"/>
            </a:srgbClr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11" name="Shape 211"/>
          <p:cNvSpPr/>
          <p:nvPr/>
        </p:nvSpPr>
        <p:spPr>
          <a:xfrm>
            <a:off x="5287429" y="3467102"/>
            <a:ext cx="2226729" cy="98424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12" name="Shape 212"/>
          <p:cNvSpPr/>
          <p:nvPr/>
        </p:nvSpPr>
        <p:spPr>
          <a:xfrm>
            <a:off x="5334000" y="3486150"/>
            <a:ext cx="2133600" cy="914400"/>
          </a:xfrm>
          <a:custGeom>
            <a:pathLst>
              <a:path extrusionOk="0" h="120000" w="120000">
                <a:moveTo>
                  <a:pt x="108571" y="0"/>
                </a:moveTo>
                <a:lnTo>
                  <a:pt x="11428" y="0"/>
                </a:lnTo>
                <a:lnTo>
                  <a:pt x="8808" y="528"/>
                </a:lnTo>
                <a:lnTo>
                  <a:pt x="6402" y="2032"/>
                </a:lnTo>
                <a:lnTo>
                  <a:pt x="4280" y="4393"/>
                </a:lnTo>
                <a:lnTo>
                  <a:pt x="2510" y="7491"/>
                </a:lnTo>
                <a:lnTo>
                  <a:pt x="1161" y="11204"/>
                </a:lnTo>
                <a:lnTo>
                  <a:pt x="301" y="15414"/>
                </a:lnTo>
                <a:lnTo>
                  <a:pt x="0" y="20000"/>
                </a:lnTo>
                <a:lnTo>
                  <a:pt x="0" y="99999"/>
                </a:lnTo>
                <a:lnTo>
                  <a:pt x="301" y="104585"/>
                </a:lnTo>
                <a:lnTo>
                  <a:pt x="1161" y="108795"/>
                </a:lnTo>
                <a:lnTo>
                  <a:pt x="2510" y="112508"/>
                </a:lnTo>
                <a:lnTo>
                  <a:pt x="4280" y="115606"/>
                </a:lnTo>
                <a:lnTo>
                  <a:pt x="6402" y="117967"/>
                </a:lnTo>
                <a:lnTo>
                  <a:pt x="8808" y="119471"/>
                </a:lnTo>
                <a:lnTo>
                  <a:pt x="11428" y="120000"/>
                </a:lnTo>
                <a:lnTo>
                  <a:pt x="108571" y="120000"/>
                </a:lnTo>
                <a:lnTo>
                  <a:pt x="111191" y="119471"/>
                </a:lnTo>
                <a:lnTo>
                  <a:pt x="113597" y="117967"/>
                </a:lnTo>
                <a:lnTo>
                  <a:pt x="115719" y="115606"/>
                </a:lnTo>
                <a:lnTo>
                  <a:pt x="117489" y="112508"/>
                </a:lnTo>
                <a:lnTo>
                  <a:pt x="118838" y="108795"/>
                </a:lnTo>
                <a:lnTo>
                  <a:pt x="119698" y="104585"/>
                </a:lnTo>
                <a:lnTo>
                  <a:pt x="120000" y="99999"/>
                </a:lnTo>
                <a:lnTo>
                  <a:pt x="120000" y="20000"/>
                </a:lnTo>
                <a:lnTo>
                  <a:pt x="119698" y="15414"/>
                </a:lnTo>
                <a:lnTo>
                  <a:pt x="118838" y="11204"/>
                </a:lnTo>
                <a:lnTo>
                  <a:pt x="117489" y="7491"/>
                </a:lnTo>
                <a:lnTo>
                  <a:pt x="115719" y="4393"/>
                </a:lnTo>
                <a:lnTo>
                  <a:pt x="113597" y="2032"/>
                </a:lnTo>
                <a:lnTo>
                  <a:pt x="111191" y="528"/>
                </a:lnTo>
                <a:lnTo>
                  <a:pt x="108571" y="0"/>
                </a:lnTo>
                <a:close/>
              </a:path>
            </a:pathLst>
          </a:custGeom>
          <a:solidFill>
            <a:srgbClr val="7CAFFF">
              <a:alpha val="14509"/>
            </a:srgbClr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13" name="Shape 213"/>
          <p:cNvSpPr/>
          <p:nvPr/>
        </p:nvSpPr>
        <p:spPr>
          <a:xfrm>
            <a:off x="3746500" y="4010025"/>
            <a:ext cx="1900770" cy="35877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14" name="Shape 214"/>
          <p:cNvSpPr/>
          <p:nvPr/>
        </p:nvSpPr>
        <p:spPr>
          <a:xfrm>
            <a:off x="3792537" y="4105894"/>
            <a:ext cx="1617980" cy="142875"/>
          </a:xfrm>
          <a:custGeom>
            <a:pathLst>
              <a:path extrusionOk="0" h="120000" w="120000">
                <a:moveTo>
                  <a:pt x="114900" y="79976"/>
                </a:moveTo>
                <a:lnTo>
                  <a:pt x="105908" y="79976"/>
                </a:lnTo>
                <a:lnTo>
                  <a:pt x="106020" y="119965"/>
                </a:lnTo>
                <a:lnTo>
                  <a:pt x="114900" y="79976"/>
                </a:lnTo>
                <a:close/>
              </a:path>
              <a:path extrusionOk="0" h="120000" w="120000">
                <a:moveTo>
                  <a:pt x="105682" y="0"/>
                </a:moveTo>
                <a:lnTo>
                  <a:pt x="105795" y="39991"/>
                </a:lnTo>
                <a:lnTo>
                  <a:pt x="0" y="61447"/>
                </a:lnTo>
                <a:lnTo>
                  <a:pt x="112" y="101440"/>
                </a:lnTo>
                <a:lnTo>
                  <a:pt x="105908" y="79976"/>
                </a:lnTo>
                <a:lnTo>
                  <a:pt x="114900" y="79976"/>
                </a:lnTo>
                <a:lnTo>
                  <a:pt x="119976" y="57120"/>
                </a:lnTo>
                <a:lnTo>
                  <a:pt x="105682" y="0"/>
                </a:lnTo>
                <a:close/>
              </a:path>
            </a:pathLst>
          </a:custGeom>
          <a:solidFill>
            <a:srgbClr val="0047B6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15" name="Shape 215"/>
          <p:cNvSpPr txBox="1"/>
          <p:nvPr/>
        </p:nvSpPr>
        <p:spPr>
          <a:xfrm>
            <a:off x="1410482" y="1717592"/>
            <a:ext cx="2821800" cy="23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2700">
            <a:noAutofit/>
          </a:bodyPr>
          <a:lstStyle/>
          <a:p>
            <a:pPr indent="0" lvl="0" marL="12700" marR="12446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i="1" lang="en-GB" sz="3200">
                <a:solidFill>
                  <a:srgbClr val="177245"/>
                </a:solidFill>
                <a:latin typeface="Calibri"/>
                <a:ea typeface="Calibri"/>
                <a:cs typeface="Calibri"/>
                <a:sym typeface="Calibri"/>
              </a:rPr>
              <a:t>Exponentiate to  make positive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buNone/>
            </a:pPr>
            <a:r>
              <a:t/>
            </a:r>
            <a:endParaRPr sz="4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5100" marR="508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i="1" lang="en-GB" sz="3200">
                <a:solidFill>
                  <a:srgbClr val="0047B6"/>
                </a:solidFill>
                <a:latin typeface="Calibri"/>
                <a:ea typeface="Calibri"/>
                <a:cs typeface="Calibri"/>
                <a:sym typeface="Calibri"/>
              </a:rPr>
              <a:t>Normalize to  give probability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396240" y="211753"/>
            <a:ext cx="4462780" cy="372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15156"/>
              </a:lnSpc>
              <a:spcBef>
                <a:spcPts val="0"/>
              </a:spcBef>
              <a:buNone/>
            </a:pPr>
            <a:r>
              <a:rPr b="1" lang="en-GB" sz="3200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rPr>
              <a:t>Skip gram model structure</a:t>
            </a:r>
          </a:p>
        </p:txBody>
      </p:sp>
      <p:sp>
        <p:nvSpPr>
          <p:cNvPr id="221" name="Shape 221"/>
          <p:cNvSpPr/>
          <p:nvPr/>
        </p:nvSpPr>
        <p:spPr>
          <a:xfrm>
            <a:off x="233929" y="118395"/>
            <a:ext cx="8896915" cy="49329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83540" y="187642"/>
            <a:ext cx="8371840" cy="384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GB" sz="3200" u="none" cap="none" strike="noStrike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rPr>
              <a:t>To train the model: Compute </a:t>
            </a:r>
            <a:r>
              <a:rPr b="1" i="0" lang="en-GB" sz="3200" u="none" cap="none" strike="noStrike">
                <a:solidFill>
                  <a:srgbClr val="BB57BE"/>
                </a:solidFill>
                <a:latin typeface="Calibri"/>
                <a:ea typeface="Calibri"/>
                <a:cs typeface="Calibri"/>
                <a:sym typeface="Calibri"/>
              </a:rPr>
              <a:t>all </a:t>
            </a:r>
            <a:r>
              <a:rPr b="1" i="0" lang="en-GB" sz="3200" u="none" cap="none" strike="noStrike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rPr>
              <a:t>vector gradients!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3791738" y="1872680"/>
            <a:ext cx="139700" cy="325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15178"/>
              </a:lnSpc>
              <a:spcBef>
                <a:spcPts val="0"/>
              </a:spcBef>
              <a:buNone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228" name="Shape 228"/>
          <p:cNvSpPr/>
          <p:nvPr/>
        </p:nvSpPr>
        <p:spPr>
          <a:xfrm>
            <a:off x="4400550" y="1147315"/>
            <a:ext cx="239689" cy="28762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29" name="Shape 229"/>
          <p:cNvSpPr/>
          <p:nvPr/>
        </p:nvSpPr>
        <p:spPr>
          <a:xfrm>
            <a:off x="3768725" y="1639252"/>
            <a:ext cx="3943350" cy="277749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30" name="Shape 230"/>
          <p:cNvSpPr txBox="1"/>
          <p:nvPr/>
        </p:nvSpPr>
        <p:spPr>
          <a:xfrm>
            <a:off x="383540" y="828056"/>
            <a:ext cx="8300720" cy="41124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29825">
            <a:noAutofit/>
          </a:bodyPr>
          <a:lstStyle/>
          <a:p>
            <a:pPr indent="-342900" lvl="0" marL="355600" marR="5080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imes New Roman"/>
              <a:buChar char="•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We often define the set of </a:t>
            </a:r>
            <a:r>
              <a:rPr b="1" lang="en-GB" sz="2800">
                <a:solidFill>
                  <a:srgbClr val="BB57BE"/>
                </a:solidFill>
                <a:latin typeface="Calibri"/>
                <a:ea typeface="Calibri"/>
                <a:cs typeface="Calibri"/>
                <a:sym typeface="Calibri"/>
              </a:rPr>
              <a:t>all 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parameters in a model in  terms of one long vector</a:t>
            </a:r>
          </a:p>
          <a:p>
            <a:pPr indent="-342900" lvl="0" marL="3556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imes New Roman"/>
              <a:buChar char="•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In our case with</a:t>
            </a:r>
          </a:p>
          <a:p>
            <a:pPr indent="0" lvl="0" marL="355600" marR="488378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i="1" lang="en-GB" sz="28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-dimensional vector  and</a:t>
            </a:r>
          </a:p>
          <a:p>
            <a:pPr indent="0" lvl="0" marL="3556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i="1" lang="en-GB" sz="2800">
                <a:latin typeface="Calibri"/>
                <a:ea typeface="Calibri"/>
                <a:cs typeface="Calibri"/>
                <a:sym typeface="Calibri"/>
              </a:rPr>
              <a:t>V 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many words: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buNone/>
            </a:pPr>
            <a:r>
              <a:t/>
            </a:r>
            <a:endParaRPr sz="4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5358130" rtl="0" algn="l">
              <a:lnSpc>
                <a:spcPct val="100000"/>
              </a:lnSpc>
              <a:spcBef>
                <a:spcPts val="0"/>
              </a:spcBef>
              <a:buClr>
                <a:srgbClr val="CC0000"/>
              </a:buClr>
              <a:buSzPts val="2800"/>
              <a:buFont typeface="Times New Roman"/>
              <a:buChar char="•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We then optimize  these parameters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05104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Note: Every word has two vectors! Makes it simpler!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83540" y="187642"/>
            <a:ext cx="8179434" cy="384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GB" sz="3200" u="none" cap="none" strike="noStrike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rPr>
              <a:t>1. How do we represent the meaning of a word?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383540" y="1192558"/>
            <a:ext cx="8346440" cy="3286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2374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Definition: </a:t>
            </a:r>
            <a:r>
              <a:rPr b="1" lang="en-GB" sz="2800">
                <a:latin typeface="Calibri"/>
                <a:ea typeface="Calibri"/>
                <a:cs typeface="Calibri"/>
                <a:sym typeface="Calibri"/>
              </a:rPr>
              <a:t>meaning 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(Webster dictionary)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the idea that is represented by a word, phrase, etc.</a:t>
            </a:r>
          </a:p>
          <a:p>
            <a:pPr indent="-406400" lvl="0" marL="457200" marR="8921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the idea that a person wants to express by using  words, signs, etc.</a:t>
            </a:r>
          </a:p>
          <a:p>
            <a:pPr indent="-406400" lvl="0" marL="457200" marR="5080" rtl="0" algn="l">
              <a:lnSpc>
                <a:spcPct val="1538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the idea that is expressed in a work of writing, art, etc.  Commonest linguistic way of thinking of meaning: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buSzPts val="2800"/>
              <a:buChar char="●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signifier	</a:t>
            </a:r>
            <a:r>
              <a:rPr lang="en-GB" sz="2800">
                <a:latin typeface="Cambria"/>
                <a:ea typeface="Cambria"/>
                <a:cs typeface="Cambria"/>
                <a:sym typeface="Cambria"/>
              </a:rPr>
              <a:t>⟺	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signified (idea or thing) = </a:t>
            </a:r>
            <a:r>
              <a:rPr lang="en-GB" sz="2800">
                <a:solidFill>
                  <a:srgbClr val="BB57BE"/>
                </a:solidFill>
                <a:latin typeface="Calibri"/>
                <a:ea typeface="Calibri"/>
                <a:cs typeface="Calibri"/>
                <a:sym typeface="Calibri"/>
              </a:rPr>
              <a:t>denotation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83540" y="187642"/>
            <a:ext cx="4317365" cy="384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GB" sz="3200" u="none" cap="none" strike="noStrike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rPr>
              <a:t>4. Derivations of gradient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383540" y="868708"/>
            <a:ext cx="8206105" cy="2965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237475">
            <a:noAutofit/>
          </a:bodyPr>
          <a:lstStyle/>
          <a:p>
            <a:pPr indent="-4572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Arial"/>
              <a:buChar char="•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Whiteboard – see video if you’re not in class ;)</a:t>
            </a:r>
          </a:p>
          <a:p>
            <a:pPr indent="-457200" lvl="0" marL="469900" marR="0" rtl="0" algn="l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Arial"/>
              <a:buChar char="•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The basic Lego piece</a:t>
            </a:r>
          </a:p>
          <a:p>
            <a:pPr indent="-457200" lvl="0" marL="469900" marR="0" rtl="0" algn="l">
              <a:lnSpc>
                <a:spcPct val="100000"/>
              </a:lnSpc>
              <a:spcBef>
                <a:spcPts val="1805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Arial"/>
              <a:buChar char="•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Useful basics:</a:t>
            </a:r>
          </a:p>
          <a:p>
            <a:pPr indent="-457200" lvl="0" marL="469900" marR="0" rtl="0" algn="l">
              <a:lnSpc>
                <a:spcPct val="100000"/>
              </a:lnSpc>
              <a:spcBef>
                <a:spcPts val="1810"/>
              </a:spcBef>
              <a:buClr>
                <a:srgbClr val="CC0000"/>
              </a:buClr>
              <a:buSzPts val="2800"/>
              <a:buFont typeface="Arial"/>
              <a:buChar char="•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If in doubt: write out with indices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400"/>
              <a:buFont typeface="Arial"/>
              <a:buNone/>
            </a:pPr>
            <a:r>
              <a:t/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buClr>
                <a:srgbClr val="CC0000"/>
              </a:buClr>
              <a:buSzPts val="2650"/>
              <a:buFont typeface="Arial"/>
              <a:buNone/>
            </a:pPr>
            <a:r>
              <a:t/>
            </a:r>
            <a:endParaRPr sz="2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0"/>
              </a:spcBef>
              <a:buClr>
                <a:srgbClr val="CC0000"/>
              </a:buClr>
              <a:buSzPts val="2800"/>
              <a:buFont typeface="Arial"/>
              <a:buChar char="•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Chain rule! If </a:t>
            </a:r>
            <a:r>
              <a:rPr i="1" lang="en-GB" sz="2800"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GB" sz="280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GB" sz="2800"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) and </a:t>
            </a:r>
            <a:r>
              <a:rPr i="1" lang="en-GB" sz="2800">
                <a:latin typeface="Calibri"/>
                <a:ea typeface="Calibri"/>
                <a:cs typeface="Calibri"/>
                <a:sym typeface="Calibri"/>
              </a:rPr>
              <a:t>u 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GB" sz="2800"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GB" sz="280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), i.e. </a:t>
            </a:r>
            <a:r>
              <a:rPr i="1" lang="en-GB" sz="2800"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GB" sz="280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GB" sz="2800"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(x)), then:</a:t>
            </a:r>
          </a:p>
        </p:txBody>
      </p:sp>
      <p:sp>
        <p:nvSpPr>
          <p:cNvPr id="237" name="Shape 237"/>
          <p:cNvSpPr/>
          <p:nvPr/>
        </p:nvSpPr>
        <p:spPr>
          <a:xfrm>
            <a:off x="4280761" y="1909870"/>
            <a:ext cx="3133800" cy="43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38" name="Shape 238"/>
          <p:cNvSpPr/>
          <p:nvPr/>
        </p:nvSpPr>
        <p:spPr>
          <a:xfrm>
            <a:off x="3606783" y="3684693"/>
            <a:ext cx="2094600" cy="451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83540" y="187642"/>
            <a:ext cx="1819275" cy="384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GB" sz="3200" u="none" cap="none" strike="noStrike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rPr>
              <a:t>Chain Rule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383540" y="1037606"/>
            <a:ext cx="8206105" cy="339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2700">
            <a:noAutofit/>
          </a:bodyPr>
          <a:lstStyle/>
          <a:p>
            <a:pPr indent="-457200" lvl="0" marL="469900" marR="0" rtl="0" algn="l">
              <a:lnSpc>
                <a:spcPct val="100000"/>
              </a:lnSpc>
              <a:spcBef>
                <a:spcPts val="0"/>
              </a:spcBef>
              <a:buClr>
                <a:srgbClr val="CC0000"/>
              </a:buClr>
              <a:buSzPts val="2800"/>
              <a:buFont typeface="Arial"/>
              <a:buChar char="•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Chain rule! If </a:t>
            </a:r>
            <a:r>
              <a:rPr i="1" lang="en-GB" sz="2800"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GB" sz="280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GB" sz="2800"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) and </a:t>
            </a:r>
            <a:r>
              <a:rPr i="1" lang="en-GB" sz="2800">
                <a:latin typeface="Calibri"/>
                <a:ea typeface="Calibri"/>
                <a:cs typeface="Calibri"/>
                <a:sym typeface="Calibri"/>
              </a:rPr>
              <a:t>u 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GB" sz="2800"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GB" sz="280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), i.e. </a:t>
            </a:r>
            <a:r>
              <a:rPr i="1" lang="en-GB" sz="2800"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GB" sz="280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GB" sz="2800"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(x)), then: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383540" y="2510809"/>
            <a:ext cx="2860675" cy="339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2700">
            <a:noAutofit/>
          </a:bodyPr>
          <a:lstStyle/>
          <a:p>
            <a:pPr indent="-457200" lvl="0" marL="469900" marR="0" rtl="0" algn="l">
              <a:lnSpc>
                <a:spcPct val="100000"/>
              </a:lnSpc>
              <a:spcBef>
                <a:spcPts val="0"/>
              </a:spcBef>
              <a:buClr>
                <a:srgbClr val="CC0000"/>
              </a:buClr>
              <a:buSzPts val="2800"/>
              <a:buFont typeface="Arial"/>
              <a:buChar char="•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Simple example:</a:t>
            </a:r>
          </a:p>
        </p:txBody>
      </p:sp>
      <p:sp>
        <p:nvSpPr>
          <p:cNvPr id="246" name="Shape 246"/>
          <p:cNvSpPr/>
          <p:nvPr/>
        </p:nvSpPr>
        <p:spPr>
          <a:xfrm>
            <a:off x="1968696" y="1620343"/>
            <a:ext cx="5398217" cy="5505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47" name="Shape 247"/>
          <p:cNvSpPr/>
          <p:nvPr/>
        </p:nvSpPr>
        <p:spPr>
          <a:xfrm>
            <a:off x="3606127" y="2570758"/>
            <a:ext cx="2685425" cy="42754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48" name="Shape 248"/>
          <p:cNvSpPr/>
          <p:nvPr/>
        </p:nvSpPr>
        <p:spPr>
          <a:xfrm>
            <a:off x="2293874" y="3246158"/>
            <a:ext cx="1809338" cy="22457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49" name="Shape 249"/>
          <p:cNvSpPr/>
          <p:nvPr/>
        </p:nvSpPr>
        <p:spPr>
          <a:xfrm>
            <a:off x="5204919" y="3247406"/>
            <a:ext cx="2152016" cy="22332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50" name="Shape 250"/>
          <p:cNvSpPr/>
          <p:nvPr/>
        </p:nvSpPr>
        <p:spPr>
          <a:xfrm>
            <a:off x="2064276" y="3578092"/>
            <a:ext cx="1238765" cy="42754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51" name="Shape 251"/>
          <p:cNvSpPr/>
          <p:nvPr/>
        </p:nvSpPr>
        <p:spPr>
          <a:xfrm>
            <a:off x="5901877" y="3578094"/>
            <a:ext cx="1100105" cy="42754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52" name="Shape 252"/>
          <p:cNvSpPr/>
          <p:nvPr/>
        </p:nvSpPr>
        <p:spPr>
          <a:xfrm>
            <a:off x="2973948" y="4229047"/>
            <a:ext cx="4219672" cy="67972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83540" y="187642"/>
            <a:ext cx="5453380" cy="384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GB" sz="3200" u="none" cap="none" strike="noStrike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rPr>
              <a:t>Interactive Whiteboard Session!</a:t>
            </a:r>
          </a:p>
        </p:txBody>
      </p:sp>
      <p:sp>
        <p:nvSpPr>
          <p:cNvPr id="258" name="Shape 258"/>
          <p:cNvSpPr/>
          <p:nvPr/>
        </p:nvSpPr>
        <p:spPr>
          <a:xfrm>
            <a:off x="516002" y="894820"/>
            <a:ext cx="8052724" cy="10675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59" name="Shape 259"/>
          <p:cNvSpPr txBox="1"/>
          <p:nvPr/>
        </p:nvSpPr>
        <p:spPr>
          <a:xfrm>
            <a:off x="747605" y="2377459"/>
            <a:ext cx="7106920" cy="5700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Let’s derive gradient for center word together</a:t>
            </a:r>
          </a:p>
          <a:p>
            <a:pPr indent="0" lvl="0" marL="12700" marR="0" rtl="0" algn="l">
              <a:lnSpc>
                <a:spcPct val="100000"/>
              </a:lnSpc>
              <a:spcBef>
                <a:spcPts val="20"/>
              </a:spcBef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For one example window and one example outside word: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747605" y="4161763"/>
            <a:ext cx="7505065" cy="5700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0150">
            <a:noAutofit/>
          </a:bodyPr>
          <a:lstStyle/>
          <a:p>
            <a:pPr indent="0" lvl="0" marL="12700" marR="5080" rtl="0" algn="l">
              <a:lnSpc>
                <a:spcPct val="100699"/>
              </a:lnSpc>
              <a:spcBef>
                <a:spcPts val="0"/>
              </a:spcBef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You then also also need the gradient for context words (it’s  similar; left for homework). That’s all of the paramets </a:t>
            </a:r>
            <a:r>
              <a:rPr i="1" lang="en-GB" sz="2400">
                <a:latin typeface="Times New Roman"/>
                <a:ea typeface="Times New Roman"/>
                <a:cs typeface="Times New Roman"/>
                <a:sym typeface="Times New Roman"/>
              </a:rPr>
              <a:t>θ </a:t>
            </a: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here.</a:t>
            </a:r>
          </a:p>
        </p:txBody>
      </p:sp>
      <p:sp>
        <p:nvSpPr>
          <p:cNvPr id="261" name="Shape 261"/>
          <p:cNvSpPr/>
          <p:nvPr/>
        </p:nvSpPr>
        <p:spPr>
          <a:xfrm>
            <a:off x="1308347" y="3058506"/>
            <a:ext cx="6590335" cy="100667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207492" y="332531"/>
            <a:ext cx="8714704" cy="473051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128788" y="332531"/>
            <a:ext cx="8564450" cy="46447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100169" y="332531"/>
            <a:ext cx="8936507" cy="44730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100169" y="246716"/>
            <a:ext cx="9043830" cy="472515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83540" y="187642"/>
            <a:ext cx="4175760" cy="384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GB" sz="3200" u="none" cap="none" strike="noStrike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rPr>
              <a:t>Calculating all gradients!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383540" y="772172"/>
            <a:ext cx="8242934" cy="3533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86975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Char char="•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We went through gradient for each center vector </a:t>
            </a:r>
            <a:r>
              <a:rPr i="1" lang="en-GB" sz="2400">
                <a:latin typeface="Calibri"/>
                <a:ea typeface="Calibri"/>
                <a:cs typeface="Calibri"/>
                <a:sym typeface="Calibri"/>
              </a:rPr>
              <a:t>v </a:t>
            </a: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in a window</a:t>
            </a:r>
          </a:p>
          <a:p>
            <a:pPr indent="-342900" lvl="0" marL="355600" marR="0" rtl="0" algn="l">
              <a:lnSpc>
                <a:spcPct val="100000"/>
              </a:lnSpc>
              <a:spcBef>
                <a:spcPts val="585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Char char="•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We also need gradients for outside vectors </a:t>
            </a:r>
            <a:r>
              <a:rPr i="1" lang="en-GB" sz="2400"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indent="-342900" lvl="0" marL="355600" marR="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Char char="•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Derive at home!</a:t>
            </a:r>
          </a:p>
          <a:p>
            <a:pPr indent="-342900" lvl="0" marL="355600" marR="72390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Char char="•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Generally in each window we will compute updates for all  parameters that are being used in that window.</a:t>
            </a:r>
          </a:p>
          <a:p>
            <a:pPr indent="-342900" lvl="0" marL="355600" marR="0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Char char="•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For example, window size </a:t>
            </a:r>
            <a:r>
              <a:rPr i="1" lang="en-GB" sz="2400">
                <a:latin typeface="Calibri"/>
                <a:ea typeface="Calibri"/>
                <a:cs typeface="Calibri"/>
                <a:sym typeface="Calibri"/>
              </a:rPr>
              <a:t>m </a:t>
            </a: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= 1, sentence:</a:t>
            </a:r>
          </a:p>
          <a:p>
            <a:pPr indent="0" lvl="0" marL="275590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“We like learning a lot”</a:t>
            </a:r>
          </a:p>
          <a:p>
            <a:pPr indent="-342900" lvl="0" marL="3556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Char char="•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First window computes gradients for:</a:t>
            </a:r>
          </a:p>
          <a:p>
            <a:pPr indent="-228600" lvl="1" marL="698500" marR="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rgbClr val="3A87FF"/>
              </a:buClr>
              <a:buSzPts val="2400"/>
              <a:buFont typeface="Times New Roman"/>
              <a:buChar char="•"/>
            </a:pPr>
            <a:r>
              <a:rPr b="0" i="0" lang="en-GB" sz="2400" u="none" cap="none" strike="noStrike">
                <a:latin typeface="Calibri"/>
                <a:ea typeface="Calibri"/>
                <a:cs typeface="Calibri"/>
                <a:sym typeface="Calibri"/>
              </a:rPr>
              <a:t>internal vector </a:t>
            </a:r>
            <a:r>
              <a:rPr b="0" i="1" lang="en-GB" sz="2400" u="none" cap="none" strike="noStrike"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baseline="-25000" i="0" lang="en-GB" sz="2400" u="none" cap="none" strike="noStrike">
                <a:latin typeface="Calibri"/>
                <a:ea typeface="Calibri"/>
                <a:cs typeface="Calibri"/>
                <a:sym typeface="Calibri"/>
              </a:rPr>
              <a:t>like </a:t>
            </a:r>
            <a:r>
              <a:rPr b="0" i="0" lang="en-GB" sz="2400" u="none" cap="none" strike="noStrike">
                <a:latin typeface="Calibri"/>
                <a:ea typeface="Calibri"/>
                <a:cs typeface="Calibri"/>
                <a:sym typeface="Calibri"/>
              </a:rPr>
              <a:t>and external vectors </a:t>
            </a:r>
            <a:r>
              <a:rPr b="0" i="1" lang="en-GB" sz="2400" u="none" cap="none" strike="noStrike"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0" baseline="-25000" i="0" lang="en-GB" sz="2400" u="none" cap="none" strike="noStrike">
                <a:latin typeface="Calibri"/>
                <a:ea typeface="Calibri"/>
                <a:cs typeface="Calibri"/>
                <a:sym typeface="Calibri"/>
              </a:rPr>
              <a:t>We </a:t>
            </a:r>
            <a:r>
              <a:rPr b="0" i="0" lang="en-GB" sz="2400" u="none" cap="none" strike="noStrike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1" lang="en-GB" sz="2400" u="none" cap="none" strike="noStrike"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0" baseline="-25000" i="0" lang="en-GB" sz="2400" u="none" cap="none" strike="noStrike">
                <a:latin typeface="Calibri"/>
                <a:ea typeface="Calibri"/>
                <a:cs typeface="Calibri"/>
                <a:sym typeface="Calibri"/>
              </a:rPr>
              <a:t>learning</a:t>
            </a:r>
          </a:p>
          <a:p>
            <a:pPr indent="-342900" lvl="0" marL="355600" marR="0" rtl="0" algn="l">
              <a:lnSpc>
                <a:spcPct val="100000"/>
              </a:lnSpc>
              <a:spcBef>
                <a:spcPts val="585"/>
              </a:spcBef>
              <a:buClr>
                <a:srgbClr val="CC0000"/>
              </a:buClr>
              <a:buSzPts val="2400"/>
              <a:buFont typeface="Times New Roman"/>
              <a:buChar char="•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Next window in that sentence?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83540" y="187642"/>
            <a:ext cx="4618355" cy="384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GB" sz="3200" u="none" cap="none" strike="noStrike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rPr>
              <a:t>5. Cost/Objective functions</a:t>
            </a:r>
          </a:p>
        </p:txBody>
      </p:sp>
      <p:sp>
        <p:nvSpPr>
          <p:cNvPr id="293" name="Shape 293"/>
          <p:cNvSpPr/>
          <p:nvPr/>
        </p:nvSpPr>
        <p:spPr>
          <a:xfrm>
            <a:off x="4791265" y="312496"/>
            <a:ext cx="4352734" cy="23649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94" name="Shape 294"/>
          <p:cNvSpPr txBox="1"/>
          <p:nvPr/>
        </p:nvSpPr>
        <p:spPr>
          <a:xfrm>
            <a:off x="535900" y="642050"/>
            <a:ext cx="4641900" cy="25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2700">
            <a:noAutofit/>
          </a:bodyPr>
          <a:lstStyle/>
          <a:p>
            <a:pPr indent="0" lvl="0" marL="12700" marR="45211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We will optimize (maximize or minimize)  our objective/cost functions</a:t>
            </a:r>
          </a:p>
          <a:p>
            <a:pPr indent="0" lvl="0" marL="12700" marR="624840" rtl="0" algn="l">
              <a:lnSpc>
                <a:spcPct val="198600"/>
              </a:lnSpc>
              <a:spcBef>
                <a:spcPts val="0"/>
              </a:spcBef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For now: minimize 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à 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gradient descent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Find a local minimum of the function</a:t>
            </a: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i="1" lang="en-GB" sz="200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GB" sz="200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) = </a:t>
            </a:r>
            <a:r>
              <a:rPr i="1" lang="en-GB" sz="200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30000" lang="en-GB" sz="195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−3</a:t>
            </a:r>
            <a:r>
              <a:rPr i="1" lang="en-GB" sz="200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30000" lang="en-GB" sz="195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+2, with derivative </a:t>
            </a:r>
            <a:r>
              <a:rPr i="1" lang="en-GB" sz="2000">
                <a:latin typeface="Calibri"/>
                <a:ea typeface="Calibri"/>
                <a:cs typeface="Calibri"/>
                <a:sym typeface="Calibri"/>
              </a:rPr>
              <a:t>f'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GB" sz="200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) = 4</a:t>
            </a:r>
            <a:r>
              <a:rPr i="1" lang="en-GB" sz="200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30000" lang="en-GB" sz="195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−9</a:t>
            </a:r>
            <a:r>
              <a:rPr i="1" lang="en-GB" sz="200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30000" lang="en-GB" sz="1950"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95" name="Shape 295"/>
          <p:cNvSpPr/>
          <p:nvPr/>
        </p:nvSpPr>
        <p:spPr>
          <a:xfrm>
            <a:off x="291824" y="2613195"/>
            <a:ext cx="5408700" cy="2260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96" name="Shape 296"/>
          <p:cNvSpPr/>
          <p:nvPr/>
        </p:nvSpPr>
        <p:spPr>
          <a:xfrm>
            <a:off x="6208875" y="3575488"/>
            <a:ext cx="2711400" cy="1371600"/>
          </a:xfrm>
          <a:custGeom>
            <a:pathLst>
              <a:path extrusionOk="0" h="120000" w="120000">
                <a:moveTo>
                  <a:pt x="106506" y="0"/>
                </a:moveTo>
                <a:lnTo>
                  <a:pt x="13489" y="0"/>
                </a:lnTo>
                <a:lnTo>
                  <a:pt x="11301" y="261"/>
                </a:lnTo>
                <a:lnTo>
                  <a:pt x="9226" y="1019"/>
                </a:lnTo>
                <a:lnTo>
                  <a:pt x="7290" y="2232"/>
                </a:lnTo>
                <a:lnTo>
                  <a:pt x="5523" y="3858"/>
                </a:lnTo>
                <a:lnTo>
                  <a:pt x="3951" y="5857"/>
                </a:lnTo>
                <a:lnTo>
                  <a:pt x="2602" y="8188"/>
                </a:lnTo>
                <a:lnTo>
                  <a:pt x="1505" y="10808"/>
                </a:lnTo>
                <a:lnTo>
                  <a:pt x="687" y="13678"/>
                </a:lnTo>
                <a:lnTo>
                  <a:pt x="176" y="16755"/>
                </a:lnTo>
                <a:lnTo>
                  <a:pt x="0" y="20000"/>
                </a:lnTo>
                <a:lnTo>
                  <a:pt x="0" y="99999"/>
                </a:lnTo>
                <a:lnTo>
                  <a:pt x="176" y="103243"/>
                </a:lnTo>
                <a:lnTo>
                  <a:pt x="687" y="106321"/>
                </a:lnTo>
                <a:lnTo>
                  <a:pt x="1505" y="109190"/>
                </a:lnTo>
                <a:lnTo>
                  <a:pt x="2602" y="111811"/>
                </a:lnTo>
                <a:lnTo>
                  <a:pt x="3951" y="114141"/>
                </a:lnTo>
                <a:lnTo>
                  <a:pt x="5523" y="116140"/>
                </a:lnTo>
                <a:lnTo>
                  <a:pt x="7290" y="117767"/>
                </a:lnTo>
                <a:lnTo>
                  <a:pt x="9226" y="118980"/>
                </a:lnTo>
                <a:lnTo>
                  <a:pt x="11301" y="119738"/>
                </a:lnTo>
                <a:lnTo>
                  <a:pt x="13489" y="119999"/>
                </a:lnTo>
                <a:lnTo>
                  <a:pt x="106506" y="119999"/>
                </a:lnTo>
                <a:lnTo>
                  <a:pt x="108694" y="119738"/>
                </a:lnTo>
                <a:lnTo>
                  <a:pt x="110770" y="118980"/>
                </a:lnTo>
                <a:lnTo>
                  <a:pt x="112705" y="117767"/>
                </a:lnTo>
                <a:lnTo>
                  <a:pt x="114473" y="116140"/>
                </a:lnTo>
                <a:lnTo>
                  <a:pt x="116045" y="114141"/>
                </a:lnTo>
                <a:lnTo>
                  <a:pt x="117393" y="111811"/>
                </a:lnTo>
                <a:lnTo>
                  <a:pt x="118490" y="109190"/>
                </a:lnTo>
                <a:lnTo>
                  <a:pt x="119308" y="106321"/>
                </a:lnTo>
                <a:lnTo>
                  <a:pt x="119819" y="103243"/>
                </a:lnTo>
                <a:lnTo>
                  <a:pt x="119996" y="99999"/>
                </a:lnTo>
                <a:lnTo>
                  <a:pt x="119996" y="20000"/>
                </a:lnTo>
                <a:lnTo>
                  <a:pt x="119819" y="16755"/>
                </a:lnTo>
                <a:lnTo>
                  <a:pt x="119308" y="13678"/>
                </a:lnTo>
                <a:lnTo>
                  <a:pt x="118490" y="10808"/>
                </a:lnTo>
                <a:lnTo>
                  <a:pt x="117393" y="8188"/>
                </a:lnTo>
                <a:lnTo>
                  <a:pt x="116045" y="5857"/>
                </a:lnTo>
                <a:lnTo>
                  <a:pt x="114473" y="3858"/>
                </a:lnTo>
                <a:lnTo>
                  <a:pt x="112705" y="2232"/>
                </a:lnTo>
                <a:lnTo>
                  <a:pt x="110770" y="1019"/>
                </a:lnTo>
                <a:lnTo>
                  <a:pt x="108694" y="261"/>
                </a:lnTo>
                <a:lnTo>
                  <a:pt x="106506" y="0"/>
                </a:lnTo>
                <a:close/>
              </a:path>
            </a:pathLst>
          </a:custGeom>
          <a:solidFill>
            <a:srgbClr val="BDD7FF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97" name="Shape 297"/>
          <p:cNvSpPr txBox="1"/>
          <p:nvPr/>
        </p:nvSpPr>
        <p:spPr>
          <a:xfrm>
            <a:off x="6304838" y="3794578"/>
            <a:ext cx="235839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2700">
            <a:noAutofit/>
          </a:bodyPr>
          <a:lstStyle/>
          <a:p>
            <a:pPr indent="0" lvl="0" marL="12700" marR="508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>
                <a:latin typeface="Arial Narrow"/>
                <a:ea typeface="Arial Narrow"/>
                <a:cs typeface="Arial Narrow"/>
                <a:sym typeface="Arial Narrow"/>
              </a:rPr>
              <a:t>Subtracting a fraction  of the gradient moves  you towards the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>
                <a:latin typeface="Arial Narrow"/>
                <a:ea typeface="Arial Narrow"/>
                <a:cs typeface="Arial Narrow"/>
                <a:sym typeface="Arial Narrow"/>
              </a:rPr>
              <a:t>minimum!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383540" y="187642"/>
            <a:ext cx="2957195" cy="384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GB" sz="3200" u="none" cap="none" strike="noStrike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rPr>
              <a:t>Gradient Descent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83540" y="828056"/>
            <a:ext cx="8155940" cy="1230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0150">
            <a:noAutofit/>
          </a:bodyPr>
          <a:lstStyle/>
          <a:p>
            <a:pPr indent="-342900" lvl="0" marL="35560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Char char="•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To minimize	over the full batch (the entire training data)  would require us to compute gradients for all windows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buClr>
                <a:srgbClr val="CC0000"/>
              </a:buClr>
              <a:buSzPts val="3500"/>
              <a:buFont typeface="Times New Roman"/>
              <a:buNone/>
            </a:pPr>
            <a:r>
              <a:t/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buClr>
                <a:srgbClr val="CC0000"/>
              </a:buClr>
              <a:buSzPts val="2400"/>
              <a:buFont typeface="Times New Roman"/>
              <a:buChar char="•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Updates would be for each element of </a:t>
            </a:r>
            <a:r>
              <a:rPr i="1" lang="en-GB" sz="2400">
                <a:latin typeface="Times New Roman"/>
                <a:ea typeface="Times New Roman"/>
                <a:cs typeface="Times New Roman"/>
                <a:sym typeface="Times New Roman"/>
              </a:rPr>
              <a:t>θ </a:t>
            </a: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: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383540" y="2807264"/>
            <a:ext cx="4967605" cy="673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8255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Char char="•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With step size </a:t>
            </a: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</a:p>
          <a:p>
            <a:pPr indent="-342900" lvl="0" marL="355600" marR="0" rtl="0" algn="l">
              <a:lnSpc>
                <a:spcPct val="100000"/>
              </a:lnSpc>
              <a:spcBef>
                <a:spcPts val="555"/>
              </a:spcBef>
              <a:buClr>
                <a:srgbClr val="CC0000"/>
              </a:buClr>
              <a:buSzPts val="2400"/>
              <a:buFont typeface="Times New Roman"/>
              <a:buChar char="•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In matrix notation for all parameters:</a:t>
            </a:r>
          </a:p>
        </p:txBody>
      </p:sp>
      <p:sp>
        <p:nvSpPr>
          <p:cNvPr id="305" name="Shape 305"/>
          <p:cNvSpPr/>
          <p:nvPr/>
        </p:nvSpPr>
        <p:spPr>
          <a:xfrm>
            <a:off x="2335390" y="882535"/>
            <a:ext cx="699206" cy="28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06" name="Shape 306"/>
          <p:cNvSpPr/>
          <p:nvPr/>
        </p:nvSpPr>
        <p:spPr>
          <a:xfrm>
            <a:off x="4085936" y="2562565"/>
            <a:ext cx="4591800" cy="528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07" name="Shape 307"/>
          <p:cNvSpPr/>
          <p:nvPr/>
        </p:nvSpPr>
        <p:spPr>
          <a:xfrm>
            <a:off x="2973907" y="3595868"/>
            <a:ext cx="4190878" cy="37051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08" name="Shape 308"/>
          <p:cNvSpPr/>
          <p:nvPr/>
        </p:nvSpPr>
        <p:spPr>
          <a:xfrm>
            <a:off x="2973752" y="4162360"/>
            <a:ext cx="3779550" cy="31362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83540" y="187642"/>
            <a:ext cx="8214995" cy="384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GB" sz="3200" u="none" cap="none" strike="noStrike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rPr>
              <a:t>How do we have usable meaning in a computer?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83540" y="716480"/>
            <a:ext cx="8234045" cy="6567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29825">
            <a:noAutofit/>
          </a:bodyPr>
          <a:lstStyle/>
          <a:p>
            <a:pPr indent="0" lvl="0" marL="12700" marR="5080" rtl="0" algn="l">
              <a:lnSpc>
                <a:spcPct val="118892"/>
              </a:lnSpc>
              <a:spcBef>
                <a:spcPts val="0"/>
              </a:spcBef>
              <a:buNone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Common answer: Use a taxonomy like WordNet that has  hypernyms (is-a) relationships	and synonym sets</a:t>
            </a:r>
          </a:p>
        </p:txBody>
      </p:sp>
      <p:sp>
        <p:nvSpPr>
          <p:cNvPr id="104" name="Shape 104"/>
          <p:cNvSpPr/>
          <p:nvPr/>
        </p:nvSpPr>
        <p:spPr>
          <a:xfrm>
            <a:off x="134007" y="1994112"/>
            <a:ext cx="4639800" cy="2533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5" name="Shape 105"/>
          <p:cNvSpPr txBox="1"/>
          <p:nvPr/>
        </p:nvSpPr>
        <p:spPr>
          <a:xfrm>
            <a:off x="311516" y="2062993"/>
            <a:ext cx="2461800" cy="23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2700">
            <a:noAutofit/>
          </a:bodyPr>
          <a:lstStyle/>
          <a:p>
            <a:pPr indent="0" lvl="0" marL="12700" marR="269875" rtl="0" algn="l">
              <a:lnSpc>
                <a:spcPct val="99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[Synset('procyonid.n.01'),  Synset('carnivore.n.01'),  Synset('placental.n.01'),  Synset('mammal.n.01'),  Synset('vertebrate.n.01'),  Synset('chordate.n.01'),  Synset('animal.n.01'),  Synset('organism.n.01'),  Synset('living_thing.n.01'),  Synset('whole.n.02'),</a:t>
            </a:r>
          </a:p>
          <a:p>
            <a:pPr indent="0" lvl="0" marL="12700" marR="5080" rtl="0" algn="l">
              <a:lnSpc>
                <a:spcPct val="99800"/>
              </a:lnSpc>
              <a:spcBef>
                <a:spcPts val="20"/>
              </a:spcBef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Synset('object.n.01'),  Synset('physical_entity.n.01'),  Synset('entity.n.01')]</a:t>
            </a:r>
          </a:p>
        </p:txBody>
      </p:sp>
      <p:sp>
        <p:nvSpPr>
          <p:cNvPr id="106" name="Shape 106"/>
          <p:cNvSpPr/>
          <p:nvPr/>
        </p:nvSpPr>
        <p:spPr>
          <a:xfrm>
            <a:off x="123500" y="1194151"/>
            <a:ext cx="4660800" cy="876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7" name="Shape 107"/>
          <p:cNvSpPr/>
          <p:nvPr/>
        </p:nvSpPr>
        <p:spPr>
          <a:xfrm>
            <a:off x="4919129" y="2219325"/>
            <a:ext cx="4119029" cy="253365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8" name="Shape 108"/>
          <p:cNvSpPr txBox="1"/>
          <p:nvPr/>
        </p:nvSpPr>
        <p:spPr>
          <a:xfrm>
            <a:off x="4998027" y="1699499"/>
            <a:ext cx="3961200" cy="28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2700">
            <a:noAutofit/>
          </a:bodyPr>
          <a:lstStyle/>
          <a:p>
            <a:pPr indent="0" lvl="0" marL="3600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(here, for </a:t>
            </a:r>
            <a:r>
              <a:rPr i="1" lang="en-GB" sz="2800">
                <a:latin typeface="Calibri"/>
                <a:ea typeface="Calibri"/>
                <a:cs typeface="Calibri"/>
                <a:sym typeface="Calibri"/>
              </a:rPr>
              <a:t>good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):</a:t>
            </a:r>
          </a:p>
          <a:p>
            <a:pPr indent="0" lvl="0" marL="12700" marR="0" rtl="0" algn="l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S: (adj) full, good</a:t>
            </a:r>
          </a:p>
          <a:p>
            <a:pPr indent="0" lvl="0" marL="12700" marR="5080" rtl="0" algn="l">
              <a:lnSpc>
                <a:spcPct val="118750"/>
              </a:lnSpc>
              <a:spcBef>
                <a:spcPts val="95"/>
              </a:spcBef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S: (adj) estimable, good, honorable, respectable  S: (adj) beneficial, good</a:t>
            </a:r>
          </a:p>
          <a:p>
            <a:pPr indent="0" lvl="0" marL="12700" marR="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S: (adj) good, just, upright</a:t>
            </a:r>
          </a:p>
          <a:p>
            <a:pPr indent="0" lvl="0" marL="12700" marR="789940" rtl="0" algn="l">
              <a:lnSpc>
                <a:spcPct val="120624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S: (adj) adept, expert, good, practiced,  proficient, skillful</a:t>
            </a:r>
          </a:p>
          <a:p>
            <a:pPr indent="0" lvl="0" marL="12700" marR="1979295" rtl="0" algn="l">
              <a:lnSpc>
                <a:spcPct val="118750"/>
              </a:lnSpc>
              <a:spcBef>
                <a:spcPts val="30"/>
              </a:spcBef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S: (adj) dear, good, near  S: (adj) good, right, ripe</a:t>
            </a:r>
          </a:p>
          <a:p>
            <a:pPr indent="0" lvl="0" marL="12700" marR="0" rtl="0" algn="l">
              <a:lnSpc>
                <a:spcPct val="116500"/>
              </a:lnSpc>
              <a:spcBef>
                <a:spcPts val="0"/>
              </a:spcBef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indent="0" lvl="0" marL="12700" marR="0" rtl="0" algn="l">
              <a:lnSpc>
                <a:spcPct val="119375"/>
              </a:lnSpc>
              <a:spcBef>
                <a:spcPts val="0"/>
              </a:spcBef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S: (adv) well, good</a:t>
            </a:r>
          </a:p>
          <a:p>
            <a:pPr indent="0" lvl="0" marL="12700" marR="1149985" rtl="0" algn="l">
              <a:lnSpc>
                <a:spcPct val="100699"/>
              </a:lnSpc>
              <a:spcBef>
                <a:spcPts val="0"/>
              </a:spcBef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S: (adv) thoroughly, soundly, good  S: (n) good, goodness</a:t>
            </a:r>
          </a:p>
          <a:p>
            <a:pPr indent="0" lvl="0" marL="12700" marR="0" rtl="0" algn="l">
              <a:lnSpc>
                <a:spcPct val="118750"/>
              </a:lnSpc>
              <a:spcBef>
                <a:spcPts val="0"/>
              </a:spcBef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S: (n) commodity, trade good, good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383540" y="187642"/>
            <a:ext cx="5156200" cy="384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GB" sz="3200" u="none" cap="none" strike="noStrike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rPr>
              <a:t>Vanilla Gradient Descent Code</a:t>
            </a:r>
          </a:p>
        </p:txBody>
      </p:sp>
      <p:sp>
        <p:nvSpPr>
          <p:cNvPr id="314" name="Shape 314"/>
          <p:cNvSpPr/>
          <p:nvPr/>
        </p:nvSpPr>
        <p:spPr>
          <a:xfrm>
            <a:off x="1729853" y="2377729"/>
            <a:ext cx="6296782" cy="68309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15" name="Shape 315"/>
          <p:cNvSpPr/>
          <p:nvPr/>
        </p:nvSpPr>
        <p:spPr>
          <a:xfrm>
            <a:off x="1857184" y="1139027"/>
            <a:ext cx="5724498" cy="47501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383540" y="187642"/>
            <a:ext cx="1489075" cy="384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GB" sz="3200" u="none" cap="none" strike="noStrike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rPr>
              <a:t>Intuition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383540" y="828056"/>
            <a:ext cx="6283325" cy="9539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For a simple convex function over two parameters.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buNone/>
            </a:pPr>
            <a:r>
              <a:t/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Contour lines show levels of objective function</a:t>
            </a:r>
          </a:p>
        </p:txBody>
      </p:sp>
      <p:sp>
        <p:nvSpPr>
          <p:cNvPr id="322" name="Shape 322"/>
          <p:cNvSpPr/>
          <p:nvPr/>
        </p:nvSpPr>
        <p:spPr>
          <a:xfrm>
            <a:off x="2776958" y="1995098"/>
            <a:ext cx="3725326" cy="27824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383540" y="187642"/>
            <a:ext cx="4761865" cy="384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GB" sz="3200" u="none" cap="none" strike="noStrike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rPr>
              <a:t>Stochastic Gradient Descent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383540" y="772172"/>
            <a:ext cx="8240395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86975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Char char="•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But Corpus may have 40B tokens and windows</a:t>
            </a:r>
          </a:p>
          <a:p>
            <a:pPr indent="-342900" lvl="0" marL="355600" marR="0" rtl="0" algn="l">
              <a:lnSpc>
                <a:spcPct val="100000"/>
              </a:lnSpc>
              <a:spcBef>
                <a:spcPts val="585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Char char="•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You would wait a very long time before making a single update!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buClr>
                <a:srgbClr val="CC0000"/>
              </a:buClr>
              <a:buSzPts val="3450"/>
              <a:buFont typeface="Times New Roman"/>
              <a:buNone/>
            </a:pPr>
            <a:r>
              <a:t/>
            </a:r>
            <a:endParaRPr sz="3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Char char="•"/>
            </a:pPr>
            <a:r>
              <a:rPr b="1" lang="en-GB" sz="2400">
                <a:solidFill>
                  <a:srgbClr val="BB57BE"/>
                </a:solidFill>
                <a:latin typeface="Calibri"/>
                <a:ea typeface="Calibri"/>
                <a:cs typeface="Calibri"/>
                <a:sym typeface="Calibri"/>
              </a:rPr>
              <a:t>Very </a:t>
            </a: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bad idea for pretty much all neural nets!</a:t>
            </a:r>
          </a:p>
          <a:p>
            <a:pPr indent="-342900" lvl="0" marL="355600" marR="0" rtl="0" algn="l">
              <a:lnSpc>
                <a:spcPct val="100000"/>
              </a:lnSpc>
              <a:spcBef>
                <a:spcPts val="585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Char char="•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Instead: We will update parameters after each window t</a:t>
            </a:r>
          </a:p>
          <a:p>
            <a:pPr indent="0" lvl="0" marL="355600" marR="0" rtl="0" algn="l">
              <a:lnSpc>
                <a:spcPct val="100000"/>
              </a:lnSpc>
              <a:spcBef>
                <a:spcPts val="20"/>
              </a:spcBef>
              <a:buNone/>
            </a:pPr>
            <a:r>
              <a:rPr lang="en-GB" sz="2400">
                <a:latin typeface="Arial"/>
                <a:ea typeface="Arial"/>
                <a:cs typeface="Arial"/>
                <a:sym typeface="Arial"/>
              </a:rPr>
              <a:t>à </a:t>
            </a: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Stochastic gradient descent (SGD)</a:t>
            </a:r>
          </a:p>
        </p:txBody>
      </p:sp>
      <p:sp>
        <p:nvSpPr>
          <p:cNvPr id="329" name="Shape 329"/>
          <p:cNvSpPr/>
          <p:nvPr/>
        </p:nvSpPr>
        <p:spPr>
          <a:xfrm>
            <a:off x="445910" y="3472392"/>
            <a:ext cx="8458200" cy="10858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30" name="Shape 330"/>
          <p:cNvSpPr/>
          <p:nvPr/>
        </p:nvSpPr>
        <p:spPr>
          <a:xfrm>
            <a:off x="2890786" y="2948528"/>
            <a:ext cx="3127947" cy="25309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83540" y="187642"/>
            <a:ext cx="7235190" cy="384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GB" sz="3200" u="none" cap="none" strike="noStrike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rPr>
              <a:t>Problems with this discrete representation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83540" y="909018"/>
            <a:ext cx="8192770" cy="3361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2700">
            <a:noAutofit/>
          </a:bodyPr>
          <a:lstStyle/>
          <a:p>
            <a:pPr indent="-457200" lvl="0" marL="469900" marR="0" rtl="0" algn="l">
              <a:lnSpc>
                <a:spcPct val="119464"/>
              </a:lnSpc>
              <a:spcBef>
                <a:spcPts val="0"/>
              </a:spcBef>
              <a:buClr>
                <a:srgbClr val="CC0000"/>
              </a:buClr>
              <a:buSzPts val="2800"/>
              <a:buFont typeface="Arial"/>
              <a:buChar char="•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Great as a resource but missing nuances, e.g.,</a:t>
            </a:r>
          </a:p>
          <a:p>
            <a:pPr indent="0" lvl="0" marL="469900" marR="0" rtl="0" algn="l">
              <a:lnSpc>
                <a:spcPct val="1194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latin typeface="Calibri"/>
                <a:ea typeface="Calibri"/>
                <a:cs typeface="Calibri"/>
                <a:sym typeface="Calibri"/>
              </a:rPr>
              <a:t>synonyms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-457200" lvl="1" marL="92710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3A87FF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BB57BE"/>
                </a:solidFill>
                <a:latin typeface="Calibri"/>
                <a:ea typeface="Calibri"/>
                <a:cs typeface="Calibri"/>
                <a:sym typeface="Calibri"/>
              </a:rPr>
              <a:t>adept, expert, good, practiced, proficient, skillful?</a:t>
            </a:r>
          </a:p>
          <a:p>
            <a:pPr indent="-457200" lvl="0" marL="469900" marR="5080" rtl="0" algn="l">
              <a:lnSpc>
                <a:spcPct val="118892"/>
              </a:lnSpc>
              <a:spcBef>
                <a:spcPts val="192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Arial"/>
              <a:buChar char="•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Missing new words (impossible to keep up to date): </a:t>
            </a:r>
            <a:r>
              <a:rPr lang="en-GB" sz="2800">
                <a:solidFill>
                  <a:srgbClr val="BB57BE"/>
                </a:solidFill>
                <a:latin typeface="Calibri"/>
                <a:ea typeface="Calibri"/>
                <a:cs typeface="Calibri"/>
                <a:sym typeface="Calibri"/>
              </a:rPr>
              <a:t> wicked, badass, nifty, crack, ace, wizard, genius, ninja</a:t>
            </a:r>
          </a:p>
          <a:p>
            <a:pPr indent="-457200" lvl="0" marL="469900" marR="0" rtl="0" algn="l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Arial"/>
              <a:buChar char="•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Subjective</a:t>
            </a:r>
          </a:p>
          <a:p>
            <a:pPr indent="-457200" lvl="0" marL="469900" marR="0" rtl="0" algn="l">
              <a:lnSpc>
                <a:spcPct val="100000"/>
              </a:lnSpc>
              <a:spcBef>
                <a:spcPts val="1805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Arial"/>
              <a:buChar char="•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Requires human labor to create and adapt</a:t>
            </a:r>
          </a:p>
          <a:p>
            <a:pPr indent="-457200" lvl="0" marL="469900" marR="0" rtl="0" algn="l">
              <a:lnSpc>
                <a:spcPct val="100000"/>
              </a:lnSpc>
              <a:spcBef>
                <a:spcPts val="1810"/>
              </a:spcBef>
              <a:buClr>
                <a:srgbClr val="CC0000"/>
              </a:buClr>
              <a:buSzPts val="2800"/>
              <a:buFont typeface="Arial"/>
              <a:buChar char="•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Hard to compute accurate word similarity </a:t>
            </a:r>
            <a:r>
              <a:rPr lang="en-GB" sz="2800">
                <a:latin typeface="Arial"/>
                <a:ea typeface="Arial"/>
                <a:cs typeface="Arial"/>
                <a:sym typeface="Arial"/>
              </a:rPr>
              <a:t>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83540" y="187642"/>
            <a:ext cx="7235190" cy="384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GB" sz="3200" u="none" cap="none" strike="noStrike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rPr>
              <a:t>Problems with this discrete representation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83540" y="885206"/>
            <a:ext cx="8338820" cy="3243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0150">
            <a:noAutofit/>
          </a:bodyPr>
          <a:lstStyle/>
          <a:p>
            <a:pPr indent="0" lvl="0" marL="12700" marR="433705" rtl="0" algn="l">
              <a:lnSpc>
                <a:spcPct val="100699"/>
              </a:lnSpc>
              <a:spcBef>
                <a:spcPts val="0"/>
              </a:spcBef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The vast majority of rule-based </a:t>
            </a:r>
            <a:r>
              <a:rPr b="1" lang="en-GB" sz="2400">
                <a:solidFill>
                  <a:srgbClr val="BB57BE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statistical NLP work regards  words as atomic symbols: </a:t>
            </a:r>
            <a:r>
              <a:rPr lang="en-GB" sz="2400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rPr>
              <a:t>hotel</a:t>
            </a: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,	</a:t>
            </a:r>
            <a:r>
              <a:rPr lang="en-GB" sz="2400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rPr>
              <a:t>conference</a:t>
            </a: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,	</a:t>
            </a:r>
            <a:r>
              <a:rPr lang="en-GB" sz="2400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rPr>
              <a:t>walk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In vector space terms, this is a vector with one 1 and a lot of zeroes</a:t>
            </a:r>
          </a:p>
          <a:p>
            <a:pPr indent="0" lvl="0" marL="931544" marR="0" rtl="0" algn="l">
              <a:lnSpc>
                <a:spcPct val="100000"/>
              </a:lnSpc>
              <a:spcBef>
                <a:spcPts val="1755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rPr>
              <a:t>[0	0	0	0	0	0	0	0	0	0	1	0	0	0	0]</a:t>
            </a:r>
          </a:p>
          <a:p>
            <a:pPr indent="0" lvl="0" marL="12700" marR="0" rtl="0" algn="l">
              <a:lnSpc>
                <a:spcPct val="100000"/>
              </a:lnSpc>
              <a:spcBef>
                <a:spcPts val="1870"/>
              </a:spcBef>
              <a:spcAft>
                <a:spcPts val="0"/>
              </a:spcAft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Dimensionality: 20K (speech) – 50K (PTB) – 500K (big vocab) – 13M (Google 1T)</a:t>
            </a:r>
          </a:p>
          <a:p>
            <a:pPr indent="0" lvl="0" marL="12700" marR="3449320" rtl="0" algn="l">
              <a:lnSpc>
                <a:spcPct val="194583"/>
              </a:lnSpc>
              <a:spcBef>
                <a:spcPts val="434"/>
              </a:spcBef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We call this a “</a:t>
            </a:r>
            <a:r>
              <a:rPr lang="en-GB" sz="2400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rPr>
              <a:t>one-hot</a:t>
            </a: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” representation  It is a </a:t>
            </a:r>
            <a:r>
              <a:rPr b="1" lang="en-GB" sz="2400">
                <a:solidFill>
                  <a:srgbClr val="BB57BE"/>
                </a:solidFill>
                <a:latin typeface="Calibri"/>
                <a:ea typeface="Calibri"/>
                <a:cs typeface="Calibri"/>
                <a:sym typeface="Calibri"/>
              </a:rPr>
              <a:t>localist </a:t>
            </a: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representation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83540" y="187642"/>
            <a:ext cx="7671434" cy="384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GB" sz="3200" u="none" cap="none" strike="noStrike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rPr>
              <a:t>From symbolic to distributed representations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83540" y="772172"/>
            <a:ext cx="8179434" cy="4137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869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Its problem, e.g., for web search</a:t>
            </a:r>
          </a:p>
          <a:p>
            <a:pPr indent="-228600" lvl="0" marL="698500" marR="61593" rtl="0" algn="l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Clr>
                <a:srgbClr val="3A87FF"/>
              </a:buClr>
              <a:buSzPts val="2400"/>
              <a:buFont typeface="Times New Roman"/>
              <a:buChar char="•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If user searches for [</a:t>
            </a:r>
            <a:r>
              <a:rPr lang="en-GB" sz="2400">
                <a:solidFill>
                  <a:srgbClr val="BB57BE"/>
                </a:solidFill>
                <a:latin typeface="Calibri"/>
                <a:ea typeface="Calibri"/>
                <a:cs typeface="Calibri"/>
                <a:sym typeface="Calibri"/>
              </a:rPr>
              <a:t>Dell notebook battery size</a:t>
            </a: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], we would  like to match documents with “</a:t>
            </a:r>
            <a:r>
              <a:rPr lang="en-GB" sz="2400">
                <a:solidFill>
                  <a:srgbClr val="BB57BE"/>
                </a:solidFill>
                <a:latin typeface="Calibri"/>
                <a:ea typeface="Calibri"/>
                <a:cs typeface="Calibri"/>
                <a:sym typeface="Calibri"/>
              </a:rPr>
              <a:t>Dell laptop battery capacity</a:t>
            </a: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indent="-228600" lvl="0" marL="698500" marR="173355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3A87FF"/>
              </a:buClr>
              <a:buSzPts val="2400"/>
              <a:buFont typeface="Times New Roman"/>
              <a:buChar char="•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If user searches for [</a:t>
            </a:r>
            <a:r>
              <a:rPr lang="en-GB" sz="2400">
                <a:solidFill>
                  <a:srgbClr val="BB57BE"/>
                </a:solidFill>
                <a:latin typeface="Calibri"/>
                <a:ea typeface="Calibri"/>
                <a:cs typeface="Calibri"/>
                <a:sym typeface="Calibri"/>
              </a:rPr>
              <a:t>Seattle motel</a:t>
            </a: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], we would like to match  documents containing “</a:t>
            </a:r>
            <a:r>
              <a:rPr lang="en-GB" sz="2400">
                <a:solidFill>
                  <a:srgbClr val="BB57BE"/>
                </a:solidFill>
                <a:latin typeface="Calibri"/>
                <a:ea typeface="Calibri"/>
                <a:cs typeface="Calibri"/>
                <a:sym typeface="Calibri"/>
              </a:rPr>
              <a:t>Seattle hotel</a:t>
            </a: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indent="0" lvl="0" marL="0" marR="173355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But</a:t>
            </a:r>
          </a:p>
          <a:p>
            <a:pPr indent="0" lvl="0" marL="469900" marR="0" rtl="0" algn="l">
              <a:lnSpc>
                <a:spcPct val="119791"/>
              </a:lnSpc>
              <a:spcBef>
                <a:spcPts val="0"/>
              </a:spcBef>
              <a:buNone/>
            </a:pPr>
            <a:r>
              <a:rPr lang="en-GB" sz="2400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rPr>
              <a:t>motel	[0	0	0	0	0	0	0	0	0	0	1	0	0	0	0]</a:t>
            </a:r>
            <a:r>
              <a:rPr baseline="30000" lang="en-GB" sz="2400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</a:p>
          <a:p>
            <a:pPr indent="0" lvl="0" marL="469900" marR="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rPr>
              <a:t>hotel	[0	0	0	0	0	0	0	1	0	0	0	0	0	0	0]	=	0</a:t>
            </a:r>
          </a:p>
          <a:p>
            <a:pPr indent="0" lvl="0" marL="469900" marR="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Our query and document vectors are </a:t>
            </a:r>
            <a:r>
              <a:rPr b="1" lang="en-GB" sz="2400">
                <a:solidFill>
                  <a:srgbClr val="BB57BE"/>
                </a:solidFill>
                <a:latin typeface="Calibri"/>
                <a:ea typeface="Calibri"/>
                <a:cs typeface="Calibri"/>
                <a:sym typeface="Calibri"/>
              </a:rPr>
              <a:t>orthogonal</a:t>
            </a: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There is no natural notion of similarity in a set of one-hot vectors</a:t>
            </a: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Could deal with similarity separately;</a:t>
            </a:r>
          </a:p>
          <a:p>
            <a:pPr indent="0" lvl="0" marL="127000" marR="0" rtl="0" algn="l">
              <a:lnSpc>
                <a:spcPct val="100000"/>
              </a:lnSpc>
              <a:spcBef>
                <a:spcPts val="590"/>
              </a:spcBef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instead we explore a direct approach where vectors encode it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7698740" y="0"/>
            <a:ext cx="998855" cy="201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>
                <a:solidFill>
                  <a:srgbClr val="FBFCFF"/>
                </a:solidFill>
                <a:latin typeface="Lucida Sans"/>
                <a:ea typeface="Lucida Sans"/>
                <a:cs typeface="Lucida Sans"/>
                <a:sym typeface="Lucida Sans"/>
              </a:rPr>
              <a:t>Sec. 9.2.2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83540" y="187642"/>
            <a:ext cx="7871459" cy="384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GB" sz="3200" u="none" cap="none" strike="noStrike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rPr>
              <a:t>Distributional similarity based representations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383540" y="956643"/>
            <a:ext cx="8489950" cy="1996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29825">
            <a:noAutofit/>
          </a:bodyPr>
          <a:lstStyle/>
          <a:p>
            <a:pPr indent="0" lvl="0" marL="12700" marR="971550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You can get a lot of value by representing a word by  means of its neighbors</a:t>
            </a:r>
          </a:p>
          <a:p>
            <a:pPr indent="0" lvl="0" marL="12700" marR="0" rtl="0" algn="l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rPr>
              <a:t>“You shall know a word by the company it keeps”</a:t>
            </a:r>
          </a:p>
          <a:p>
            <a:pPr indent="0" lvl="0" marL="0" marR="5080" rtl="0" algn="r">
              <a:lnSpc>
                <a:spcPct val="100000"/>
              </a:lnSpc>
              <a:spcBef>
                <a:spcPts val="187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(J. R. Firth 1957: 11)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One of the most successful ideas of modern statistical NLP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810375" y="2953067"/>
            <a:ext cx="3324300" cy="468600"/>
          </a:xfrm>
          <a:prstGeom prst="rect">
            <a:avLst/>
          </a:prstGeom>
          <a:solidFill>
            <a:srgbClr val="FFB766"/>
          </a:solidFill>
          <a:ln>
            <a:noFill/>
          </a:ln>
        </p:spPr>
        <p:txBody>
          <a:bodyPr anchorCtr="0" anchor="t" bIns="0" lIns="0" rIns="0" wrap="square" tIns="19050">
            <a:noAutofit/>
          </a:bodyPr>
          <a:lstStyle/>
          <a:p>
            <a:pPr indent="0" lvl="0" marL="965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ial Narrow"/>
                <a:ea typeface="Arial Narrow"/>
                <a:cs typeface="Arial Narrow"/>
                <a:sym typeface="Arial Narrow"/>
              </a:rPr>
              <a:t>government debt problems turning into</a:t>
            </a:r>
          </a:p>
          <a:p>
            <a:pPr indent="0" lvl="0" marL="567690" marR="0" rtl="0" algn="l">
              <a:lnSpc>
                <a:spcPct val="100000"/>
              </a:lnSpc>
              <a:spcBef>
                <a:spcPts val="1510"/>
              </a:spcBef>
              <a:buNone/>
            </a:pPr>
            <a:r>
              <a:t/>
            </a:r>
            <a:endParaRPr sz="18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4134684" y="2883289"/>
            <a:ext cx="730200" cy="608100"/>
          </a:xfrm>
          <a:prstGeom prst="rect">
            <a:avLst/>
          </a:prstGeom>
          <a:solidFill>
            <a:srgbClr val="BDD7FF"/>
          </a:solidFill>
          <a:ln>
            <a:noFill/>
          </a:ln>
        </p:spPr>
        <p:txBody>
          <a:bodyPr anchorCtr="0" anchor="t" bIns="0" lIns="0" rIns="0" wrap="square" tIns="19050">
            <a:noAutofit/>
          </a:bodyPr>
          <a:lstStyle/>
          <a:p>
            <a:pPr indent="0" lvl="0" marL="425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ial Narrow"/>
                <a:ea typeface="Arial Narrow"/>
                <a:cs typeface="Arial Narrow"/>
                <a:sym typeface="Arial Narrow"/>
              </a:rPr>
              <a:t>banking</a:t>
            </a:r>
          </a:p>
          <a:p>
            <a:pPr indent="0" lvl="0" marL="36195" marR="0" rtl="0" algn="l">
              <a:lnSpc>
                <a:spcPct val="100000"/>
              </a:lnSpc>
              <a:spcBef>
                <a:spcPts val="1510"/>
              </a:spcBef>
              <a:buNone/>
            </a:pPr>
            <a:r>
              <a:t/>
            </a:r>
            <a:endParaRPr sz="18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4864887" y="2883289"/>
            <a:ext cx="3324300" cy="608100"/>
          </a:xfrm>
          <a:prstGeom prst="rect">
            <a:avLst/>
          </a:prstGeom>
          <a:solidFill>
            <a:srgbClr val="FFB766"/>
          </a:solidFill>
          <a:ln>
            <a:noFill/>
          </a:ln>
        </p:spPr>
        <p:txBody>
          <a:bodyPr anchorCtr="0" anchor="t" bIns="0" lIns="0" rIns="0" wrap="square" tIns="19050">
            <a:noAutofit/>
          </a:bodyPr>
          <a:lstStyle/>
          <a:p>
            <a:pPr indent="0" lvl="0" marL="241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ial Narrow"/>
                <a:ea typeface="Arial Narrow"/>
                <a:cs typeface="Arial Narrow"/>
                <a:sym typeface="Arial Narrow"/>
              </a:rPr>
              <a:t>crises as h</a:t>
            </a:r>
            <a:r>
              <a:rPr lang="en-GB" sz="1800">
                <a:latin typeface="Arial Narrow"/>
                <a:ea typeface="Arial Narrow"/>
                <a:cs typeface="Arial Narrow"/>
                <a:sym typeface="Arial Narrow"/>
              </a:rPr>
              <a:t>as happened in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2294926" y="4668850"/>
            <a:ext cx="50970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52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>
                <a:latin typeface="Arial"/>
                <a:ea typeface="Arial"/>
                <a:cs typeface="Arial"/>
                <a:sym typeface="Arial"/>
              </a:rPr>
              <a:t>ë </a:t>
            </a: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These words will represent </a:t>
            </a:r>
            <a:r>
              <a:rPr i="1" lang="en-GB" sz="2400">
                <a:latin typeface="Calibri"/>
                <a:ea typeface="Calibri"/>
                <a:cs typeface="Calibri"/>
                <a:sym typeface="Calibri"/>
              </a:rPr>
              <a:t>banking </a:t>
            </a:r>
            <a:r>
              <a:rPr i="1" lang="en-GB" sz="2450">
                <a:latin typeface="Arial"/>
                <a:ea typeface="Arial"/>
                <a:cs typeface="Arial"/>
                <a:sym typeface="Arial"/>
              </a:rPr>
              <a:t>ì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83540" y="187642"/>
            <a:ext cx="7515859" cy="384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GB" sz="3200" u="none" cap="none" strike="noStrike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rPr>
              <a:t>Word meaning is defined in terms of vectors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383538" y="880015"/>
            <a:ext cx="7886700" cy="7777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0150">
            <a:noAutofit/>
          </a:bodyPr>
          <a:lstStyle/>
          <a:p>
            <a:pPr indent="0" lvl="0" marL="1270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We will build a dense vector for each word type, chosen so that  it is good at predicting other words appearing in its context</a:t>
            </a:r>
          </a:p>
          <a:p>
            <a:pPr indent="0" lvl="0" marL="64769" marR="0" rtl="0" algn="l">
              <a:lnSpc>
                <a:spcPct val="100000"/>
              </a:lnSpc>
              <a:spcBef>
                <a:spcPts val="20"/>
              </a:spcBef>
              <a:buNone/>
            </a:pPr>
            <a:r>
              <a:rPr lang="en-GB" sz="1800">
                <a:solidFill>
                  <a:srgbClr val="BB57BE"/>
                </a:solidFill>
                <a:latin typeface="Calibri"/>
                <a:ea typeface="Calibri"/>
                <a:cs typeface="Calibri"/>
                <a:sym typeface="Calibri"/>
              </a:rPr>
              <a:t>… those other words also being represented by vectors … it all gets a bit recursive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2710624" y="3056297"/>
            <a:ext cx="1531620" cy="293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i="1" lang="en-GB" sz="2400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rPr>
              <a:t>linguistics	</a:t>
            </a: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=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874221" y="2176072"/>
            <a:ext cx="800735" cy="2029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2700">
            <a:noAutofit/>
          </a:bodyPr>
          <a:lstStyle/>
          <a:p>
            <a:pPr indent="0" lvl="0" marL="152400" marR="0" rtl="0" algn="l">
              <a:lnSpc>
                <a:spcPct val="119772"/>
              </a:lnSpc>
              <a:spcBef>
                <a:spcPts val="0"/>
              </a:spcBef>
              <a:buNone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0.286</a:t>
            </a:r>
          </a:p>
          <a:p>
            <a:pPr indent="0" lvl="0" marL="152400" marR="0" rtl="0" algn="l">
              <a:lnSpc>
                <a:spcPct val="119772"/>
              </a:lnSpc>
              <a:spcBef>
                <a:spcPts val="0"/>
              </a:spcBef>
              <a:buNone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0.792</a:t>
            </a:r>
          </a:p>
          <a:p>
            <a:pPr indent="0" lvl="0" marL="12700" marR="0" rtl="0" algn="l">
              <a:lnSpc>
                <a:spcPct val="119772"/>
              </a:lnSpc>
              <a:spcBef>
                <a:spcPts val="0"/>
              </a:spcBef>
              <a:buNone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−0.177</a:t>
            </a:r>
          </a:p>
          <a:p>
            <a:pPr indent="0" lvl="0" marL="12700" marR="0" rtl="0" algn="l">
              <a:lnSpc>
                <a:spcPct val="1197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−0.107</a:t>
            </a:r>
          </a:p>
          <a:p>
            <a:pPr indent="0" lvl="0" marL="152400" marR="0" rtl="0" algn="l">
              <a:lnSpc>
                <a:spcPct val="119772"/>
              </a:lnSpc>
              <a:spcBef>
                <a:spcPts val="25"/>
              </a:spcBef>
              <a:buNone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0.109</a:t>
            </a:r>
          </a:p>
          <a:p>
            <a:pPr indent="0" lvl="0" marL="12700" marR="0" rtl="0" algn="l">
              <a:lnSpc>
                <a:spcPct val="119772"/>
              </a:lnSpc>
              <a:spcBef>
                <a:spcPts val="0"/>
              </a:spcBef>
              <a:buNone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−0.542</a:t>
            </a:r>
          </a:p>
          <a:p>
            <a:pPr indent="0" lvl="0" marL="152400" marR="0" rtl="0" algn="l">
              <a:lnSpc>
                <a:spcPct val="119772"/>
              </a:lnSpc>
              <a:spcBef>
                <a:spcPts val="0"/>
              </a:spcBef>
              <a:buNone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0.349</a:t>
            </a:r>
          </a:p>
          <a:p>
            <a:pPr indent="0" lvl="0" marL="152400" marR="0" rtl="0" algn="l">
              <a:lnSpc>
                <a:spcPct val="119772"/>
              </a:lnSpc>
              <a:spcBef>
                <a:spcPts val="0"/>
              </a:spcBef>
              <a:buNone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0.271</a:t>
            </a:r>
          </a:p>
        </p:txBody>
      </p:sp>
      <p:sp>
        <p:nvSpPr>
          <p:cNvPr id="146" name="Shape 146"/>
          <p:cNvSpPr/>
          <p:nvPr/>
        </p:nvSpPr>
        <p:spPr>
          <a:xfrm>
            <a:off x="4570552" y="2029844"/>
            <a:ext cx="230504" cy="2546032"/>
          </a:xfrm>
          <a:custGeom>
            <a:pathLst>
              <a:path extrusionOk="0" h="120000" w="120000">
                <a:moveTo>
                  <a:pt x="119671" y="119977"/>
                </a:moveTo>
                <a:lnTo>
                  <a:pt x="95553" y="119812"/>
                </a:lnTo>
                <a:lnTo>
                  <a:pt x="73089" y="119339"/>
                </a:lnTo>
                <a:lnTo>
                  <a:pt x="52761" y="118589"/>
                </a:lnTo>
                <a:lnTo>
                  <a:pt x="35050" y="117597"/>
                </a:lnTo>
                <a:lnTo>
                  <a:pt x="20437" y="116395"/>
                </a:lnTo>
                <a:lnTo>
                  <a:pt x="9404" y="115014"/>
                </a:lnTo>
                <a:lnTo>
                  <a:pt x="2431" y="113489"/>
                </a:lnTo>
                <a:lnTo>
                  <a:pt x="0" y="111852"/>
                </a:lnTo>
                <a:lnTo>
                  <a:pt x="0" y="8125"/>
                </a:lnTo>
                <a:lnTo>
                  <a:pt x="2431" y="6488"/>
                </a:lnTo>
                <a:lnTo>
                  <a:pt x="9404" y="4962"/>
                </a:lnTo>
                <a:lnTo>
                  <a:pt x="20437" y="3582"/>
                </a:lnTo>
                <a:lnTo>
                  <a:pt x="35050" y="2379"/>
                </a:lnTo>
                <a:lnTo>
                  <a:pt x="52761" y="1387"/>
                </a:lnTo>
                <a:lnTo>
                  <a:pt x="73089" y="638"/>
                </a:lnTo>
                <a:lnTo>
                  <a:pt x="95553" y="165"/>
                </a:lnTo>
                <a:lnTo>
                  <a:pt x="119671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47" name="Shape 147"/>
          <p:cNvSpPr/>
          <p:nvPr/>
        </p:nvSpPr>
        <p:spPr>
          <a:xfrm>
            <a:off x="5719883" y="2029844"/>
            <a:ext cx="230504" cy="2546032"/>
          </a:xfrm>
          <a:custGeom>
            <a:pathLst>
              <a:path extrusionOk="0" h="120000" w="120000">
                <a:moveTo>
                  <a:pt x="0" y="0"/>
                </a:moveTo>
                <a:lnTo>
                  <a:pt x="24118" y="165"/>
                </a:lnTo>
                <a:lnTo>
                  <a:pt x="46583" y="638"/>
                </a:lnTo>
                <a:lnTo>
                  <a:pt x="66911" y="1387"/>
                </a:lnTo>
                <a:lnTo>
                  <a:pt x="84623" y="2379"/>
                </a:lnTo>
                <a:lnTo>
                  <a:pt x="99236" y="3582"/>
                </a:lnTo>
                <a:lnTo>
                  <a:pt x="110270" y="4962"/>
                </a:lnTo>
                <a:lnTo>
                  <a:pt x="117243" y="6488"/>
                </a:lnTo>
                <a:lnTo>
                  <a:pt x="119675" y="8125"/>
                </a:lnTo>
                <a:lnTo>
                  <a:pt x="119675" y="111852"/>
                </a:lnTo>
                <a:lnTo>
                  <a:pt x="117243" y="113489"/>
                </a:lnTo>
                <a:lnTo>
                  <a:pt x="110270" y="115014"/>
                </a:lnTo>
                <a:lnTo>
                  <a:pt x="99236" y="116395"/>
                </a:lnTo>
                <a:lnTo>
                  <a:pt x="84623" y="117597"/>
                </a:lnTo>
                <a:lnTo>
                  <a:pt x="66911" y="118589"/>
                </a:lnTo>
                <a:lnTo>
                  <a:pt x="46583" y="119339"/>
                </a:lnTo>
                <a:lnTo>
                  <a:pt x="24118" y="119812"/>
                </a:lnTo>
                <a:lnTo>
                  <a:pt x="0" y="11997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83540" y="178022"/>
            <a:ext cx="7279640" cy="750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1270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GB" sz="3200" u="none" cap="none" strike="noStrike">
                <a:solidFill>
                  <a:srgbClr val="3A87FF"/>
                </a:solidFill>
                <a:latin typeface="Calibri"/>
                <a:ea typeface="Calibri"/>
                <a:cs typeface="Calibri"/>
                <a:sym typeface="Calibri"/>
              </a:rPr>
              <a:t>Basic idea of learning neural network word  embeddings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383540" y="1106281"/>
            <a:ext cx="8307000" cy="3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29825">
            <a:noAutofit/>
          </a:bodyPr>
          <a:lstStyle/>
          <a:p>
            <a:pPr indent="0" lvl="0" marL="12700" marR="5080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We define a model that aims to predict between a center  word </a:t>
            </a:r>
            <a:r>
              <a:rPr i="1" lang="en-GB" sz="2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i="1" lang="en-GB" sz="2775"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and context words in terms of word vectors</a:t>
            </a:r>
          </a:p>
          <a:p>
            <a:pPr indent="0" lvl="0" marL="12700" marR="5080" rtl="0" algn="ctr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p(context|</a:t>
            </a:r>
            <a:r>
              <a:rPr i="1" lang="en-GB" sz="2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i="1" lang="en-GB" sz="2775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) = …</a:t>
            </a:r>
          </a:p>
          <a:p>
            <a:pPr indent="0" lvl="0" marL="12700" marR="5080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which has a loss function, e.g.,</a:t>
            </a:r>
          </a:p>
          <a:p>
            <a:pPr indent="0" lvl="0" marL="12700" marR="5080" rtl="0" algn="ctr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800"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= 1 − p(</a:t>
            </a:r>
            <a:r>
              <a:rPr i="1" lang="en-GB" sz="2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GB" sz="2775">
                <a:latin typeface="Calibri"/>
                <a:ea typeface="Calibri"/>
                <a:cs typeface="Calibri"/>
                <a:sym typeface="Calibri"/>
              </a:rPr>
              <a:t>−</a:t>
            </a:r>
            <a:r>
              <a:rPr baseline="-25000" i="1" lang="en-GB" sz="2775"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i="1" lang="en-GB" sz="2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i="1" lang="en-GB" sz="2775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12700" marR="5080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We look at many positions </a:t>
            </a:r>
            <a:r>
              <a:rPr i="1" lang="en-GB" sz="2800"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in a big language corpusWe keep adjusting the vector representations of words  to minimize this loss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