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0" r:id="rId7"/>
    <p:sldId id="261" r:id="rId8"/>
    <p:sldId id="262" r:id="rId9"/>
    <p:sldId id="277" r:id="rId10"/>
    <p:sldId id="265" r:id="rId11"/>
    <p:sldId id="279" r:id="rId12"/>
    <p:sldId id="278" r:id="rId13"/>
    <p:sldId id="266" r:id="rId14"/>
    <p:sldId id="267" r:id="rId15"/>
    <p:sldId id="268" r:id="rId16"/>
    <p:sldId id="269" r:id="rId17"/>
    <p:sldId id="270" r:id="rId18"/>
    <p:sldId id="272" r:id="rId19"/>
    <p:sldId id="273"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97" autoAdjust="0"/>
    <p:restoredTop sz="94624" autoAdjust="0"/>
  </p:normalViewPr>
  <p:slideViewPr>
    <p:cSldViewPr>
      <p:cViewPr varScale="1">
        <p:scale>
          <a:sx n="69" d="100"/>
          <a:sy n="69" d="100"/>
        </p:scale>
        <p:origin x="-138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54229-7119-4AF5-BDB6-D8CF44344186}" type="datetimeFigureOut">
              <a:rPr lang="en-US" smtClean="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EF1F68-BE37-4E30-AA54-CD6C2096073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54229-7119-4AF5-BDB6-D8CF44344186}" type="datetimeFigureOut">
              <a:rPr lang="en-US" smtClean="0"/>
              <a:pPr/>
              <a:t>7/13/2021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F1F68-BE37-4E30-AA54-CD6C2096073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atacamp.com/community/tutorials/learn-build-dash-python" TargetMode="External"/><Relationship Id="rId2" Type="http://schemas.openxmlformats.org/officeDocument/2006/relationships/hyperlink" Target="https://medium.com/@jjsham/building-stock-price-dashboard-with-plotly-dash-part-i-b165b3edfdd6" TargetMode="External"/><Relationship Id="rId1" Type="http://schemas.openxmlformats.org/officeDocument/2006/relationships/slideLayout" Target="../slideLayouts/slideLayout2.xml"/><Relationship Id="rId5" Type="http://schemas.openxmlformats.org/officeDocument/2006/relationships/hyperlink" Target="https://www.w3schools.com/Css/css_navbar.asp" TargetMode="External"/><Relationship Id="rId4" Type="http://schemas.openxmlformats.org/officeDocument/2006/relationships/hyperlink" Target="https://www.w3schools.com/C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57364"/>
            <a:ext cx="8229600" cy="3143272"/>
          </a:xfrm>
        </p:spPr>
        <p:txBody>
          <a:bodyPr>
            <a:normAutofit/>
          </a:bodyPr>
          <a:lstStyle/>
          <a:p>
            <a:r>
              <a:rPr lang="en-IN"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STOCK MARKETING PREDICTION DASHBOARD</a:t>
            </a:r>
            <a:endPar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69072"/>
          </a:xfrm>
        </p:spPr>
        <p:txBody>
          <a:bodyPr>
            <a:normAutofit fontScale="90000"/>
          </a:bodyPr>
          <a:lstStyle/>
          <a:p>
            <a:pPr algn="l">
              <a:buFont typeface="Arial" pitchFamily="34" charset="0"/>
              <a:buChar char="•"/>
            </a:pP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US" sz="2400" b="1" dirty="0" smtClean="0">
                <a:solidFill>
                  <a:schemeClr val="accent4">
                    <a:lumMod val="75000"/>
                  </a:schemeClr>
                </a:solidFill>
              </a:rPr>
              <a:t>Within </a:t>
            </a:r>
            <a:r>
              <a:rPr lang="en-US" sz="2400" b="1" dirty="0" smtClean="0">
                <a:solidFill>
                  <a:schemeClr val="accent4">
                    <a:lumMod val="75000"/>
                  </a:schemeClr>
                </a:solidFill>
              </a:rPr>
              <a:t>the </a:t>
            </a:r>
            <a:r>
              <a:rPr lang="en-US" sz="2400" b="1" dirty="0" err="1" smtClean="0">
                <a:solidFill>
                  <a:schemeClr val="accent4">
                    <a:lumMod val="75000"/>
                  </a:schemeClr>
                </a:solidFill>
              </a:rPr>
              <a:t>app.layout</a:t>
            </a:r>
            <a:r>
              <a:rPr lang="en-US" sz="2400" b="1" dirty="0" smtClean="0">
                <a:solidFill>
                  <a:schemeClr val="accent4">
                    <a:lumMod val="75000"/>
                  </a:schemeClr>
                </a:solidFill>
              </a:rPr>
              <a:t> the complete html layout for the dashboard is written which contains the heading, text bars, buttons, </a:t>
            </a:r>
            <a:r>
              <a:rPr lang="en-US" sz="2400" b="1" dirty="0" err="1" smtClean="0">
                <a:solidFill>
                  <a:schemeClr val="accent4">
                    <a:lumMod val="75000"/>
                  </a:schemeClr>
                </a:solidFill>
              </a:rPr>
              <a:t>calender</a:t>
            </a:r>
            <a:r>
              <a:rPr lang="en-US" sz="2400" b="1" dirty="0" smtClean="0">
                <a:solidFill>
                  <a:schemeClr val="accent4">
                    <a:lumMod val="75000"/>
                  </a:schemeClr>
                </a:solidFill>
              </a:rPr>
              <a:t> being used in the dashboard.</a:t>
            </a:r>
            <a:br>
              <a:rPr lang="en-US" sz="2400" b="1" dirty="0" smtClean="0">
                <a:solidFill>
                  <a:schemeClr val="accent4">
                    <a:lumMod val="75000"/>
                  </a:schemeClr>
                </a:solidFill>
              </a:rPr>
            </a:br>
            <a:r>
              <a:rPr lang="en-US" sz="2400" b="1" dirty="0" smtClean="0">
                <a:solidFill>
                  <a:schemeClr val="accent4">
                    <a:lumMod val="75000"/>
                  </a:schemeClr>
                </a:solidFill>
              </a:rPr>
              <a:t>There are two html divisions in our </a:t>
            </a:r>
            <a:r>
              <a:rPr lang="en-US" sz="2400" b="1" dirty="0" smtClean="0">
                <a:solidFill>
                  <a:schemeClr val="accent4">
                    <a:lumMod val="75000"/>
                  </a:schemeClr>
                </a:solidFill>
              </a:rPr>
              <a:t>code, first division is for the input layouts of the dashboard like stock code, number of days and the buttons in the board. The second division is for the information extracted about the companies from the social site yahoo finance and the live plots of the stock.</a:t>
            </a:r>
            <a:br>
              <a:rPr lang="en-US" sz="2400" b="1" dirty="0" smtClean="0">
                <a:solidFill>
                  <a:schemeClr val="accent4">
                    <a:lumMod val="75000"/>
                  </a:schemeClr>
                </a:solidFill>
              </a:rPr>
            </a:br>
            <a:r>
              <a:rPr lang="en-US" sz="2400" dirty="0" smtClean="0"/>
              <a:t/>
            </a:r>
            <a:br>
              <a:rPr lang="en-US" sz="2400" dirty="0" smtClean="0"/>
            </a:br>
            <a:endParaRPr lang="en-US" sz="2400" dirty="0"/>
          </a:p>
        </p:txBody>
      </p:sp>
      <p:pic>
        <p:nvPicPr>
          <p:cNvPr id="3074" name="Picture 2"/>
          <p:cNvPicPr>
            <a:picLocks noChangeAspect="1" noChangeArrowheads="1"/>
          </p:cNvPicPr>
          <p:nvPr/>
        </p:nvPicPr>
        <p:blipFill>
          <a:blip r:embed="rId2"/>
          <a:srcRect/>
          <a:stretch>
            <a:fillRect/>
          </a:stretch>
        </p:blipFill>
        <p:spPr bwMode="auto">
          <a:xfrm>
            <a:off x="571472" y="428604"/>
            <a:ext cx="7915299" cy="300514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85728"/>
            <a:ext cx="8286808" cy="369332"/>
          </a:xfrm>
          <a:prstGeom prst="rect">
            <a:avLst/>
          </a:prstGeom>
          <a:noFill/>
        </p:spPr>
        <p:txBody>
          <a:bodyPr wrap="square" rtlCol="0">
            <a:spAutoFit/>
          </a:bodyPr>
          <a:lstStyle/>
          <a:p>
            <a:endParaRPr lang="en-US" dirty="0"/>
          </a:p>
        </p:txBody>
      </p:sp>
      <p:sp>
        <p:nvSpPr>
          <p:cNvPr id="4" name="Title 3"/>
          <p:cNvSpPr>
            <a:spLocks noGrp="1"/>
          </p:cNvSpPr>
          <p:nvPr>
            <p:ph type="title"/>
          </p:nvPr>
        </p:nvSpPr>
        <p:spPr>
          <a:xfrm>
            <a:off x="457200" y="274638"/>
            <a:ext cx="8229600" cy="6011882"/>
          </a:xfrm>
        </p:spPr>
        <p:txBody>
          <a:bodyPr>
            <a:normAutofit fontScale="90000"/>
          </a:bodyPr>
          <a:lstStyle/>
          <a:p>
            <a:pPr algn="l"/>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This is the last part of the layout code for running the dashboard in development mode. </a:t>
            </a:r>
            <a:br>
              <a:rPr lang="en-IN" sz="2800" dirty="0" smtClean="0"/>
            </a:br>
            <a:r>
              <a:rPr lang="en-IN" sz="2800" dirty="0" smtClean="0"/>
              <a:t>The app.py also contained call backs  and those are:</a:t>
            </a:r>
            <a:br>
              <a:rPr lang="en-IN" sz="2800" dirty="0" smtClean="0"/>
            </a:br>
            <a:r>
              <a:rPr lang="en-IN" sz="2800" dirty="0" smtClean="0"/>
              <a:t>-call back for company information</a:t>
            </a:r>
            <a:br>
              <a:rPr lang="en-IN" sz="2800" dirty="0" smtClean="0"/>
            </a:br>
            <a:r>
              <a:rPr lang="en-IN" sz="2800" dirty="0" smtClean="0"/>
              <a:t>-call back for stock graphs</a:t>
            </a:r>
            <a:br>
              <a:rPr lang="en-IN" sz="2800" dirty="0" smtClean="0"/>
            </a:br>
            <a:r>
              <a:rPr lang="en-IN" sz="2800" dirty="0" smtClean="0"/>
              <a:t>-call back for indicators</a:t>
            </a:r>
            <a:br>
              <a:rPr lang="en-IN" sz="2800" dirty="0" smtClean="0"/>
            </a:br>
            <a:r>
              <a:rPr lang="en-IN" sz="2800" dirty="0" smtClean="0"/>
              <a:t>-call back for forecast</a:t>
            </a:r>
            <a:r>
              <a:rPr lang="en-IN" dirty="0" smtClean="0"/>
              <a:t/>
            </a:r>
            <a:br>
              <a:rPr lang="en-IN" dirty="0" smtClean="0"/>
            </a:br>
            <a:r>
              <a:rPr lang="en-IN" sz="2700" dirty="0" smtClean="0"/>
              <a:t>The call backs are for the generation of information and graphs for the company so, it will be further described in third stage. The call backs are done to update the blank sections in the second html.div.</a:t>
            </a:r>
            <a:endParaRPr lang="en-US" sz="2700" dirty="0"/>
          </a:p>
        </p:txBody>
      </p:sp>
      <p:pic>
        <p:nvPicPr>
          <p:cNvPr id="1026" name="Picture 2"/>
          <p:cNvPicPr>
            <a:picLocks noChangeAspect="1" noChangeArrowheads="1"/>
          </p:cNvPicPr>
          <p:nvPr/>
        </p:nvPicPr>
        <p:blipFill>
          <a:blip r:embed="rId2"/>
          <a:srcRect/>
          <a:stretch>
            <a:fillRect/>
          </a:stretch>
        </p:blipFill>
        <p:spPr bwMode="auto">
          <a:xfrm>
            <a:off x="785786" y="428604"/>
            <a:ext cx="4000528" cy="164307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85728"/>
            <a:ext cx="8286808" cy="369332"/>
          </a:xfrm>
          <a:prstGeom prst="rect">
            <a:avLst/>
          </a:prstGeom>
          <a:noFill/>
        </p:spPr>
        <p:txBody>
          <a:bodyPr wrap="square" rtlCol="0">
            <a:spAutoFit/>
          </a:bodyPr>
          <a:lstStyle/>
          <a:p>
            <a:endParaRPr lang="en-US" dirty="0"/>
          </a:p>
        </p:txBody>
      </p:sp>
      <p:sp>
        <p:nvSpPr>
          <p:cNvPr id="6" name="Title 5"/>
          <p:cNvSpPr>
            <a:spLocks noGrp="1"/>
          </p:cNvSpPr>
          <p:nvPr>
            <p:ph type="title"/>
          </p:nvPr>
        </p:nvSpPr>
        <p:spPr>
          <a:xfrm>
            <a:off x="457200" y="274638"/>
            <a:ext cx="8229600" cy="6154758"/>
          </a:xfrm>
        </p:spPr>
        <p:txBody>
          <a:bodyPr>
            <a:normAutofit fontScale="90000"/>
          </a:bodyPr>
          <a:lstStyle/>
          <a:p>
            <a:r>
              <a:rPr lang="en-IN" dirty="0" smtClean="0"/>
              <a:t/>
            </a:r>
            <a:br>
              <a:rPr lang="en-IN"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200" b="1" dirty="0" smtClean="0">
                <a:solidFill>
                  <a:schemeClr val="accent4">
                    <a:lumMod val="75000"/>
                  </a:schemeClr>
                </a:solidFill>
              </a:rPr>
              <a:t>This is the raw form of dashboard after executing the above written steps but it’s not the final one. We will be doing some changes to this dashboard in stage 2 by giving it a different interactive look.</a:t>
            </a:r>
            <a:endParaRPr lang="en-US" sz="3200" b="1" dirty="0">
              <a:solidFill>
                <a:schemeClr val="accent4">
                  <a:lumMod val="7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500034" y="285728"/>
            <a:ext cx="8215370" cy="385765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STAGE 2: STYLE THE DASHBOARD</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lstStyle/>
          <a:p>
            <a:pPr>
              <a:buNone/>
            </a:pPr>
            <a:r>
              <a:rPr lang="en-IN" dirty="0" smtClean="0"/>
              <a:t>    </a:t>
            </a:r>
            <a:r>
              <a:rPr lang="en-IN" sz="2400" b="1" dirty="0" smtClean="0">
                <a:solidFill>
                  <a:schemeClr val="accent4">
                    <a:lumMod val="75000"/>
                  </a:schemeClr>
                </a:solidFill>
              </a:rPr>
              <a:t>For styling the dashboard, the style sheet we created is style.css. It is linked with the main python file(app.py) using </a:t>
            </a:r>
            <a:r>
              <a:rPr lang="en-IN" sz="2400" b="1" dirty="0" err="1" smtClean="0">
                <a:solidFill>
                  <a:schemeClr val="accent4">
                    <a:lumMod val="75000"/>
                  </a:schemeClr>
                </a:solidFill>
              </a:rPr>
              <a:t>href</a:t>
            </a:r>
            <a:r>
              <a:rPr lang="en-IN" sz="2400" b="1" dirty="0" smtClean="0">
                <a:solidFill>
                  <a:schemeClr val="accent4">
                    <a:lumMod val="75000"/>
                  </a:schemeClr>
                </a:solidFill>
              </a:rPr>
              <a:t> , where the external link of </a:t>
            </a:r>
            <a:r>
              <a:rPr lang="en-IN" sz="2400" b="1" dirty="0" err="1" smtClean="0">
                <a:solidFill>
                  <a:schemeClr val="accent4">
                    <a:lumMod val="75000"/>
                  </a:schemeClr>
                </a:solidFill>
              </a:rPr>
              <a:t>css</a:t>
            </a:r>
            <a:r>
              <a:rPr lang="en-IN" sz="2400" b="1" dirty="0" smtClean="0">
                <a:solidFill>
                  <a:schemeClr val="accent4">
                    <a:lumMod val="75000"/>
                  </a:schemeClr>
                </a:solidFill>
              </a:rPr>
              <a:t> file is provided and rel.</a:t>
            </a:r>
          </a:p>
          <a:p>
            <a:pPr>
              <a:buNone/>
            </a:pPr>
            <a:r>
              <a:rPr lang="en-IN" sz="2400" b="1" dirty="0" smtClean="0">
                <a:solidFill>
                  <a:schemeClr val="accent4">
                    <a:lumMod val="75000"/>
                  </a:schemeClr>
                </a:solidFill>
              </a:rPr>
              <a:t>	This is about the linking of the cascading </a:t>
            </a:r>
            <a:r>
              <a:rPr lang="en-IN" sz="2400" b="1" dirty="0" err="1" smtClean="0">
                <a:solidFill>
                  <a:schemeClr val="accent4">
                    <a:lumMod val="75000"/>
                  </a:schemeClr>
                </a:solidFill>
              </a:rPr>
              <a:t>stylesheet</a:t>
            </a:r>
            <a:r>
              <a:rPr lang="en-IN" sz="2400" b="1" dirty="0" smtClean="0">
                <a:solidFill>
                  <a:schemeClr val="accent4">
                    <a:lumMod val="75000"/>
                  </a:schemeClr>
                </a:solidFill>
              </a:rPr>
              <a:t> (</a:t>
            </a:r>
            <a:r>
              <a:rPr lang="en-IN" sz="2400" b="1" dirty="0" err="1" smtClean="0">
                <a:solidFill>
                  <a:schemeClr val="accent4">
                    <a:lumMod val="75000"/>
                  </a:schemeClr>
                </a:solidFill>
              </a:rPr>
              <a:t>css</a:t>
            </a:r>
            <a:r>
              <a:rPr lang="en-IN" sz="2400" b="1" dirty="0" smtClean="0">
                <a:solidFill>
                  <a:schemeClr val="accent4">
                    <a:lumMod val="75000"/>
                  </a:schemeClr>
                </a:solidFill>
              </a:rPr>
              <a:t>) with the python file.</a:t>
            </a:r>
            <a:endParaRPr lang="en-IN" sz="2400" b="1" dirty="0" smtClean="0">
              <a:solidFill>
                <a:schemeClr val="accent4">
                  <a:lumMod val="75000"/>
                </a:schemeClr>
              </a:solidFill>
            </a:endParaRP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785786" y="3857628"/>
            <a:ext cx="6143668" cy="1895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69072"/>
          </a:xfrm>
        </p:spPr>
        <p:txBody>
          <a:bodyPr>
            <a:normAutofit fontScale="90000"/>
          </a:bodyPr>
          <a:lstStyle/>
          <a:p>
            <a:pPr algn="l"/>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b="1" dirty="0" smtClean="0">
                <a:solidFill>
                  <a:schemeClr val="accent4">
                    <a:lumMod val="75000"/>
                  </a:schemeClr>
                </a:solidFill>
              </a:rPr>
              <a:t>Here, we have used the selector(*) for giving style to the entire dashboard. The parameters we mentioned here are margin, padding, box-sizing and font.</a:t>
            </a: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t>
            </a:r>
            <a:br>
              <a:rPr lang="en-IN" sz="2400" dirty="0" smtClean="0"/>
            </a:br>
            <a:r>
              <a:rPr lang="en-IN" sz="2400" dirty="0" smtClean="0"/>
              <a:t/>
            </a:r>
            <a:br>
              <a:rPr lang="en-IN" sz="2400" dirty="0" smtClean="0"/>
            </a:br>
            <a:r>
              <a:rPr lang="en-IN" sz="2400" dirty="0" smtClean="0"/>
              <a:t/>
            </a:r>
            <a:br>
              <a:rPr lang="en-IN" sz="2400" dirty="0" smtClean="0"/>
            </a:br>
            <a:r>
              <a:rPr lang="en-IN" sz="2400" b="1" dirty="0" smtClean="0">
                <a:solidFill>
                  <a:schemeClr val="accent4">
                    <a:lumMod val="75000"/>
                  </a:schemeClr>
                </a:solidFill>
              </a:rPr>
              <a:t>In the body tab, the overflow property is specified and overflow hidden means, the overflow is clipped and it is non-scrollable. The remaining content is not visible we can also change this hidden to scroll or auto but visible is by default.	.</a:t>
            </a:r>
            <a:r>
              <a:rPr lang="en-IN" sz="2400" dirty="0" smtClean="0"/>
              <a:t>													</a:t>
            </a:r>
            <a:br>
              <a:rPr lang="en-IN" sz="2400" dirty="0" smtClean="0"/>
            </a:br>
            <a:endParaRPr lang="en-US" sz="2400" dirty="0"/>
          </a:p>
        </p:txBody>
      </p:sp>
      <p:pic>
        <p:nvPicPr>
          <p:cNvPr id="3074" name="Picture 2"/>
          <p:cNvPicPr>
            <a:picLocks noChangeAspect="1" noChangeArrowheads="1"/>
          </p:cNvPicPr>
          <p:nvPr/>
        </p:nvPicPr>
        <p:blipFill>
          <a:blip r:embed="rId2"/>
          <a:srcRect/>
          <a:stretch>
            <a:fillRect/>
          </a:stretch>
        </p:blipFill>
        <p:spPr bwMode="auto">
          <a:xfrm>
            <a:off x="500034" y="357167"/>
            <a:ext cx="4810125" cy="142876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0034" y="3143248"/>
            <a:ext cx="6105525" cy="14192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572560" cy="6370975"/>
          </a:xfrm>
          <a:prstGeom prst="rect">
            <a:avLst/>
          </a:prstGeom>
          <a:noFill/>
        </p:spPr>
        <p:txBody>
          <a:bodyPr wrap="square" rtlCol="0">
            <a:spAutoFit/>
          </a:bodyPr>
          <a:lstStyle/>
          <a:p>
            <a:r>
              <a:rPr lang="en-IN" sz="2400" b="1" dirty="0" smtClean="0">
                <a:solidFill>
                  <a:schemeClr val="accent4">
                    <a:lumMod val="75000"/>
                  </a:schemeClr>
                </a:solidFill>
              </a:rPr>
              <a:t>In the container division, the display property is given flex value which ensures that the </a:t>
            </a:r>
            <a:r>
              <a:rPr lang="en-IN" sz="2400" b="1" dirty="0" err="1" smtClean="0">
                <a:solidFill>
                  <a:schemeClr val="accent4">
                    <a:lumMod val="75000"/>
                  </a:schemeClr>
                </a:solidFill>
              </a:rPr>
              <a:t>divison</a:t>
            </a:r>
            <a:r>
              <a:rPr lang="en-IN" sz="2400" b="1" dirty="0" smtClean="0">
                <a:solidFill>
                  <a:schemeClr val="accent4">
                    <a:lumMod val="75000"/>
                  </a:schemeClr>
                </a:solidFill>
              </a:rPr>
              <a:t> in the dash is laid out in the same horizon.</a:t>
            </a:r>
          </a:p>
          <a:p>
            <a:r>
              <a:rPr lang="en-IN" sz="2400" b="1" dirty="0" smtClean="0">
                <a:solidFill>
                  <a:schemeClr val="accent4">
                    <a:lumMod val="75000"/>
                  </a:schemeClr>
                </a:solidFill>
              </a:rPr>
              <a:t>In the navigation division, the styling f the navigation bar is provided which consists of the width, align to centre, display and colour properties are provided.</a:t>
            </a:r>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r>
              <a:rPr lang="en-IN" sz="2400" b="1" dirty="0" smtClean="0">
                <a:solidFill>
                  <a:schemeClr val="accent4">
                    <a:lumMod val="75000"/>
                  </a:schemeClr>
                </a:solidFill>
              </a:rPr>
              <a:t>In the content division, the styling of the content to be displayed is done by providing width and padding properties.</a:t>
            </a:r>
          </a:p>
          <a:p>
            <a:r>
              <a:rPr lang="en-IN" sz="2400" b="1" dirty="0" smtClean="0">
                <a:solidFill>
                  <a:schemeClr val="accent4">
                    <a:lumMod val="75000"/>
                  </a:schemeClr>
                </a:solidFill>
              </a:rPr>
              <a:t>In the inputs division, the styling of the user input section is done by again providing the display, width, align, background colour and many more.</a:t>
            </a:r>
          </a:p>
        </p:txBody>
      </p:sp>
      <p:pic>
        <p:nvPicPr>
          <p:cNvPr id="4098" name="Picture 2"/>
          <p:cNvPicPr>
            <a:picLocks noChangeAspect="1" noChangeArrowheads="1"/>
          </p:cNvPicPr>
          <p:nvPr/>
        </p:nvPicPr>
        <p:blipFill>
          <a:blip r:embed="rId2"/>
          <a:srcRect/>
          <a:stretch>
            <a:fillRect/>
          </a:stretch>
        </p:blipFill>
        <p:spPr bwMode="auto">
          <a:xfrm>
            <a:off x="357158" y="2500306"/>
            <a:ext cx="3714776" cy="214314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357686" y="2500306"/>
            <a:ext cx="4029075" cy="214314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154758"/>
          </a:xfrm>
        </p:spPr>
        <p:txBody>
          <a:bodyPr>
            <a:normAutofit/>
          </a:bodyPr>
          <a:lstStyle/>
          <a:p>
            <a:pPr algn="l"/>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2400" b="1" dirty="0" smtClean="0">
                <a:solidFill>
                  <a:schemeClr val="accent4">
                    <a:lumMod val="75000"/>
                  </a:schemeClr>
                </a:solidFill>
              </a:rPr>
              <a:t>This is the final interactive look of our stock prediction dashboard after styling. Further, in the stage 3, we will generate the maps and information about the site yahoo finance by adding </a:t>
            </a:r>
            <a:r>
              <a:rPr lang="en-IN" sz="2400" b="1" dirty="0" err="1" smtClean="0">
                <a:solidFill>
                  <a:schemeClr val="accent4">
                    <a:lumMod val="75000"/>
                  </a:schemeClr>
                </a:solidFill>
              </a:rPr>
              <a:t>callbacks</a:t>
            </a:r>
            <a:r>
              <a:rPr lang="en-IN" sz="2400" b="1" dirty="0" smtClean="0">
                <a:solidFill>
                  <a:schemeClr val="accent4">
                    <a:lumMod val="75000"/>
                  </a:schemeClr>
                </a:solidFill>
              </a:rPr>
              <a:t> to the main file(app.py).</a:t>
            </a:r>
            <a:endParaRPr lang="en-US" sz="2400" b="1" dirty="0">
              <a:solidFill>
                <a:schemeClr val="accent4">
                  <a:lumMod val="75000"/>
                </a:schemeClr>
              </a:solidFill>
            </a:endParaRPr>
          </a:p>
        </p:txBody>
      </p:sp>
      <p:pic>
        <p:nvPicPr>
          <p:cNvPr id="5122" name="Picture 2" descr="C:\Users\Anwesha\Desktop\stock_dashboard\styled_dashboard.png"/>
          <p:cNvPicPr>
            <a:picLocks noChangeAspect="1" noChangeArrowheads="1"/>
          </p:cNvPicPr>
          <p:nvPr/>
        </p:nvPicPr>
        <p:blipFill>
          <a:blip r:embed="rId2"/>
          <a:srcRect/>
          <a:stretch>
            <a:fillRect/>
          </a:stretch>
        </p:blipFill>
        <p:spPr bwMode="auto">
          <a:xfrm>
            <a:off x="571472" y="357167"/>
            <a:ext cx="4929222" cy="385765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726130"/>
          </a:xfrm>
        </p:spPr>
        <p:txBody>
          <a:bodyPr>
            <a:normAutofit/>
          </a:bodyPr>
          <a:lstStyle/>
          <a:p>
            <a:r>
              <a:rPr lang="en-IN" sz="3200" b="1" dirty="0" smtClean="0">
                <a:solidFill>
                  <a:schemeClr val="accent4">
                    <a:lumMod val="75000"/>
                  </a:schemeClr>
                </a:solidFill>
              </a:rPr>
              <a:t>Till now, we are only done with the layout and styling of the dashboard which we have discussed above in Stage 1 and Stage 2.</a:t>
            </a:r>
            <a:br>
              <a:rPr lang="en-IN" sz="3200" b="1" dirty="0" smtClean="0">
                <a:solidFill>
                  <a:schemeClr val="accent4">
                    <a:lumMod val="75000"/>
                  </a:schemeClr>
                </a:solidFill>
              </a:rPr>
            </a:br>
            <a:r>
              <a:rPr lang="en-IN" sz="3200" b="1" dirty="0" smtClean="0">
                <a:solidFill>
                  <a:schemeClr val="accent4">
                    <a:lumMod val="75000"/>
                  </a:schemeClr>
                </a:solidFill>
              </a:rPr>
              <a:t>Further in Stage 3 and Stage 4, we will generate the information from the site and display them in the dashboard and forecast the future trends. These are the steps we are yet to go through but we will discuss about the plans of these two remaining stages in brief.</a:t>
            </a:r>
            <a:endParaRPr lang="en-US" sz="3200" b="1" dirty="0">
              <a:solidFill>
                <a:schemeClr val="accent4">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accent4">
                    <a:lumMod val="75000"/>
                  </a:schemeClr>
                </a:solidFill>
              </a:rPr>
              <a:t/>
            </a:r>
            <a:br>
              <a:rPr lang="en-IN" b="1" dirty="0" smtClean="0">
                <a:solidFill>
                  <a:schemeClr val="accent4">
                    <a:lumMod val="75000"/>
                  </a:schemeClr>
                </a:solidFill>
              </a:rPr>
            </a:br>
            <a:r>
              <a:rPr lang="en-IN" b="1" dirty="0" smtClean="0">
                <a:solidFill>
                  <a:schemeClr val="accent4">
                    <a:lumMod val="75000"/>
                  </a:schemeClr>
                </a:solidFill>
              </a:rPr>
              <a:t>STAGE </a:t>
            </a:r>
            <a:r>
              <a:rPr lang="en-IN" b="1" dirty="0" smtClean="0">
                <a:solidFill>
                  <a:schemeClr val="accent4">
                    <a:lumMod val="75000"/>
                  </a:schemeClr>
                </a:solidFill>
              </a:rPr>
              <a:t>3: EXTRACT DATA AND GRAPHS FROM SOCIAL SITES</a:t>
            </a:r>
            <a:br>
              <a:rPr lang="en-IN" b="1" dirty="0" smtClean="0">
                <a:solidFill>
                  <a:schemeClr val="accent4">
                    <a:lumMod val="75000"/>
                  </a:schemeClr>
                </a:solidFill>
              </a:rPr>
            </a:br>
            <a:endParaRPr lang="en-US" dirty="0"/>
          </a:p>
        </p:txBody>
      </p:sp>
      <p:sp>
        <p:nvSpPr>
          <p:cNvPr id="3" name="Content Placeholder 2"/>
          <p:cNvSpPr>
            <a:spLocks noGrp="1"/>
          </p:cNvSpPr>
          <p:nvPr>
            <p:ph idx="1"/>
          </p:nvPr>
        </p:nvSpPr>
        <p:spPr/>
        <p:txBody>
          <a:bodyPr>
            <a:normAutofit fontScale="85000" lnSpcReduction="20000"/>
          </a:bodyPr>
          <a:lstStyle/>
          <a:p>
            <a:r>
              <a:rPr lang="en-IN" b="1" dirty="0" smtClean="0">
                <a:solidFill>
                  <a:schemeClr val="accent4">
                    <a:lumMod val="75000"/>
                  </a:schemeClr>
                </a:solidFill>
              </a:rPr>
              <a:t>We will extract data from the social site yahoo finance which contains the live stock trends and description about the leading companies like Apple, </a:t>
            </a:r>
            <a:r>
              <a:rPr lang="en-IN" b="1" dirty="0" smtClean="0">
                <a:solidFill>
                  <a:schemeClr val="accent4">
                    <a:lumMod val="75000"/>
                  </a:schemeClr>
                </a:solidFill>
              </a:rPr>
              <a:t>A</a:t>
            </a:r>
            <a:r>
              <a:rPr lang="en-IN" b="1" dirty="0" smtClean="0">
                <a:solidFill>
                  <a:schemeClr val="accent4">
                    <a:lumMod val="75000"/>
                  </a:schemeClr>
                </a:solidFill>
              </a:rPr>
              <a:t>mazon, </a:t>
            </a:r>
            <a:r>
              <a:rPr lang="en-IN" b="1" dirty="0" smtClean="0">
                <a:solidFill>
                  <a:schemeClr val="accent4">
                    <a:lumMod val="75000"/>
                  </a:schemeClr>
                </a:solidFill>
              </a:rPr>
              <a:t>G</a:t>
            </a:r>
            <a:r>
              <a:rPr lang="en-IN" b="1" dirty="0" smtClean="0">
                <a:solidFill>
                  <a:schemeClr val="accent4">
                    <a:lumMod val="75000"/>
                  </a:schemeClr>
                </a:solidFill>
              </a:rPr>
              <a:t>oogle, Yahoo, </a:t>
            </a:r>
            <a:r>
              <a:rPr lang="en-IN" b="1" dirty="0" smtClean="0">
                <a:solidFill>
                  <a:schemeClr val="accent4">
                    <a:lumMod val="75000"/>
                  </a:schemeClr>
                </a:solidFill>
              </a:rPr>
              <a:t>T</a:t>
            </a:r>
            <a:r>
              <a:rPr lang="en-IN" b="1" dirty="0" smtClean="0">
                <a:solidFill>
                  <a:schemeClr val="accent4">
                    <a:lumMod val="75000"/>
                  </a:schemeClr>
                </a:solidFill>
              </a:rPr>
              <a:t>esla and many more.</a:t>
            </a:r>
            <a:endParaRPr lang="en-US" b="1" dirty="0" smtClean="0">
              <a:solidFill>
                <a:schemeClr val="accent4">
                  <a:lumMod val="75000"/>
                </a:schemeClr>
              </a:solidFill>
            </a:endParaRPr>
          </a:p>
          <a:p>
            <a:r>
              <a:rPr lang="en-IN" b="1" dirty="0" smtClean="0">
                <a:solidFill>
                  <a:schemeClr val="accent4">
                    <a:lumMod val="75000"/>
                  </a:schemeClr>
                </a:solidFill>
              </a:rPr>
              <a:t>For getting updates based on the inputs, we will write the call back functions in the main python file(app.py)</a:t>
            </a:r>
          </a:p>
          <a:p>
            <a:r>
              <a:rPr lang="en-IN" b="1" dirty="0" smtClean="0">
                <a:solidFill>
                  <a:schemeClr val="accent4">
                    <a:lumMod val="75000"/>
                  </a:schemeClr>
                </a:solidFill>
              </a:rPr>
              <a:t>Call backs will be done to update the empty fields in the basic layout of the dashboard for the company information, stock graph and indicators</a:t>
            </a:r>
          </a:p>
          <a:p>
            <a:r>
              <a:rPr lang="en-IN" b="1" dirty="0" smtClean="0">
                <a:solidFill>
                  <a:schemeClr val="accent4">
                    <a:lumMod val="75000"/>
                  </a:schemeClr>
                </a:solidFill>
              </a:rPr>
              <a:t>After the implementation of this, the dashboard is partially functional and the forecasting of future trends will complete the functionality of dashboard.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accent4">
                    <a:lumMod val="75000"/>
                  </a:schemeClr>
                </a:solidFill>
              </a:rPr>
              <a:t/>
            </a:r>
            <a:br>
              <a:rPr lang="en-IN" b="1" dirty="0" smtClean="0">
                <a:solidFill>
                  <a:schemeClr val="accent4">
                    <a:lumMod val="75000"/>
                  </a:schemeClr>
                </a:solidFill>
              </a:rPr>
            </a:br>
            <a:r>
              <a:rPr lang="en-IN" b="1" dirty="0" smtClean="0">
                <a:solidFill>
                  <a:schemeClr val="accent4">
                    <a:lumMod val="75000"/>
                  </a:schemeClr>
                </a:solidFill>
              </a:rPr>
              <a:t>STAGE </a:t>
            </a:r>
            <a:r>
              <a:rPr lang="en-IN" b="1" dirty="0" smtClean="0">
                <a:solidFill>
                  <a:schemeClr val="accent4">
                    <a:lumMod val="75000"/>
                  </a:schemeClr>
                </a:solidFill>
              </a:rPr>
              <a:t>4: CREATING THE MODEL FOR FUTURE DATA PREDICTION</a:t>
            </a:r>
            <a:r>
              <a:rPr lang="en-US" b="1" dirty="0" smtClean="0">
                <a:solidFill>
                  <a:schemeClr val="accent4">
                    <a:lumMod val="75000"/>
                  </a:schemeClr>
                </a:solidFill>
              </a:rPr>
              <a:t/>
            </a:r>
            <a:br>
              <a:rPr lang="en-US" b="1" dirty="0" smtClean="0">
                <a:solidFill>
                  <a:schemeClr val="accent4">
                    <a:lumMod val="75000"/>
                  </a:schemeClr>
                </a:solidFill>
              </a:rPr>
            </a:br>
            <a:endParaRPr lang="en-US" dirty="0"/>
          </a:p>
        </p:txBody>
      </p:sp>
      <p:sp>
        <p:nvSpPr>
          <p:cNvPr id="3" name="Content Placeholder 2"/>
          <p:cNvSpPr>
            <a:spLocks noGrp="1"/>
          </p:cNvSpPr>
          <p:nvPr>
            <p:ph idx="1"/>
          </p:nvPr>
        </p:nvSpPr>
        <p:spPr/>
        <p:txBody>
          <a:bodyPr>
            <a:noAutofit/>
          </a:bodyPr>
          <a:lstStyle/>
          <a:p>
            <a:r>
              <a:rPr lang="en-IN" sz="2800" b="1" dirty="0" smtClean="0">
                <a:solidFill>
                  <a:schemeClr val="accent4">
                    <a:lumMod val="75000"/>
                  </a:schemeClr>
                </a:solidFill>
              </a:rPr>
              <a:t>A new python file will be created for creating the stock prediction model.</a:t>
            </a:r>
          </a:p>
          <a:p>
            <a:r>
              <a:rPr lang="en-IN" sz="2800" b="1" dirty="0" smtClean="0">
                <a:solidFill>
                  <a:schemeClr val="accent4">
                    <a:lumMod val="75000"/>
                  </a:schemeClr>
                </a:solidFill>
              </a:rPr>
              <a:t>After the complete coding of the new file is done, another </a:t>
            </a:r>
            <a:r>
              <a:rPr lang="en-IN" sz="2800" b="1" dirty="0" err="1" smtClean="0">
                <a:solidFill>
                  <a:schemeClr val="accent4">
                    <a:lumMod val="75000"/>
                  </a:schemeClr>
                </a:solidFill>
              </a:rPr>
              <a:t>callback</a:t>
            </a:r>
            <a:r>
              <a:rPr lang="en-IN" sz="2800" b="1" dirty="0" smtClean="0">
                <a:solidFill>
                  <a:schemeClr val="accent4">
                    <a:lumMod val="75000"/>
                  </a:schemeClr>
                </a:solidFill>
              </a:rPr>
              <a:t> function will be written in the main file(app.py) to import the model.</a:t>
            </a:r>
          </a:p>
          <a:p>
            <a:r>
              <a:rPr lang="en-IN" sz="2800" b="1" dirty="0" smtClean="0">
                <a:solidFill>
                  <a:schemeClr val="accent4">
                    <a:lumMod val="75000"/>
                  </a:schemeClr>
                </a:solidFill>
              </a:rPr>
              <a:t>We will try to built the machine learning prediction model using the support vector model by splitting the data to test and train data in 9:1 ratio.</a:t>
            </a:r>
          </a:p>
          <a:p>
            <a:r>
              <a:rPr lang="en-IN" sz="2800" b="1" dirty="0" smtClean="0">
                <a:solidFill>
                  <a:schemeClr val="accent4">
                    <a:lumMod val="75000"/>
                  </a:schemeClr>
                </a:solidFill>
              </a:rPr>
              <a:t>Finally, the model performance and accuracy will be checked on the testing data.</a:t>
            </a:r>
            <a:endParaRPr lang="en-US" sz="2800" b="1" dirty="0">
              <a:solidFill>
                <a:schemeClr val="accent4">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CONTENTS</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Content Placeholder 3"/>
          <p:cNvSpPr>
            <a:spLocks noGrp="1"/>
          </p:cNvSpPr>
          <p:nvPr>
            <p:ph idx="1"/>
          </p:nvPr>
        </p:nvSpPr>
        <p:spPr/>
        <p:txBody>
          <a:bodyPr>
            <a:normAutofit/>
          </a:bodyPr>
          <a:lstStyle/>
          <a:p>
            <a:r>
              <a:rPr lang="en-IN" b="1" dirty="0" smtClean="0">
                <a:solidFill>
                  <a:schemeClr val="accent4">
                    <a:lumMod val="75000"/>
                  </a:schemeClr>
                </a:solidFill>
              </a:rPr>
              <a:t>OBJECTIVE</a:t>
            </a:r>
          </a:p>
          <a:p>
            <a:r>
              <a:rPr lang="en-IN" b="1" dirty="0" smtClean="0">
                <a:solidFill>
                  <a:schemeClr val="accent4">
                    <a:lumMod val="75000"/>
                  </a:schemeClr>
                </a:solidFill>
              </a:rPr>
              <a:t>INTRODUCTION</a:t>
            </a:r>
          </a:p>
          <a:p>
            <a:r>
              <a:rPr lang="en-IN" b="1" dirty="0" smtClean="0">
                <a:solidFill>
                  <a:schemeClr val="accent4">
                    <a:lumMod val="75000"/>
                  </a:schemeClr>
                </a:solidFill>
              </a:rPr>
              <a:t>STEPS TO FOLLOW THE PROJECT</a:t>
            </a:r>
            <a:endParaRPr lang="en-IN" b="1" dirty="0" smtClean="0">
              <a:solidFill>
                <a:schemeClr val="accent4">
                  <a:lumMod val="75000"/>
                </a:schemeClr>
              </a:solidFill>
            </a:endParaRPr>
          </a:p>
          <a:p>
            <a:r>
              <a:rPr lang="en-IN" b="1" dirty="0" smtClean="0">
                <a:solidFill>
                  <a:schemeClr val="accent4">
                    <a:lumMod val="75000"/>
                  </a:schemeClr>
                </a:solidFill>
              </a:rPr>
              <a:t>INSTALLING THE LIBRARIES</a:t>
            </a:r>
            <a:endParaRPr lang="en-IN" b="1" dirty="0" smtClean="0">
              <a:solidFill>
                <a:schemeClr val="accent4">
                  <a:lumMod val="75000"/>
                </a:schemeClr>
              </a:solidFill>
            </a:endParaRPr>
          </a:p>
          <a:p>
            <a:r>
              <a:rPr lang="en-IN" b="1" dirty="0" smtClean="0">
                <a:solidFill>
                  <a:schemeClr val="accent4">
                    <a:lumMod val="75000"/>
                  </a:schemeClr>
                </a:solidFill>
              </a:rPr>
              <a:t>APPLICATION LAYOUT DESIGN</a:t>
            </a:r>
          </a:p>
          <a:p>
            <a:r>
              <a:rPr lang="en-IN" b="1" dirty="0" smtClean="0">
                <a:solidFill>
                  <a:schemeClr val="accent4">
                    <a:lumMod val="75000"/>
                  </a:schemeClr>
                </a:solidFill>
              </a:rPr>
              <a:t>STYLING</a:t>
            </a:r>
            <a:r>
              <a:rPr lang="en-US" b="1" dirty="0" smtClean="0">
                <a:solidFill>
                  <a:schemeClr val="accent4">
                    <a:lumMod val="75000"/>
                  </a:schemeClr>
                </a:solidFill>
              </a:rPr>
              <a:t> OF DASHBOARD</a:t>
            </a:r>
          </a:p>
          <a:p>
            <a:r>
              <a:rPr lang="en-IN" b="1" dirty="0" smtClean="0">
                <a:solidFill>
                  <a:schemeClr val="accent4">
                    <a:lumMod val="75000"/>
                  </a:schemeClr>
                </a:solidFill>
              </a:rPr>
              <a:t>PRECITION USING </a:t>
            </a:r>
            <a:r>
              <a:rPr lang="en-IN" b="1" dirty="0" smtClean="0">
                <a:solidFill>
                  <a:schemeClr val="accent4">
                    <a:lumMod val="75000"/>
                  </a:schemeClr>
                </a:solidFill>
              </a:rPr>
              <a:t>SVM</a:t>
            </a:r>
            <a:endParaRPr lang="en-IN" b="1" dirty="0" smtClean="0">
              <a:solidFill>
                <a:schemeClr val="accent4">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REFERENCES</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a:bodyPr>
          <a:lstStyle/>
          <a:p>
            <a:r>
              <a:rPr lang="en-US" sz="2400" dirty="0" smtClean="0">
                <a:hlinkClick r:id="rId2"/>
              </a:rPr>
              <a:t>https://medium.com/@</a:t>
            </a:r>
            <a:r>
              <a:rPr lang="en-US" sz="2400" dirty="0" smtClean="0">
                <a:hlinkClick r:id="rId2"/>
              </a:rPr>
              <a:t>jjsham/building-stock-price-dashboard-with-plotly-dash-part-i-b165b3edfdd6</a:t>
            </a:r>
            <a:endParaRPr lang="en-US" sz="2400" dirty="0" smtClean="0"/>
          </a:p>
          <a:p>
            <a:r>
              <a:rPr lang="en-US" sz="2400" dirty="0" smtClean="0">
                <a:hlinkClick r:id="rId3"/>
              </a:rPr>
              <a:t>https://www.datacamp.com/community/tutorials/learn-build-dash-python#:~:</a:t>
            </a:r>
            <a:r>
              <a:rPr lang="en-US" sz="2400" dirty="0" smtClean="0">
                <a:hlinkClick r:id="rId3"/>
              </a:rPr>
              <a:t>text=Dash%20App%20Layout%20A%20Dash%20application%20is%20usually,enable%20us%20to%20generate%20HTML%20content%20with%20Python</a:t>
            </a:r>
            <a:endParaRPr lang="en-US" sz="2400" dirty="0" smtClean="0"/>
          </a:p>
          <a:p>
            <a:r>
              <a:rPr lang="en-US" sz="2400" dirty="0" smtClean="0">
                <a:hlinkClick r:id="rId4"/>
              </a:rPr>
              <a:t>https://www.w3schools.com/Css</a:t>
            </a:r>
            <a:r>
              <a:rPr lang="en-US" sz="2400" dirty="0" smtClean="0">
                <a:hlinkClick r:id="rId4"/>
              </a:rPr>
              <a:t>/</a:t>
            </a:r>
            <a:endParaRPr lang="en-US" sz="2400" dirty="0" smtClean="0"/>
          </a:p>
          <a:p>
            <a:r>
              <a:rPr lang="en-US" sz="2400" dirty="0" smtClean="0">
                <a:hlinkClick r:id="rId5"/>
              </a:rPr>
              <a:t>https://</a:t>
            </a:r>
            <a:r>
              <a:rPr lang="en-US" sz="2400" dirty="0" smtClean="0">
                <a:hlinkClick r:id="rId5"/>
              </a:rPr>
              <a:t>www.w3schools.com/Css/css_navbar.asp</a:t>
            </a:r>
            <a:endParaRPr lang="en-US" sz="2400" dirty="0" smtClean="0"/>
          </a:p>
          <a:p>
            <a:endParaRPr lang="en-US" sz="24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OBJECTIVE</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lstStyle/>
          <a:p>
            <a:pPr algn="just">
              <a:buNone/>
            </a:pPr>
            <a:r>
              <a:rPr lang="en-IN" dirty="0" smtClean="0"/>
              <a:t>   </a:t>
            </a:r>
            <a:r>
              <a:rPr lang="en-IN" b="1" dirty="0" smtClean="0">
                <a:solidFill>
                  <a:schemeClr val="accent4">
                    <a:lumMod val="75000"/>
                  </a:schemeClr>
                </a:solidFill>
              </a:rPr>
              <a:t>The main aim behind this project is to predict the stock market finance using social media affairs like yahoo finance, twitter. The live data is retrieved from yahoo finance and these data is used for prediction using deep learning or machine learning model. The dashboard is used to showcase both the live and predicted data of the stock market.</a:t>
            </a:r>
            <a:endParaRPr lang="en-US" b="1" dirty="0">
              <a:solidFill>
                <a:schemeClr val="accent4">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INTRODUCTION</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fontScale="92500" lnSpcReduction="10000"/>
          </a:bodyPr>
          <a:lstStyle/>
          <a:p>
            <a:r>
              <a:rPr lang="en-IN" b="1" dirty="0" smtClean="0">
                <a:solidFill>
                  <a:schemeClr val="accent4">
                    <a:lumMod val="75000"/>
                  </a:schemeClr>
                </a:solidFill>
              </a:rPr>
              <a:t>In this project, we will be developing an interactive dashboard to visualize and forecast the stock data. </a:t>
            </a:r>
          </a:p>
          <a:p>
            <a:r>
              <a:rPr lang="en-IN" b="1" dirty="0" smtClean="0">
                <a:solidFill>
                  <a:schemeClr val="accent4">
                    <a:lumMod val="75000"/>
                  </a:schemeClr>
                </a:solidFill>
              </a:rPr>
              <a:t>We have to extract the live data of various leading companies like Google, Yahoo, Apple, Tesla and many more from yahoo finance social site.</a:t>
            </a:r>
          </a:p>
          <a:p>
            <a:r>
              <a:rPr lang="en-IN" b="1" dirty="0" smtClean="0">
                <a:solidFill>
                  <a:schemeClr val="accent4">
                    <a:lumMod val="75000"/>
                  </a:schemeClr>
                </a:solidFill>
              </a:rPr>
              <a:t>Next, we have to create the prediction model for future prediction of data and visualizing it in the form of graphs</a:t>
            </a:r>
            <a:endParaRPr lang="en-US" b="1" dirty="0">
              <a:solidFill>
                <a:schemeClr val="accent4">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96974"/>
          </a:xfrm>
        </p:spPr>
        <p:txBody>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STEPS TO FOLLOW THE PROJECT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457200" y="1714488"/>
            <a:ext cx="8229600" cy="4411675"/>
          </a:xfrm>
        </p:spPr>
        <p:txBody>
          <a:bodyPr/>
          <a:lstStyle/>
          <a:p>
            <a:r>
              <a:rPr lang="en-IN" b="1" dirty="0" smtClean="0">
                <a:solidFill>
                  <a:schemeClr val="accent4">
                    <a:lumMod val="75000"/>
                  </a:schemeClr>
                </a:solidFill>
              </a:rPr>
              <a:t>INSTALL AND IMPORT THE REQUIRED LIBRARIES</a:t>
            </a:r>
          </a:p>
          <a:p>
            <a:r>
              <a:rPr lang="en-IN" b="1" dirty="0" smtClean="0">
                <a:solidFill>
                  <a:schemeClr val="accent4">
                    <a:lumMod val="75000"/>
                  </a:schemeClr>
                </a:solidFill>
              </a:rPr>
              <a:t>STAGE 1: DESIGN </a:t>
            </a:r>
            <a:r>
              <a:rPr lang="en-IN" b="1" dirty="0" smtClean="0">
                <a:solidFill>
                  <a:schemeClr val="accent4">
                    <a:lumMod val="75000"/>
                  </a:schemeClr>
                </a:solidFill>
              </a:rPr>
              <a:t>THE DASHBOARD LAYOUT</a:t>
            </a:r>
          </a:p>
          <a:p>
            <a:r>
              <a:rPr lang="en-IN" b="1" dirty="0" smtClean="0">
                <a:solidFill>
                  <a:schemeClr val="accent4">
                    <a:lumMod val="75000"/>
                  </a:schemeClr>
                </a:solidFill>
              </a:rPr>
              <a:t>STAGE 2: STYLE </a:t>
            </a:r>
            <a:r>
              <a:rPr lang="en-IN" b="1" dirty="0" smtClean="0">
                <a:solidFill>
                  <a:schemeClr val="accent4">
                    <a:lumMod val="75000"/>
                  </a:schemeClr>
                </a:solidFill>
              </a:rPr>
              <a:t>THE DASHBOARD LAYOUT</a:t>
            </a:r>
          </a:p>
          <a:p>
            <a:r>
              <a:rPr lang="en-IN" b="1" dirty="0" smtClean="0">
                <a:solidFill>
                  <a:schemeClr val="accent4">
                    <a:lumMod val="75000"/>
                  </a:schemeClr>
                </a:solidFill>
              </a:rPr>
              <a:t>STAGE 3: EXTRACT </a:t>
            </a:r>
            <a:r>
              <a:rPr lang="en-IN" b="1" dirty="0" smtClean="0">
                <a:solidFill>
                  <a:schemeClr val="accent4">
                    <a:lumMod val="75000"/>
                  </a:schemeClr>
                </a:solidFill>
              </a:rPr>
              <a:t>DATA AND GRAPHS FROM SOCIAL SITES</a:t>
            </a:r>
          </a:p>
          <a:p>
            <a:r>
              <a:rPr lang="en-IN" b="1" dirty="0" smtClean="0">
                <a:solidFill>
                  <a:schemeClr val="accent4">
                    <a:lumMod val="75000"/>
                  </a:schemeClr>
                </a:solidFill>
              </a:rPr>
              <a:t>STAGE 4: CREATING </a:t>
            </a:r>
            <a:r>
              <a:rPr lang="en-IN" b="1" dirty="0" smtClean="0">
                <a:solidFill>
                  <a:schemeClr val="accent4">
                    <a:lumMod val="75000"/>
                  </a:schemeClr>
                </a:solidFill>
              </a:rPr>
              <a:t>THE MODEL FOR FUTURE DATA PREDICTION</a:t>
            </a:r>
            <a:endParaRPr lang="en-US" b="1" dirty="0">
              <a:solidFill>
                <a:schemeClr val="accent4">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25536"/>
          </a:xfrm>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INSTALL AND IMPORT THE LIBRARIES</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TextBox 5"/>
          <p:cNvSpPr txBox="1"/>
          <p:nvPr/>
        </p:nvSpPr>
        <p:spPr>
          <a:xfrm>
            <a:off x="285720" y="1714488"/>
            <a:ext cx="8501122" cy="4524315"/>
          </a:xfrm>
          <a:prstGeom prst="rect">
            <a:avLst/>
          </a:prstGeom>
          <a:noFill/>
        </p:spPr>
        <p:txBody>
          <a:bodyPr wrap="square" rtlCol="0">
            <a:spAutoFit/>
          </a:bodyPr>
          <a:lstStyle/>
          <a:p>
            <a:r>
              <a:rPr lang="en-IN" sz="2400" b="1" dirty="0" smtClean="0">
                <a:solidFill>
                  <a:schemeClr val="accent4">
                    <a:lumMod val="75000"/>
                  </a:schemeClr>
                </a:solidFill>
              </a:rPr>
              <a:t>The libraries required for designing and layout of the dashboard are:</a:t>
            </a:r>
          </a:p>
          <a:p>
            <a:pPr>
              <a:buFont typeface="Arial" pitchFamily="34" charset="0"/>
              <a:buChar char="•"/>
            </a:pPr>
            <a:r>
              <a:rPr lang="en-IN" sz="2400" b="1" dirty="0" smtClean="0">
                <a:solidFill>
                  <a:schemeClr val="accent4">
                    <a:lumMod val="75000"/>
                  </a:schemeClr>
                </a:solidFill>
              </a:rPr>
              <a:t>Dash</a:t>
            </a:r>
          </a:p>
          <a:p>
            <a:pPr>
              <a:buFont typeface="Arial" pitchFamily="34" charset="0"/>
              <a:buChar char="•"/>
            </a:pPr>
            <a:r>
              <a:rPr lang="en-IN" sz="2400" b="1" dirty="0" smtClean="0">
                <a:solidFill>
                  <a:schemeClr val="accent4">
                    <a:lumMod val="75000"/>
                  </a:schemeClr>
                </a:solidFill>
              </a:rPr>
              <a:t>Dash-core-components</a:t>
            </a:r>
          </a:p>
          <a:p>
            <a:pPr>
              <a:buFont typeface="Arial" pitchFamily="34" charset="0"/>
              <a:buChar char="•"/>
            </a:pPr>
            <a:r>
              <a:rPr lang="en-IN" sz="2400" b="1" dirty="0" smtClean="0">
                <a:solidFill>
                  <a:schemeClr val="accent4">
                    <a:lumMod val="75000"/>
                  </a:schemeClr>
                </a:solidFill>
              </a:rPr>
              <a:t>Dash-html-components</a:t>
            </a:r>
          </a:p>
          <a:p>
            <a:r>
              <a:rPr lang="en-IN" sz="2400" b="1" dirty="0" smtClean="0">
                <a:solidFill>
                  <a:schemeClr val="accent4">
                    <a:lumMod val="75000"/>
                  </a:schemeClr>
                </a:solidFill>
              </a:rPr>
              <a:t>The library used for the external styling of the dashboard in python is:</a:t>
            </a:r>
          </a:p>
          <a:p>
            <a:pPr>
              <a:buFont typeface="Arial" pitchFamily="34" charset="0"/>
              <a:buChar char="•"/>
            </a:pPr>
            <a:r>
              <a:rPr lang="en-IN" sz="2400" b="1" dirty="0" smtClean="0">
                <a:solidFill>
                  <a:schemeClr val="accent4">
                    <a:lumMod val="75000"/>
                  </a:schemeClr>
                </a:solidFill>
              </a:rPr>
              <a:t>Flask</a:t>
            </a:r>
          </a:p>
          <a:p>
            <a:r>
              <a:rPr lang="en-IN" sz="2400" b="1" dirty="0" smtClean="0">
                <a:solidFill>
                  <a:schemeClr val="accent4">
                    <a:lumMod val="75000"/>
                  </a:schemeClr>
                </a:solidFill>
              </a:rPr>
              <a:t>The library used to retrieve data from the social media site like yahoo finance and keeping a track on the live trends of the companies  is:</a:t>
            </a:r>
          </a:p>
          <a:p>
            <a:pPr>
              <a:buFont typeface="Arial" pitchFamily="34" charset="0"/>
              <a:buChar char="•"/>
            </a:pPr>
            <a:r>
              <a:rPr lang="en-IN" sz="2400" b="1" dirty="0" err="1" smtClean="0">
                <a:solidFill>
                  <a:schemeClr val="accent4">
                    <a:lumMod val="75000"/>
                  </a:schemeClr>
                </a:solidFill>
              </a:rPr>
              <a:t>Yfinance</a:t>
            </a:r>
            <a:r>
              <a:rPr lang="en-IN" sz="2400" b="1" dirty="0" smtClean="0">
                <a:solidFill>
                  <a:schemeClr val="accent4">
                    <a:lumMod val="75000"/>
                  </a:schemeClr>
                </a:solidFill>
              </a:rPr>
              <a:t> (yahoo finance)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INSTALL AND IMPORT LIBRARIES </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lnSpcReduction="10000"/>
          </a:bodyPr>
          <a:lstStyle/>
          <a:p>
            <a:pPr>
              <a:buNone/>
            </a:pPr>
            <a:r>
              <a:rPr lang="en-IN" dirty="0" smtClean="0"/>
              <a:t>	</a:t>
            </a:r>
            <a:r>
              <a:rPr lang="en-IN" b="1" dirty="0" smtClean="0">
                <a:solidFill>
                  <a:schemeClr val="accent4">
                    <a:lumMod val="75000"/>
                  </a:schemeClr>
                </a:solidFill>
              </a:rPr>
              <a:t>The libraries used building the machine learning model are:</a:t>
            </a:r>
          </a:p>
          <a:p>
            <a:pPr algn="just"/>
            <a:r>
              <a:rPr lang="en-IN" b="1" dirty="0" err="1" smtClean="0">
                <a:solidFill>
                  <a:schemeClr val="accent4">
                    <a:lumMod val="75000"/>
                  </a:schemeClr>
                </a:solidFill>
              </a:rPr>
              <a:t>Numpy</a:t>
            </a:r>
            <a:endParaRPr lang="en-IN" b="1" dirty="0" smtClean="0">
              <a:solidFill>
                <a:schemeClr val="accent4">
                  <a:lumMod val="75000"/>
                </a:schemeClr>
              </a:solidFill>
            </a:endParaRPr>
          </a:p>
          <a:p>
            <a:pPr algn="just"/>
            <a:r>
              <a:rPr lang="en-IN" b="1" dirty="0" smtClean="0">
                <a:solidFill>
                  <a:schemeClr val="accent4">
                    <a:lumMod val="75000"/>
                  </a:schemeClr>
                </a:solidFill>
              </a:rPr>
              <a:t>Pandas</a:t>
            </a:r>
          </a:p>
          <a:p>
            <a:pPr algn="just"/>
            <a:r>
              <a:rPr lang="en-IN" b="1" dirty="0" err="1" smtClean="0">
                <a:solidFill>
                  <a:schemeClr val="accent4">
                    <a:lumMod val="75000"/>
                  </a:schemeClr>
                </a:solidFill>
              </a:rPr>
              <a:t>Plotly</a:t>
            </a:r>
            <a:endParaRPr lang="en-IN" b="1" dirty="0" smtClean="0">
              <a:solidFill>
                <a:schemeClr val="accent4">
                  <a:lumMod val="75000"/>
                </a:schemeClr>
              </a:solidFill>
            </a:endParaRPr>
          </a:p>
          <a:p>
            <a:pPr algn="just"/>
            <a:r>
              <a:rPr lang="en-IN" b="1" dirty="0" err="1" smtClean="0">
                <a:solidFill>
                  <a:schemeClr val="accent4">
                    <a:lumMod val="75000"/>
                  </a:schemeClr>
                </a:solidFill>
              </a:rPr>
              <a:t>Scikit</a:t>
            </a:r>
            <a:r>
              <a:rPr lang="en-IN" b="1" dirty="0" smtClean="0">
                <a:solidFill>
                  <a:schemeClr val="accent4">
                    <a:lumMod val="75000"/>
                  </a:schemeClr>
                </a:solidFill>
              </a:rPr>
              <a:t>-learn</a:t>
            </a:r>
          </a:p>
          <a:p>
            <a:pPr algn="just"/>
            <a:r>
              <a:rPr lang="en-IN" b="1" dirty="0" err="1" smtClean="0">
                <a:solidFill>
                  <a:schemeClr val="accent4">
                    <a:lumMod val="75000"/>
                  </a:schemeClr>
                </a:solidFill>
              </a:rPr>
              <a:t>Scipy</a:t>
            </a:r>
            <a:endParaRPr lang="en-IN" b="1" dirty="0" smtClean="0">
              <a:solidFill>
                <a:schemeClr val="accent4">
                  <a:lumMod val="75000"/>
                </a:schemeClr>
              </a:solidFill>
            </a:endParaRPr>
          </a:p>
          <a:p>
            <a:pPr algn="just"/>
            <a:r>
              <a:rPr lang="en-IN" b="1" dirty="0" err="1" smtClean="0">
                <a:solidFill>
                  <a:schemeClr val="accent4">
                    <a:lumMod val="75000"/>
                  </a:schemeClr>
                </a:solidFill>
              </a:rPr>
              <a:t>Sklearn</a:t>
            </a:r>
            <a:endParaRPr lang="en-IN" b="1" dirty="0" smtClean="0">
              <a:solidFill>
                <a:schemeClr val="accent4">
                  <a:lumMod val="75000"/>
                </a:schemeClr>
              </a:solidFill>
            </a:endParaRP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STAGE 1: DESIGN </a:t>
            </a:r>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 DASHBOARD LAYOUT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lnSpcReduction="10000"/>
          </a:bodyPr>
          <a:lstStyle/>
          <a:p>
            <a:pPr>
              <a:buNone/>
            </a:pPr>
            <a:r>
              <a:rPr lang="en-IN" dirty="0" smtClean="0"/>
              <a:t>    </a:t>
            </a:r>
            <a:r>
              <a:rPr lang="en-IN" b="1" dirty="0" smtClean="0">
                <a:solidFill>
                  <a:schemeClr val="accent4">
                    <a:lumMod val="75000"/>
                  </a:schemeClr>
                </a:solidFill>
              </a:rPr>
              <a:t>For designing the dashboard </a:t>
            </a:r>
            <a:r>
              <a:rPr lang="en-IN" b="1" dirty="0" smtClean="0">
                <a:solidFill>
                  <a:schemeClr val="accent4">
                    <a:lumMod val="75000"/>
                  </a:schemeClr>
                </a:solidFill>
              </a:rPr>
              <a:t>layout, the </a:t>
            </a:r>
            <a:r>
              <a:rPr lang="en-IN" b="1" dirty="0" smtClean="0">
                <a:solidFill>
                  <a:schemeClr val="accent4">
                    <a:lumMod val="75000"/>
                  </a:schemeClr>
                </a:solidFill>
              </a:rPr>
              <a:t>python file we created is the app.py which is considered as the main program. The basic layout of the dashboard is developed in this file and the other files will be linked to this main file. The complete code part of the basic layout is described in steps:</a:t>
            </a:r>
          </a:p>
          <a:p>
            <a:r>
              <a:rPr lang="en-IN" b="1" dirty="0" smtClean="0">
                <a:solidFill>
                  <a:schemeClr val="accent4">
                    <a:lumMod val="75000"/>
                  </a:schemeClr>
                </a:solidFill>
              </a:rPr>
              <a:t>IMPORT THE LIBRARIES REQUIRED FOR BUILDING THE DASHBOARD</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58204" cy="6215106"/>
          </a:xfrm>
        </p:spPr>
        <p:txBody>
          <a:bodyPr>
            <a:normAutofit fontScale="90000"/>
          </a:bodyPr>
          <a:lstStyle/>
          <a:p>
            <a:pPr algn="l"/>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b="1" dirty="0" smtClean="0">
                <a:solidFill>
                  <a:schemeClr val="accent4">
                    <a:lumMod val="75000"/>
                  </a:schemeClr>
                </a:solidFill>
              </a:rPr>
              <a:t>These are the libraries used to create the basic layout of the dashboard. Dash, Dash-core-components, Dash-html-components and </a:t>
            </a:r>
            <a:r>
              <a:rPr lang="en-IN" sz="2400" b="1" dirty="0" err="1" smtClean="0">
                <a:solidFill>
                  <a:schemeClr val="accent4">
                    <a:lumMod val="75000"/>
                  </a:schemeClr>
                </a:solidFill>
              </a:rPr>
              <a:t>datetime</a:t>
            </a:r>
            <a:r>
              <a:rPr lang="en-IN" sz="2400" b="1" dirty="0" smtClean="0">
                <a:solidFill>
                  <a:schemeClr val="accent4">
                    <a:lumMod val="75000"/>
                  </a:schemeClr>
                </a:solidFill>
              </a:rPr>
              <a:t> for the </a:t>
            </a:r>
            <a:r>
              <a:rPr lang="en-IN" sz="2400" b="1" dirty="0" err="1" smtClean="0">
                <a:solidFill>
                  <a:schemeClr val="accent4">
                    <a:lumMod val="75000"/>
                  </a:schemeClr>
                </a:solidFill>
              </a:rPr>
              <a:t>calender</a:t>
            </a:r>
            <a:r>
              <a:rPr lang="en-IN" sz="2400" b="1" dirty="0" smtClean="0">
                <a:solidFill>
                  <a:schemeClr val="accent4">
                    <a:lumMod val="75000"/>
                  </a:schemeClr>
                </a:solidFill>
              </a:rPr>
              <a:t> to be used in the dashboard.</a:t>
            </a: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b="1" dirty="0" smtClean="0">
                <a:solidFill>
                  <a:schemeClr val="accent4">
                    <a:lumMod val="75000"/>
                  </a:schemeClr>
                </a:solidFill>
              </a:rPr>
              <a:t>Creating the dash instance and we can see the </a:t>
            </a:r>
            <a:r>
              <a:rPr lang="en-IN" sz="2400" b="1" dirty="0" err="1" smtClean="0">
                <a:solidFill>
                  <a:schemeClr val="accent4">
                    <a:lumMod val="75000"/>
                  </a:schemeClr>
                </a:solidFill>
              </a:rPr>
              <a:t>stylesheets</a:t>
            </a:r>
            <a:r>
              <a:rPr lang="en-IN" sz="2400" b="1" dirty="0" smtClean="0">
                <a:solidFill>
                  <a:schemeClr val="accent4">
                    <a:lumMod val="75000"/>
                  </a:schemeClr>
                </a:solidFill>
              </a:rPr>
              <a:t> written within it which is the link for the </a:t>
            </a:r>
            <a:r>
              <a:rPr lang="en-IN" sz="2400" b="1" dirty="0" err="1" smtClean="0">
                <a:solidFill>
                  <a:schemeClr val="accent4">
                    <a:lumMod val="75000"/>
                  </a:schemeClr>
                </a:solidFill>
              </a:rPr>
              <a:t>css</a:t>
            </a:r>
            <a:r>
              <a:rPr lang="en-IN" sz="2400" b="1" dirty="0" smtClean="0">
                <a:solidFill>
                  <a:schemeClr val="accent4">
                    <a:lumMod val="75000"/>
                  </a:schemeClr>
                </a:solidFill>
              </a:rPr>
              <a:t> file and then comes the server property as the dash will be used frequently.</a:t>
            </a:r>
            <a:br>
              <a:rPr lang="en-IN" sz="2400" b="1" dirty="0" smtClean="0">
                <a:solidFill>
                  <a:schemeClr val="accent4">
                    <a:lumMod val="75000"/>
                  </a:schemeClr>
                </a:solidFill>
              </a:rPr>
            </a:br>
            <a:r>
              <a:rPr lang="en-IN" sz="2400" dirty="0" smtClean="0"/>
              <a:t/>
            </a:r>
            <a:br>
              <a:rPr lang="en-IN" sz="2400" dirty="0" smtClean="0"/>
            </a:br>
            <a:r>
              <a:rPr lang="en-IN" sz="2400" dirty="0" smtClean="0"/>
              <a:t/>
            </a:r>
            <a:br>
              <a:rPr lang="en-IN" sz="2400" dirty="0" smtClean="0"/>
            </a:br>
            <a:endParaRPr lang="en-US" sz="2400" dirty="0"/>
          </a:p>
        </p:txBody>
      </p:sp>
      <p:pic>
        <p:nvPicPr>
          <p:cNvPr id="1026" name="Picture 2"/>
          <p:cNvPicPr>
            <a:picLocks noGrp="1" noChangeAspect="1" noChangeArrowheads="1"/>
          </p:cNvPicPr>
          <p:nvPr>
            <p:ph idx="1"/>
          </p:nvPr>
        </p:nvPicPr>
        <p:blipFill>
          <a:blip r:embed="rId2"/>
          <a:srcRect/>
          <a:stretch>
            <a:fillRect/>
          </a:stretch>
        </p:blipFill>
        <p:spPr bwMode="auto">
          <a:xfrm>
            <a:off x="714348" y="571480"/>
            <a:ext cx="5000660" cy="1571636"/>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71472" y="3500438"/>
            <a:ext cx="6143668" cy="18954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739</Words>
  <Application>Microsoft Office PowerPoint</Application>
  <PresentationFormat>On-screen Show (4:3)</PresentationFormat>
  <Paragraphs>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STOCK MARKETING PREDICTION DASHBOARD</vt:lpstr>
      <vt:lpstr>CONTENTS</vt:lpstr>
      <vt:lpstr>OBJECTIVE</vt:lpstr>
      <vt:lpstr>INTRODUCTION</vt:lpstr>
      <vt:lpstr>STEPS TO FOLLOW THE PROJECT</vt:lpstr>
      <vt:lpstr>INSTALL AND IMPORT THE LIBRARIES</vt:lpstr>
      <vt:lpstr>INSTALL AND IMPORT LIBRARIES </vt:lpstr>
      <vt:lpstr>STAGE 1: DESIGN THE DASHBOARD LAYOUT</vt:lpstr>
      <vt:lpstr>         These are the libraries used to create the basic layout of the dashboard. Dash, Dash-core-components, Dash-html-components and datetime for the calender to be used in the dashboard.        Creating the dash instance and we can see the stylesheets written within it which is the link for the css file and then comes the server property as the dash will be used frequently.   </vt:lpstr>
      <vt:lpstr>         Within the app.layout the complete html layout for the dashboard is written which contains the heading, text bars, buttons, calender being used in the dashboard. There are two html divisions in our code, first division is for the input layouts of the dashboard like stock code, number of days and the buttons in the board. The second division is for the information extracted about the companies from the social site yahoo finance and the live plots of the stock.  </vt:lpstr>
      <vt:lpstr>     This is the last part of the layout code for running the dashboard in development mode.  The app.py also contained call backs  and those are: -call back for company information -call back for stock graphs -call back for indicators -call back for forecast The call backs are for the generation of information and graphs for the company so, it will be further described in third stage. The call backs are done to update the blank sections in the second html.div.</vt:lpstr>
      <vt:lpstr>      This is the raw form of dashboard after executing the above written steps but it’s not the final one. We will be doing some changes to this dashboard in stage 2 by giving it a different interactive look.</vt:lpstr>
      <vt:lpstr>STAGE 2: STYLE THE DASHBOARD</vt:lpstr>
      <vt:lpstr>      Here, we have used the selector(*) for giving style to the entire dashboard. The parameters we mentioned here are margin, padding, box-sizing and font.                      In the body tab, the overflow property is specified and overflow hidden means, the overflow is clipped and it is non-scrollable. The remaining content is not visible we can also change this hidden to scroll or auto but visible is by default. .              </vt:lpstr>
      <vt:lpstr>Slide 15</vt:lpstr>
      <vt:lpstr>      This is the final interactive look of our stock prediction dashboard after styling. Further, in the stage 3, we will generate the maps and information about the site yahoo finance by adding callbacks to the main file(app.py).</vt:lpstr>
      <vt:lpstr>Till now, we are only done with the layout and styling of the dashboard which we have discussed above in Stage 1 and Stage 2. Further in Stage 3 and Stage 4, we will generate the information from the site and display them in the dashboard and forecast the future trends. These are the steps we are yet to go through but we will discuss about the plans of these two remaining stages in brief.</vt:lpstr>
      <vt:lpstr> STAGE 3: EXTRACT DATA AND GRAPHS FROM SOCIAL SITES </vt:lpstr>
      <vt:lpstr> STAGE 4: CREATING THE MODEL FOR FUTURE DATA PREDICTION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MARKETING PREDICTION DASHBOARD</dc:title>
  <dc:creator>Anwesha</dc:creator>
  <cp:lastModifiedBy>Anwesha</cp:lastModifiedBy>
  <cp:revision>46</cp:revision>
  <dcterms:created xsi:type="dcterms:W3CDTF">2021-07-11T13:23:30Z</dcterms:created>
  <dcterms:modified xsi:type="dcterms:W3CDTF">2021-07-13T19:41:50Z</dcterms:modified>
</cp:coreProperties>
</file>