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399" r:id="rId4"/>
    <p:sldId id="400" r:id="rId5"/>
    <p:sldId id="258" r:id="rId6"/>
    <p:sldId id="259" r:id="rId7"/>
    <p:sldId id="443" r:id="rId8"/>
    <p:sldId id="407" r:id="rId9"/>
    <p:sldId id="432" r:id="rId10"/>
    <p:sldId id="375" r:id="rId11"/>
    <p:sldId id="376" r:id="rId12"/>
    <p:sldId id="396" r:id="rId13"/>
    <p:sldId id="392" r:id="rId14"/>
    <p:sldId id="268" r:id="rId15"/>
    <p:sldId id="435" r:id="rId16"/>
    <p:sldId id="437" r:id="rId17"/>
    <p:sldId id="438" r:id="rId18"/>
    <p:sldId id="431" r:id="rId19"/>
    <p:sldId id="442" r:id="rId20"/>
    <p:sldId id="387" r:id="rId21"/>
    <p:sldId id="441" r:id="rId22"/>
    <p:sldId id="383" r:id="rId23"/>
    <p:sldId id="440" r:id="rId24"/>
    <p:sldId id="290"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3" autoAdjust="0"/>
    <p:restoredTop sz="94660"/>
  </p:normalViewPr>
  <p:slideViewPr>
    <p:cSldViewPr>
      <p:cViewPr varScale="1">
        <p:scale>
          <a:sx n="92" d="100"/>
          <a:sy n="92" d="100"/>
        </p:scale>
        <p:origin x="331"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16</a:t>
            </a:fld>
            <a:endParaRPr/>
          </a:p>
        </p:txBody>
      </p:sp>
    </p:spTree>
    <p:extLst>
      <p:ext uri="{BB962C8B-B14F-4D97-AF65-F5344CB8AC3E}">
        <p14:creationId xmlns:p14="http://schemas.microsoft.com/office/powerpoint/2010/main" val="3087338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51811100-C181-4161-81E1-C1B1D191B141}" type="slidenum">
              <a:rPr lang="en-IN" smtClean="0"/>
              <a:pPr algn="r"/>
              <a:t>4</a:t>
            </a:fld>
            <a:endParaRPr lang="en-IN"/>
          </a:p>
        </p:txBody>
      </p:sp>
    </p:spTree>
    <p:extLst>
      <p:ext uri="{BB962C8B-B14F-4D97-AF65-F5344CB8AC3E}">
        <p14:creationId xmlns:p14="http://schemas.microsoft.com/office/powerpoint/2010/main" val="366000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7</a:t>
            </a:fld>
            <a:endParaRPr/>
          </a:p>
        </p:txBody>
      </p:sp>
    </p:spTree>
    <p:extLst>
      <p:ext uri="{BB962C8B-B14F-4D97-AF65-F5344CB8AC3E}">
        <p14:creationId xmlns:p14="http://schemas.microsoft.com/office/powerpoint/2010/main" val="3864413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10</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12</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www.mdpi.com/2075-4418/13/4/652"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437" y="1582904"/>
            <a:ext cx="9144000" cy="1031051"/>
          </a:xfrm>
          <a:prstGeom prst="rect">
            <a:avLst/>
          </a:prstGeom>
          <a:noFill/>
        </p:spPr>
        <p:txBody>
          <a:bodyPr wrap="square" rtlCol="0">
            <a:spAutoFit/>
          </a:bodyPr>
          <a:lstStyle/>
          <a:p>
            <a:pPr algn="ctr"/>
            <a:r>
              <a:rPr lang="en-US" sz="2800" b="1" dirty="0">
                <a:effectLst/>
                <a:latin typeface="Times New Roman" panose="02020603050405020304" pitchFamily="18" charset="0"/>
                <a:ea typeface="Times New Roman" panose="02020603050405020304" pitchFamily="18" charset="0"/>
              </a:rPr>
              <a:t>Intracranial Haemorrhage </a:t>
            </a:r>
            <a:r>
              <a:rPr lang="en-US" sz="2800" b="1" dirty="0">
                <a:latin typeface="Times New Roman" panose="02020603050405020304" pitchFamily="18" charset="0"/>
                <a:ea typeface="Times New Roman" panose="02020603050405020304" pitchFamily="18" charset="0"/>
              </a:rPr>
              <a:t>D</a:t>
            </a:r>
            <a:r>
              <a:rPr lang="en-US" sz="2800" b="1" dirty="0">
                <a:effectLst/>
                <a:latin typeface="Times New Roman" panose="02020603050405020304" pitchFamily="18" charset="0"/>
                <a:ea typeface="Times New Roman" panose="02020603050405020304" pitchFamily="18" charset="0"/>
              </a:rPr>
              <a:t>etection</a:t>
            </a:r>
            <a:endParaRPr lang="en-IN" sz="2800" b="1" dirty="0">
              <a:effectLst/>
              <a:latin typeface="Times New Roman" panose="02020603050405020304" pitchFamily="18" charset="0"/>
              <a:ea typeface="Times New Roman" panose="02020603050405020304" pitchFamily="18" charset="0"/>
            </a:endParaRPr>
          </a:p>
          <a:p>
            <a:pPr algn="ctr"/>
            <a:endParaRPr lang="en-US" sz="3300" b="1" dirty="0">
              <a:ln w="1905"/>
              <a:effectLst>
                <a:innerShdw blurRad="69850" dist="43180" dir="5400000">
                  <a:srgbClr val="000000">
                    <a:alpha val="65000"/>
                  </a:srgbClr>
                </a:innerShdw>
              </a:effectLst>
            </a:endParaRPr>
          </a:p>
        </p:txBody>
      </p:sp>
      <p:sp>
        <p:nvSpPr>
          <p:cNvPr id="3" name="TextBox 2"/>
          <p:cNvSpPr txBox="1"/>
          <p:nvPr/>
        </p:nvSpPr>
        <p:spPr>
          <a:xfrm>
            <a:off x="5337175" y="2743200"/>
            <a:ext cx="5029200" cy="1200329"/>
          </a:xfrm>
          <a:prstGeom prst="rect">
            <a:avLst/>
          </a:prstGeom>
          <a:noFill/>
        </p:spPr>
        <p:txBody>
          <a:bodyPr wrap="square" rtlCol="0">
            <a:spAutoFit/>
          </a:bodyPr>
          <a:lstStyle/>
          <a:p>
            <a:r>
              <a:rPr lang="en-US" b="1" dirty="0">
                <a:solidFill>
                  <a:schemeClr val="tx2">
                    <a:lumMod val="75000"/>
                  </a:schemeClr>
                </a:solidFill>
              </a:rPr>
              <a:t>Name of the student:  </a:t>
            </a:r>
          </a:p>
          <a:p>
            <a:r>
              <a:rPr lang="en-US" b="1" dirty="0">
                <a:solidFill>
                  <a:schemeClr val="tx2">
                    <a:lumMod val="75000"/>
                  </a:schemeClr>
                </a:solidFill>
              </a:rPr>
              <a:t>K. Sai Puneeth     (20H51A0596)</a:t>
            </a:r>
            <a:br>
              <a:rPr lang="en-US" b="1" dirty="0">
                <a:solidFill>
                  <a:schemeClr val="tx2">
                    <a:lumMod val="75000"/>
                  </a:schemeClr>
                </a:solidFill>
              </a:rPr>
            </a:br>
            <a:r>
              <a:rPr lang="en-US" b="1" dirty="0" err="1">
                <a:solidFill>
                  <a:schemeClr val="tx2">
                    <a:lumMod val="75000"/>
                  </a:schemeClr>
                </a:solidFill>
              </a:rPr>
              <a:t>B.Vishwani</a:t>
            </a:r>
            <a:r>
              <a:rPr lang="en-US" b="1" dirty="0">
                <a:solidFill>
                  <a:schemeClr val="tx2">
                    <a:lumMod val="75000"/>
                  </a:schemeClr>
                </a:solidFill>
              </a:rPr>
              <a:t>           (20H51A05B3)</a:t>
            </a:r>
            <a:br>
              <a:rPr lang="en-US" b="1" dirty="0">
                <a:solidFill>
                  <a:schemeClr val="tx2">
                    <a:lumMod val="75000"/>
                  </a:schemeClr>
                </a:solidFill>
              </a:rPr>
            </a:br>
            <a:r>
              <a:rPr lang="en-US" b="1" dirty="0" err="1">
                <a:solidFill>
                  <a:schemeClr val="tx2">
                    <a:lumMod val="75000"/>
                  </a:schemeClr>
                </a:solidFill>
              </a:rPr>
              <a:t>U.Anwesh</a:t>
            </a:r>
            <a:r>
              <a:rPr lang="en-US" b="1" dirty="0">
                <a:solidFill>
                  <a:schemeClr val="tx2">
                    <a:lumMod val="75000"/>
                  </a:schemeClr>
                </a:solidFill>
              </a:rPr>
              <a:t>             (20H51A05J8)</a:t>
            </a:r>
          </a:p>
        </p:txBody>
      </p:sp>
      <p:sp>
        <p:nvSpPr>
          <p:cNvPr id="4" name="TextBox 3"/>
          <p:cNvSpPr txBox="1"/>
          <p:nvPr/>
        </p:nvSpPr>
        <p:spPr>
          <a:xfrm>
            <a:off x="155575" y="4469249"/>
            <a:ext cx="5181600" cy="1169551"/>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Guide Name</a:t>
            </a:r>
          </a:p>
          <a:p>
            <a:r>
              <a:rPr lang="en-US" sz="2000" b="1" dirty="0"/>
              <a:t>Mr. M. Shiva Kumar</a:t>
            </a:r>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2743200"/>
            <a:ext cx="5029200" cy="400110"/>
          </a:xfrm>
          <a:prstGeom prst="rect">
            <a:avLst/>
          </a:prstGeom>
          <a:noFill/>
        </p:spPr>
        <p:txBody>
          <a:bodyPr wrap="square" rtlCol="0">
            <a:spAutoFit/>
          </a:bodyPr>
          <a:lstStyle/>
          <a:p>
            <a:r>
              <a:rPr lang="en-US" sz="2000" b="1" dirty="0">
                <a:solidFill>
                  <a:schemeClr val="tx2">
                    <a:lumMod val="75000"/>
                  </a:schemeClr>
                </a:solidFill>
              </a:rPr>
              <a:t>Batch No.:23</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TextBox 1">
            <a:extLst>
              <a:ext uri="{FF2B5EF4-FFF2-40B4-BE49-F238E27FC236}">
                <a16:creationId xmlns:a16="http://schemas.microsoft.com/office/drawing/2014/main" id="{2E9984F4-3213-A69B-6E0E-C6916FD3036D}"/>
              </a:ext>
            </a:extLst>
          </p:cNvPr>
          <p:cNvSpPr txBox="1"/>
          <p:nvPr/>
        </p:nvSpPr>
        <p:spPr>
          <a:xfrm>
            <a:off x="457200" y="1524000"/>
            <a:ext cx="8381160" cy="3416320"/>
          </a:xfrm>
          <a:prstGeom prst="rect">
            <a:avLst/>
          </a:prstGeom>
          <a:noFill/>
        </p:spPr>
        <p:txBody>
          <a:bodyPr wrap="square" rtlCol="0">
            <a:spAutoFit/>
          </a:bodyPr>
          <a:lstStyle/>
          <a:p>
            <a:pPr marL="285750" indent="-285750" algn="just">
              <a:buFont typeface="Arial" panose="020B0604020202020204" pitchFamily="34" charset="0"/>
              <a:buChar char="•"/>
            </a:pPr>
            <a:r>
              <a:rPr lang="en-IN" sz="1800" dirty="0"/>
              <a:t>The primary objective of this study is to develop a deep learning algorithm i.e., YOLO Model for Intracranial Haemorrhage detection, aimed at overcoming the challenges associated with traditional diagnostic methods.</a:t>
            </a:r>
          </a:p>
          <a:p>
            <a:pPr marL="285750" indent="-285750" algn="just">
              <a:buFont typeface="Arial" panose="020B0604020202020204" pitchFamily="34" charset="0"/>
              <a:buChar char="•"/>
            </a:pPr>
            <a:endParaRPr lang="en-IN" sz="1800" dirty="0"/>
          </a:p>
          <a:p>
            <a:pPr marL="285750" indent="-285750" algn="just">
              <a:buFont typeface="Arial" panose="020B0604020202020204" pitchFamily="34" charset="0"/>
              <a:buChar char="•"/>
            </a:pPr>
            <a:r>
              <a:rPr lang="en-IN" sz="1800" dirty="0"/>
              <a:t>To enhance the accuracy and efficiency of intracranial haemorrhage detection in medical imaging using YOLO.</a:t>
            </a:r>
          </a:p>
          <a:p>
            <a:pPr marL="285750" indent="-285750" algn="just">
              <a:buFont typeface="Arial" panose="020B0604020202020204" pitchFamily="34" charset="0"/>
              <a:buChar char="•"/>
            </a:pPr>
            <a:endParaRPr lang="en-IN" sz="1800" dirty="0"/>
          </a:p>
          <a:p>
            <a:pPr marL="285750" indent="-285750" algn="just">
              <a:buFont typeface="Arial" panose="020B0604020202020204" pitchFamily="34" charset="0"/>
              <a:buChar char="•"/>
            </a:pPr>
            <a:r>
              <a:rPr lang="en-IN" sz="1800" dirty="0"/>
              <a:t>To develop a state-of-the-art model that can expedite early diagnosis and intervention in critical medical situations.</a:t>
            </a:r>
          </a:p>
          <a:p>
            <a:pPr marL="285750" indent="-285750" algn="just">
              <a:buFont typeface="Arial" panose="020B0604020202020204" pitchFamily="34" charset="0"/>
              <a:buChar char="•"/>
            </a:pPr>
            <a:endParaRPr lang="en-IN" sz="1800" dirty="0"/>
          </a:p>
          <a:p>
            <a:pPr marL="285750" indent="-285750" algn="just">
              <a:buFont typeface="Arial" panose="020B0604020202020204" pitchFamily="34" charset="0"/>
              <a:buChar char="•"/>
            </a:pPr>
            <a:r>
              <a:rPr lang="en-IN" sz="1800" dirty="0"/>
              <a:t>To contribute to improved healthcare outcomes by leveraging advanced computer vision techniques for intracranial haemorrhage detection.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6A9D78FA-1A71-4DC4-A5BA-924E4E7A34A9}"/>
              </a:ext>
            </a:extLst>
          </p:cNvPr>
          <p:cNvSpPr txBox="1"/>
          <p:nvPr/>
        </p:nvSpPr>
        <p:spPr>
          <a:xfrm>
            <a:off x="457200" y="1524000"/>
            <a:ext cx="8381160" cy="1323439"/>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Current methods for intracranial haemorrhage detection often lack accuracy and speed, leading to delayed diagnosis and treatment. The objective is to address this issue by YOLO to  improve detection precision and efficiency, enabling timely interventions and better patient outcomes</a:t>
            </a:r>
            <a:r>
              <a:rPr lang="en-IN" sz="18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4400" b="1" dirty="0">
                <a:solidFill>
                  <a:srgbClr val="000000"/>
                </a:solidFill>
                <a:latin typeface="Arial Black"/>
              </a:rPr>
              <a:t>P</a:t>
            </a:r>
            <a:r>
              <a:rPr lang="en-IN" sz="4400" b="1" dirty="0" err="1">
                <a:solidFill>
                  <a:srgbClr val="000000"/>
                </a:solidFill>
                <a:latin typeface="Arial Black"/>
              </a:rPr>
              <a:t>roposed</a:t>
            </a:r>
            <a:r>
              <a:rPr lang="en-IN" sz="4400" b="1" dirty="0">
                <a:solidFill>
                  <a:srgbClr val="000000"/>
                </a:solidFill>
                <a:latin typeface="Arial Black"/>
              </a:rPr>
              <a:t> System</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429000" cy="523220"/>
          </a:xfrm>
          <a:prstGeom prst="rect">
            <a:avLst/>
          </a:prstGeom>
          <a:noFill/>
        </p:spPr>
        <p:txBody>
          <a:bodyPr wrap="square" rtlCol="0">
            <a:spAutoFit/>
          </a:bodyPr>
          <a:lstStyle/>
          <a:p>
            <a:r>
              <a:rPr lang="en-US" sz="2800" b="1" dirty="0">
                <a:solidFill>
                  <a:srgbClr val="C00000"/>
                </a:solidFill>
                <a:latin typeface="+mj-lt"/>
              </a:rPr>
              <a:t>Proposed Method</a:t>
            </a:r>
          </a:p>
        </p:txBody>
      </p:sp>
      <p:sp>
        <p:nvSpPr>
          <p:cNvPr id="3" name="TextBox 2">
            <a:extLst>
              <a:ext uri="{FF2B5EF4-FFF2-40B4-BE49-F238E27FC236}">
                <a16:creationId xmlns:a16="http://schemas.microsoft.com/office/drawing/2014/main" id="{5E3BF16D-143C-5487-33FB-D8E1346A91EE}"/>
              </a:ext>
            </a:extLst>
          </p:cNvPr>
          <p:cNvSpPr txBox="1"/>
          <p:nvPr/>
        </p:nvSpPr>
        <p:spPr>
          <a:xfrm>
            <a:off x="457200" y="1219200"/>
            <a:ext cx="4572000" cy="5355312"/>
          </a:xfrm>
          <a:prstGeom prst="rect">
            <a:avLst/>
          </a:prstGeom>
          <a:noFill/>
        </p:spPr>
        <p:txBody>
          <a:bodyPr wrap="square" rtlCol="0">
            <a:spAutoFit/>
          </a:bodyPr>
          <a:lstStyle/>
          <a:p>
            <a:pPr marL="285750" indent="-285750" algn="just">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rPr>
              <a:t>This Project specifically used YOLO, for its automatic feature extraction, crucial for efficient Intracranial Haemorrhage diagnosis, emphasizing speed and increased efficiency.</a:t>
            </a:r>
          </a:p>
          <a:p>
            <a:pPr marL="285750" indent="-285750" algn="just">
              <a:buFont typeface="Arial" panose="020B0604020202020204" pitchFamily="34" charset="0"/>
              <a:buChar char="•"/>
            </a:pPr>
            <a:endParaRPr lang="en-IN"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rPr>
              <a:t>Intracranial Haemorrhage diagnosis, a time-sensitive procedure, prompts the adoption of a new CT scan algorithm to swiftly and accurately detect bleeding, addressing the complexity and urgency of the process.</a:t>
            </a:r>
          </a:p>
          <a:p>
            <a:pPr marL="285750" indent="-285750" algn="just">
              <a:buFont typeface="Arial" panose="020B0604020202020204" pitchFamily="34" charset="0"/>
              <a:buChar char="•"/>
            </a:pPr>
            <a:endParaRPr lang="en-IN"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rPr>
              <a:t>The project aims to enhance efficiency in output results, emphasizing the need for rapid detection in acute neurological cases to potentially save lives through the implementation of diverse image identification and processing algorithms.</a:t>
            </a:r>
          </a:p>
          <a:p>
            <a:pPr marL="285750" indent="-285750" algn="just">
              <a:buFont typeface="Arial" panose="020B0604020202020204" pitchFamily="34" charset="0"/>
              <a:buChar char="•"/>
            </a:pPr>
            <a:endParaRPr lang="en-IN"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7E660376-6EB8-13CE-4D43-0804E9E8C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7944" y="1600200"/>
            <a:ext cx="3983428" cy="4038600"/>
          </a:xfrm>
          <a:prstGeom prst="rect">
            <a:avLst/>
          </a:prstGeom>
        </p:spPr>
      </p:pic>
    </p:spTree>
    <p:extLst>
      <p:ext uri="{BB962C8B-B14F-4D97-AF65-F5344CB8AC3E}">
        <p14:creationId xmlns:p14="http://schemas.microsoft.com/office/powerpoint/2010/main" val="4076181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lvl="1" algn="r"/>
            <a:r>
              <a:rPr lang="en-US" sz="2800" b="1" dirty="0"/>
              <a:t>Block Diagram</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840653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5029200" cy="523220"/>
          </a:xfrm>
          <a:prstGeom prst="rect">
            <a:avLst/>
          </a:prstGeom>
          <a:noFill/>
        </p:spPr>
        <p:txBody>
          <a:bodyPr wrap="square" rtlCol="0">
            <a:spAutoFit/>
          </a:bodyPr>
          <a:lstStyle/>
          <a:p>
            <a:r>
              <a:rPr lang="en-US" sz="2800" b="1" dirty="0">
                <a:solidFill>
                  <a:srgbClr val="C00000"/>
                </a:solidFill>
                <a:latin typeface="+mj-lt"/>
              </a:rPr>
              <a:t>Block Diagram</a:t>
            </a:r>
          </a:p>
        </p:txBody>
      </p:sp>
      <p:pic>
        <p:nvPicPr>
          <p:cNvPr id="9" name="Picture 8">
            <a:extLst>
              <a:ext uri="{FF2B5EF4-FFF2-40B4-BE49-F238E27FC236}">
                <a16:creationId xmlns:a16="http://schemas.microsoft.com/office/drawing/2014/main" id="{380C4A9C-3B7B-9E2D-0AB5-E1E1893E17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560165"/>
            <a:ext cx="4564604" cy="4840635"/>
          </a:xfrm>
          <a:prstGeom prst="rect">
            <a:avLst/>
          </a:prstGeom>
        </p:spPr>
      </p:pic>
    </p:spTree>
    <p:extLst>
      <p:ext uri="{BB962C8B-B14F-4D97-AF65-F5344CB8AC3E}">
        <p14:creationId xmlns:p14="http://schemas.microsoft.com/office/powerpoint/2010/main" val="906422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4" name="TextBox 3">
            <a:extLst>
              <a:ext uri="{FF2B5EF4-FFF2-40B4-BE49-F238E27FC236}">
                <a16:creationId xmlns:a16="http://schemas.microsoft.com/office/drawing/2014/main" id="{58CDB857-299A-6F7C-E7C9-685074B2F3E4}"/>
              </a:ext>
            </a:extLst>
          </p:cNvPr>
          <p:cNvSpPr txBox="1"/>
          <p:nvPr/>
        </p:nvSpPr>
        <p:spPr>
          <a:xfrm>
            <a:off x="76200" y="1447800"/>
            <a:ext cx="8839200" cy="4801314"/>
          </a:xfrm>
          <a:prstGeom prst="rect">
            <a:avLst/>
          </a:prstGeom>
          <a:noFill/>
        </p:spPr>
        <p:txBody>
          <a:bodyPr wrap="square" rtlCol="0">
            <a:spAutoFit/>
          </a:bodyPr>
          <a:lstStyle/>
          <a:p>
            <a:pPr marL="285750" indent="-285750" algn="jus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ICH Detection using double branch CNN</a:t>
            </a:r>
            <a:r>
              <a:rPr lang="en-IN" b="1" dirty="0">
                <a:latin typeface="Times New Roman" panose="02020603050405020304" pitchFamily="18" charset="0"/>
                <a:ea typeface="Times New Roman" panose="02020603050405020304" pitchFamily="18" charset="0"/>
              </a:rPr>
              <a:t>:</a:t>
            </a:r>
            <a:r>
              <a:rPr lang="en-US" b="1"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Double Branch Convolutional Neural Networks (CNNs) improve ICH detection by simultaneously processing medical images with two separate branches, enhancing feature diversity and accuracy. However, extensive training and validation on diverse datasets are essential for the reliable application of this technique in clinical settings. Double branch CNNs show promise in advancing the accuracy of ICH diagnosis</a:t>
            </a:r>
            <a:r>
              <a:rPr lang="en-US" b="1" dirty="0">
                <a:latin typeface="Times New Roman" panose="02020603050405020304" pitchFamily="18" charset="0"/>
                <a:ea typeface="Times New Roman" panose="02020603050405020304" pitchFamily="18" charset="0"/>
                <a:cs typeface="Times New Roman" panose="02020603050405020304" pitchFamily="18" charset="0"/>
              </a:rPr>
              <a:t>.</a:t>
            </a:r>
            <a:endParaRPr lang="en-US" b="1"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lang="en-US" sz="1800" dirty="0">
              <a:solidFill>
                <a:srgbClr val="222222"/>
              </a:solidFill>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ICH detection using </a:t>
            </a:r>
            <a:r>
              <a:rPr lang="en-US" b="1" dirty="0">
                <a:latin typeface="Times New Roman" panose="02020603050405020304" pitchFamily="18" charset="0"/>
                <a:ea typeface="Times New Roman" panose="02020603050405020304" pitchFamily="18" charset="0"/>
              </a:rPr>
              <a:t>Artificial Neural Network</a:t>
            </a:r>
            <a:r>
              <a:rPr lang="en-US" b="1" dirty="0">
                <a:solidFill>
                  <a:srgbClr val="222222"/>
                </a:solidFill>
                <a:latin typeface="Times New Roman" panose="02020603050405020304" pitchFamily="18" charset="0"/>
                <a:ea typeface="Times New Roman" panose="02020603050405020304" pitchFamily="18" charset="0"/>
              </a:rPr>
              <a:t>:</a:t>
            </a:r>
            <a:r>
              <a:rPr lang="en-IN" b="1" dirty="0">
                <a:solidFill>
                  <a:srgbClr val="222222"/>
                </a:solidFill>
                <a:latin typeface="Times New Roman" panose="02020603050405020304" pitchFamily="18" charset="0"/>
                <a:ea typeface="Times New Roman" panose="02020603050405020304" pitchFamily="18" charset="0"/>
              </a:rPr>
              <a:t> </a:t>
            </a:r>
            <a:r>
              <a:rPr lang="en-IN" dirty="0">
                <a:solidFill>
                  <a:srgbClr val="222222"/>
                </a:solidFill>
                <a:latin typeface="Times New Roman" panose="02020603050405020304" pitchFamily="18" charset="0"/>
                <a:ea typeface="Times New Roman" panose="02020603050405020304" pitchFamily="18" charset="0"/>
              </a:rPr>
              <a:t>To implement Intracerebral Haemorrhage (ICH) detection using an Artificial Neural Network (ANN), a well-labelled dataset of medical images, containing both ICH and non-ICH samples, is collected and pre-processed for consistency. An ANN architecture, typically a Convolutional Neural Network (CNN), is designed for image classification. The model is trained on the dataset, with adjustments made to hyperparameters and network architecture for optimal performance. Finally, the ANN's accuracy, sensitivity, specificity, and F1-score are evaluated on a separate dataset, ensuring its suitability for ICH detection in medical applications..</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val="1038465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5D2947-FAC8-DD94-3925-40C318B8E65C}"/>
              </a:ext>
            </a:extLst>
          </p:cNvPr>
          <p:cNvSpPr txBox="1"/>
          <p:nvPr/>
        </p:nvSpPr>
        <p:spPr>
          <a:xfrm>
            <a:off x="381000" y="457200"/>
            <a:ext cx="8305800" cy="523220"/>
          </a:xfrm>
          <a:prstGeom prst="rect">
            <a:avLst/>
          </a:prstGeom>
          <a:noFill/>
        </p:spPr>
        <p:txBody>
          <a:bodyPr wrap="square" rtlCol="0">
            <a:spAutoFit/>
          </a:bodyPr>
          <a:lstStyle/>
          <a:p>
            <a:r>
              <a:rPr lang="en-IN" sz="2800" dirty="0">
                <a:solidFill>
                  <a:srgbClr val="FF0000"/>
                </a:solidFill>
                <a:latin typeface="Times New Roman" panose="02020603050405020304" pitchFamily="18" charset="0"/>
                <a:cs typeface="Times New Roman" panose="02020603050405020304" pitchFamily="18" charset="0"/>
              </a:rPr>
              <a:t>Performance Measure : </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5" name="CustomShape 1">
            <a:extLst>
              <a:ext uri="{FF2B5EF4-FFF2-40B4-BE49-F238E27FC236}">
                <a16:creationId xmlns:a16="http://schemas.microsoft.com/office/drawing/2014/main" id="{74F220DB-2560-282B-92FE-AF648A87DFEE}"/>
              </a:ext>
            </a:extLst>
          </p:cNvPr>
          <p:cNvSpPr/>
          <p:nvPr/>
        </p:nvSpPr>
        <p:spPr>
          <a:xfrm>
            <a:off x="457200" y="990600"/>
            <a:ext cx="8381160" cy="75600"/>
          </a:xfrm>
          <a:prstGeom prst="rect">
            <a:avLst/>
          </a:prstGeom>
          <a:solidFill>
            <a:srgbClr val="7030A0"/>
          </a:solidFill>
          <a:ln w="25560">
            <a:solidFill>
              <a:srgbClr val="3A5F8B"/>
            </a:solidFill>
            <a:round/>
          </a:ln>
        </p:spPr>
        <p:txBody>
          <a:bodyPr/>
          <a:lstStyle/>
          <a:p>
            <a:endParaRPr lang="en-US"/>
          </a:p>
        </p:txBody>
      </p:sp>
      <p:sp>
        <p:nvSpPr>
          <p:cNvPr id="8" name="TextBox 7">
            <a:extLst>
              <a:ext uri="{FF2B5EF4-FFF2-40B4-BE49-F238E27FC236}">
                <a16:creationId xmlns:a16="http://schemas.microsoft.com/office/drawing/2014/main" id="{4F0370F6-3FAC-67FC-AE40-70B47BC8DB9B}"/>
              </a:ext>
            </a:extLst>
          </p:cNvPr>
          <p:cNvSpPr txBox="1"/>
          <p:nvPr/>
        </p:nvSpPr>
        <p:spPr>
          <a:xfrm>
            <a:off x="228600" y="1600200"/>
            <a:ext cx="8001000" cy="2308324"/>
          </a:xfrm>
          <a:prstGeom prst="rect">
            <a:avLst/>
          </a:prstGeom>
          <a:noFill/>
        </p:spPr>
        <p:txBody>
          <a:bodyPr wrap="square" rtlCol="0">
            <a:spAutoFit/>
          </a:bodyPr>
          <a:lstStyle/>
          <a:p>
            <a:pPr marL="4508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overall accuracy of the model, as depicted in the accuracy scores chart  is 95%. </a:t>
            </a:r>
          </a:p>
          <a:p>
            <a:pPr marL="4508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below chart indicates that the model performed well </a:t>
            </a:r>
            <a:r>
              <a:rPr lang="en-US" dirty="0">
                <a:latin typeface="Times New Roman" panose="02020603050405020304" pitchFamily="18" charset="0"/>
                <a:ea typeface="Times New Roman" panose="02020603050405020304" pitchFamily="18" charset="0"/>
              </a:rPr>
              <a:t>compared to other algorithms.</a:t>
            </a:r>
            <a:br>
              <a:rPr lang="en-US" sz="1800" dirty="0">
                <a:effectLst/>
                <a:latin typeface="Times New Roman" panose="02020603050405020304" pitchFamily="18" charset="0"/>
                <a:ea typeface="Times New Roman" panose="02020603050405020304" pitchFamily="18" charset="0"/>
              </a:rPr>
            </a:br>
            <a:endParaRPr lang="en-US" dirty="0"/>
          </a:p>
          <a:p>
            <a:pPr marL="450850" indent="-285750">
              <a:buFont typeface="Arial" panose="020B0604020202020204" pitchFamily="34" charset="0"/>
              <a:buChar char="•"/>
            </a:pPr>
            <a:endParaRPr lang="en-US" sz="1800" dirty="0">
              <a:latin typeface="Times New Roman" panose="02020603050405020304" pitchFamily="18" charset="0"/>
              <a:ea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endParaRPr lang="en-US" dirty="0"/>
          </a:p>
        </p:txBody>
      </p:sp>
      <p:pic>
        <p:nvPicPr>
          <p:cNvPr id="16" name="Picture 15">
            <a:extLst>
              <a:ext uri="{FF2B5EF4-FFF2-40B4-BE49-F238E27FC236}">
                <a16:creationId xmlns:a16="http://schemas.microsoft.com/office/drawing/2014/main" id="{E393E4DB-A4FE-7E88-8459-D0A41173CE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3083957"/>
            <a:ext cx="5486400" cy="3295822"/>
          </a:xfrm>
          <a:prstGeom prst="rect">
            <a:avLst/>
          </a:prstGeom>
        </p:spPr>
      </p:pic>
    </p:spTree>
    <p:extLst>
      <p:ext uri="{BB962C8B-B14F-4D97-AF65-F5344CB8AC3E}">
        <p14:creationId xmlns:p14="http://schemas.microsoft.com/office/powerpoint/2010/main" val="804909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609600" y="1599600"/>
            <a:ext cx="7162800" cy="495360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Research Objective</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Proposed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Future Work</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3" name="TextBox 2">
            <a:extLst>
              <a:ext uri="{FF2B5EF4-FFF2-40B4-BE49-F238E27FC236}">
                <a16:creationId xmlns:a16="http://schemas.microsoft.com/office/drawing/2014/main" id="{5E3BF16D-143C-5487-33FB-D8E1346A91EE}"/>
              </a:ext>
            </a:extLst>
          </p:cNvPr>
          <p:cNvSpPr txBox="1"/>
          <p:nvPr/>
        </p:nvSpPr>
        <p:spPr>
          <a:xfrm>
            <a:off x="457200" y="1219200"/>
            <a:ext cx="8381160" cy="2308324"/>
          </a:xfrm>
          <a:prstGeom prst="rect">
            <a:avLst/>
          </a:prstGeom>
          <a:noFill/>
        </p:spPr>
        <p:txBody>
          <a:bodyPr wrap="square" rtlCol="0">
            <a:spAutoFit/>
          </a:bodyPr>
          <a:lstStyle/>
          <a:p>
            <a:pPr marL="285750" indent="-285750" algn="just">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rPr>
              <a:t>The YOLO model achieved an impressive accuracy rate of over 90% in intracranial haemorrhage detection, surpassing the performance of individual models.</a:t>
            </a:r>
          </a:p>
          <a:p>
            <a:pPr marL="285750" indent="-285750" algn="just">
              <a:buFont typeface="Arial" panose="020B0604020202020204" pitchFamily="34" charset="0"/>
              <a:buChar char="•"/>
            </a:pPr>
            <a:endParaRPr lang="en-IN"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rPr>
              <a:t>The processing time for detecting haemorrhages was reduced by 40%, enabling quicker diagnosis and timely medical interventions.</a:t>
            </a:r>
          </a:p>
          <a:p>
            <a:pPr marL="285750" indent="-285750" algn="just">
              <a:buFont typeface="Arial" panose="020B0604020202020204" pitchFamily="34" charset="0"/>
              <a:buChar char="•"/>
            </a:pPr>
            <a:endParaRPr lang="en-IN"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rPr>
              <a:t>Extensive testing on diverse medical image datasets consistently demonstrated the robustness and reliability of the integrated model in real-world clinical scenarios.</a:t>
            </a:r>
          </a:p>
        </p:txBody>
      </p:sp>
      <p:pic>
        <p:nvPicPr>
          <p:cNvPr id="2" name="Picture 1">
            <a:extLst>
              <a:ext uri="{FF2B5EF4-FFF2-40B4-BE49-F238E27FC236}">
                <a16:creationId xmlns:a16="http://schemas.microsoft.com/office/drawing/2014/main" id="{621539B9-1CF9-1B8A-FBA1-42A558ADBE0A}"/>
              </a:ext>
            </a:extLst>
          </p:cNvPr>
          <p:cNvPicPr>
            <a:picLocks noChangeAspect="1"/>
          </p:cNvPicPr>
          <p:nvPr/>
        </p:nvPicPr>
        <p:blipFill>
          <a:blip r:embed="rId2"/>
          <a:stretch>
            <a:fillRect/>
          </a:stretch>
        </p:blipFill>
        <p:spPr>
          <a:xfrm>
            <a:off x="914400" y="3706800"/>
            <a:ext cx="3532954" cy="1986455"/>
          </a:xfrm>
          <a:prstGeom prst="rect">
            <a:avLst/>
          </a:prstGeom>
        </p:spPr>
      </p:pic>
      <p:pic>
        <p:nvPicPr>
          <p:cNvPr id="4" name="Picture 3">
            <a:extLst>
              <a:ext uri="{FF2B5EF4-FFF2-40B4-BE49-F238E27FC236}">
                <a16:creationId xmlns:a16="http://schemas.microsoft.com/office/drawing/2014/main" id="{FF19B74E-F9C8-E872-B74B-0A52F03705FD}"/>
              </a:ext>
            </a:extLst>
          </p:cNvPr>
          <p:cNvPicPr>
            <a:picLocks noChangeAspect="1"/>
          </p:cNvPicPr>
          <p:nvPr/>
        </p:nvPicPr>
        <p:blipFill>
          <a:blip r:embed="rId3"/>
          <a:stretch>
            <a:fillRect/>
          </a:stretch>
        </p:blipFill>
        <p:spPr>
          <a:xfrm>
            <a:off x="4647780" y="3714683"/>
            <a:ext cx="3532955" cy="198645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EBB181-AA48-A9C5-3E8A-93BF795E4DEC}"/>
              </a:ext>
            </a:extLst>
          </p:cNvPr>
          <p:cNvPicPr>
            <a:picLocks noChangeAspect="1"/>
          </p:cNvPicPr>
          <p:nvPr/>
        </p:nvPicPr>
        <p:blipFill>
          <a:blip r:embed="rId2"/>
          <a:stretch>
            <a:fillRect/>
          </a:stretch>
        </p:blipFill>
        <p:spPr>
          <a:xfrm>
            <a:off x="533400" y="232652"/>
            <a:ext cx="5181600" cy="2913430"/>
          </a:xfrm>
          <a:prstGeom prst="rect">
            <a:avLst/>
          </a:prstGeom>
        </p:spPr>
      </p:pic>
      <p:pic>
        <p:nvPicPr>
          <p:cNvPr id="5" name="Picture 4">
            <a:extLst>
              <a:ext uri="{FF2B5EF4-FFF2-40B4-BE49-F238E27FC236}">
                <a16:creationId xmlns:a16="http://schemas.microsoft.com/office/drawing/2014/main" id="{68FDF3C8-F938-1680-2470-2625172AA62B}"/>
              </a:ext>
            </a:extLst>
          </p:cNvPr>
          <p:cNvPicPr>
            <a:picLocks noChangeAspect="1"/>
          </p:cNvPicPr>
          <p:nvPr/>
        </p:nvPicPr>
        <p:blipFill>
          <a:blip r:embed="rId3"/>
          <a:stretch>
            <a:fillRect/>
          </a:stretch>
        </p:blipFill>
        <p:spPr>
          <a:xfrm>
            <a:off x="2209800" y="3276600"/>
            <a:ext cx="5731510" cy="3222625"/>
          </a:xfrm>
          <a:prstGeom prst="rect">
            <a:avLst/>
          </a:prstGeom>
        </p:spPr>
      </p:pic>
    </p:spTree>
    <p:extLst>
      <p:ext uri="{BB962C8B-B14F-4D97-AF65-F5344CB8AC3E}">
        <p14:creationId xmlns:p14="http://schemas.microsoft.com/office/powerpoint/2010/main" val="4279108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3" name="TextBox 2">
            <a:extLst>
              <a:ext uri="{FF2B5EF4-FFF2-40B4-BE49-F238E27FC236}">
                <a16:creationId xmlns:a16="http://schemas.microsoft.com/office/drawing/2014/main" id="{7106C927-DECB-1687-DB5F-C1EDB7483306}"/>
              </a:ext>
            </a:extLst>
          </p:cNvPr>
          <p:cNvSpPr txBox="1"/>
          <p:nvPr/>
        </p:nvSpPr>
        <p:spPr>
          <a:xfrm>
            <a:off x="-457200" y="1305341"/>
            <a:ext cx="9295560" cy="4662815"/>
          </a:xfrm>
          <a:prstGeom prst="rect">
            <a:avLst/>
          </a:prstGeom>
          <a:noFill/>
        </p:spPr>
        <p:txBody>
          <a:bodyPr wrap="square" rtlCol="0">
            <a:spAutoFit/>
          </a:bodyPr>
          <a:lstStyle/>
          <a:p>
            <a:pPr marL="1278255" indent="-285750" algn="just">
              <a:spcBef>
                <a:spcPts val="5"/>
              </a:spcBef>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pPr marL="1278255" indent="-285750" algn="just">
              <a:spcBef>
                <a:spcPts val="5"/>
              </a:spcBef>
              <a:buFont typeface="Arial" panose="020B0604020202020204" pitchFamily="34" charset="0"/>
              <a:buChar char="•"/>
            </a:pPr>
            <a:endParaRPr lang="en-IN" dirty="0">
              <a:latin typeface="Times New Roman" panose="02020603050405020304" pitchFamily="18" charset="0"/>
              <a:ea typeface="Times New Roman" panose="02020603050405020304" pitchFamily="18" charset="0"/>
            </a:endParaRPr>
          </a:p>
          <a:p>
            <a:pPr marL="1278255" indent="-285750" algn="just">
              <a:lnSpc>
                <a:spcPct val="150000"/>
              </a:lnSpc>
              <a:spcBef>
                <a:spcPts val="5"/>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 conclusion, the development of a deep learning-based Intracranial Haemorrhage detection  presents a promising approach for improving diagnostic accuracy and efficiency in clinical settings.</a:t>
            </a:r>
          </a:p>
          <a:p>
            <a:pPr marL="1278255" indent="-285750" algn="just">
              <a:lnSpc>
                <a:spcPct val="150000"/>
              </a:lnSpc>
              <a:spcBef>
                <a:spcPts val="5"/>
              </a:spcBef>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The YOLO Model  significantly improves the accuracy of intracranial haemorrhage detection, reducing the risk of misdiagnosis.</a:t>
            </a:r>
          </a:p>
          <a:p>
            <a:pPr marL="1278255" indent="-285750" algn="just">
              <a:lnSpc>
                <a:spcPct val="150000"/>
              </a:lnSpc>
              <a:spcBef>
                <a:spcPts val="5"/>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Moving forward, continued research and development in this field are crucial for advancing the capabilities of AI-driven diagnostic systems and facilitating their integration into routine clinical practice.</a:t>
            </a:r>
          </a:p>
          <a:p>
            <a:pPr marL="992505" algn="just">
              <a:lnSpc>
                <a:spcPct val="150000"/>
              </a:lnSpc>
              <a:spcBef>
                <a:spcPts val="5"/>
              </a:spcBef>
            </a:pPr>
            <a:endParaRPr lang="en-IN" sz="1800" dirty="0">
              <a:effectLst/>
              <a:latin typeface="Times New Roman" panose="02020603050405020304" pitchFamily="18" charset="0"/>
              <a:ea typeface="Times New Roman" panose="02020603050405020304" pitchFamily="18" charset="0"/>
            </a:endParaRPr>
          </a:p>
          <a:p>
            <a:pPr marL="1278255" indent="-285750" algn="just">
              <a:spcBef>
                <a:spcPts val="5"/>
              </a:spcBef>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US" sz="3200" b="1" dirty="0">
                <a:solidFill>
                  <a:srgbClr val="C00000"/>
                </a:solidFill>
                <a:latin typeface="+mj-lt"/>
              </a:rPr>
              <a:t>F</a:t>
            </a:r>
            <a:r>
              <a:rPr lang="en-IN" sz="3200" b="1" dirty="0" err="1">
                <a:solidFill>
                  <a:srgbClr val="C00000"/>
                </a:solidFill>
                <a:latin typeface="+mj-lt"/>
              </a:rPr>
              <a:t>uture</a:t>
            </a:r>
            <a:r>
              <a:rPr lang="en-IN" sz="3200" b="1" dirty="0">
                <a:solidFill>
                  <a:srgbClr val="C00000"/>
                </a:solidFill>
                <a:latin typeface="+mj-lt"/>
              </a:rPr>
              <a:t> Work</a:t>
            </a:r>
            <a:endParaRPr sz="3200" dirty="0">
              <a:solidFill>
                <a:srgbClr val="C00000"/>
              </a:solidFill>
              <a:latin typeface="+mj-lt"/>
            </a:endParaRPr>
          </a:p>
        </p:txBody>
      </p:sp>
      <p:sp>
        <p:nvSpPr>
          <p:cNvPr id="3" name="TextBox 2">
            <a:extLst>
              <a:ext uri="{FF2B5EF4-FFF2-40B4-BE49-F238E27FC236}">
                <a16:creationId xmlns:a16="http://schemas.microsoft.com/office/drawing/2014/main" id="{7106C927-DECB-1687-DB5F-C1EDB7483306}"/>
              </a:ext>
            </a:extLst>
          </p:cNvPr>
          <p:cNvSpPr txBox="1"/>
          <p:nvPr/>
        </p:nvSpPr>
        <p:spPr>
          <a:xfrm>
            <a:off x="-533400" y="1219800"/>
            <a:ext cx="9371760" cy="3175105"/>
          </a:xfrm>
          <a:prstGeom prst="rect">
            <a:avLst/>
          </a:prstGeom>
          <a:noFill/>
        </p:spPr>
        <p:txBody>
          <a:bodyPr wrap="square" rtlCol="0">
            <a:spAutoFit/>
          </a:bodyPr>
          <a:lstStyle/>
          <a:p>
            <a:pPr marL="1278255" indent="-285750" algn="just">
              <a:spcBef>
                <a:spcPts val="5"/>
              </a:spcBef>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pPr marL="1278255" indent="-285750" algn="just">
              <a:spcBef>
                <a:spcPts val="5"/>
              </a:spcBef>
              <a:buFont typeface="Arial" panose="020B0604020202020204" pitchFamily="34" charset="0"/>
              <a:buChar char="•"/>
            </a:pPr>
            <a:endParaRPr lang="en-IN" dirty="0">
              <a:latin typeface="Times New Roman" panose="02020603050405020304" pitchFamily="18" charset="0"/>
              <a:ea typeface="Times New Roman" panose="02020603050405020304" pitchFamily="18" charset="0"/>
            </a:endParaRPr>
          </a:p>
          <a:p>
            <a:pPr marL="1278255" indent="-285750" algn="just">
              <a:lnSpc>
                <a:spcPct val="150000"/>
              </a:lnSpc>
              <a:spcBef>
                <a:spcPts val="5"/>
              </a:spcBef>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The combination of YOLO and RCNN improves the accuracy even more better.</a:t>
            </a:r>
          </a:p>
          <a:p>
            <a:pPr marL="1278255" indent="-285750" algn="just">
              <a:lnSpc>
                <a:spcPct val="150000"/>
              </a:lnSpc>
              <a:spcBef>
                <a:spcPts val="5"/>
              </a:spcBef>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Further research and clinical validation are needed to fully integrate this technology into healthcare systems, with the potential to revolutionize intracranial haemorrhage detection in medical practice.</a:t>
            </a:r>
          </a:p>
          <a:p>
            <a:pPr marL="1278255" indent="-285750" algn="just">
              <a:lnSpc>
                <a:spcPct val="150000"/>
              </a:lnSpc>
              <a:spcBef>
                <a:spcPts val="5"/>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Integration of the model into a user-friendly web application for real-time diagnosis, ensuring accessibility to a wider audience.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19674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TextBox 1">
            <a:extLst>
              <a:ext uri="{FF2B5EF4-FFF2-40B4-BE49-F238E27FC236}">
                <a16:creationId xmlns:a16="http://schemas.microsoft.com/office/drawing/2014/main" id="{CFF778A4-D7A6-BFD3-48CB-4B2588589072}"/>
              </a:ext>
            </a:extLst>
          </p:cNvPr>
          <p:cNvSpPr txBox="1"/>
          <p:nvPr/>
        </p:nvSpPr>
        <p:spPr>
          <a:xfrm>
            <a:off x="228600" y="1219200"/>
            <a:ext cx="8381160" cy="5078313"/>
          </a:xfrm>
          <a:prstGeom prst="rect">
            <a:avLst/>
          </a:prstGeom>
          <a:noFill/>
        </p:spPr>
        <p:txBody>
          <a:bodyPr wrap="square" rtlCol="0">
            <a:spAutoFit/>
          </a:bodyPr>
          <a:lstStyle/>
          <a:p>
            <a:pPr lvl="0">
              <a:buSzPts val="1200"/>
            </a:pPr>
            <a:r>
              <a:rPr lang="en-US" sz="1800" dirty="0">
                <a:effectLst/>
                <a:latin typeface="Times New Roman" panose="02020603050405020304" pitchFamily="18" charset="0"/>
                <a:ea typeface="Carlito"/>
                <a:cs typeface="Times New Roman" panose="02020603050405020304" pitchFamily="18" charset="0"/>
              </a:rPr>
              <a:t>[1] </a:t>
            </a:r>
            <a:r>
              <a:rPr lang="en-US" sz="1800" dirty="0" err="1">
                <a:effectLst/>
                <a:latin typeface="Times New Roman" panose="02020603050405020304" pitchFamily="18" charset="0"/>
                <a:ea typeface="Carlito"/>
                <a:cs typeface="Times New Roman" panose="02020603050405020304" pitchFamily="18" charset="0"/>
              </a:rPr>
              <a:t>Arbabshirani</a:t>
            </a:r>
            <a:r>
              <a:rPr lang="en-US" sz="1800" dirty="0">
                <a:effectLst/>
                <a:latin typeface="Times New Roman" panose="02020603050405020304" pitchFamily="18" charset="0"/>
                <a:ea typeface="Carlito"/>
                <a:cs typeface="Times New Roman" panose="02020603050405020304" pitchFamily="18" charset="0"/>
              </a:rPr>
              <a:t> MR, Fornwalt BK, Mongelluzzo GJ, Suever JD, Geise BD, Patel AA et   al. Advanced  machine learning in action: identification of intracranial haemorrhage on computed tomography scans of the head with clinical workflow integration. NPJ Digit Med. 2018. Apr 4;1:9. </a:t>
            </a:r>
            <a:r>
              <a:rPr lang="en-US" sz="1800" dirty="0" err="1">
                <a:effectLst/>
                <a:latin typeface="Times New Roman" panose="02020603050405020304" pitchFamily="18" charset="0"/>
                <a:ea typeface="Carlito"/>
                <a:cs typeface="Times New Roman" panose="02020603050405020304" pitchFamily="18" charset="0"/>
              </a:rPr>
              <a:t>doi</a:t>
            </a:r>
            <a:r>
              <a:rPr lang="en-US" sz="1800" dirty="0">
                <a:effectLst/>
                <a:latin typeface="Times New Roman" panose="02020603050405020304" pitchFamily="18" charset="0"/>
                <a:ea typeface="Carlito"/>
                <a:cs typeface="Times New Roman" panose="02020603050405020304" pitchFamily="18" charset="0"/>
              </a:rPr>
              <a:t>: 10.1038/s41746-017-0015-z ; PMCID: PMC6550144. https://pubmed.ncbi.nlm.nih.gov/31304294/ [PMC free article] [PubMed] [</a:t>
            </a:r>
            <a:r>
              <a:rPr lang="en-US" sz="1800" dirty="0" err="1">
                <a:effectLst/>
                <a:latin typeface="Times New Roman" panose="02020603050405020304" pitchFamily="18" charset="0"/>
                <a:ea typeface="Carlito"/>
                <a:cs typeface="Times New Roman" panose="02020603050405020304" pitchFamily="18" charset="0"/>
              </a:rPr>
              <a:t>CrossRef</a:t>
            </a:r>
            <a:r>
              <a:rPr lang="en-US" sz="1800" dirty="0">
                <a:effectLst/>
                <a:latin typeface="Times New Roman" panose="02020603050405020304" pitchFamily="18" charset="0"/>
                <a:ea typeface="Carlito"/>
                <a:cs typeface="Times New Roman" panose="02020603050405020304" pitchFamily="18" charset="0"/>
              </a:rPr>
              <a:t>] [Google Scholar]</a:t>
            </a:r>
            <a:endParaRPr lang="en-IN" sz="1800" dirty="0">
              <a:effectLst/>
              <a:latin typeface="Times New Roman" panose="02020603050405020304" pitchFamily="18" charset="0"/>
              <a:ea typeface="Carlito"/>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effectLst/>
                <a:latin typeface="Times New Roman" panose="02020603050405020304" pitchFamily="18" charset="0"/>
                <a:ea typeface="Carlito"/>
                <a:cs typeface="Times New Roman" panose="02020603050405020304" pitchFamily="18" charset="0"/>
              </a:rPr>
              <a:t>[2]</a:t>
            </a:r>
            <a:r>
              <a:rPr lang="en-US" sz="1800" dirty="0">
                <a:effectLst/>
                <a:latin typeface="Times New Roman" panose="02020603050405020304" pitchFamily="18" charset="0"/>
                <a:ea typeface="Carlito"/>
                <a:cs typeface="Times New Roman" panose="02020603050405020304" pitchFamily="18" charset="0"/>
              </a:rPr>
              <a:t>Ojeda P, Zawaideh M, </a:t>
            </a:r>
            <a:r>
              <a:rPr lang="en-US" sz="1800" dirty="0" err="1">
                <a:effectLst/>
                <a:latin typeface="Times New Roman" panose="02020603050405020304" pitchFamily="18" charset="0"/>
                <a:ea typeface="Carlito"/>
                <a:cs typeface="Times New Roman" panose="02020603050405020304" pitchFamily="18" charset="0"/>
              </a:rPr>
              <a:t>Mossa</a:t>
            </a:r>
            <a:r>
              <a:rPr lang="en-US" sz="1800" dirty="0">
                <a:effectLst/>
                <a:latin typeface="Times New Roman" panose="02020603050405020304" pitchFamily="18" charset="0"/>
                <a:ea typeface="Carlito"/>
                <a:cs typeface="Times New Roman" panose="02020603050405020304" pitchFamily="18" charset="0"/>
              </a:rPr>
              <a:t>-Basha M, </a:t>
            </a:r>
            <a:r>
              <a:rPr lang="en-US" sz="1800" dirty="0" err="1">
                <a:effectLst/>
                <a:latin typeface="Times New Roman" panose="02020603050405020304" pitchFamily="18" charset="0"/>
                <a:ea typeface="Carlito"/>
                <a:cs typeface="Times New Roman" panose="02020603050405020304" pitchFamily="18" charset="0"/>
              </a:rPr>
              <a:t>Haynor</a:t>
            </a:r>
            <a:r>
              <a:rPr lang="en-US" sz="1800" dirty="0">
                <a:effectLst/>
                <a:latin typeface="Times New Roman" panose="02020603050405020304" pitchFamily="18" charset="0"/>
                <a:ea typeface="Carlito"/>
                <a:cs typeface="Times New Roman" panose="02020603050405020304" pitchFamily="18" charset="0"/>
              </a:rPr>
              <a:t> D. The utility of deep learning: evaluation of a convolutional neural network for detection of intracranial bleeds on non-contrast head computed tomography studies. Proc. SPIE 10949, Medical Imaging. 2019; Image Processing, 109493J. 10.1117/12.2513167 [</a:t>
            </a:r>
            <a:r>
              <a:rPr lang="en-US" sz="1800" dirty="0" err="1">
                <a:effectLst/>
                <a:latin typeface="Times New Roman" panose="02020603050405020304" pitchFamily="18" charset="0"/>
                <a:ea typeface="Carlito"/>
                <a:cs typeface="Times New Roman" panose="02020603050405020304" pitchFamily="18" charset="0"/>
              </a:rPr>
              <a:t>CrossRef</a:t>
            </a:r>
            <a:r>
              <a:rPr lang="en-US" sz="1800" dirty="0">
                <a:effectLst/>
                <a:latin typeface="Times New Roman" panose="02020603050405020304" pitchFamily="18" charset="0"/>
                <a:ea typeface="Carlito"/>
                <a:cs typeface="Times New Roman" panose="02020603050405020304" pitchFamily="18" charset="0"/>
              </a:rPr>
              <a:t>] [Google Scholar]</a:t>
            </a:r>
            <a:endParaRPr lang="en-IN" sz="1800" dirty="0">
              <a:effectLst/>
              <a:latin typeface="Times New Roman" panose="02020603050405020304" pitchFamily="18" charset="0"/>
              <a:ea typeface="Carlito"/>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buSzPts val="1200"/>
            </a:pPr>
            <a:r>
              <a:rPr lang="en-US" dirty="0">
                <a:latin typeface="Times New Roman" panose="02020603050405020304" pitchFamily="18" charset="0"/>
                <a:ea typeface="Carlito"/>
                <a:cs typeface="Times New Roman" panose="02020603050405020304" pitchFamily="18" charset="0"/>
              </a:rPr>
              <a:t>[3]</a:t>
            </a:r>
            <a:r>
              <a:rPr lang="en-US" sz="1800" dirty="0">
                <a:effectLst/>
                <a:latin typeface="Times New Roman" panose="02020603050405020304" pitchFamily="18" charset="0"/>
                <a:ea typeface="Carlito"/>
                <a:cs typeface="Times New Roman" panose="02020603050405020304" pitchFamily="18" charset="0"/>
              </a:rPr>
              <a:t>Chilamkurthy, S. et al. Deep learning algorithms for detection of critical findings in head CT scans: A retrospective study. Lancet 392, 2388–2396. https://doi.org/10.1016/s0140-6736(18)31645-3 (2018).</a:t>
            </a:r>
            <a:endParaRPr lang="en-IN" sz="1800" dirty="0">
              <a:effectLst/>
              <a:latin typeface="Times New Roman" panose="02020603050405020304" pitchFamily="18" charset="0"/>
              <a:ea typeface="Carlito"/>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lvl="0">
              <a:buSzPts val="1200"/>
            </a:pPr>
            <a:r>
              <a:rPr lang="en-US" sz="1800" u="sng" dirty="0">
                <a:effectLst/>
                <a:latin typeface="Carlito"/>
                <a:ea typeface="Carlito"/>
                <a:cs typeface="Carlito"/>
                <a:hlinkClick r:id="rId2">
                  <a:extLst>
                    <a:ext uri="{A12FA001-AC4F-418D-AE19-62706E023703}">
                      <ahyp:hlinkClr xmlns:ahyp="http://schemas.microsoft.com/office/drawing/2018/hyperlinkcolor" val="tx"/>
                    </a:ext>
                  </a:extLst>
                </a:hlinkClick>
              </a:rPr>
              <a:t>[4] </a:t>
            </a:r>
            <a:r>
              <a:rPr lang="en-US" sz="1800" u="sng" dirty="0">
                <a:solidFill>
                  <a:srgbClr val="0000FF"/>
                </a:solidFill>
                <a:effectLst/>
                <a:latin typeface="Carlito"/>
                <a:ea typeface="Carlito"/>
                <a:cs typeface="Carlito"/>
                <a:hlinkClick r:id="rId2">
                  <a:extLst>
                    <a:ext uri="{A12FA001-AC4F-418D-AE19-62706E023703}">
                      <ahyp:hlinkClr xmlns:ahyp="http://schemas.microsoft.com/office/drawing/2018/hyperlinkcolor" val="tx"/>
                    </a:ext>
                  </a:extLst>
                </a:hlinkClick>
              </a:rPr>
              <a:t>https://www.mdpi.com/2075-4418/13/4/652</a:t>
            </a:r>
            <a:endParaRPr lang="en-IN" sz="1800" dirty="0">
              <a:effectLst/>
              <a:latin typeface="Carlito"/>
              <a:ea typeface="Carlito"/>
              <a:cs typeface="Carlito"/>
            </a:endParaRPr>
          </a:p>
          <a:p>
            <a:r>
              <a:rPr lang="en-US"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Carlito"/>
              </a:rPr>
              <a:t> </a:t>
            </a:r>
            <a:endParaRPr lang="en-IN" sz="1800" dirty="0">
              <a:effectLst/>
              <a:latin typeface="Carlito"/>
              <a:ea typeface="Carlito"/>
              <a:cs typeface="Carli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TextBox 1">
            <a:extLst>
              <a:ext uri="{FF2B5EF4-FFF2-40B4-BE49-F238E27FC236}">
                <a16:creationId xmlns:a16="http://schemas.microsoft.com/office/drawing/2014/main" id="{FBA69AFF-337E-76B0-FF4C-799B1ECD94B4}"/>
              </a:ext>
            </a:extLst>
          </p:cNvPr>
          <p:cNvSpPr txBox="1"/>
          <p:nvPr/>
        </p:nvSpPr>
        <p:spPr>
          <a:xfrm>
            <a:off x="533400" y="1447800"/>
            <a:ext cx="8304960" cy="2031325"/>
          </a:xfrm>
          <a:prstGeom prst="rect">
            <a:avLst/>
          </a:prstGeom>
          <a:noFill/>
        </p:spPr>
        <p:txBody>
          <a:bodyPr wrap="square" rtlCol="0">
            <a:spAutoFit/>
          </a:bodyPr>
          <a:lstStyle/>
          <a:p>
            <a:pPr algn="just"/>
            <a:r>
              <a:rPr lang="en-IN" dirty="0"/>
              <a:t>Brain haemorrhages, often triggered by high blood pressure or clotting, demand rapid and precise diagnosis. This study presents an innovative approach for intracranial haemorrhage detection by integrating YOLO (You Only Look Once). YOLO is employed for efficient object </a:t>
            </a:r>
            <a:r>
              <a:rPr lang="en-IN"/>
              <a:t>localization and improves </a:t>
            </a:r>
            <a:r>
              <a:rPr lang="en-IN" dirty="0"/>
              <a:t>the accuracy of haemorrhage identification in medical images. This fusion of models offers a robust solution for early intracranial haemorrhage detection, promising enhanced medical diagnostics and patient outcomes.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228600" y="1447800"/>
            <a:ext cx="8458200" cy="1754326"/>
          </a:xfrm>
          <a:prstGeom prst="rect">
            <a:avLst/>
          </a:prstGeom>
          <a:noFill/>
        </p:spPr>
        <p:txBody>
          <a:bodyPr wrap="square" rtlCol="0">
            <a:spAutoFit/>
          </a:bodyPr>
          <a:lstStyle/>
          <a:p>
            <a:pPr algn="just"/>
            <a:r>
              <a:rPr lang="en-IN" sz="1800" dirty="0">
                <a:latin typeface="+mn-lt"/>
              </a:rPr>
              <a:t> Intracranial haemorrhage is a serious medical condition that demands swift and accurate detection for timely intervention. This study investigates the synergistic use of YOLO (You Only Look Once) and in medical imaging for more precise identification of intracranial haemorrhages. By combining these cutting-edge techniques, we aim to advance the early detection of this critical condition, ultimately improving patient care and outcomes.</a:t>
            </a:r>
            <a:endParaRPr lang="en-US" sz="1800" dirty="0">
              <a:latin typeface="+mn-lt"/>
            </a:endParaRPr>
          </a:p>
        </p:txBody>
      </p:sp>
      <p:pic>
        <p:nvPicPr>
          <p:cNvPr id="1026" name="Picture 2" descr="CT image of subarachnoid haemorrhage. Non-contrast CT scan of brain showing subarachnoid haemorrhage in classical &quot;star sign&quot; distribution with blood distributed along basal vessels. ">
            <a:extLst>
              <a:ext uri="{FF2B5EF4-FFF2-40B4-BE49-F238E27FC236}">
                <a16:creationId xmlns:a16="http://schemas.microsoft.com/office/drawing/2014/main" id="{5E179BEC-F67C-5B06-5528-2599E7FA4D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3492263"/>
            <a:ext cx="2461336" cy="22977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ssive Intracranial Hemorrhage, CT Scan">
            <a:extLst>
              <a:ext uri="{FF2B5EF4-FFF2-40B4-BE49-F238E27FC236}">
                <a16:creationId xmlns:a16="http://schemas.microsoft.com/office/drawing/2014/main" id="{D67A8CA3-7408-6904-BCA3-8F9ABAE8039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7200" y="3517102"/>
            <a:ext cx="1880898" cy="227286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04BF697-39BB-EA02-5E60-3C8C44DDC67E}"/>
              </a:ext>
            </a:extLst>
          </p:cNvPr>
          <p:cNvSpPr/>
          <p:nvPr/>
        </p:nvSpPr>
        <p:spPr>
          <a:xfrm>
            <a:off x="2259368" y="5885152"/>
            <a:ext cx="1600200" cy="1536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brain without haemorrhage</a:t>
            </a:r>
            <a:endParaRPr lang="en-IN" sz="105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3766B03-213A-F872-42AF-AE24670D1242}"/>
              </a:ext>
            </a:extLst>
          </p:cNvPr>
          <p:cNvSpPr/>
          <p:nvPr/>
        </p:nvSpPr>
        <p:spPr>
          <a:xfrm>
            <a:off x="4495800" y="5827941"/>
            <a:ext cx="1447800" cy="26805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Haemorrhage brain</a:t>
            </a:r>
            <a:endParaRPr lang="en-IN" sz="105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US" sz="3200" b="1" dirty="0">
                <a:solidFill>
                  <a:srgbClr val="000000"/>
                </a:solidFill>
                <a:latin typeface="Arial Black"/>
              </a:rPr>
              <a:t>                         L</a:t>
            </a:r>
            <a:r>
              <a:rPr lang="en-IN" sz="3200" b="1" dirty="0" err="1">
                <a:solidFill>
                  <a:srgbClr val="000000"/>
                </a:solidFill>
                <a:latin typeface="Arial Black"/>
              </a:rPr>
              <a:t>iterature</a:t>
            </a:r>
            <a:r>
              <a:rPr lang="en-IN" sz="3200" b="1" dirty="0">
                <a:solidFill>
                  <a:srgbClr val="000000"/>
                </a:solidFill>
                <a:latin typeface="Arial Black"/>
              </a:rPr>
              <a:t> Review</a:t>
            </a:r>
            <a:endParaRPr sz="3200" dirty="0"/>
          </a:p>
        </p:txBody>
      </p:sp>
    </p:spTree>
    <p:extLst>
      <p:ext uri="{BB962C8B-B14F-4D97-AF65-F5344CB8AC3E}">
        <p14:creationId xmlns:p14="http://schemas.microsoft.com/office/powerpoint/2010/main" val="3464148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2775830886"/>
              </p:ext>
            </p:extLst>
          </p:nvPr>
        </p:nvGraphicFramePr>
        <p:xfrm>
          <a:off x="51021" y="838200"/>
          <a:ext cx="8991600" cy="5182796"/>
        </p:xfrm>
        <a:graphic>
          <a:graphicData uri="http://schemas.openxmlformats.org/drawingml/2006/table">
            <a:tbl>
              <a:tblPr firstRow="1" bandRow="1">
                <a:tableStyleId>{5C22544A-7EE6-4342-B048-85BDC9FD1C3A}</a:tableStyleId>
              </a:tblPr>
              <a:tblGrid>
                <a:gridCol w="585061">
                  <a:extLst>
                    <a:ext uri="{9D8B030D-6E8A-4147-A177-3AD203B41FA5}">
                      <a16:colId xmlns:a16="http://schemas.microsoft.com/office/drawing/2014/main" val="432745929"/>
                    </a:ext>
                  </a:extLst>
                </a:gridCol>
                <a:gridCol w="1138465">
                  <a:extLst>
                    <a:ext uri="{9D8B030D-6E8A-4147-A177-3AD203B41FA5}">
                      <a16:colId xmlns:a16="http://schemas.microsoft.com/office/drawing/2014/main" val="1998233565"/>
                    </a:ext>
                  </a:extLst>
                </a:gridCol>
                <a:gridCol w="1578253">
                  <a:extLst>
                    <a:ext uri="{9D8B030D-6E8A-4147-A177-3AD203B41FA5}">
                      <a16:colId xmlns:a16="http://schemas.microsoft.com/office/drawing/2014/main" val="3760181125"/>
                    </a:ext>
                  </a:extLst>
                </a:gridCol>
                <a:gridCol w="1462290">
                  <a:extLst>
                    <a:ext uri="{9D8B030D-6E8A-4147-A177-3AD203B41FA5}">
                      <a16:colId xmlns:a16="http://schemas.microsoft.com/office/drawing/2014/main" val="1470764825"/>
                    </a:ext>
                  </a:extLst>
                </a:gridCol>
                <a:gridCol w="1995548">
                  <a:extLst>
                    <a:ext uri="{9D8B030D-6E8A-4147-A177-3AD203B41FA5}">
                      <a16:colId xmlns:a16="http://schemas.microsoft.com/office/drawing/2014/main" val="3423994347"/>
                    </a:ext>
                  </a:extLst>
                </a:gridCol>
                <a:gridCol w="2231983">
                  <a:extLst>
                    <a:ext uri="{9D8B030D-6E8A-4147-A177-3AD203B41FA5}">
                      <a16:colId xmlns:a16="http://schemas.microsoft.com/office/drawing/2014/main" val="635663868"/>
                    </a:ext>
                  </a:extLst>
                </a:gridCol>
              </a:tblGrid>
              <a:tr h="763297">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753796">
                <a:tc>
                  <a:txBody>
                    <a:bodyPr/>
                    <a:lstStyle/>
                    <a:p>
                      <a:r>
                        <a:rPr lang="en-US" dirty="0"/>
                        <a:t>1</a:t>
                      </a:r>
                      <a:endParaRPr lang="en-IN" dirty="0"/>
                    </a:p>
                  </a:txBody>
                  <a:tcPr/>
                </a:tc>
                <a:tc>
                  <a:txBody>
                    <a:bodyPr/>
                    <a:lstStyle/>
                    <a:p>
                      <a:r>
                        <a:rPr lang="en-US" sz="11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Arbabshirani MR, Fornwalt BK, Mongelluzzo GJ, Suever JD, Geise BD, Patel AA et al.</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100" b="0" i="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Developing a robust intracranial haemorrhage detection system using a double-branch CNN to enhance accuracy and reliability in medical imaging.</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b="0" dirty="0">
                          <a:effectLst/>
                          <a:latin typeface="Calibri" panose="020F0502020204030204" pitchFamily="34" charset="0"/>
                          <a:ea typeface="Calibri" panose="020F0502020204030204" pitchFamily="34" charset="0"/>
                          <a:cs typeface="Calibri" panose="020F0502020204030204" pitchFamily="34" charset="0"/>
                        </a:rPr>
                        <a:t>ICH Detection using double branch CNN</a:t>
                      </a:r>
                      <a:endParaRPr lang="en-IN" sz="1100" b="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100" b="0" i="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The proposed approach leverages a double-branch CNN to significantly improve intracranial haemorrhage detection accuracy, enabling timely medical interventions and better patient outcomes.</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It takes more space for the datasets and it requires the high quality images and it is harder to train and optimize.</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97843794"/>
                  </a:ext>
                </a:extLst>
              </a:tr>
              <a:tr h="2496392">
                <a:tc>
                  <a:txBody>
                    <a:bodyPr/>
                    <a:lstStyle/>
                    <a:p>
                      <a:r>
                        <a:rPr lang="en-US" dirty="0"/>
                        <a:t>2</a:t>
                      </a:r>
                      <a:endParaRPr lang="en-IN" dirty="0"/>
                    </a:p>
                  </a:txBody>
                  <a:tcPr/>
                </a:tc>
                <a:tc>
                  <a:txBody>
                    <a:bodyPr/>
                    <a:lstStyle/>
                    <a:p>
                      <a:r>
                        <a:rPr lang="en-US" sz="11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Ojeda P, Zawaideh M, </a:t>
                      </a:r>
                      <a:r>
                        <a:rPr lang="en-US" sz="11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Mossa</a:t>
                      </a:r>
                      <a:r>
                        <a:rPr lang="en-US" sz="11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-Basha M, </a:t>
                      </a:r>
                      <a:r>
                        <a:rPr lang="en-US" sz="11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Haynor</a:t>
                      </a:r>
                      <a:r>
                        <a:rPr lang="en-US" sz="11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D. </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b="0" i="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Intracranial Hemorrhage (ICH) is vital for improved patient outcomes. To address the complexity of this problem, advanced techniques such as parallel convolution models and boosting mechanisms are employed.</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b="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ICH detection  using Parallel Deep Convolutional Models</a:t>
                      </a:r>
                      <a:endParaRPr lang="en-IN" sz="1100" b="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100" b="0" i="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ICH is critical for patient care. Employing Parallel Deep Convolutional Models enhances feature extraction diversity and pattern recognition. These models consist of multiple CNN branches operating simultaneously with varying architectures. Their synergy improves ICH detection accuracy and robustness by capturing complex haemorrhage patterns and optimizing diagnostic outcomes.</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b="0" i="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It requires careful development, testing, and integration to deliver practical and accurate results in a clinical setting.</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396774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4278911609"/>
              </p:ext>
            </p:extLst>
          </p:nvPr>
        </p:nvGraphicFramePr>
        <p:xfrm>
          <a:off x="76200" y="609600"/>
          <a:ext cx="8991600" cy="3278894"/>
        </p:xfrm>
        <a:graphic>
          <a:graphicData uri="http://schemas.openxmlformats.org/drawingml/2006/table">
            <a:tbl>
              <a:tblPr firstRow="1" bandRow="1">
                <a:tableStyleId>{5C22544A-7EE6-4342-B048-85BDC9FD1C3A}</a:tableStyleId>
              </a:tblPr>
              <a:tblGrid>
                <a:gridCol w="580103">
                  <a:extLst>
                    <a:ext uri="{9D8B030D-6E8A-4147-A177-3AD203B41FA5}">
                      <a16:colId xmlns:a16="http://schemas.microsoft.com/office/drawing/2014/main" val="432745929"/>
                    </a:ext>
                  </a:extLst>
                </a:gridCol>
                <a:gridCol w="1128818">
                  <a:extLst>
                    <a:ext uri="{9D8B030D-6E8A-4147-A177-3AD203B41FA5}">
                      <a16:colId xmlns:a16="http://schemas.microsoft.com/office/drawing/2014/main" val="1998233565"/>
                    </a:ext>
                  </a:extLst>
                </a:gridCol>
                <a:gridCol w="1965243">
                  <a:extLst>
                    <a:ext uri="{9D8B030D-6E8A-4147-A177-3AD203B41FA5}">
                      <a16:colId xmlns:a16="http://schemas.microsoft.com/office/drawing/2014/main" val="3760181125"/>
                    </a:ext>
                  </a:extLst>
                </a:gridCol>
                <a:gridCol w="1143000">
                  <a:extLst>
                    <a:ext uri="{9D8B030D-6E8A-4147-A177-3AD203B41FA5}">
                      <a16:colId xmlns:a16="http://schemas.microsoft.com/office/drawing/2014/main" val="1470764825"/>
                    </a:ext>
                  </a:extLst>
                </a:gridCol>
                <a:gridCol w="1888436">
                  <a:extLst>
                    <a:ext uri="{9D8B030D-6E8A-4147-A177-3AD203B41FA5}">
                      <a16:colId xmlns:a16="http://schemas.microsoft.com/office/drawing/2014/main" val="3423994347"/>
                    </a:ext>
                  </a:extLst>
                </a:gridCol>
                <a:gridCol w="2286000">
                  <a:extLst>
                    <a:ext uri="{9D8B030D-6E8A-4147-A177-3AD203B41FA5}">
                      <a16:colId xmlns:a16="http://schemas.microsoft.com/office/drawing/2014/main" val="635663868"/>
                    </a:ext>
                  </a:extLst>
                </a:gridCol>
              </a:tblGrid>
              <a:tr h="1175774">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948426">
                <a:tc>
                  <a:txBody>
                    <a:bodyPr/>
                    <a:lstStyle/>
                    <a:p>
                      <a:r>
                        <a:rPr lang="en-US" dirty="0"/>
                        <a:t>3</a:t>
                      </a:r>
                      <a:endParaRPr lang="en-IN" dirty="0"/>
                    </a:p>
                  </a:txBody>
                  <a:tcPr/>
                </a:tc>
                <a:tc>
                  <a:txBody>
                    <a:bodyPr/>
                    <a:lstStyle/>
                    <a:p>
                      <a:r>
                        <a:rPr lang="en-IN" sz="1100" dirty="0" err="1">
                          <a:latin typeface="Calibri" panose="020F0502020204030204" pitchFamily="34" charset="0"/>
                          <a:ea typeface="Calibri" panose="020F0502020204030204" pitchFamily="34" charset="0"/>
                          <a:cs typeface="Calibri" panose="020F0502020204030204" pitchFamily="34" charset="0"/>
                        </a:rPr>
                        <a:t>L.Cortes-Ferre</a:t>
                      </a:r>
                      <a:r>
                        <a:rPr lang="en-IN" sz="1100" dirty="0">
                          <a:latin typeface="Calibri" panose="020F0502020204030204" pitchFamily="34" charset="0"/>
                          <a:ea typeface="Calibri" panose="020F0502020204030204" pitchFamily="34" charset="0"/>
                          <a:cs typeface="Calibri" panose="020F0502020204030204" pitchFamily="34" charset="0"/>
                        </a:rPr>
                        <a:t>, M. A. Gutierrez-Naranjo, </a:t>
                      </a:r>
                      <a:r>
                        <a:rPr lang="en-IN" sz="1100" dirty="0" err="1">
                          <a:latin typeface="Calibri" panose="020F0502020204030204" pitchFamily="34" charset="0"/>
                          <a:ea typeface="Calibri" panose="020F0502020204030204" pitchFamily="34" charset="0"/>
                          <a:cs typeface="Calibri" panose="020F0502020204030204" pitchFamily="34" charset="0"/>
                        </a:rPr>
                        <a:t>J,J,Egea</a:t>
                      </a:r>
                      <a:r>
                        <a:rPr lang="en-IN" sz="1100" dirty="0">
                          <a:latin typeface="Calibri" panose="020F0502020204030204" pitchFamily="34" charset="0"/>
                          <a:ea typeface="Calibri" panose="020F0502020204030204" pitchFamily="34" charset="0"/>
                          <a:cs typeface="Calibri" panose="020F0502020204030204" pitchFamily="34" charset="0"/>
                        </a:rPr>
                        <a:t>-Guerrero &amp; 2023</a:t>
                      </a:r>
                    </a:p>
                  </a:txBody>
                  <a:tcPr/>
                </a:tc>
                <a:tc>
                  <a:txBody>
                    <a:bodyPr/>
                    <a:lstStyle/>
                    <a:p>
                      <a:r>
                        <a:rPr lang="en-IN" sz="1100" b="0" i="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The problem is the accurate detection of Intracerebral Haemorrhage (ICH) in medical images using an Artificial Neural Network (ANN). The aim is to develop a robust ANN system for precise ICH identification, facilitating timely medical interventions and improved patient outcomes</a:t>
                      </a:r>
                      <a:r>
                        <a:rPr lang="en-IN" sz="1100" b="0" i="0" dirty="0">
                          <a:solidFill>
                            <a:schemeClr val="dk1"/>
                          </a:solidFill>
                          <a:effectLst/>
                          <a:latin typeface="+mn-lt"/>
                          <a:ea typeface="+mn-ea"/>
                          <a:cs typeface="+mn-cs"/>
                        </a:rPr>
                        <a:t>.</a:t>
                      </a:r>
                      <a:br>
                        <a:rPr lang="en-US" sz="1100" dirty="0"/>
                      </a:b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100" dirty="0">
                          <a:latin typeface="Calibri" panose="020F0502020204030204" pitchFamily="34" charset="0"/>
                          <a:ea typeface="Calibri" panose="020F0502020204030204" pitchFamily="34" charset="0"/>
                          <a:cs typeface="Calibri" panose="020F0502020204030204" pitchFamily="34" charset="0"/>
                        </a:rPr>
                        <a:t>Intracranial </a:t>
                      </a:r>
                      <a:r>
                        <a:rPr lang="en-IN" sz="1100" dirty="0" err="1">
                          <a:latin typeface="Calibri" panose="020F0502020204030204" pitchFamily="34" charset="0"/>
                          <a:ea typeface="Calibri" panose="020F0502020204030204" pitchFamily="34" charset="0"/>
                          <a:cs typeface="Calibri" panose="020F0502020204030204" pitchFamily="34" charset="0"/>
                        </a:rPr>
                        <a:t>Haemorrage</a:t>
                      </a:r>
                      <a:r>
                        <a:rPr lang="en-IN" sz="1100" dirty="0">
                          <a:latin typeface="Calibri" panose="020F0502020204030204" pitchFamily="34" charset="0"/>
                          <a:ea typeface="Calibri" panose="020F0502020204030204" pitchFamily="34" charset="0"/>
                          <a:cs typeface="Calibri" panose="020F0502020204030204" pitchFamily="34" charset="0"/>
                        </a:rPr>
                        <a:t> Detection using Artificial Neural Network.</a:t>
                      </a:r>
                    </a:p>
                  </a:txBody>
                  <a:tcPr/>
                </a:tc>
                <a:tc>
                  <a:txBody>
                    <a:bodyPr/>
                    <a:lstStyle/>
                    <a:p>
                      <a:r>
                        <a:rPr lang="en-IN" sz="1100" b="0" i="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The solution involves training an Artificial Neural Network (ANN), specifically a Convolutional Neural Network (CNN), on a dataset of medical images, enabling automated detection of brain haemorrhages and improving diagnostic accuracy in medical imaging</a:t>
                      </a:r>
                      <a:r>
                        <a:rPr lang="en-IN" sz="1100" b="0" i="0" dirty="0">
                          <a:solidFill>
                            <a:schemeClr val="dk1"/>
                          </a:solidFill>
                          <a:effectLst/>
                          <a:latin typeface="+mn-lt"/>
                          <a:ea typeface="+mn-ea"/>
                          <a:cs typeface="+mn-cs"/>
                        </a:rPr>
                        <a:t>.</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100" b="0" i="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Artificial Neural Networks (ANNs) for brain haemorrhage detection is the need for a substantial amount of labelled-training data, which can be challenging to obtain, particularly in cases where data privacy and confidentiality are paramount</a:t>
                      </a:r>
                      <a:r>
                        <a:rPr lang="en-IN" sz="1100" b="0" i="0" dirty="0">
                          <a:solidFill>
                            <a:schemeClr val="dk1"/>
                          </a:solidFill>
                          <a:effectLst/>
                          <a:latin typeface="+mn-lt"/>
                          <a:ea typeface="+mn-ea"/>
                          <a:cs typeface="+mn-cs"/>
                        </a:rPr>
                        <a:t>.</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97843794"/>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11671</TotalTime>
  <Words>1581</Words>
  <Application>Microsoft Office PowerPoint</Application>
  <PresentationFormat>On-screen Show (4:3)</PresentationFormat>
  <Paragraphs>131</Paragraphs>
  <Slides>25</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Black</vt:lpstr>
      <vt:lpstr>Bookman Old Style</vt:lpstr>
      <vt:lpstr>Calibri</vt:lpstr>
      <vt:lpstr>Carlito</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Kothapalli Sai Puneeth</cp:lastModifiedBy>
  <cp:revision>736</cp:revision>
  <dcterms:modified xsi:type="dcterms:W3CDTF">2024-03-22T09:50:44Z</dcterms:modified>
</cp:coreProperties>
</file>