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47"/>
  </p:notesMasterIdLst>
  <p:sldIdLst>
    <p:sldId id="285" r:id="rId2"/>
    <p:sldId id="256" r:id="rId3"/>
    <p:sldId id="257" r:id="rId4"/>
    <p:sldId id="258" r:id="rId5"/>
    <p:sldId id="259" r:id="rId6"/>
    <p:sldId id="260" r:id="rId7"/>
    <p:sldId id="261" r:id="rId8"/>
    <p:sldId id="26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7" r:id="rId22"/>
    <p:sldId id="288" r:id="rId23"/>
    <p:sldId id="289" r:id="rId24"/>
    <p:sldId id="290" r:id="rId25"/>
    <p:sldId id="291" r:id="rId26"/>
    <p:sldId id="292" r:id="rId27"/>
    <p:sldId id="293" r:id="rId28"/>
    <p:sldId id="297" r:id="rId29"/>
    <p:sldId id="298" r:id="rId30"/>
    <p:sldId id="299" r:id="rId31"/>
    <p:sldId id="300" r:id="rId32"/>
    <p:sldId id="263" r:id="rId33"/>
    <p:sldId id="264" r:id="rId34"/>
    <p:sldId id="265" r:id="rId35"/>
    <p:sldId id="266" r:id="rId36"/>
    <p:sldId id="267" r:id="rId37"/>
    <p:sldId id="268" r:id="rId38"/>
    <p:sldId id="269" r:id="rId39"/>
    <p:sldId id="270" r:id="rId40"/>
    <p:sldId id="271" r:id="rId41"/>
    <p:sldId id="272" r:id="rId42"/>
    <p:sldId id="296" r:id="rId43"/>
    <p:sldId id="294" r:id="rId44"/>
    <p:sldId id="295" r:id="rId45"/>
    <p:sldId id="286" r:id="rId46"/>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ima Krishnakumar" initials="AK" lastIdx="1" clrIdx="0">
    <p:extLst>
      <p:ext uri="{19B8F6BF-5375-455C-9EA6-DF929625EA0E}">
        <p15:presenceInfo xmlns:p15="http://schemas.microsoft.com/office/powerpoint/2012/main" userId="4a832cf387e8b6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5" autoAdjust="0"/>
    <p:restoredTop sz="94660"/>
  </p:normalViewPr>
  <p:slideViewPr>
    <p:cSldViewPr snapToGrid="0">
      <p:cViewPr varScale="1">
        <p:scale>
          <a:sx n="88" d="100"/>
          <a:sy n="88" d="100"/>
        </p:scale>
        <p:origin x="405" y="6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43C48D-7F3F-4092-A19E-1277CF897605}" type="datetimeFigureOut">
              <a:rPr lang="en-US" smtClean="0"/>
              <a:t>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801C3F-9F17-4273-A62E-A74CF9A398D3}" type="slidenum">
              <a:rPr lang="en-US" smtClean="0"/>
              <a:t>‹#›</a:t>
            </a:fld>
            <a:endParaRPr lang="en-US"/>
          </a:p>
        </p:txBody>
      </p:sp>
    </p:spTree>
    <p:extLst>
      <p:ext uri="{BB962C8B-B14F-4D97-AF65-F5344CB8AC3E}">
        <p14:creationId xmlns:p14="http://schemas.microsoft.com/office/powerpoint/2010/main" val="420091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CNT</a:t>
            </a:r>
            <a:r>
              <a:rPr lang="en-US" baseline="0" dirty="0"/>
              <a:t> – Carbon nanotube</a:t>
            </a:r>
            <a:endParaRPr lang="en-US" dirty="0"/>
          </a:p>
        </p:txBody>
      </p:sp>
    </p:spTree>
    <p:extLst>
      <p:ext uri="{BB962C8B-B14F-4D97-AF65-F5344CB8AC3E}">
        <p14:creationId xmlns:p14="http://schemas.microsoft.com/office/powerpoint/2010/main" val="104499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801C3F-9F17-4273-A62E-A74CF9A398D3}" type="slidenum">
              <a:rPr lang="en-US" smtClean="0"/>
              <a:t>23</a:t>
            </a:fld>
            <a:endParaRPr lang="en-US"/>
          </a:p>
        </p:txBody>
      </p:sp>
    </p:spTree>
    <p:extLst>
      <p:ext uri="{BB962C8B-B14F-4D97-AF65-F5344CB8AC3E}">
        <p14:creationId xmlns:p14="http://schemas.microsoft.com/office/powerpoint/2010/main" val="96008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801C3F-9F17-4273-A62E-A74CF9A398D3}" type="slidenum">
              <a:rPr lang="en-US" smtClean="0"/>
              <a:t>45</a:t>
            </a:fld>
            <a:endParaRPr lang="en-US"/>
          </a:p>
        </p:txBody>
      </p:sp>
    </p:spTree>
    <p:extLst>
      <p:ext uri="{BB962C8B-B14F-4D97-AF65-F5344CB8AC3E}">
        <p14:creationId xmlns:p14="http://schemas.microsoft.com/office/powerpoint/2010/main" val="574120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A5CCCD0-805F-4D8C-964A-E2B0E34EF1B6}" type="datetimeFigureOut">
              <a:rPr lang="en-US" smtClean="0"/>
              <a:t>1/5/2022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C3E7AD2-1E0F-44A0-BE94-4EE364D5F4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5CCCD0-805F-4D8C-964A-E2B0E34EF1B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7AD2-1E0F-44A0-BE94-4EE364D5F4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5CCCD0-805F-4D8C-964A-E2B0E34EF1B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7AD2-1E0F-44A0-BE94-4EE364D5F4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5CCCD0-805F-4D8C-964A-E2B0E34EF1B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7AD2-1E0F-44A0-BE94-4EE364D5F4F6}"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A5CCCD0-805F-4D8C-964A-E2B0E34EF1B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7AD2-1E0F-44A0-BE94-4EE364D5F4F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A5CCCD0-805F-4D8C-964A-E2B0E34EF1B6}"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E7AD2-1E0F-44A0-BE94-4EE364D5F4F6}"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A5CCCD0-805F-4D8C-964A-E2B0E34EF1B6}"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E7AD2-1E0F-44A0-BE94-4EE364D5F4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5CCCD0-805F-4D8C-964A-E2B0E34EF1B6}"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E7AD2-1E0F-44A0-BE94-4EE364D5F4F6}"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CCCD0-805F-4D8C-964A-E2B0E34EF1B6}"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3E7AD2-1E0F-44A0-BE94-4EE364D5F4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A5CCCD0-805F-4D8C-964A-E2B0E34EF1B6}"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E7AD2-1E0F-44A0-BE94-4EE364D5F4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A5CCCD0-805F-4D8C-964A-E2B0E34EF1B6}" type="datetimeFigureOut">
              <a:rPr lang="en-US" smtClean="0"/>
              <a:t>1/5/2022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C3E7AD2-1E0F-44A0-BE94-4EE364D5F4F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5CCCD0-805F-4D8C-964A-E2B0E34EF1B6}" type="datetimeFigureOut">
              <a:rPr lang="en-US" smtClean="0"/>
              <a:t>1/5/2022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C3E7AD2-1E0F-44A0-BE94-4EE364D5F4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79321"/>
            <a:ext cx="8229600" cy="4046842"/>
          </a:xfrm>
        </p:spPr>
        <p:txBody>
          <a:bodyPr/>
          <a:lstStyle/>
          <a:p>
            <a:pPr marL="0" indent="0">
              <a:buNone/>
            </a:pPr>
            <a:endParaRPr lang="en-US" dirty="0"/>
          </a:p>
          <a:p>
            <a:pPr marL="0" indent="0">
              <a:buNone/>
            </a:pPr>
            <a:endParaRPr lang="en-US" dirty="0"/>
          </a:p>
          <a:p>
            <a:pPr marL="0" indent="0">
              <a:buNone/>
            </a:pPr>
            <a:r>
              <a:rPr lang="en-US" dirty="0"/>
              <a:t> </a:t>
            </a:r>
            <a:r>
              <a:rPr lang="en-US" sz="1800" dirty="0">
                <a:latin typeface="Franklin Gothic Heavy" pitchFamily="34" charset="0"/>
              </a:rPr>
              <a:t>PROJECT WORK GUIDED BY : </a:t>
            </a:r>
            <a:r>
              <a:rPr lang="en-US" sz="1800" dirty="0"/>
              <a:t>                             </a:t>
            </a:r>
            <a:r>
              <a:rPr lang="en-US" sz="1800" dirty="0">
                <a:latin typeface="Franklin Gothic Heavy" pitchFamily="34" charset="0"/>
              </a:rPr>
              <a:t>PRESENTED BY :</a:t>
            </a:r>
          </a:p>
          <a:p>
            <a:pPr marL="0" indent="0">
              <a:buNone/>
            </a:pPr>
            <a:r>
              <a:rPr lang="en-US" sz="1400" dirty="0"/>
              <a:t>                                       </a:t>
            </a:r>
          </a:p>
          <a:p>
            <a:pPr marL="0" indent="0">
              <a:buNone/>
            </a:pPr>
            <a:r>
              <a:rPr lang="en-US" sz="1400" dirty="0">
                <a:latin typeface="Arial Rounded MT Bold" pitchFamily="34" charset="0"/>
              </a:rPr>
              <a:t>      MR.A. NAVEEN ARASU                                               LIYA. T                              (720418103005)                               </a:t>
            </a:r>
          </a:p>
          <a:p>
            <a:pPr marL="0" indent="0">
              <a:buNone/>
            </a:pPr>
            <a:r>
              <a:rPr lang="en-US" sz="1400" dirty="0">
                <a:latin typeface="Arial Rounded MT Bold" pitchFamily="34" charset="0"/>
              </a:rPr>
              <a:t>      ASSISTANT PROFESSOR                                          RESHMI ABHAY              (720418103006)</a:t>
            </a:r>
          </a:p>
          <a:p>
            <a:pPr marL="0" indent="0">
              <a:buNone/>
            </a:pPr>
            <a:r>
              <a:rPr lang="en-US" sz="1400" dirty="0">
                <a:latin typeface="Arial Rounded MT Bold" pitchFamily="34" charset="0"/>
              </a:rPr>
              <a:t>      DEPARTMENT OF CIVIL ENGINEERING               SAURAV SANTHOSH .K (720418103007)</a:t>
            </a:r>
          </a:p>
          <a:p>
            <a:pPr marL="0" indent="0">
              <a:buNone/>
            </a:pPr>
            <a:r>
              <a:rPr lang="en-US" sz="1400" dirty="0">
                <a:latin typeface="Arial Rounded MT Bold" pitchFamily="34" charset="0"/>
              </a:rPr>
              <a:t>      CMS COLLEGE OF ENGINEERING </a:t>
            </a:r>
          </a:p>
          <a:p>
            <a:pPr marL="0" indent="0">
              <a:buNone/>
            </a:pPr>
            <a:r>
              <a:rPr lang="en-US" sz="1400" dirty="0">
                <a:latin typeface="Arial Rounded MT Bold" pitchFamily="34" charset="0"/>
              </a:rPr>
              <a:t>       A </a:t>
            </a:r>
            <a:r>
              <a:rPr lang="en-US" sz="1600" dirty="0">
                <a:latin typeface="Arial Rounded MT Bold" pitchFamily="34" charset="0"/>
              </a:rPr>
              <a:t>TECHNOLOGY                                          </a:t>
            </a:r>
          </a:p>
        </p:txBody>
      </p:sp>
      <p:sp>
        <p:nvSpPr>
          <p:cNvPr id="2" name="Title 1"/>
          <p:cNvSpPr>
            <a:spLocks noGrp="1"/>
          </p:cNvSpPr>
          <p:nvPr>
            <p:ph type="title"/>
          </p:nvPr>
        </p:nvSpPr>
        <p:spPr>
          <a:xfrm>
            <a:off x="457200" y="274637"/>
            <a:ext cx="8229600" cy="1792157"/>
          </a:xfrm>
          <a:noFill/>
        </p:spPr>
        <p:txBody>
          <a:bodyPr>
            <a:normAutofit fontScale="90000"/>
          </a:bodyPr>
          <a:lstStyle/>
          <a:p>
            <a:r>
              <a:rPr lang="en-US" i="1" dirty="0">
                <a:solidFill>
                  <a:schemeClr val="accent2">
                    <a:lumMod val="50000"/>
                  </a:schemeClr>
                </a:solidFill>
                <a:latin typeface="Algerian" pitchFamily="82" charset="0"/>
              </a:rPr>
              <a:t>DEVELOPMENT OF HIGH PERFORMANCE CONCRETE BY USING GRAPHENE OXIDE </a:t>
            </a:r>
          </a:p>
        </p:txBody>
      </p:sp>
    </p:spTree>
    <p:extLst>
      <p:ext uri="{BB962C8B-B14F-4D97-AF65-F5344CB8AC3E}">
        <p14:creationId xmlns:p14="http://schemas.microsoft.com/office/powerpoint/2010/main" val="3988659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60533151"/>
              </p:ext>
            </p:extLst>
          </p:nvPr>
        </p:nvGraphicFramePr>
        <p:xfrm>
          <a:off x="118997" y="65839"/>
          <a:ext cx="8915401" cy="6516666"/>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762017">
                <a:tc>
                  <a:txBody>
                    <a:bodyPr/>
                    <a:lstStyle/>
                    <a:p>
                      <a:pPr algn="ctr"/>
                      <a:r>
                        <a:rPr lang="en-US" sz="1800" dirty="0">
                          <a:latin typeface="Times New Roman" panose="02020603050405020304" pitchFamily="18" charset="0"/>
                          <a:cs typeface="Times New Roman" panose="02020603050405020304" pitchFamily="18" charset="0"/>
                        </a:rPr>
                        <a:t>3</a:t>
                      </a:r>
                    </a:p>
                    <a:p>
                      <a:pPr algn="ct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dirty="0">
                          <a:latin typeface="Times New Roman" panose="02020603050405020304" pitchFamily="18" charset="0"/>
                          <a:ea typeface="Calibri"/>
                          <a:cs typeface="Times New Roman" panose="02020603050405020304" pitchFamily="18" charset="0"/>
                        </a:rPr>
                        <a:t>Review</a:t>
                      </a:r>
                      <a:r>
                        <a:rPr lang="en-US" sz="1800" b="0" baseline="0" dirty="0">
                          <a:latin typeface="Times New Roman" panose="02020603050405020304" pitchFamily="18" charset="0"/>
                          <a:ea typeface="Calibri"/>
                          <a:cs typeface="Times New Roman" panose="02020603050405020304" pitchFamily="18" charset="0"/>
                        </a:rPr>
                        <a:t> on the research progress of cement – based and </a:t>
                      </a:r>
                      <a:r>
                        <a:rPr lang="en-US" sz="1800" b="0" baseline="0" dirty="0" err="1">
                          <a:latin typeface="Times New Roman" panose="02020603050405020304" pitchFamily="18" charset="0"/>
                          <a:ea typeface="Calibri"/>
                          <a:cs typeface="Times New Roman" panose="02020603050405020304" pitchFamily="18" charset="0"/>
                        </a:rPr>
                        <a:t>geopolymer</a:t>
                      </a:r>
                      <a:r>
                        <a:rPr lang="en-US" sz="1800" b="0" baseline="0" dirty="0">
                          <a:latin typeface="Times New Roman" panose="02020603050405020304" pitchFamily="18" charset="0"/>
                          <a:ea typeface="Calibri"/>
                          <a:cs typeface="Times New Roman" panose="02020603050405020304" pitchFamily="18" charset="0"/>
                        </a:rPr>
                        <a:t> materials modified by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and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a:t>
                      </a:r>
                      <a:endParaRPr lang="en-US" sz="1800" b="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endParaRPr lang="en-US" sz="1800" dirty="0">
                        <a:latin typeface="Times New Roman" panose="02020603050405020304" pitchFamily="18" charset="0"/>
                        <a:ea typeface="Calibri"/>
                        <a:cs typeface="Times New Roman" panose="02020603050405020304" pitchFamily="18" charset="0"/>
                      </a:endParaRPr>
                    </a:p>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Changjiang</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Liu,Ziaochuan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huang,Yu</a:t>
                      </a:r>
                      <a:r>
                        <a:rPr lang="en-US" sz="1800" baseline="0" dirty="0">
                          <a:latin typeface="Times New Roman" panose="02020603050405020304" pitchFamily="18" charset="0"/>
                          <a:ea typeface="Calibri"/>
                          <a:cs typeface="Times New Roman" panose="02020603050405020304" pitchFamily="18" charset="0"/>
                        </a:rPr>
                        <a:t>-You </a:t>
                      </a:r>
                      <a:r>
                        <a:rPr lang="en-US" sz="1800" baseline="0" dirty="0" err="1">
                          <a:latin typeface="Times New Roman" panose="02020603050405020304" pitchFamily="18" charset="0"/>
                          <a:ea typeface="Calibri"/>
                          <a:cs typeface="Times New Roman" panose="02020603050405020304" pitchFamily="18" charset="0"/>
                        </a:rPr>
                        <a:t>Wu,David</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Hui</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Nanotechnology</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DE GRUYTER</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The improvement</a:t>
                      </a:r>
                      <a:r>
                        <a:rPr lang="en-US" sz="1800" baseline="0" dirty="0">
                          <a:latin typeface="Times New Roman" panose="02020603050405020304" pitchFamily="18" charset="0"/>
                          <a:ea typeface="Calibri"/>
                          <a:cs typeface="Times New Roman" panose="02020603050405020304" pitchFamily="18" charset="0"/>
                        </a:rPr>
                        <a:t> effect of </a:t>
                      </a:r>
                      <a:r>
                        <a:rPr lang="en-US" sz="1800" baseline="0" dirty="0" err="1">
                          <a:latin typeface="Times New Roman" panose="02020603050405020304" pitchFamily="18" charset="0"/>
                          <a:ea typeface="Calibri"/>
                          <a:cs typeface="Times New Roman" panose="02020603050405020304" pitchFamily="18" charset="0"/>
                        </a:rPr>
                        <a:t>graphene</a:t>
                      </a:r>
                      <a:r>
                        <a:rPr lang="en-US" sz="1800" baseline="0" dirty="0">
                          <a:latin typeface="Times New Roman" panose="02020603050405020304" pitchFamily="18" charset="0"/>
                          <a:ea typeface="Calibri"/>
                          <a:cs typeface="Times New Roman" panose="02020603050405020304" pitchFamily="18" charset="0"/>
                        </a:rPr>
                        <a:t> based </a:t>
                      </a:r>
                      <a:r>
                        <a:rPr lang="en-US" sz="1800" baseline="0" dirty="0" err="1">
                          <a:latin typeface="Times New Roman" panose="02020603050405020304" pitchFamily="18" charset="0"/>
                          <a:ea typeface="Calibri"/>
                          <a:cs typeface="Times New Roman" panose="02020603050405020304" pitchFamily="18" charset="0"/>
                        </a:rPr>
                        <a:t>nanomaterials</a:t>
                      </a:r>
                      <a:r>
                        <a:rPr lang="en-US" sz="1800" baseline="0" dirty="0">
                          <a:latin typeface="Times New Roman" panose="02020603050405020304" pitchFamily="18" charset="0"/>
                          <a:ea typeface="Calibri"/>
                          <a:cs typeface="Times New Roman" panose="02020603050405020304" pitchFamily="18" charset="0"/>
                        </a:rPr>
                        <a:t> in </a:t>
                      </a:r>
                      <a:r>
                        <a:rPr lang="en-US" sz="1800" baseline="0" dirty="0" err="1">
                          <a:latin typeface="Times New Roman" panose="02020603050405020304" pitchFamily="18" charset="0"/>
                          <a:ea typeface="Calibri"/>
                          <a:cs typeface="Times New Roman" panose="02020603050405020304" pitchFamily="18" charset="0"/>
                        </a:rPr>
                        <a:t>geopolymers</a:t>
                      </a:r>
                      <a:r>
                        <a:rPr lang="en-US" sz="1800" baseline="0" dirty="0">
                          <a:latin typeface="Times New Roman" panose="02020603050405020304" pitchFamily="18" charset="0"/>
                          <a:ea typeface="Calibri"/>
                          <a:cs typeface="Times New Roman" panose="02020603050405020304" pitchFamily="18" charset="0"/>
                        </a:rPr>
                        <a:t> is also surprising providing a basis for expanding the application of </a:t>
                      </a:r>
                      <a:r>
                        <a:rPr lang="en-US" sz="1800" baseline="0" dirty="0" err="1">
                          <a:latin typeface="Times New Roman" panose="02020603050405020304" pitchFamily="18" charset="0"/>
                          <a:ea typeface="Calibri"/>
                          <a:cs typeface="Times New Roman" panose="02020603050405020304" pitchFamily="18" charset="0"/>
                        </a:rPr>
                        <a:t>geopolymers</a:t>
                      </a:r>
                      <a:r>
                        <a:rPr lang="en-US" sz="1800" baseline="0" dirty="0">
                          <a:latin typeface="Times New Roman" panose="02020603050405020304" pitchFamily="18" charset="0"/>
                          <a:ea typeface="Calibri"/>
                          <a:cs typeface="Times New Roman" panose="02020603050405020304" pitchFamily="18" charset="0"/>
                        </a:rPr>
                        <a:t> and also providing guidance and </a:t>
                      </a:r>
                      <a:r>
                        <a:rPr lang="en-US" sz="1800" baseline="0" dirty="0" err="1">
                          <a:latin typeface="Times New Roman" panose="02020603050405020304" pitchFamily="18" charset="0"/>
                          <a:ea typeface="Calibri"/>
                          <a:cs typeface="Times New Roman" panose="02020603050405020304" pitchFamily="18" charset="0"/>
                        </a:rPr>
                        <a:t>referance</a:t>
                      </a:r>
                      <a:r>
                        <a:rPr lang="en-US" sz="1800" baseline="0" dirty="0">
                          <a:latin typeface="Times New Roman" panose="02020603050405020304" pitchFamily="18" charset="0"/>
                          <a:ea typeface="Calibri"/>
                          <a:cs typeface="Times New Roman" panose="02020603050405020304" pitchFamily="18" charset="0"/>
                        </a:rPr>
                        <a:t> for the research of other types of </a:t>
                      </a:r>
                      <a:r>
                        <a:rPr lang="en-US" sz="1800" baseline="0" dirty="0" err="1">
                          <a:latin typeface="Times New Roman" panose="02020603050405020304" pitchFamily="18" charset="0"/>
                          <a:ea typeface="Calibri"/>
                          <a:cs typeface="Times New Roman" panose="02020603050405020304" pitchFamily="18" charset="0"/>
                        </a:rPr>
                        <a:t>geopolymer</a:t>
                      </a:r>
                      <a:r>
                        <a:rPr lang="en-US" sz="1800" baseline="0" dirty="0">
                          <a:latin typeface="Times New Roman" panose="02020603050405020304" pitchFamily="18" charset="0"/>
                          <a:ea typeface="Calibri"/>
                          <a:cs typeface="Times New Roman" panose="02020603050405020304" pitchFamily="18" charset="0"/>
                        </a:rPr>
                        <a:t> materials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633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57630284"/>
              </p:ext>
            </p:extLst>
          </p:nvPr>
        </p:nvGraphicFramePr>
        <p:xfrm>
          <a:off x="93945" y="698326"/>
          <a:ext cx="8915401" cy="5199467"/>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4444818">
                <a:tc>
                  <a:txBody>
                    <a:bodyPr/>
                    <a:lstStyle/>
                    <a:p>
                      <a:pPr algn="ctr"/>
                      <a:r>
                        <a:rPr lang="en-US" sz="18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800" b="0" dirty="0">
                          <a:latin typeface="Times New Roman" panose="02020603050405020304" pitchFamily="18" charset="0"/>
                          <a:ea typeface="Calibri"/>
                          <a:cs typeface="Times New Roman" panose="02020603050405020304" pitchFamily="18" charset="0"/>
                        </a:rPr>
                        <a:t>Physical</a:t>
                      </a:r>
                      <a:r>
                        <a:rPr lang="en-US" sz="1800" b="0" baseline="0" dirty="0">
                          <a:latin typeface="Times New Roman" panose="02020603050405020304" pitchFamily="18" charset="0"/>
                          <a:ea typeface="Calibri"/>
                          <a:cs typeface="Times New Roman" panose="02020603050405020304" pitchFamily="18" charset="0"/>
                        </a:rPr>
                        <a:t> properties of concrete containing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a:t>
                      </a:r>
                      <a:r>
                        <a:rPr lang="en-US" sz="1800" b="0" baseline="0" dirty="0" err="1">
                          <a:latin typeface="Times New Roman" panose="02020603050405020304" pitchFamily="18" charset="0"/>
                          <a:ea typeface="Calibri"/>
                          <a:cs typeface="Times New Roman" panose="02020603050405020304" pitchFamily="18" charset="0"/>
                        </a:rPr>
                        <a:t>nano</a:t>
                      </a:r>
                      <a:r>
                        <a:rPr lang="en-US" sz="1800" b="0" baseline="0" dirty="0">
                          <a:latin typeface="Times New Roman" panose="02020603050405020304" pitchFamily="18" charset="0"/>
                          <a:ea typeface="Calibri"/>
                          <a:cs typeface="Times New Roman" panose="02020603050405020304" pitchFamily="18" charset="0"/>
                        </a:rPr>
                        <a:t> sheets</a:t>
                      </a:r>
                      <a:endParaRPr lang="en-US" sz="1800" b="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latin typeface="Times New Roman" panose="02020603050405020304" pitchFamily="18" charset="0"/>
                          <a:ea typeface="Calibri"/>
                          <a:cs typeface="Times New Roman" panose="02020603050405020304" pitchFamily="18" charset="0"/>
                        </a:rPr>
                        <a:t>Yu-You Wu,</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Longxin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Que</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Zhaoyang</a:t>
                      </a:r>
                      <a:r>
                        <a:rPr lang="en-US" sz="1800" baseline="0" dirty="0">
                          <a:latin typeface="Times New Roman" panose="02020603050405020304" pitchFamily="18" charset="0"/>
                          <a:ea typeface="Calibri"/>
                          <a:cs typeface="Times New Roman" panose="02020603050405020304" pitchFamily="18" charset="0"/>
                        </a:rPr>
                        <a:t> Cui and Paul lambert</a:t>
                      </a:r>
                      <a:r>
                        <a:rPr lang="en-US" sz="1800" dirty="0">
                          <a:latin typeface="Times New Roman" panose="02020603050405020304" pitchFamily="18" charset="0"/>
                          <a:ea typeface="Calibri"/>
                          <a:cs typeface="Times New Roman" panose="02020603050405020304" pitchFamily="18" charset="0"/>
                        </a:rPr>
                        <a:t> </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Materials</a:t>
                      </a:r>
                      <a:r>
                        <a:rPr lang="en-US" sz="1800" baseline="0" dirty="0">
                          <a:latin typeface="Times New Roman" panose="02020603050405020304" pitchFamily="18" charset="0"/>
                          <a:ea typeface="Calibri"/>
                          <a:cs typeface="Times New Roman" panose="02020603050405020304" pitchFamily="18" charset="0"/>
                        </a:rPr>
                        <a:t>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MDPI</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2019</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The slump of concrete containing GO</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nanosheets</a:t>
                      </a:r>
                      <a:r>
                        <a:rPr lang="en-US" sz="1800" baseline="0" dirty="0">
                          <a:latin typeface="Times New Roman" panose="02020603050405020304" pitchFamily="18" charset="0"/>
                          <a:ea typeface="Calibri"/>
                          <a:cs typeface="Times New Roman" panose="02020603050405020304" pitchFamily="18" charset="0"/>
                        </a:rPr>
                        <a:t> decreases with the addition of GO </a:t>
                      </a:r>
                      <a:r>
                        <a:rPr lang="en-US" sz="1800" baseline="0" dirty="0" err="1">
                          <a:latin typeface="Times New Roman" panose="02020603050405020304" pitchFamily="18" charset="0"/>
                          <a:ea typeface="Calibri"/>
                          <a:cs typeface="Times New Roman" panose="02020603050405020304" pitchFamily="18" charset="0"/>
                        </a:rPr>
                        <a:t>nanosheets</a:t>
                      </a:r>
                      <a:r>
                        <a:rPr lang="en-US" sz="1800" baseline="0" dirty="0">
                          <a:latin typeface="Times New Roman" panose="02020603050405020304" pitchFamily="18" charset="0"/>
                          <a:ea typeface="Calibri"/>
                          <a:cs typeface="Times New Roman" panose="02020603050405020304" pitchFamily="18" charset="0"/>
                        </a:rPr>
                        <a:t> from 0.02% to 0.80% by weight of cement under a water to cement ratio of 0.5 .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001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94933323"/>
              </p:ext>
            </p:extLst>
          </p:nvPr>
        </p:nvGraphicFramePr>
        <p:xfrm>
          <a:off x="106471" y="773482"/>
          <a:ext cx="8915401" cy="5199467"/>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4444818">
                <a:tc>
                  <a:txBody>
                    <a:bodyPr/>
                    <a:lstStyle/>
                    <a:p>
                      <a:pPr algn="ctr"/>
                      <a:r>
                        <a:rPr lang="en-US" sz="18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800" b="0" dirty="0">
                          <a:latin typeface="Times New Roman" panose="02020603050405020304" pitchFamily="18" charset="0"/>
                          <a:ea typeface="Calibri"/>
                          <a:cs typeface="Times New Roman" panose="02020603050405020304" pitchFamily="18" charset="0"/>
                        </a:rPr>
                        <a:t>Effect</a:t>
                      </a:r>
                      <a:r>
                        <a:rPr lang="en-US" sz="1800" b="0" baseline="0" dirty="0">
                          <a:latin typeface="Times New Roman" panose="02020603050405020304" pitchFamily="18" charset="0"/>
                          <a:ea typeface="Calibri"/>
                          <a:cs typeface="Times New Roman" panose="02020603050405020304" pitchFamily="18" charset="0"/>
                        </a:rPr>
                        <a:t> of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Hybrid on Mechanical Properties of Cement Mortar and Mechanism Investigation </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Hongfang</a:t>
                      </a:r>
                      <a:r>
                        <a:rPr lang="en-US" sz="1800" dirty="0">
                          <a:latin typeface="Times New Roman" panose="02020603050405020304" pitchFamily="18" charset="0"/>
                          <a:ea typeface="Calibri"/>
                          <a:cs typeface="Times New Roman" panose="02020603050405020304" pitchFamily="18" charset="0"/>
                        </a:rPr>
                        <a:t> </a:t>
                      </a:r>
                      <a:r>
                        <a:rPr lang="en-US" sz="1800" dirty="0" err="1">
                          <a:latin typeface="Times New Roman" panose="02020603050405020304" pitchFamily="18" charset="0"/>
                          <a:ea typeface="Calibri"/>
                          <a:cs typeface="Times New Roman" panose="02020603050405020304" pitchFamily="18" charset="0"/>
                        </a:rPr>
                        <a:t>Sun,Li</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Ling,Zhili</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Ren,Shazim</a:t>
                      </a:r>
                      <a:r>
                        <a:rPr lang="en-US" sz="1800" baseline="0" dirty="0">
                          <a:latin typeface="Times New Roman" panose="02020603050405020304" pitchFamily="18" charset="0"/>
                          <a:ea typeface="Calibri"/>
                          <a:cs typeface="Times New Roman" panose="02020603050405020304" pitchFamily="18" charset="0"/>
                        </a:rPr>
                        <a:t> Ali </a:t>
                      </a:r>
                      <a:r>
                        <a:rPr lang="en-US" sz="1800" baseline="0" dirty="0" err="1">
                          <a:latin typeface="Times New Roman" panose="02020603050405020304" pitchFamily="18" charset="0"/>
                          <a:ea typeface="Calibri"/>
                          <a:cs typeface="Times New Roman" panose="02020603050405020304" pitchFamily="18" charset="0"/>
                        </a:rPr>
                        <a:t>Memon</a:t>
                      </a:r>
                      <a:r>
                        <a:rPr lang="en-US" sz="1800" baseline="0" dirty="0">
                          <a:latin typeface="Times New Roman" panose="02020603050405020304" pitchFamily="18" charset="0"/>
                          <a:ea typeface="Calibri"/>
                          <a:cs typeface="Times New Roman" panose="02020603050405020304" pitchFamily="18" charset="0"/>
                        </a:rPr>
                        <a:t>, and </a:t>
                      </a:r>
                      <a:r>
                        <a:rPr lang="en-US" sz="1800" baseline="0" dirty="0" err="1">
                          <a:latin typeface="Times New Roman" panose="02020603050405020304" pitchFamily="18" charset="0"/>
                          <a:ea typeface="Calibri"/>
                          <a:cs typeface="Times New Roman" panose="02020603050405020304" pitchFamily="18" charset="0"/>
                        </a:rPr>
                        <a:t>Feng</a:t>
                      </a:r>
                      <a:r>
                        <a:rPr lang="en-US" sz="1800" baseline="0" dirty="0">
                          <a:latin typeface="Times New Roman" panose="02020603050405020304" pitchFamily="18" charset="0"/>
                          <a:ea typeface="Calibri"/>
                          <a:cs typeface="Times New Roman" panose="02020603050405020304" pitchFamily="18" charset="0"/>
                        </a:rPr>
                        <a:t> Xing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Nano</a:t>
                      </a:r>
                      <a:r>
                        <a:rPr lang="en-US" sz="1800" baseline="0" dirty="0">
                          <a:latin typeface="Times New Roman" panose="02020603050405020304" pitchFamily="18" charset="0"/>
                          <a:ea typeface="Calibri"/>
                          <a:cs typeface="Times New Roman" panose="02020603050405020304" pitchFamily="18" charset="0"/>
                        </a:rPr>
                        <a:t> materials</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MDPI</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January</a:t>
                      </a:r>
                      <a:r>
                        <a:rPr lang="en-US" sz="1800" b="0" i="0" kern="1200" baseline="0" dirty="0">
                          <a:solidFill>
                            <a:schemeClr val="tx1"/>
                          </a:solidFill>
                          <a:latin typeface="Times New Roman" panose="02020603050405020304" pitchFamily="18" charset="0"/>
                          <a:ea typeface="+mn-ea"/>
                          <a:cs typeface="Times New Roman" panose="02020603050405020304" pitchFamily="18" charset="0"/>
                        </a:rPr>
                        <a:t> 2020</a:t>
                      </a:r>
                      <a:endParaRPr lang="en-US" sz="1800" b="0" i="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baseline="0" dirty="0">
                          <a:latin typeface="Times New Roman" panose="02020603050405020304" pitchFamily="18" charset="0"/>
                          <a:ea typeface="Calibri"/>
                          <a:cs typeface="Times New Roman" panose="02020603050405020304" pitchFamily="18" charset="0"/>
                        </a:rPr>
                        <a:t>The enhancement of flexural strength is related to the amount of GR addition and its dispersion in </a:t>
                      </a:r>
                      <a:r>
                        <a:rPr lang="en-US" sz="1800" baseline="0" dirty="0" err="1">
                          <a:latin typeface="Times New Roman" panose="02020603050405020304" pitchFamily="18" charset="0"/>
                          <a:ea typeface="Calibri"/>
                          <a:cs typeface="Times New Roman" panose="02020603050405020304" pitchFamily="18" charset="0"/>
                        </a:rPr>
                        <a:t>GO.Therefore</a:t>
                      </a:r>
                      <a:r>
                        <a:rPr lang="en-US" sz="1800" baseline="0" dirty="0">
                          <a:latin typeface="Times New Roman" panose="02020603050405020304" pitchFamily="18" charset="0"/>
                          <a:ea typeface="Calibri"/>
                          <a:cs typeface="Times New Roman" panose="02020603050405020304" pitchFamily="18" charset="0"/>
                        </a:rPr>
                        <a:t> it is believed that mechanical properties of mortar could be further increased if a more effective dispersant for GR can be found and used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7870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73316029"/>
              </p:ext>
            </p:extLst>
          </p:nvPr>
        </p:nvGraphicFramePr>
        <p:xfrm>
          <a:off x="106471" y="660748"/>
          <a:ext cx="8915401" cy="5199467"/>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4444818">
                <a:tc>
                  <a:txBody>
                    <a:bodyPr/>
                    <a:lstStyle/>
                    <a:p>
                      <a:pPr algn="ctr"/>
                      <a:r>
                        <a:rPr lang="en-US" sz="1800" dirty="0">
                          <a:latin typeface="Times New Roman" panose="02020603050405020304" pitchFamily="18" charset="0"/>
                          <a:cs typeface="Times New Roman" panose="02020603050405020304" pitchFamily="18" charset="0"/>
                        </a:rPr>
                        <a:t>6</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Mechanical properties and shrinkage </a:t>
                      </a:r>
                      <a:r>
                        <a:rPr lang="en-US" sz="1800" b="0" baseline="0" dirty="0" err="1">
                          <a:latin typeface="Times New Roman" panose="02020603050405020304" pitchFamily="18" charset="0"/>
                          <a:ea typeface="Calibri"/>
                          <a:cs typeface="Times New Roman" panose="02020603050405020304" pitchFamily="18" charset="0"/>
                        </a:rPr>
                        <a:t>behaviour</a:t>
                      </a:r>
                      <a:r>
                        <a:rPr lang="en-US" sz="1800" b="0" baseline="0" dirty="0">
                          <a:latin typeface="Times New Roman" panose="02020603050405020304" pitchFamily="18" charset="0"/>
                          <a:ea typeface="Calibri"/>
                          <a:cs typeface="Times New Roman" panose="02020603050405020304" pitchFamily="18" charset="0"/>
                        </a:rPr>
                        <a:t> of concrete containing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-oxide </a:t>
                      </a:r>
                      <a:r>
                        <a:rPr lang="en-US" sz="1800" b="0" baseline="0" dirty="0" err="1">
                          <a:latin typeface="Times New Roman" panose="02020603050405020304" pitchFamily="18" charset="0"/>
                          <a:ea typeface="Calibri"/>
                          <a:cs typeface="Times New Roman" panose="02020603050405020304" pitchFamily="18" charset="0"/>
                        </a:rPr>
                        <a:t>nanosheets</a:t>
                      </a:r>
                      <a:endParaRPr lang="en-US" sz="1800" b="0" baseline="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Zengshun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Chen,Yemeng</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Xu,Jiamin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Hua,Xu</a:t>
                      </a:r>
                      <a:r>
                        <a:rPr lang="en-US" sz="1800" baseline="0" dirty="0">
                          <a:latin typeface="Times New Roman" panose="02020603050405020304" pitchFamily="18" charset="0"/>
                          <a:ea typeface="Calibri"/>
                          <a:cs typeface="Times New Roman" panose="02020603050405020304" pitchFamily="18" charset="0"/>
                        </a:rPr>
                        <a:t> Wang</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materials</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MDPI</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baseline="0" dirty="0">
                          <a:latin typeface="Times New Roman" panose="02020603050405020304" pitchFamily="18" charset="0"/>
                          <a:ea typeface="Calibri"/>
                          <a:cs typeface="Times New Roman" panose="02020603050405020304" pitchFamily="18" charset="0"/>
                        </a:rPr>
                        <a:t>GO </a:t>
                      </a:r>
                      <a:r>
                        <a:rPr lang="en-US" sz="1800" baseline="0" dirty="0" err="1">
                          <a:latin typeface="Times New Roman" panose="02020603050405020304" pitchFamily="18" charset="0"/>
                          <a:ea typeface="Calibri"/>
                          <a:cs typeface="Times New Roman" panose="02020603050405020304" pitchFamily="18" charset="0"/>
                        </a:rPr>
                        <a:t>Nanosheets</a:t>
                      </a:r>
                      <a:r>
                        <a:rPr lang="en-US" sz="1800" baseline="0" dirty="0">
                          <a:latin typeface="Times New Roman" panose="02020603050405020304" pitchFamily="18" charset="0"/>
                          <a:ea typeface="Calibri"/>
                          <a:cs typeface="Times New Roman" panose="02020603050405020304" pitchFamily="18" charset="0"/>
                        </a:rPr>
                        <a:t> can </a:t>
                      </a:r>
                      <a:r>
                        <a:rPr lang="en-US" sz="1800" baseline="0" dirty="0" err="1">
                          <a:latin typeface="Times New Roman" panose="02020603050405020304" pitchFamily="18" charset="0"/>
                          <a:ea typeface="Calibri"/>
                          <a:cs typeface="Times New Roman" panose="02020603050405020304" pitchFamily="18" charset="0"/>
                        </a:rPr>
                        <a:t>considerbly</a:t>
                      </a:r>
                      <a:r>
                        <a:rPr lang="en-US" sz="1800" baseline="0" dirty="0">
                          <a:latin typeface="Times New Roman" panose="02020603050405020304" pitchFamily="18" charset="0"/>
                          <a:ea typeface="Calibri"/>
                          <a:cs typeface="Times New Roman" panose="02020603050405020304" pitchFamily="18" charset="0"/>
                        </a:rPr>
                        <a:t> improve the compressive strength at  the age of 3,7 and 28 </a:t>
                      </a:r>
                      <a:r>
                        <a:rPr lang="en-US" sz="1800" baseline="0" dirty="0" err="1">
                          <a:latin typeface="Times New Roman" panose="02020603050405020304" pitchFamily="18" charset="0"/>
                          <a:ea typeface="Calibri"/>
                          <a:cs typeface="Times New Roman" panose="02020603050405020304" pitchFamily="18" charset="0"/>
                        </a:rPr>
                        <a:t>days.The</a:t>
                      </a:r>
                      <a:r>
                        <a:rPr lang="en-US" sz="1800" baseline="0" dirty="0">
                          <a:latin typeface="Times New Roman" panose="02020603050405020304" pitchFamily="18" charset="0"/>
                          <a:ea typeface="Calibri"/>
                          <a:cs typeface="Times New Roman" panose="02020603050405020304" pitchFamily="18" charset="0"/>
                        </a:rPr>
                        <a:t> higher the GO dosage is , the more obvious the strength increase will be.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784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13977174"/>
              </p:ext>
            </p:extLst>
          </p:nvPr>
        </p:nvGraphicFramePr>
        <p:xfrm>
          <a:off x="118997" y="150312"/>
          <a:ext cx="8915401" cy="6448940"/>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1024211">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424729">
                <a:tc>
                  <a:txBody>
                    <a:bodyPr/>
                    <a:lstStyle/>
                    <a:p>
                      <a:pPr algn="ctr"/>
                      <a:r>
                        <a:rPr lang="en-US" sz="1800" dirty="0">
                          <a:latin typeface="Times New Roman" panose="02020603050405020304" pitchFamily="18" charset="0"/>
                          <a:cs typeface="Times New Roman" panose="02020603050405020304" pitchFamily="18" charset="0"/>
                        </a:rPr>
                        <a:t>7</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Study on modification mechanism of workability and mechanical properties for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reinforced cement composite</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Yuxia</a:t>
                      </a:r>
                      <a:r>
                        <a:rPr lang="en-US" sz="1800" dirty="0">
                          <a:latin typeface="Times New Roman" panose="02020603050405020304" pitchFamily="18" charset="0"/>
                          <a:ea typeface="Calibri"/>
                          <a:cs typeface="Times New Roman" panose="02020603050405020304" pitchFamily="18" charset="0"/>
                        </a:rPr>
                        <a:t> </a:t>
                      </a:r>
                      <a:r>
                        <a:rPr lang="en-US" sz="1800" dirty="0" err="1">
                          <a:latin typeface="Times New Roman" panose="02020603050405020304" pitchFamily="18" charset="0"/>
                          <a:ea typeface="Calibri"/>
                          <a:cs typeface="Times New Roman" panose="02020603050405020304" pitchFamily="18" charset="0"/>
                        </a:rPr>
                        <a:t>Suo</a:t>
                      </a:r>
                      <a:r>
                        <a:rPr lang="en-US" sz="1800" dirty="0">
                          <a:latin typeface="Times New Roman" panose="02020603050405020304" pitchFamily="18" charset="0"/>
                          <a:ea typeface="Calibri"/>
                          <a:cs typeface="Times New Roman" panose="02020603050405020304" pitchFamily="18" charset="0"/>
                        </a:rPr>
                        <a:t>,</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Rongxin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Guo,Haiting</a:t>
                      </a:r>
                      <a:r>
                        <a:rPr lang="en-US" sz="1800" baseline="0" dirty="0">
                          <a:latin typeface="Times New Roman" panose="02020603050405020304" pitchFamily="18" charset="0"/>
                          <a:ea typeface="Calibri"/>
                          <a:cs typeface="Times New Roman" panose="02020603050405020304" pitchFamily="18" charset="0"/>
                        </a:rPr>
                        <a:t> Xia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err="1">
                          <a:latin typeface="Times New Roman" panose="02020603050405020304" pitchFamily="18" charset="0"/>
                          <a:ea typeface="Calibri"/>
                          <a:cs typeface="Times New Roman" panose="02020603050405020304" pitchFamily="18" charset="0"/>
                        </a:rPr>
                        <a:t>Nanomaterials</a:t>
                      </a:r>
                      <a:r>
                        <a:rPr lang="en-US" sz="1800" baseline="0" dirty="0">
                          <a:latin typeface="Times New Roman" panose="02020603050405020304" pitchFamily="18" charset="0"/>
                          <a:ea typeface="Calibri"/>
                          <a:cs typeface="Times New Roman" panose="02020603050405020304" pitchFamily="18" charset="0"/>
                        </a:rPr>
                        <a:t> and </a:t>
                      </a:r>
                      <a:r>
                        <a:rPr lang="en-US" sz="1800" baseline="0" dirty="0" err="1">
                          <a:latin typeface="Times New Roman" panose="02020603050405020304" pitchFamily="18" charset="0"/>
                          <a:ea typeface="Calibri"/>
                          <a:cs typeface="Times New Roman" panose="02020603050405020304" pitchFamily="18" charset="0"/>
                        </a:rPr>
                        <a:t>nano</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tchnology</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err="1">
                          <a:latin typeface="Times New Roman" panose="02020603050405020304" pitchFamily="18" charset="0"/>
                          <a:ea typeface="Calibri"/>
                          <a:cs typeface="Times New Roman" panose="02020603050405020304" pitchFamily="18" charset="0"/>
                        </a:rPr>
                        <a:t>Suo</a:t>
                      </a:r>
                      <a:r>
                        <a:rPr lang="en-US" sz="1800" dirty="0">
                          <a:latin typeface="Times New Roman" panose="02020603050405020304" pitchFamily="18" charset="0"/>
                          <a:ea typeface="Calibri"/>
                          <a:cs typeface="Times New Roman" panose="02020603050405020304" pitchFamily="18" charset="0"/>
                        </a:rPr>
                        <a:t> et al.</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baseline="0" dirty="0">
                          <a:latin typeface="Times New Roman" panose="02020603050405020304" pitchFamily="18" charset="0"/>
                          <a:ea typeface="Calibri"/>
                          <a:cs typeface="Times New Roman" panose="02020603050405020304" pitchFamily="18" charset="0"/>
                        </a:rPr>
                        <a:t>The fluidity of cement paste is very sensitive to GO </a:t>
                      </a:r>
                      <a:r>
                        <a:rPr lang="en-US" sz="1800" baseline="0" dirty="0" err="1">
                          <a:latin typeface="Times New Roman" panose="02020603050405020304" pitchFamily="18" charset="0"/>
                          <a:ea typeface="Calibri"/>
                          <a:cs typeface="Times New Roman" panose="02020603050405020304" pitchFamily="18" charset="0"/>
                        </a:rPr>
                        <a:t>concteration</a:t>
                      </a:r>
                      <a:r>
                        <a:rPr lang="en-US" sz="1800" baseline="0" dirty="0">
                          <a:latin typeface="Times New Roman" panose="02020603050405020304" pitchFamily="18" charset="0"/>
                          <a:ea typeface="Calibri"/>
                          <a:cs typeface="Times New Roman" panose="02020603050405020304" pitchFamily="18" charset="0"/>
                        </a:rPr>
                        <a:t>  and W/</a:t>
                      </a:r>
                      <a:r>
                        <a:rPr lang="en-US" sz="1800" baseline="0" dirty="0" err="1">
                          <a:latin typeface="Times New Roman" panose="02020603050405020304" pitchFamily="18" charset="0"/>
                          <a:ea typeface="Calibri"/>
                          <a:cs typeface="Times New Roman" panose="02020603050405020304" pitchFamily="18" charset="0"/>
                        </a:rPr>
                        <a:t>C.The</a:t>
                      </a:r>
                      <a:r>
                        <a:rPr lang="en-US" sz="1800" baseline="0" dirty="0">
                          <a:latin typeface="Times New Roman" panose="02020603050405020304" pitchFamily="18" charset="0"/>
                          <a:ea typeface="Calibri"/>
                          <a:cs typeface="Times New Roman" panose="02020603050405020304" pitchFamily="18" charset="0"/>
                        </a:rPr>
                        <a:t> experimental results show a noticeable inverse correlation between the concentration GO and </a:t>
                      </a:r>
                      <a:r>
                        <a:rPr lang="en-US" sz="1800" baseline="0" dirty="0" err="1">
                          <a:latin typeface="Times New Roman" panose="02020603050405020304" pitchFamily="18" charset="0"/>
                          <a:ea typeface="Calibri"/>
                          <a:cs typeface="Times New Roman" panose="02020603050405020304" pitchFamily="18" charset="0"/>
                        </a:rPr>
                        <a:t>fluidity,and</a:t>
                      </a:r>
                      <a:r>
                        <a:rPr lang="en-US" sz="1800" baseline="0" dirty="0">
                          <a:latin typeface="Times New Roman" panose="02020603050405020304" pitchFamily="18" charset="0"/>
                          <a:ea typeface="Calibri"/>
                          <a:cs typeface="Times New Roman" panose="02020603050405020304" pitchFamily="18" charset="0"/>
                        </a:rPr>
                        <a:t> positive linear correlation between W/C and </a:t>
                      </a:r>
                      <a:r>
                        <a:rPr lang="en-US" sz="1800" baseline="0" dirty="0" err="1">
                          <a:latin typeface="Times New Roman" panose="02020603050405020304" pitchFamily="18" charset="0"/>
                          <a:ea typeface="Calibri"/>
                          <a:cs typeface="Times New Roman" panose="02020603050405020304" pitchFamily="18" charset="0"/>
                        </a:rPr>
                        <a:t>fluidity,except</a:t>
                      </a:r>
                      <a:r>
                        <a:rPr lang="en-US" sz="1800" baseline="0" dirty="0">
                          <a:latin typeface="Times New Roman" panose="02020603050405020304" pitchFamily="18" charset="0"/>
                          <a:ea typeface="Calibri"/>
                          <a:cs typeface="Times New Roman" panose="02020603050405020304" pitchFamily="18" charset="0"/>
                        </a:rPr>
                        <a:t> GO concentration is high (&gt;=0.2wt%).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9891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62012738"/>
              </p:ext>
            </p:extLst>
          </p:nvPr>
        </p:nvGraphicFramePr>
        <p:xfrm>
          <a:off x="106471" y="447806"/>
          <a:ext cx="8915401" cy="5199467"/>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4444818">
                <a:tc>
                  <a:txBody>
                    <a:bodyPr/>
                    <a:lstStyle/>
                    <a:p>
                      <a:pPr algn="ctr"/>
                      <a:r>
                        <a:rPr lang="en-US" sz="1800" dirty="0">
                          <a:latin typeface="Times New Roman" panose="02020603050405020304" pitchFamily="18" charset="0"/>
                          <a:cs typeface="Times New Roman" panose="02020603050405020304" pitchFamily="18" charset="0"/>
                        </a:rPr>
                        <a:t>8</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Flexural fatigue </a:t>
                      </a:r>
                      <a:r>
                        <a:rPr lang="en-US" sz="1800" b="0" baseline="0" dirty="0" err="1">
                          <a:latin typeface="Times New Roman" panose="02020603050405020304" pitchFamily="18" charset="0"/>
                          <a:ea typeface="Calibri"/>
                          <a:cs typeface="Times New Roman" panose="02020603050405020304" pitchFamily="18" charset="0"/>
                        </a:rPr>
                        <a:t>behaviour</a:t>
                      </a:r>
                      <a:r>
                        <a:rPr lang="en-US" sz="1800" b="0" baseline="0" dirty="0">
                          <a:latin typeface="Times New Roman" panose="02020603050405020304" pitchFamily="18" charset="0"/>
                          <a:ea typeface="Calibri"/>
                          <a:cs typeface="Times New Roman" panose="02020603050405020304" pitchFamily="18" charset="0"/>
                        </a:rPr>
                        <a:t> and damage evolution analysis of edge </a:t>
                      </a:r>
                      <a:r>
                        <a:rPr lang="en-US" sz="1800" b="0" baseline="0" dirty="0" err="1">
                          <a:latin typeface="Times New Roman" panose="02020603050405020304" pitchFamily="18" charset="0"/>
                          <a:ea typeface="Calibri"/>
                          <a:cs typeface="Times New Roman" panose="02020603050405020304" pitchFamily="18" charset="0"/>
                        </a:rPr>
                        <a:t>oxidised</a:t>
                      </a:r>
                      <a:r>
                        <a:rPr lang="en-US" sz="1800" b="0" baseline="0" dirty="0">
                          <a:latin typeface="Times New Roman" panose="02020603050405020304" pitchFamily="18" charset="0"/>
                          <a:ea typeface="Calibri"/>
                          <a:cs typeface="Times New Roman" panose="02020603050405020304" pitchFamily="18" charset="0"/>
                        </a:rPr>
                        <a:t>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oxide(EOGO)reinforced concrete composites </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Byoung</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Hooi</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Cho,Boo</a:t>
                      </a:r>
                      <a:r>
                        <a:rPr lang="en-US" sz="1800" baseline="0" dirty="0">
                          <a:latin typeface="Times New Roman" panose="02020603050405020304" pitchFamily="18" charset="0"/>
                          <a:ea typeface="Calibri"/>
                          <a:cs typeface="Times New Roman" panose="02020603050405020304" pitchFamily="18" charset="0"/>
                        </a:rPr>
                        <a:t> Hyun </a:t>
                      </a:r>
                      <a:r>
                        <a:rPr lang="en-US" sz="1800" baseline="0" dirty="0" err="1">
                          <a:latin typeface="Times New Roman" panose="02020603050405020304" pitchFamily="18" charset="0"/>
                          <a:ea typeface="Calibri"/>
                          <a:cs typeface="Times New Roman" panose="02020603050405020304" pitchFamily="18" charset="0"/>
                        </a:rPr>
                        <a:t>Nam,Mohammed</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Khawaji</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Cement</a:t>
                      </a:r>
                      <a:r>
                        <a:rPr lang="en-US" sz="1800" baseline="0" dirty="0">
                          <a:latin typeface="Times New Roman" panose="02020603050405020304" pitchFamily="18" charset="0"/>
                          <a:ea typeface="Calibri"/>
                          <a:cs typeface="Times New Roman" panose="02020603050405020304" pitchFamily="18" charset="0"/>
                        </a:rPr>
                        <a:t> and </a:t>
                      </a:r>
                      <a:r>
                        <a:rPr lang="en-US" sz="1800" baseline="0" dirty="0" err="1">
                          <a:latin typeface="Times New Roman" panose="02020603050405020304" pitchFamily="18" charset="0"/>
                          <a:ea typeface="Calibri"/>
                          <a:cs typeface="Times New Roman" panose="02020603050405020304" pitchFamily="18" charset="0"/>
                        </a:rPr>
                        <a:t>concretecomposites</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ELSEVIER</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2021</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EOGO reinforced concrete exhibited enhanced static compressive and flexural </a:t>
                      </a:r>
                      <a:r>
                        <a:rPr lang="en-US" sz="1800" dirty="0" err="1">
                          <a:latin typeface="Times New Roman" panose="02020603050405020304" pitchFamily="18" charset="0"/>
                          <a:ea typeface="Calibri"/>
                          <a:cs typeface="Times New Roman" panose="02020603050405020304" pitchFamily="18" charset="0"/>
                        </a:rPr>
                        <a:t>strengths.In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particular,the</a:t>
                      </a:r>
                      <a:r>
                        <a:rPr lang="en-US" sz="1800" baseline="0" dirty="0">
                          <a:latin typeface="Times New Roman" panose="02020603050405020304" pitchFamily="18" charset="0"/>
                          <a:ea typeface="Calibri"/>
                          <a:cs typeface="Times New Roman" panose="02020603050405020304" pitchFamily="18" charset="0"/>
                        </a:rPr>
                        <a:t> largest effect of EOGO was recorded on the flexural strength of SFRC improved by 12.7%.</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45712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92190799"/>
              </p:ext>
            </p:extLst>
          </p:nvPr>
        </p:nvGraphicFramePr>
        <p:xfrm>
          <a:off x="118997" y="335072"/>
          <a:ext cx="8915401" cy="5199467"/>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335067">
                  <a:extLst>
                    <a:ext uri="{9D8B030D-6E8A-4147-A177-3AD203B41FA5}">
                      <a16:colId xmlns:a16="http://schemas.microsoft.com/office/drawing/2014/main" val="20004"/>
                    </a:ext>
                  </a:extLst>
                </a:gridCol>
                <a:gridCol w="711895">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4444818">
                <a:tc>
                  <a:txBody>
                    <a:bodyPr/>
                    <a:lstStyle/>
                    <a:p>
                      <a:pPr algn="ctr"/>
                      <a:r>
                        <a:rPr lang="en-US" sz="1800" dirty="0">
                          <a:latin typeface="Times New Roman" panose="02020603050405020304" pitchFamily="18" charset="0"/>
                          <a:cs typeface="Times New Roman" panose="02020603050405020304" pitchFamily="18" charset="0"/>
                        </a:rPr>
                        <a:t>9</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Surface abrasion resistance of high volume fly ash concrete modified by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macro – and micro perspectives </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Sen</a:t>
                      </a:r>
                      <a:r>
                        <a:rPr lang="en-US" sz="1800" baseline="0" dirty="0">
                          <a:latin typeface="Times New Roman" panose="02020603050405020304" pitchFamily="18" charset="0"/>
                          <a:ea typeface="Calibri"/>
                          <a:cs typeface="Times New Roman" panose="02020603050405020304" pitchFamily="18" charset="0"/>
                        </a:rPr>
                        <a:t>  Du , Yan Jiang , Jing </a:t>
                      </a:r>
                      <a:r>
                        <a:rPr lang="en-US" sz="1800" baseline="0" dirty="0" err="1">
                          <a:latin typeface="Times New Roman" panose="02020603050405020304" pitchFamily="18" charset="0"/>
                          <a:ea typeface="Calibri"/>
                          <a:cs typeface="Times New Roman" panose="02020603050405020304" pitchFamily="18" charset="0"/>
                        </a:rPr>
                        <a:t>Zhong</a:t>
                      </a:r>
                      <a:r>
                        <a:rPr lang="en-US" sz="1800" baseline="0" dirty="0">
                          <a:latin typeface="Times New Roman" panose="02020603050405020304" pitchFamily="18" charset="0"/>
                          <a:ea typeface="Calibri"/>
                          <a:cs typeface="Times New Roman" panose="02020603050405020304" pitchFamily="18" charset="0"/>
                        </a:rPr>
                        <a:t>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Construction and building materials</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ELSEVIER</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baseline="0" dirty="0">
                          <a:latin typeface="Times New Roman" panose="02020603050405020304" pitchFamily="18" charset="0"/>
                          <a:ea typeface="Calibri"/>
                          <a:cs typeface="Times New Roman" panose="02020603050405020304" pitchFamily="18" charset="0"/>
                        </a:rPr>
                        <a:t>Admixing GO at small dosage 0.01 to 0.1 % by weight of binder can significantly enhance the compressive strength and surface abrasion resistance of HVFA concrete 60% cement replacement by class C fly ash.</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7321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97607374"/>
              </p:ext>
            </p:extLst>
          </p:nvPr>
        </p:nvGraphicFramePr>
        <p:xfrm>
          <a:off x="106471" y="310020"/>
          <a:ext cx="8915401" cy="5199467"/>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284963">
                  <a:extLst>
                    <a:ext uri="{9D8B030D-6E8A-4147-A177-3AD203B41FA5}">
                      <a16:colId xmlns:a16="http://schemas.microsoft.com/office/drawing/2014/main" val="20004"/>
                    </a:ext>
                  </a:extLst>
                </a:gridCol>
                <a:gridCol w="761999">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4444818">
                <a:tc>
                  <a:txBody>
                    <a:bodyPr/>
                    <a:lstStyle/>
                    <a:p>
                      <a:pPr algn="ctr"/>
                      <a:r>
                        <a:rPr lang="en-US" sz="18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Effect of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a:t>
                      </a:r>
                      <a:r>
                        <a:rPr lang="en-US" sz="1800" b="0" baseline="0" dirty="0" err="1">
                          <a:latin typeface="Times New Roman" panose="02020603050405020304" pitchFamily="18" charset="0"/>
                          <a:ea typeface="Calibri"/>
                          <a:cs typeface="Times New Roman" panose="02020603050405020304" pitchFamily="18" charset="0"/>
                        </a:rPr>
                        <a:t>oxid</a:t>
                      </a:r>
                      <a:r>
                        <a:rPr lang="en-US" sz="1800" b="0" baseline="0" dirty="0">
                          <a:latin typeface="Times New Roman" panose="02020603050405020304" pitchFamily="18" charset="0"/>
                          <a:ea typeface="Calibri"/>
                          <a:cs typeface="Times New Roman" panose="02020603050405020304" pitchFamily="18" charset="0"/>
                        </a:rPr>
                        <a:t> on mechanical and durability performance of concrete</a:t>
                      </a:r>
                    </a:p>
                  </a:txBody>
                  <a:tcPr marL="68580" marR="68580" marT="0" marB="0" anchor="ctr"/>
                </a:tc>
                <a:tc>
                  <a:txBody>
                    <a:bodyPr/>
                    <a:lstStyle/>
                    <a:p>
                      <a:pPr marL="0" marR="0" algn="ctr">
                        <a:lnSpc>
                          <a:spcPct val="115000"/>
                        </a:lnSpc>
                        <a:spcBef>
                          <a:spcPts val="0"/>
                        </a:spcBef>
                        <a:spcAft>
                          <a:spcPts val="0"/>
                        </a:spcAft>
                      </a:pPr>
                      <a:r>
                        <a:rPr lang="en-US" sz="1800" dirty="0">
                          <a:latin typeface="Times New Roman" panose="02020603050405020304" pitchFamily="18" charset="0"/>
                          <a:ea typeface="Calibri"/>
                          <a:cs typeface="Times New Roman" panose="02020603050405020304" pitchFamily="18" charset="0"/>
                        </a:rPr>
                        <a:t>S.C. Devi , R.A. Khan</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Building Engineering</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ELSEVIER</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baseline="0" dirty="0">
                          <a:latin typeface="Times New Roman" panose="02020603050405020304" pitchFamily="18" charset="0"/>
                          <a:ea typeface="Calibri"/>
                          <a:cs typeface="Times New Roman" panose="02020603050405020304" pitchFamily="18" charset="0"/>
                        </a:rPr>
                        <a:t>Inclusion of GO with different percentage content by weight of cement in developing a </a:t>
                      </a:r>
                      <a:r>
                        <a:rPr lang="en-US" sz="1800" baseline="0" dirty="0" err="1">
                          <a:latin typeface="Times New Roman" panose="02020603050405020304" pitchFamily="18" charset="0"/>
                          <a:ea typeface="Calibri"/>
                          <a:cs typeface="Times New Roman" panose="02020603050405020304" pitchFamily="18" charset="0"/>
                        </a:rPr>
                        <a:t>concrete,as</a:t>
                      </a:r>
                      <a:r>
                        <a:rPr lang="en-US" sz="1800" baseline="0" dirty="0">
                          <a:latin typeface="Times New Roman" panose="02020603050405020304" pitchFamily="18" charset="0"/>
                          <a:ea typeface="Calibri"/>
                          <a:cs typeface="Times New Roman" panose="02020603050405020304" pitchFamily="18" charset="0"/>
                        </a:rPr>
                        <a:t> reduce the workability and significantly enhanced the compressive strength(21-55%)tensile </a:t>
                      </a:r>
                      <a:r>
                        <a:rPr lang="en-US" sz="1800" baseline="0" dirty="0" err="1">
                          <a:latin typeface="Times New Roman" panose="02020603050405020304" pitchFamily="18" charset="0"/>
                          <a:ea typeface="Calibri"/>
                          <a:cs typeface="Times New Roman" panose="02020603050405020304" pitchFamily="18" charset="0"/>
                        </a:rPr>
                        <a:t>sterngth</a:t>
                      </a:r>
                      <a:r>
                        <a:rPr lang="en-US" sz="1800" baseline="0" dirty="0">
                          <a:latin typeface="Times New Roman" panose="02020603050405020304" pitchFamily="18" charset="0"/>
                          <a:ea typeface="Calibri"/>
                          <a:cs typeface="Times New Roman" panose="02020603050405020304" pitchFamily="18" charset="0"/>
                        </a:rPr>
                        <a:t>(16-38%)</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83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96985874"/>
              </p:ext>
            </p:extLst>
          </p:nvPr>
        </p:nvGraphicFramePr>
        <p:xfrm>
          <a:off x="131524" y="472858"/>
          <a:ext cx="8915401" cy="5199467"/>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4444818">
                <a:tc>
                  <a:txBody>
                    <a:bodyPr/>
                    <a:lstStyle/>
                    <a:p>
                      <a:pPr algn="ctr"/>
                      <a:r>
                        <a:rPr lang="en-US" sz="1800" dirty="0">
                          <a:latin typeface="Times New Roman" panose="02020603050405020304" pitchFamily="18" charset="0"/>
                          <a:cs typeface="Times New Roman" panose="02020603050405020304" pitchFamily="18" charset="0"/>
                        </a:rPr>
                        <a:t>11</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Compressive strength and durability </a:t>
                      </a:r>
                      <a:r>
                        <a:rPr lang="en-US" sz="1800" b="0" baseline="0" dirty="0" err="1">
                          <a:latin typeface="Times New Roman" panose="02020603050405020304" pitchFamily="18" charset="0"/>
                          <a:ea typeface="Calibri"/>
                          <a:cs typeface="Times New Roman" panose="02020603050405020304" pitchFamily="18" charset="0"/>
                        </a:rPr>
                        <a:t>behaviour</a:t>
                      </a:r>
                      <a:r>
                        <a:rPr lang="en-US" sz="1800" b="0" baseline="0" dirty="0">
                          <a:latin typeface="Times New Roman" panose="02020603050405020304" pitchFamily="18" charset="0"/>
                          <a:ea typeface="Calibri"/>
                          <a:cs typeface="Times New Roman" panose="02020603050405020304" pitchFamily="18" charset="0"/>
                        </a:rPr>
                        <a:t> of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reinforced concrete composites containing recycled concrete aggregate </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Sanglakpam</a:t>
                      </a:r>
                      <a:r>
                        <a:rPr lang="en-US" sz="1800" dirty="0">
                          <a:latin typeface="Times New Roman" panose="02020603050405020304" pitchFamily="18" charset="0"/>
                          <a:ea typeface="Calibri"/>
                          <a:cs typeface="Times New Roman" panose="02020603050405020304" pitchFamily="18" charset="0"/>
                        </a:rPr>
                        <a:t> </a:t>
                      </a:r>
                      <a:r>
                        <a:rPr lang="en-US" sz="1800" dirty="0" err="1">
                          <a:latin typeface="Times New Roman" panose="02020603050405020304" pitchFamily="18" charset="0"/>
                          <a:ea typeface="Calibri"/>
                          <a:cs typeface="Times New Roman" panose="02020603050405020304" pitchFamily="18" charset="0"/>
                        </a:rPr>
                        <a:t>Chiranjiakumari</a:t>
                      </a:r>
                      <a:r>
                        <a:rPr lang="en-US" sz="1800" dirty="0">
                          <a:latin typeface="Times New Roman" panose="02020603050405020304" pitchFamily="18" charset="0"/>
                          <a:ea typeface="Calibri"/>
                          <a:cs typeface="Times New Roman" panose="02020603050405020304" pitchFamily="18" charset="0"/>
                        </a:rPr>
                        <a:t> </a:t>
                      </a:r>
                      <a:r>
                        <a:rPr lang="en-US" sz="1800" dirty="0" err="1">
                          <a:latin typeface="Times New Roman" panose="02020603050405020304" pitchFamily="18" charset="0"/>
                          <a:ea typeface="Calibri"/>
                          <a:cs typeface="Times New Roman" panose="02020603050405020304" pitchFamily="18" charset="0"/>
                        </a:rPr>
                        <a:t>Devi,Rizwan</a:t>
                      </a:r>
                      <a:r>
                        <a:rPr lang="en-US" sz="1800" dirty="0">
                          <a:latin typeface="Times New Roman" panose="02020603050405020304" pitchFamily="18" charset="0"/>
                          <a:ea typeface="Calibri"/>
                          <a:cs typeface="Times New Roman" panose="02020603050405020304" pitchFamily="18" charset="0"/>
                        </a:rPr>
                        <a:t> Ahmed Khan</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Building Engineering</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ELSEVIER</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baseline="0" dirty="0">
                          <a:latin typeface="Times New Roman" panose="02020603050405020304" pitchFamily="18" charset="0"/>
                          <a:ea typeface="Calibri"/>
                          <a:cs typeface="Times New Roman" panose="02020603050405020304" pitchFamily="18" charset="0"/>
                        </a:rPr>
                        <a:t>The present study </a:t>
                      </a:r>
                      <a:r>
                        <a:rPr lang="en-US" sz="1800" baseline="0" dirty="0" err="1">
                          <a:latin typeface="Times New Roman" panose="02020603050405020304" pitchFamily="18" charset="0"/>
                          <a:ea typeface="Calibri"/>
                          <a:cs typeface="Times New Roman" panose="02020603050405020304" pitchFamily="18" charset="0"/>
                        </a:rPr>
                        <a:t>concludeed</a:t>
                      </a:r>
                      <a:r>
                        <a:rPr lang="en-US" sz="1800" baseline="0" dirty="0">
                          <a:latin typeface="Times New Roman" panose="02020603050405020304" pitchFamily="18" charset="0"/>
                          <a:ea typeface="Calibri"/>
                          <a:cs typeface="Times New Roman" panose="02020603050405020304" pitchFamily="18" charset="0"/>
                        </a:rPr>
                        <a:t> that the 100% of RCA replacement in concrete can be made possible with addition of meager amount of </a:t>
                      </a:r>
                      <a:r>
                        <a:rPr lang="en-US" sz="1800" baseline="0" dirty="0" err="1">
                          <a:latin typeface="Times New Roman" panose="02020603050405020304" pitchFamily="18" charset="0"/>
                          <a:ea typeface="Calibri"/>
                          <a:cs typeface="Times New Roman" panose="02020603050405020304" pitchFamily="18" charset="0"/>
                        </a:rPr>
                        <a:t>graphene</a:t>
                      </a:r>
                      <a:r>
                        <a:rPr lang="en-US" sz="1800" baseline="0" dirty="0">
                          <a:latin typeface="Times New Roman" panose="02020603050405020304" pitchFamily="18" charset="0"/>
                          <a:ea typeface="Calibri"/>
                          <a:cs typeface="Times New Roman" panose="02020603050405020304" pitchFamily="18" charset="0"/>
                        </a:rPr>
                        <a:t> oxide with thickness ranging from 1 to 3 nm.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0166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05153347"/>
              </p:ext>
            </p:extLst>
          </p:nvPr>
        </p:nvGraphicFramePr>
        <p:xfrm>
          <a:off x="106471" y="548014"/>
          <a:ext cx="8915401" cy="6178463"/>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896740">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281723">
                <a:tc>
                  <a:txBody>
                    <a:bodyPr/>
                    <a:lstStyle/>
                    <a:p>
                      <a:pPr algn="ctr"/>
                      <a:r>
                        <a:rPr lang="en-US" sz="1800" dirty="0">
                          <a:latin typeface="Times New Roman" panose="02020603050405020304" pitchFamily="18" charset="0"/>
                          <a:cs typeface="Times New Roman" panose="02020603050405020304" pitchFamily="18" charset="0"/>
                        </a:rPr>
                        <a:t>12</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Mechanical </a:t>
                      </a:r>
                      <a:r>
                        <a:rPr lang="en-US" sz="1800" b="0" baseline="0" dirty="0" err="1">
                          <a:latin typeface="Times New Roman" panose="02020603050405020304" pitchFamily="18" charset="0"/>
                          <a:ea typeface="Calibri"/>
                          <a:cs typeface="Times New Roman" panose="02020603050405020304" pitchFamily="18" charset="0"/>
                        </a:rPr>
                        <a:t>prooerties</a:t>
                      </a:r>
                      <a:r>
                        <a:rPr lang="en-US" sz="1800" b="0" baseline="0" dirty="0">
                          <a:latin typeface="Times New Roman" panose="02020603050405020304" pitchFamily="18" charset="0"/>
                          <a:ea typeface="Calibri"/>
                          <a:cs typeface="Times New Roman" panose="02020603050405020304" pitchFamily="18" charset="0"/>
                        </a:rPr>
                        <a:t> and shrinkage </a:t>
                      </a:r>
                      <a:r>
                        <a:rPr lang="en-US" sz="1800" b="0" baseline="0" dirty="0" err="1">
                          <a:latin typeface="Times New Roman" panose="02020603050405020304" pitchFamily="18" charset="0"/>
                          <a:ea typeface="Calibri"/>
                          <a:cs typeface="Times New Roman" panose="02020603050405020304" pitchFamily="18" charset="0"/>
                        </a:rPr>
                        <a:t>behaviour</a:t>
                      </a:r>
                      <a:r>
                        <a:rPr lang="en-US" sz="1800" b="0" baseline="0" dirty="0">
                          <a:latin typeface="Times New Roman" panose="02020603050405020304" pitchFamily="18" charset="0"/>
                          <a:ea typeface="Calibri"/>
                          <a:cs typeface="Times New Roman" panose="02020603050405020304" pitchFamily="18" charset="0"/>
                        </a:rPr>
                        <a:t> of concrete containing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a:t>
                      </a:r>
                      <a:r>
                        <a:rPr lang="en-US" sz="1800" b="0" baseline="0" dirty="0" err="1">
                          <a:latin typeface="Times New Roman" panose="02020603050405020304" pitchFamily="18" charset="0"/>
                          <a:ea typeface="Calibri"/>
                          <a:cs typeface="Times New Roman" panose="02020603050405020304" pitchFamily="18" charset="0"/>
                        </a:rPr>
                        <a:t>nanosheets</a:t>
                      </a:r>
                      <a:r>
                        <a:rPr lang="en-US" sz="1800" b="0" baseline="0" dirty="0">
                          <a:latin typeface="Times New Roman" panose="02020603050405020304" pitchFamily="18" charset="0"/>
                          <a:ea typeface="Calibri"/>
                          <a:cs typeface="Times New Roman" panose="02020603050405020304" pitchFamily="18" charset="0"/>
                        </a:rPr>
                        <a:t> </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Zengshun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Chen,Yemeng</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Xu,Jiamin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Hua,Xu</a:t>
                      </a:r>
                      <a:r>
                        <a:rPr lang="en-US" sz="1800" baseline="0" dirty="0">
                          <a:latin typeface="Times New Roman" panose="02020603050405020304" pitchFamily="18" charset="0"/>
                          <a:ea typeface="Calibri"/>
                          <a:cs typeface="Times New Roman" panose="02020603050405020304" pitchFamily="18" charset="0"/>
                        </a:rPr>
                        <a:t> Wang</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Materials</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MDPI</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baseline="0" dirty="0">
                          <a:latin typeface="Times New Roman" panose="02020603050405020304" pitchFamily="18" charset="0"/>
                          <a:ea typeface="Calibri"/>
                          <a:cs typeface="Times New Roman" panose="02020603050405020304" pitchFamily="18" charset="0"/>
                        </a:rPr>
                        <a:t>GO </a:t>
                      </a:r>
                      <a:r>
                        <a:rPr lang="en-US" sz="1800" baseline="0" dirty="0" err="1">
                          <a:latin typeface="Times New Roman" panose="02020603050405020304" pitchFamily="18" charset="0"/>
                          <a:ea typeface="Calibri"/>
                          <a:cs typeface="Times New Roman" panose="02020603050405020304" pitchFamily="18" charset="0"/>
                        </a:rPr>
                        <a:t>nanosheets</a:t>
                      </a:r>
                      <a:r>
                        <a:rPr lang="en-US" sz="1800" baseline="0" dirty="0">
                          <a:latin typeface="Times New Roman" panose="02020603050405020304" pitchFamily="18" charset="0"/>
                          <a:ea typeface="Calibri"/>
                          <a:cs typeface="Times New Roman" panose="02020603050405020304" pitchFamily="18" charset="0"/>
                        </a:rPr>
                        <a:t> can considerably improve the compressive strength at the age of 3,7 and 28 days. The higher the GO dosage is, the more obvious the strength </a:t>
                      </a:r>
                      <a:r>
                        <a:rPr lang="en-US" sz="1800" baseline="0" dirty="0" err="1">
                          <a:latin typeface="Times New Roman" panose="02020603050405020304" pitchFamily="18" charset="0"/>
                          <a:ea typeface="Calibri"/>
                          <a:cs typeface="Times New Roman" panose="02020603050405020304" pitchFamily="18" charset="0"/>
                        </a:rPr>
                        <a:t>icrease</a:t>
                      </a:r>
                      <a:r>
                        <a:rPr lang="en-US" sz="1800" baseline="0" dirty="0">
                          <a:latin typeface="Times New Roman" panose="02020603050405020304" pitchFamily="18" charset="0"/>
                          <a:ea typeface="Calibri"/>
                          <a:cs typeface="Times New Roman" panose="02020603050405020304" pitchFamily="18" charset="0"/>
                        </a:rPr>
                        <a:t> will be. GO </a:t>
                      </a:r>
                      <a:r>
                        <a:rPr lang="en-US" sz="1800" baseline="0" dirty="0" err="1">
                          <a:latin typeface="Times New Roman" panose="02020603050405020304" pitchFamily="18" charset="0"/>
                          <a:ea typeface="Calibri"/>
                          <a:cs typeface="Times New Roman" panose="02020603050405020304" pitchFamily="18" charset="0"/>
                        </a:rPr>
                        <a:t>nanosheets</a:t>
                      </a:r>
                      <a:r>
                        <a:rPr lang="en-US" sz="1800" baseline="0" dirty="0">
                          <a:latin typeface="Times New Roman" panose="02020603050405020304" pitchFamily="18" charset="0"/>
                          <a:ea typeface="Calibri"/>
                          <a:cs typeface="Times New Roman" panose="02020603050405020304" pitchFamily="18" charset="0"/>
                        </a:rPr>
                        <a:t> of different contents can increase the compressive strength of concrete at the age of 28 days by 4.04-12.65%.</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7390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953000"/>
          </a:xfrm>
        </p:spPr>
        <p:txBody>
          <a:bodyPr>
            <a:noAutofit/>
          </a:bodyPr>
          <a:lstStyle/>
          <a:p>
            <a:pPr algn="just">
              <a:lnSpc>
                <a:spcPct val="125000"/>
              </a:lnSpc>
              <a:spcBef>
                <a:spcPts val="600"/>
              </a:spcBef>
              <a:buFont typeface="Wingdings" pitchFamily="2" charset="2"/>
              <a:buChar char="v"/>
            </a:pPr>
            <a:r>
              <a:rPr lang="en-US" sz="2400" dirty="0">
                <a:latin typeface="Times New Roman" panose="02020603050405020304" pitchFamily="18" charset="0"/>
                <a:cs typeface="Times New Roman" panose="02020603050405020304" pitchFamily="18" charset="0"/>
              </a:rPr>
              <a:t>Abstract</a:t>
            </a:r>
          </a:p>
          <a:p>
            <a:pPr algn="just">
              <a:lnSpc>
                <a:spcPct val="125000"/>
              </a:lnSpc>
              <a:spcBef>
                <a:spcPts val="600"/>
              </a:spcBef>
              <a:buFont typeface="Wingdings" pitchFamily="2" charset="2"/>
              <a:buChar char="v"/>
            </a:pPr>
            <a:r>
              <a:rPr lang="en-US" sz="2400" dirty="0">
                <a:latin typeface="Times New Roman" panose="02020603050405020304" pitchFamily="18" charset="0"/>
                <a:cs typeface="Times New Roman" panose="02020603050405020304" pitchFamily="18" charset="0"/>
              </a:rPr>
              <a:t>Introduction</a:t>
            </a:r>
          </a:p>
          <a:p>
            <a:pPr algn="just">
              <a:lnSpc>
                <a:spcPct val="125000"/>
              </a:lnSpc>
              <a:spcBef>
                <a:spcPts val="600"/>
              </a:spcBef>
              <a:buFont typeface="Wingdings" pitchFamily="2" charset="2"/>
              <a:buChar char="v"/>
            </a:pPr>
            <a:r>
              <a:rPr lang="en-US" sz="2400" dirty="0">
                <a:latin typeface="Times New Roman" panose="02020603050405020304" pitchFamily="18" charset="0"/>
                <a:cs typeface="Times New Roman" panose="02020603050405020304" pitchFamily="18" charset="0"/>
              </a:rPr>
              <a:t>Objective</a:t>
            </a:r>
          </a:p>
          <a:p>
            <a:pPr algn="just">
              <a:lnSpc>
                <a:spcPct val="125000"/>
              </a:lnSpc>
              <a:spcBef>
                <a:spcPts val="600"/>
              </a:spcBef>
              <a:buFont typeface="Wingdings" pitchFamily="2" charset="2"/>
              <a:buChar char="v"/>
            </a:pPr>
            <a:r>
              <a:rPr lang="en-US" sz="2400" dirty="0">
                <a:latin typeface="Times New Roman" panose="02020603050405020304" pitchFamily="18" charset="0"/>
                <a:cs typeface="Times New Roman" panose="02020603050405020304" pitchFamily="18" charset="0"/>
              </a:rPr>
              <a:t>Literature Review</a:t>
            </a:r>
          </a:p>
          <a:p>
            <a:pPr algn="just">
              <a:lnSpc>
                <a:spcPct val="125000"/>
              </a:lnSpc>
              <a:spcBef>
                <a:spcPts val="600"/>
              </a:spcBef>
              <a:buFont typeface="Wingdings" pitchFamily="2" charset="2"/>
              <a:buChar char="v"/>
            </a:pPr>
            <a:r>
              <a:rPr lang="en-US" sz="2400" dirty="0">
                <a:latin typeface="Times New Roman" panose="02020603050405020304" pitchFamily="18" charset="0"/>
                <a:cs typeface="Times New Roman" panose="02020603050405020304" pitchFamily="18" charset="0"/>
              </a:rPr>
              <a:t>Methodology </a:t>
            </a:r>
          </a:p>
          <a:p>
            <a:pPr algn="just">
              <a:lnSpc>
                <a:spcPct val="125000"/>
              </a:lnSpc>
              <a:spcBef>
                <a:spcPts val="600"/>
              </a:spcBef>
              <a:buFont typeface="Wingdings" pitchFamily="2" charset="2"/>
              <a:buChar char="v"/>
            </a:pPr>
            <a:r>
              <a:rPr lang="en-US" sz="2400" dirty="0">
                <a:latin typeface="Times New Roman" panose="02020603050405020304" pitchFamily="18" charset="0"/>
                <a:cs typeface="Times New Roman" panose="02020603050405020304" pitchFamily="18" charset="0"/>
              </a:rPr>
              <a:t>Experimental Studies</a:t>
            </a:r>
          </a:p>
          <a:p>
            <a:pPr algn="just">
              <a:lnSpc>
                <a:spcPct val="125000"/>
              </a:lnSpc>
              <a:spcBef>
                <a:spcPts val="600"/>
              </a:spcBef>
              <a:buFont typeface="Wingdings" pitchFamily="2" charset="2"/>
              <a:buChar char="v"/>
            </a:pPr>
            <a:r>
              <a:rPr lang="en-US" sz="2400" dirty="0">
                <a:latin typeface="Times New Roman" panose="02020603050405020304" pitchFamily="18" charset="0"/>
                <a:cs typeface="Times New Roman" panose="02020603050405020304" pitchFamily="18" charset="0"/>
              </a:rPr>
              <a:t>Research gap</a:t>
            </a:r>
          </a:p>
          <a:p>
            <a:pPr algn="just">
              <a:lnSpc>
                <a:spcPct val="125000"/>
              </a:lnSpc>
              <a:spcBef>
                <a:spcPts val="600"/>
              </a:spcBef>
              <a:buFont typeface="Wingdings" pitchFamily="2" charset="2"/>
              <a:buChar char="v"/>
            </a:pPr>
            <a:r>
              <a:rPr lang="en-US" sz="2400" dirty="0">
                <a:latin typeface="Times New Roman" panose="02020603050405020304" pitchFamily="18" charset="0"/>
                <a:cs typeface="Times New Roman" panose="02020603050405020304" pitchFamily="18" charset="0"/>
              </a:rPr>
              <a:t>Expected outcome</a:t>
            </a:r>
          </a:p>
          <a:p>
            <a:pPr algn="just">
              <a:lnSpc>
                <a:spcPct val="125000"/>
              </a:lnSpc>
              <a:spcBef>
                <a:spcPts val="600"/>
              </a:spcBef>
              <a:buFont typeface="Wingdings" pitchFamily="2" charset="2"/>
              <a:buChar char="v"/>
            </a:pPr>
            <a:r>
              <a:rPr lang="en-US" sz="2400" dirty="0">
                <a:latin typeface="Times New Roman" panose="02020603050405020304" pitchFamily="18" charset="0"/>
                <a:cs typeface="Times New Roman" panose="02020603050405020304" pitchFamily="18" charset="0"/>
              </a:rPr>
              <a:t>Reference</a:t>
            </a:r>
          </a:p>
          <a:p>
            <a:pPr>
              <a:lnSpc>
                <a:spcPct val="125000"/>
              </a:lnSpc>
              <a:spcBef>
                <a:spcPts val="600"/>
              </a:spcBef>
              <a:buNone/>
            </a:pP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algn="l"/>
            <a:r>
              <a:rPr lang="en-US" b="1" dirty="0">
                <a:latin typeface="Book Antiqua" pitchFamily="18" charset="0"/>
              </a:rPr>
              <a:t>Presentation Outline</a:t>
            </a:r>
          </a:p>
        </p:txBody>
      </p:sp>
      <p:cxnSp>
        <p:nvCxnSpPr>
          <p:cNvPr id="5" name="Straight Connector 4"/>
          <p:cNvCxnSpPr/>
          <p:nvPr/>
        </p:nvCxnSpPr>
        <p:spPr>
          <a:xfrm>
            <a:off x="381000" y="1295400"/>
            <a:ext cx="8305800"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40225739"/>
              </p:ext>
            </p:extLst>
          </p:nvPr>
        </p:nvGraphicFramePr>
        <p:xfrm>
          <a:off x="131523" y="535488"/>
          <a:ext cx="8915401" cy="5199467"/>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4444818">
                <a:tc>
                  <a:txBody>
                    <a:bodyPr/>
                    <a:lstStyle/>
                    <a:p>
                      <a:pPr algn="ctr"/>
                      <a:r>
                        <a:rPr lang="en-US" sz="1800" dirty="0">
                          <a:latin typeface="Times New Roman" panose="02020603050405020304" pitchFamily="18" charset="0"/>
                          <a:cs typeface="Times New Roman" panose="02020603050405020304" pitchFamily="18" charset="0"/>
                        </a:rPr>
                        <a:t>13</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Physical Properties of concrete containing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a:t>
                      </a:r>
                      <a:r>
                        <a:rPr lang="en-US" sz="1800" b="0" baseline="0" dirty="0" err="1">
                          <a:latin typeface="Times New Roman" panose="02020603050405020304" pitchFamily="18" charset="0"/>
                          <a:ea typeface="Calibri"/>
                          <a:cs typeface="Times New Roman" panose="02020603050405020304" pitchFamily="18" charset="0"/>
                        </a:rPr>
                        <a:t>Nanosheets</a:t>
                      </a:r>
                      <a:r>
                        <a:rPr lang="en-US" sz="1800" b="0" baseline="0" dirty="0">
                          <a:latin typeface="Times New Roman" panose="02020603050405020304" pitchFamily="18" charset="0"/>
                          <a:ea typeface="Calibri"/>
                          <a:cs typeface="Times New Roman" panose="02020603050405020304" pitchFamily="18" charset="0"/>
                        </a:rPr>
                        <a:t> </a:t>
                      </a:r>
                    </a:p>
                  </a:txBody>
                  <a:tcPr marL="68580" marR="68580" marT="0" marB="0" anchor="ctr"/>
                </a:tc>
                <a:tc>
                  <a:txBody>
                    <a:bodyPr/>
                    <a:lstStyle/>
                    <a:p>
                      <a:pPr marL="0" marR="0" algn="ctr">
                        <a:lnSpc>
                          <a:spcPct val="115000"/>
                        </a:lnSpc>
                        <a:spcBef>
                          <a:spcPts val="0"/>
                        </a:spcBef>
                        <a:spcAft>
                          <a:spcPts val="0"/>
                        </a:spcAft>
                      </a:pPr>
                      <a:r>
                        <a:rPr lang="en-US" sz="1800" dirty="0">
                          <a:latin typeface="Times New Roman" panose="02020603050405020304" pitchFamily="18" charset="0"/>
                          <a:ea typeface="Calibri"/>
                          <a:cs typeface="Times New Roman" panose="02020603050405020304" pitchFamily="18" charset="0"/>
                        </a:rPr>
                        <a:t>Yu-You</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Wu,Longxin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Que,Zhayang</a:t>
                      </a:r>
                      <a:r>
                        <a:rPr lang="en-US" sz="1800" baseline="0" dirty="0">
                          <a:latin typeface="Times New Roman" panose="02020603050405020304" pitchFamily="18" charset="0"/>
                          <a:ea typeface="Calibri"/>
                          <a:cs typeface="Times New Roman" panose="02020603050405020304" pitchFamily="18" charset="0"/>
                        </a:rPr>
                        <a:t> Cui</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Materials</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MDPI</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2019</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baseline="0" dirty="0">
                          <a:latin typeface="Times New Roman" panose="02020603050405020304" pitchFamily="18" charset="0"/>
                          <a:ea typeface="Calibri"/>
                          <a:cs typeface="Times New Roman" panose="02020603050405020304" pitchFamily="18" charset="0"/>
                        </a:rPr>
                        <a:t>The slump of concrete containing GO </a:t>
                      </a:r>
                      <a:r>
                        <a:rPr lang="en-US" sz="1800" baseline="0" dirty="0" err="1">
                          <a:latin typeface="Times New Roman" panose="02020603050405020304" pitchFamily="18" charset="0"/>
                          <a:ea typeface="Calibri"/>
                          <a:cs typeface="Times New Roman" panose="02020603050405020304" pitchFamily="18" charset="0"/>
                        </a:rPr>
                        <a:t>nanosheets</a:t>
                      </a:r>
                      <a:r>
                        <a:rPr lang="en-US" sz="1800" baseline="0" dirty="0">
                          <a:latin typeface="Times New Roman" panose="02020603050405020304" pitchFamily="18" charset="0"/>
                          <a:ea typeface="Calibri"/>
                          <a:cs typeface="Times New Roman" panose="02020603050405020304" pitchFamily="18" charset="0"/>
                        </a:rPr>
                        <a:t> decreases with the addition of GO </a:t>
                      </a:r>
                      <a:r>
                        <a:rPr lang="en-US" sz="1800" baseline="0" dirty="0" err="1">
                          <a:latin typeface="Times New Roman" panose="02020603050405020304" pitchFamily="18" charset="0"/>
                          <a:ea typeface="Calibri"/>
                          <a:cs typeface="Times New Roman" panose="02020603050405020304" pitchFamily="18" charset="0"/>
                        </a:rPr>
                        <a:t>nanosheets</a:t>
                      </a:r>
                      <a:r>
                        <a:rPr lang="en-US" sz="1800" baseline="0" dirty="0">
                          <a:latin typeface="Times New Roman" panose="02020603050405020304" pitchFamily="18" charset="0"/>
                          <a:ea typeface="Calibri"/>
                          <a:cs typeface="Times New Roman" panose="02020603050405020304" pitchFamily="18" charset="0"/>
                        </a:rPr>
                        <a:t> from 0.02% to 0.80% by weight of cement under a water cement ratio 0.5. However, the workability of concrete is effected by both the </a:t>
                      </a:r>
                      <a:r>
                        <a:rPr lang="en-US" sz="1800" baseline="0" dirty="0" err="1">
                          <a:latin typeface="Times New Roman" panose="02020603050405020304" pitchFamily="18" charset="0"/>
                          <a:ea typeface="Calibri"/>
                          <a:cs typeface="Times New Roman" panose="02020603050405020304" pitchFamily="18" charset="0"/>
                        </a:rPr>
                        <a:t>addivtive</a:t>
                      </a:r>
                      <a:r>
                        <a:rPr lang="en-US" sz="1800" baseline="0" dirty="0">
                          <a:latin typeface="Times New Roman" panose="02020603050405020304" pitchFamily="18" charset="0"/>
                          <a:ea typeface="Calibri"/>
                          <a:cs typeface="Times New Roman" panose="02020603050405020304" pitchFamily="18" charset="0"/>
                        </a:rPr>
                        <a:t> and the GNPs.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4272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95528908"/>
              </p:ext>
            </p:extLst>
          </p:nvPr>
        </p:nvGraphicFramePr>
        <p:xfrm>
          <a:off x="131523" y="187890"/>
          <a:ext cx="8915401" cy="6430085"/>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933261">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496824">
                <a:tc>
                  <a:txBody>
                    <a:bodyPr/>
                    <a:lstStyle/>
                    <a:p>
                      <a:pPr algn="ctr"/>
                      <a:r>
                        <a:rPr lang="en-US" sz="1800" dirty="0">
                          <a:latin typeface="Times New Roman" panose="02020603050405020304" pitchFamily="18" charset="0"/>
                          <a:cs typeface="Times New Roman" panose="02020603050405020304" pitchFamily="18" charset="0"/>
                        </a:rPr>
                        <a:t>14</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Effect of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on mechanical properties and durability of ultra high performance concrete prepared from recycled sand</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Hongyan</a:t>
                      </a:r>
                      <a:r>
                        <a:rPr lang="en-US" sz="1800" dirty="0">
                          <a:latin typeface="Times New Roman" panose="02020603050405020304" pitchFamily="18" charset="0"/>
                          <a:ea typeface="Calibri"/>
                          <a:cs typeface="Times New Roman" panose="02020603050405020304" pitchFamily="18" charset="0"/>
                        </a:rPr>
                        <a:t> Chu</a:t>
                      </a:r>
                      <a:r>
                        <a:rPr lang="en-US" sz="1800" baseline="0" dirty="0">
                          <a:latin typeface="Times New Roman" panose="02020603050405020304" pitchFamily="18" charset="0"/>
                          <a:ea typeface="Calibri"/>
                          <a:cs typeface="Times New Roman" panose="02020603050405020304" pitchFamily="18" charset="0"/>
                        </a:rPr>
                        <a:t> , Yu </a:t>
                      </a:r>
                      <a:r>
                        <a:rPr lang="en-US" sz="1800" baseline="0" dirty="0" err="1">
                          <a:latin typeface="Times New Roman" panose="02020603050405020304" pitchFamily="18" charset="0"/>
                          <a:ea typeface="Calibri"/>
                          <a:cs typeface="Times New Roman" panose="02020603050405020304" pitchFamily="18" charset="0"/>
                        </a:rPr>
                        <a:t>Zang</a:t>
                      </a:r>
                      <a:r>
                        <a:rPr lang="en-US" sz="1800" baseline="0" dirty="0">
                          <a:latin typeface="Times New Roman" panose="02020603050405020304" pitchFamily="18" charset="0"/>
                          <a:ea typeface="Calibri"/>
                          <a:cs typeface="Times New Roman" panose="02020603050405020304" pitchFamily="18" charset="0"/>
                        </a:rPr>
                        <a:t> , </a:t>
                      </a:r>
                      <a:r>
                        <a:rPr lang="en-US" sz="1800" baseline="0" dirty="0" err="1">
                          <a:latin typeface="Times New Roman" panose="02020603050405020304" pitchFamily="18" charset="0"/>
                          <a:ea typeface="Calibri"/>
                          <a:cs typeface="Times New Roman" panose="02020603050405020304" pitchFamily="18" charset="0"/>
                        </a:rPr>
                        <a:t>Fengjuan</a:t>
                      </a:r>
                      <a:r>
                        <a:rPr lang="en-US" sz="1800" baseline="0" dirty="0">
                          <a:latin typeface="Times New Roman" panose="02020603050405020304" pitchFamily="18" charset="0"/>
                          <a:ea typeface="Calibri"/>
                          <a:cs typeface="Times New Roman" panose="02020603050405020304" pitchFamily="18" charset="0"/>
                        </a:rPr>
                        <a:t> Wang</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err="1">
                          <a:latin typeface="Times New Roman" panose="02020603050405020304" pitchFamily="18" charset="0"/>
                          <a:ea typeface="Calibri"/>
                          <a:cs typeface="Times New Roman" panose="02020603050405020304" pitchFamily="18" charset="0"/>
                        </a:rPr>
                        <a:t>Nanomaterials</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MDPI</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The</a:t>
                      </a:r>
                      <a:r>
                        <a:rPr lang="en-US" sz="1800" baseline="0" dirty="0">
                          <a:latin typeface="Times New Roman" panose="02020603050405020304" pitchFamily="18" charset="0"/>
                          <a:ea typeface="Calibri"/>
                          <a:cs typeface="Times New Roman" panose="02020603050405020304" pitchFamily="18" charset="0"/>
                        </a:rPr>
                        <a:t> porosity of the RS-UHPC ranged between 2.19% and 2.47% .Adding GO to the RS-UHPC reduced the porosity by 4.45%-11.34%. The most </a:t>
                      </a:r>
                      <a:r>
                        <a:rPr lang="en-US" sz="1800" baseline="0" dirty="0" err="1">
                          <a:latin typeface="Times New Roman" panose="02020603050405020304" pitchFamily="18" charset="0"/>
                          <a:ea typeface="Calibri"/>
                          <a:cs typeface="Times New Roman" panose="02020603050405020304" pitchFamily="18" charset="0"/>
                        </a:rPr>
                        <a:t>propable</a:t>
                      </a:r>
                      <a:r>
                        <a:rPr lang="en-US" sz="1800" baseline="0" dirty="0">
                          <a:latin typeface="Times New Roman" panose="02020603050405020304" pitchFamily="18" charset="0"/>
                          <a:ea typeface="Calibri"/>
                          <a:cs typeface="Times New Roman" panose="02020603050405020304" pitchFamily="18" charset="0"/>
                        </a:rPr>
                        <a:t> pore size of RS-UHPC was reduced with the GO addition</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6059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67418901"/>
              </p:ext>
            </p:extLst>
          </p:nvPr>
        </p:nvGraphicFramePr>
        <p:xfrm>
          <a:off x="106471" y="228535"/>
          <a:ext cx="8915401" cy="6430085"/>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933261">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496824">
                <a:tc>
                  <a:txBody>
                    <a:bodyPr/>
                    <a:lstStyle/>
                    <a:p>
                      <a:pPr algn="ctr"/>
                      <a:r>
                        <a:rPr lang="en-US" sz="1800" dirty="0">
                          <a:latin typeface="Times New Roman" panose="02020603050405020304" pitchFamily="18" charset="0"/>
                          <a:cs typeface="Times New Roman" panose="02020603050405020304" pitchFamily="18" charset="0"/>
                        </a:rPr>
                        <a:t>15</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Effect of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a:t>
                      </a:r>
                      <a:r>
                        <a:rPr lang="en-US" sz="1800" b="0" baseline="0" dirty="0" err="1">
                          <a:latin typeface="Times New Roman" panose="02020603050405020304" pitchFamily="18" charset="0"/>
                          <a:ea typeface="Calibri"/>
                          <a:cs typeface="Times New Roman" panose="02020603050405020304" pitchFamily="18" charset="0"/>
                        </a:rPr>
                        <a:t>nanosheets</a:t>
                      </a:r>
                      <a:r>
                        <a:rPr lang="en-US" sz="1800" b="0" baseline="0" dirty="0">
                          <a:latin typeface="Times New Roman" panose="02020603050405020304" pitchFamily="18" charset="0"/>
                          <a:ea typeface="Calibri"/>
                          <a:cs typeface="Times New Roman" panose="02020603050405020304" pitchFamily="18" charset="0"/>
                        </a:rPr>
                        <a:t> on physical properties of ultra high performance concrete with high volume supplementary </a:t>
                      </a:r>
                      <a:r>
                        <a:rPr lang="en-US" sz="1800" b="0" baseline="0" dirty="0" err="1">
                          <a:latin typeface="Times New Roman" panose="02020603050405020304" pitchFamily="18" charset="0"/>
                          <a:ea typeface="Calibri"/>
                          <a:cs typeface="Times New Roman" panose="02020603050405020304" pitchFamily="18" charset="0"/>
                        </a:rPr>
                        <a:t>cementitious</a:t>
                      </a:r>
                      <a:r>
                        <a:rPr lang="en-US" sz="1800" b="0" baseline="0" dirty="0">
                          <a:latin typeface="Times New Roman" panose="02020603050405020304" pitchFamily="18" charset="0"/>
                          <a:ea typeface="Calibri"/>
                          <a:cs typeface="Times New Roman" panose="02020603050405020304" pitchFamily="18" charset="0"/>
                        </a:rPr>
                        <a:t> materials</a:t>
                      </a:r>
                    </a:p>
                  </a:txBody>
                  <a:tcPr marL="68580" marR="68580" marT="0" marB="0" anchor="ctr"/>
                </a:tc>
                <a:tc>
                  <a:txBody>
                    <a:bodyPr/>
                    <a:lstStyle/>
                    <a:p>
                      <a:pPr marL="0" marR="0" algn="ctr">
                        <a:lnSpc>
                          <a:spcPct val="115000"/>
                        </a:lnSpc>
                        <a:spcBef>
                          <a:spcPts val="0"/>
                        </a:spcBef>
                        <a:spcAft>
                          <a:spcPts val="0"/>
                        </a:spcAft>
                      </a:pPr>
                      <a:r>
                        <a:rPr lang="en-US" sz="1800" dirty="0">
                          <a:latin typeface="Times New Roman" panose="02020603050405020304" pitchFamily="18" charset="0"/>
                          <a:ea typeface="Calibri"/>
                          <a:cs typeface="Times New Roman" panose="02020603050405020304" pitchFamily="18" charset="0"/>
                        </a:rPr>
                        <a:t>Yu-You</a:t>
                      </a:r>
                      <a:r>
                        <a:rPr lang="en-US" sz="1800" baseline="0" dirty="0">
                          <a:latin typeface="Times New Roman" panose="02020603050405020304" pitchFamily="18" charset="0"/>
                          <a:ea typeface="Calibri"/>
                          <a:cs typeface="Times New Roman" panose="02020603050405020304" pitchFamily="18" charset="0"/>
                        </a:rPr>
                        <a:t> Wu , Jing Zhang</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Materials</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MDPI</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The mini slump flow of UHPC with high volume CEMs decreases when the content</a:t>
                      </a:r>
                      <a:r>
                        <a:rPr lang="en-US" sz="1800" baseline="0" dirty="0">
                          <a:latin typeface="Times New Roman" panose="02020603050405020304" pitchFamily="18" charset="0"/>
                          <a:ea typeface="Calibri"/>
                          <a:cs typeface="Times New Roman" panose="02020603050405020304" pitchFamily="18" charset="0"/>
                        </a:rPr>
                        <a:t> of GO </a:t>
                      </a:r>
                      <a:r>
                        <a:rPr lang="en-US" sz="1800" baseline="0" dirty="0" err="1">
                          <a:latin typeface="Times New Roman" panose="02020603050405020304" pitchFamily="18" charset="0"/>
                          <a:ea typeface="Calibri"/>
                          <a:cs typeface="Times New Roman" panose="02020603050405020304" pitchFamily="18" charset="0"/>
                        </a:rPr>
                        <a:t>nanosheets</a:t>
                      </a:r>
                      <a:r>
                        <a:rPr lang="en-US" sz="1800" baseline="0" dirty="0">
                          <a:latin typeface="Times New Roman" panose="02020603050405020304" pitchFamily="18" charset="0"/>
                          <a:ea typeface="Calibri"/>
                          <a:cs typeface="Times New Roman" panose="02020603050405020304" pitchFamily="18" charset="0"/>
                        </a:rPr>
                        <a:t> increases from 0.01% to 0.05% by weight of cement for a given water to binder ratio of 0.16.</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5882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0057714"/>
              </p:ext>
            </p:extLst>
          </p:nvPr>
        </p:nvGraphicFramePr>
        <p:xfrm>
          <a:off x="131524" y="241061"/>
          <a:ext cx="8915401" cy="6430085"/>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933261">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496824">
                <a:tc>
                  <a:txBody>
                    <a:bodyPr/>
                    <a:lstStyle/>
                    <a:p>
                      <a:pPr algn="ctr"/>
                      <a:r>
                        <a:rPr lang="en-US" sz="1800" dirty="0">
                          <a:latin typeface="Times New Roman" panose="02020603050405020304" pitchFamily="18" charset="0"/>
                          <a:cs typeface="Times New Roman" panose="02020603050405020304" pitchFamily="18" charset="0"/>
                        </a:rPr>
                        <a:t>16</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Research progress on individual effect of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in cement –based material and its </a:t>
                      </a:r>
                      <a:r>
                        <a:rPr lang="en-US" sz="1800" b="0" baseline="0" dirty="0" err="1">
                          <a:latin typeface="Times New Roman" panose="02020603050405020304" pitchFamily="18" charset="0"/>
                          <a:ea typeface="Calibri"/>
                          <a:cs typeface="Times New Roman" panose="02020603050405020304" pitchFamily="18" charset="0"/>
                        </a:rPr>
                        <a:t>synergristic</a:t>
                      </a:r>
                      <a:r>
                        <a:rPr lang="en-US" sz="1800" b="0" baseline="0" dirty="0">
                          <a:latin typeface="Times New Roman" panose="02020603050405020304" pitchFamily="18" charset="0"/>
                          <a:ea typeface="Calibri"/>
                          <a:cs typeface="Times New Roman" panose="02020603050405020304" pitchFamily="18" charset="0"/>
                        </a:rPr>
                        <a:t> effect with other </a:t>
                      </a:r>
                      <a:r>
                        <a:rPr lang="en-US" sz="1800" b="0" baseline="0" dirty="0" err="1">
                          <a:latin typeface="Times New Roman" panose="02020603050405020304" pitchFamily="18" charset="0"/>
                          <a:ea typeface="Calibri"/>
                          <a:cs typeface="Times New Roman" panose="02020603050405020304" pitchFamily="18" charset="0"/>
                        </a:rPr>
                        <a:t>nanomaterials</a:t>
                      </a:r>
                      <a:endParaRPr lang="en-US" sz="1800" b="0" baseline="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Changjing</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Liu,Fulian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Chen,David</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Hua,Jingwei</a:t>
                      </a:r>
                      <a:r>
                        <a:rPr lang="en-US" sz="1800" baseline="0" dirty="0">
                          <a:latin typeface="Times New Roman" panose="02020603050405020304" pitchFamily="18" charset="0"/>
                          <a:ea typeface="Calibri"/>
                          <a:cs typeface="Times New Roman" panose="02020603050405020304" pitchFamily="18" charset="0"/>
                        </a:rPr>
                        <a:t> Yang</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err="1">
                          <a:latin typeface="Times New Roman" panose="02020603050405020304" pitchFamily="18" charset="0"/>
                          <a:ea typeface="Calibri"/>
                          <a:cs typeface="Times New Roman" panose="02020603050405020304" pitchFamily="18" charset="0"/>
                        </a:rPr>
                        <a:t>Nanomaterials</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DE GRUYTER</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2021</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Due</a:t>
                      </a:r>
                      <a:r>
                        <a:rPr lang="en-US" sz="1800" baseline="0" dirty="0">
                          <a:latin typeface="Times New Roman" panose="02020603050405020304" pitchFamily="18" charset="0"/>
                          <a:ea typeface="Calibri"/>
                          <a:cs typeface="Times New Roman" panose="02020603050405020304" pitchFamily="18" charset="0"/>
                        </a:rPr>
                        <a:t> to alkaline environment and high concentration of calcium ion GO will agglomerate in the </a:t>
                      </a:r>
                      <a:r>
                        <a:rPr lang="en-US" sz="1800" baseline="0" dirty="0" err="1">
                          <a:latin typeface="Times New Roman" panose="02020603050405020304" pitchFamily="18" charset="0"/>
                          <a:ea typeface="Calibri"/>
                          <a:cs typeface="Times New Roman" panose="02020603050405020304" pitchFamily="18" charset="0"/>
                        </a:rPr>
                        <a:t>cement.The</a:t>
                      </a:r>
                      <a:r>
                        <a:rPr lang="en-US" sz="1800" baseline="0" dirty="0">
                          <a:latin typeface="Times New Roman" panose="02020603050405020304" pitchFamily="18" charset="0"/>
                          <a:ea typeface="Calibri"/>
                          <a:cs typeface="Times New Roman" panose="02020603050405020304" pitchFamily="18" charset="0"/>
                        </a:rPr>
                        <a:t> dispersion of the GO mainly includes physical dispersion and chemical modification.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3700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40547566"/>
              </p:ext>
            </p:extLst>
          </p:nvPr>
        </p:nvGraphicFramePr>
        <p:xfrm>
          <a:off x="131524" y="0"/>
          <a:ext cx="8915401" cy="6726476"/>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1066422">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660054">
                <a:tc>
                  <a:txBody>
                    <a:bodyPr/>
                    <a:lstStyle/>
                    <a:p>
                      <a:pPr algn="ctr"/>
                      <a:r>
                        <a:rPr lang="en-US" sz="1800" dirty="0">
                          <a:latin typeface="Times New Roman" panose="02020603050405020304" pitchFamily="18" charset="0"/>
                          <a:cs typeface="Times New Roman" panose="02020603050405020304" pitchFamily="18" charset="0"/>
                        </a:rPr>
                        <a:t>17</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Application of </a:t>
                      </a:r>
                      <a:r>
                        <a:rPr lang="en-US" sz="1800" b="0" baseline="0" dirty="0" err="1">
                          <a:latin typeface="Times New Roman" panose="02020603050405020304" pitchFamily="18" charset="0"/>
                          <a:ea typeface="Calibri"/>
                          <a:cs typeface="Times New Roman" panose="02020603050405020304" pitchFamily="18" charset="0"/>
                        </a:rPr>
                        <a:t>nanomaterials</a:t>
                      </a:r>
                      <a:r>
                        <a:rPr lang="en-US" sz="1800" b="0" baseline="0" dirty="0">
                          <a:latin typeface="Times New Roman" panose="02020603050405020304" pitchFamily="18" charset="0"/>
                          <a:ea typeface="Calibri"/>
                          <a:cs typeface="Times New Roman" panose="02020603050405020304" pitchFamily="18" charset="0"/>
                        </a:rPr>
                        <a:t> in ultra high performance concrete</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Changjiang</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Liu,Xin</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He,David</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Hui</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Nanotechnology</a:t>
                      </a:r>
                      <a:r>
                        <a:rPr lang="en-US" sz="1800" baseline="0" dirty="0">
                          <a:latin typeface="Times New Roman" panose="02020603050405020304" pitchFamily="18" charset="0"/>
                          <a:ea typeface="Calibri"/>
                          <a:cs typeface="Times New Roman" panose="02020603050405020304" pitchFamily="18" charset="0"/>
                        </a:rPr>
                        <a:t> reviews</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DE GRUYTER</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When these </a:t>
                      </a:r>
                      <a:r>
                        <a:rPr lang="en-US" sz="1800" dirty="0" err="1">
                          <a:latin typeface="Times New Roman" panose="02020603050405020304" pitchFamily="18" charset="0"/>
                          <a:ea typeface="Calibri"/>
                          <a:cs typeface="Times New Roman" panose="02020603050405020304" pitchFamily="18" charset="0"/>
                        </a:rPr>
                        <a:t>nanomaterials</a:t>
                      </a:r>
                      <a:r>
                        <a:rPr lang="en-US" sz="1800" dirty="0">
                          <a:latin typeface="Times New Roman" panose="02020603050405020304" pitchFamily="18" charset="0"/>
                          <a:ea typeface="Calibri"/>
                          <a:cs typeface="Times New Roman" panose="02020603050405020304" pitchFamily="18" charset="0"/>
                        </a:rPr>
                        <a:t> were added to </a:t>
                      </a:r>
                      <a:r>
                        <a:rPr lang="en-US" sz="1800" dirty="0" err="1">
                          <a:latin typeface="Times New Roman" panose="02020603050405020304" pitchFamily="18" charset="0"/>
                          <a:ea typeface="Calibri"/>
                          <a:cs typeface="Times New Roman" panose="02020603050405020304" pitchFamily="18" charset="0"/>
                        </a:rPr>
                        <a:t>UHPC,the</a:t>
                      </a:r>
                      <a:r>
                        <a:rPr lang="en-US" sz="1800" dirty="0">
                          <a:latin typeface="Times New Roman" panose="02020603050405020304" pitchFamily="18" charset="0"/>
                          <a:ea typeface="Calibri"/>
                          <a:cs typeface="Times New Roman" panose="02020603050405020304" pitchFamily="18" charset="0"/>
                        </a:rPr>
                        <a:t> water absorption rate of large specific</a:t>
                      </a:r>
                      <a:r>
                        <a:rPr lang="en-US" sz="1800" baseline="0" dirty="0">
                          <a:latin typeface="Times New Roman" panose="02020603050405020304" pitchFamily="18" charset="0"/>
                          <a:ea typeface="Calibri"/>
                          <a:cs typeface="Times New Roman" panose="02020603050405020304" pitchFamily="18" charset="0"/>
                        </a:rPr>
                        <a:t> surface area and filling effect became the key factors affecting the fluidity of UHPC except that CNFs and CNTs had little affect on fluidity at low dosage.</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32523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51762004"/>
              </p:ext>
            </p:extLst>
          </p:nvPr>
        </p:nvGraphicFramePr>
        <p:xfrm>
          <a:off x="118997" y="253587"/>
          <a:ext cx="8915401" cy="6430085"/>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933261">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496824">
                <a:tc>
                  <a:txBody>
                    <a:bodyPr/>
                    <a:lstStyle/>
                    <a:p>
                      <a:pPr algn="ctr"/>
                      <a:r>
                        <a:rPr lang="en-US" sz="1800" dirty="0">
                          <a:latin typeface="Times New Roman" panose="02020603050405020304" pitchFamily="18" charset="0"/>
                          <a:cs typeface="Times New Roman" panose="02020603050405020304" pitchFamily="18" charset="0"/>
                        </a:rPr>
                        <a:t>18</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Ultra-high-performance </a:t>
                      </a:r>
                      <a:r>
                        <a:rPr lang="en-US" sz="1800" b="0" baseline="0" dirty="0" err="1">
                          <a:latin typeface="Times New Roman" panose="02020603050405020304" pitchFamily="18" charset="0"/>
                          <a:ea typeface="Calibri"/>
                          <a:cs typeface="Times New Roman" panose="02020603050405020304" pitchFamily="18" charset="0"/>
                        </a:rPr>
                        <a:t>cementitious</a:t>
                      </a:r>
                      <a:r>
                        <a:rPr lang="en-US" sz="1800" b="0" baseline="0" dirty="0">
                          <a:latin typeface="Times New Roman" panose="02020603050405020304" pitchFamily="18" charset="0"/>
                          <a:ea typeface="Calibri"/>
                          <a:cs typeface="Times New Roman" panose="02020603050405020304" pitchFamily="18" charset="0"/>
                        </a:rPr>
                        <a:t> composites with enhanced mechanical and durability characteristics </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Muhammed</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M.Sadiq</a:t>
                      </a:r>
                      <a:r>
                        <a:rPr lang="en-US" sz="1800" baseline="0" dirty="0">
                          <a:latin typeface="Times New Roman" panose="02020603050405020304" pitchFamily="18" charset="0"/>
                          <a:ea typeface="Calibri"/>
                          <a:cs typeface="Times New Roman" panose="02020603050405020304" pitchFamily="18" charset="0"/>
                        </a:rPr>
                        <a:t> , </a:t>
                      </a:r>
                      <a:r>
                        <a:rPr lang="en-US" sz="1800" baseline="0" dirty="0" err="1">
                          <a:latin typeface="Times New Roman" panose="02020603050405020304" pitchFamily="18" charset="0"/>
                          <a:ea typeface="Calibri"/>
                          <a:cs typeface="Times New Roman" panose="02020603050405020304" pitchFamily="18" charset="0"/>
                        </a:rPr>
                        <a:t>Praviz</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Soroushian</a:t>
                      </a:r>
                      <a:r>
                        <a:rPr lang="en-US" sz="1800" baseline="0" dirty="0">
                          <a:latin typeface="Times New Roman" panose="02020603050405020304" pitchFamily="18" charset="0"/>
                          <a:ea typeface="Calibri"/>
                          <a:cs typeface="Times New Roman" panose="02020603050405020304" pitchFamily="18" charset="0"/>
                        </a:rPr>
                        <a:t> , Martin </a:t>
                      </a:r>
                      <a:r>
                        <a:rPr lang="en-US" sz="1800" baseline="0" dirty="0" err="1">
                          <a:latin typeface="Times New Roman" panose="02020603050405020304" pitchFamily="18" charset="0"/>
                          <a:ea typeface="Calibri"/>
                          <a:cs typeface="Times New Roman" panose="02020603050405020304" pitchFamily="18" charset="0"/>
                        </a:rPr>
                        <a:t>G.Backer</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SN</a:t>
                      </a:r>
                      <a:r>
                        <a:rPr lang="en-US" sz="1800" baseline="0" dirty="0">
                          <a:latin typeface="Times New Roman" panose="02020603050405020304" pitchFamily="18" charset="0"/>
                          <a:ea typeface="Calibri"/>
                          <a:cs typeface="Times New Roman" panose="02020603050405020304" pitchFamily="18" charset="0"/>
                        </a:rPr>
                        <a:t> Applied Sciences</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Springer</a:t>
                      </a:r>
                      <a:r>
                        <a:rPr lang="en-US" sz="1800" baseline="0" dirty="0">
                          <a:latin typeface="Times New Roman" panose="02020603050405020304" pitchFamily="18" charset="0"/>
                          <a:ea typeface="Calibri"/>
                          <a:cs typeface="Times New Roman" panose="02020603050405020304" pitchFamily="18" charset="0"/>
                        </a:rPr>
                        <a:t> Nature</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2021</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Flexural strength and abrasion resistance of UHPCM were greatly increased ,by 30% and 45%</a:t>
                      </a:r>
                      <a:r>
                        <a:rPr lang="en-US" sz="1800" baseline="0" dirty="0">
                          <a:latin typeface="Times New Roman" panose="02020603050405020304" pitchFamily="18" charset="0"/>
                          <a:ea typeface="Calibri"/>
                          <a:cs typeface="Times New Roman" panose="02020603050405020304" pitchFamily="18" charset="0"/>
                        </a:rPr>
                        <a:t> respectively with incorporation of acid functionalized MWNTs at 0.03% by weight of cement.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86776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2920211"/>
              </p:ext>
            </p:extLst>
          </p:nvPr>
        </p:nvGraphicFramePr>
        <p:xfrm>
          <a:off x="118997" y="87682"/>
          <a:ext cx="8915401" cy="6770318"/>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80157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968739">
                <a:tc>
                  <a:txBody>
                    <a:bodyPr/>
                    <a:lstStyle/>
                    <a:p>
                      <a:pPr algn="ctr"/>
                      <a:r>
                        <a:rPr lang="en-US" sz="1800" dirty="0">
                          <a:latin typeface="Times New Roman" panose="02020603050405020304" pitchFamily="18" charset="0"/>
                          <a:cs typeface="Times New Roman" panose="02020603050405020304" pitchFamily="18" charset="0"/>
                        </a:rPr>
                        <a:t>19</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A review on the properties, reinforcing effects, and commercialization of </a:t>
                      </a:r>
                      <a:r>
                        <a:rPr lang="en-US" sz="1800" b="0" baseline="0" dirty="0" err="1">
                          <a:latin typeface="Times New Roman" panose="02020603050405020304" pitchFamily="18" charset="0"/>
                          <a:ea typeface="Calibri"/>
                          <a:cs typeface="Times New Roman" panose="02020603050405020304" pitchFamily="18" charset="0"/>
                        </a:rPr>
                        <a:t>nanomaterials</a:t>
                      </a:r>
                      <a:r>
                        <a:rPr lang="en-US" sz="1800" b="0" baseline="0" dirty="0">
                          <a:latin typeface="Times New Roman" panose="02020603050405020304" pitchFamily="18" charset="0"/>
                          <a:ea typeface="Calibri"/>
                          <a:cs typeface="Times New Roman" panose="02020603050405020304" pitchFamily="18" charset="0"/>
                        </a:rPr>
                        <a:t> for cement- based materials</a:t>
                      </a: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Zhifang</a:t>
                      </a:r>
                      <a:r>
                        <a:rPr lang="en-US" sz="1800" dirty="0">
                          <a:latin typeface="Times New Roman" panose="02020603050405020304" pitchFamily="18" charset="0"/>
                          <a:ea typeface="Calibri"/>
                          <a:cs typeface="Times New Roman" panose="02020603050405020304" pitchFamily="18" charset="0"/>
                        </a:rPr>
                        <a:t> Zhao, </a:t>
                      </a:r>
                      <a:r>
                        <a:rPr lang="en-US" sz="1800" dirty="0" err="1">
                          <a:latin typeface="Times New Roman" panose="02020603050405020304" pitchFamily="18" charset="0"/>
                          <a:ea typeface="Calibri"/>
                          <a:cs typeface="Times New Roman" panose="02020603050405020304" pitchFamily="18" charset="0"/>
                        </a:rPr>
                        <a:t>Tianqi</a:t>
                      </a:r>
                      <a:r>
                        <a:rPr lang="en-US" sz="1800" dirty="0">
                          <a:latin typeface="Times New Roman" panose="02020603050405020304" pitchFamily="18" charset="0"/>
                          <a:ea typeface="Calibri"/>
                          <a:cs typeface="Times New Roman" panose="02020603050405020304" pitchFamily="18" charset="0"/>
                        </a:rPr>
                        <a:t> Qi, Wei Zhou, David </a:t>
                      </a:r>
                      <a:r>
                        <a:rPr lang="en-US" sz="1800" dirty="0" err="1">
                          <a:latin typeface="Times New Roman" panose="02020603050405020304" pitchFamily="18" charset="0"/>
                          <a:ea typeface="Calibri"/>
                          <a:cs typeface="Times New Roman" panose="02020603050405020304" pitchFamily="18" charset="0"/>
                        </a:rPr>
                        <a:t>Hui</a:t>
                      </a:r>
                      <a:r>
                        <a:rPr lang="en-US" sz="1800" dirty="0">
                          <a:latin typeface="Times New Roman" panose="02020603050405020304" pitchFamily="18" charset="0"/>
                          <a:ea typeface="Calibri"/>
                          <a:cs typeface="Times New Roman" panose="02020603050405020304" pitchFamily="18" charset="0"/>
                        </a:rPr>
                        <a:t>, Cong Xiao</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Nanotechnology Reviews</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De</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Gruyter</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2020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err="1">
                          <a:latin typeface="Times New Roman" panose="02020603050405020304" pitchFamily="18" charset="0"/>
                          <a:ea typeface="Calibri"/>
                          <a:cs typeface="Times New Roman" panose="02020603050405020304" pitchFamily="18" charset="0"/>
                        </a:rPr>
                        <a:t>Nanomaterials</a:t>
                      </a:r>
                      <a:r>
                        <a:rPr lang="en-US" sz="1800" dirty="0">
                          <a:latin typeface="Times New Roman" panose="02020603050405020304" pitchFamily="18" charset="0"/>
                          <a:ea typeface="Calibri"/>
                          <a:cs typeface="Times New Roman" panose="02020603050405020304" pitchFamily="18" charset="0"/>
                        </a:rPr>
                        <a:t> utilized in cement-based materials possess high specific</a:t>
                      </a:r>
                      <a:r>
                        <a:rPr lang="en-US" sz="1800" baseline="0" dirty="0">
                          <a:latin typeface="Times New Roman" panose="02020603050405020304" pitchFamily="18" charset="0"/>
                          <a:ea typeface="Calibri"/>
                          <a:cs typeface="Times New Roman" panose="02020603050405020304" pitchFamily="18" charset="0"/>
                        </a:rPr>
                        <a:t> surface area, </a:t>
                      </a:r>
                      <a:r>
                        <a:rPr lang="en-US" sz="1800" baseline="0" dirty="0" err="1">
                          <a:latin typeface="Times New Roman" panose="02020603050405020304" pitchFamily="18" charset="0"/>
                          <a:ea typeface="Calibri"/>
                          <a:cs typeface="Times New Roman" panose="02020603050405020304" pitchFamily="18" charset="0"/>
                        </a:rPr>
                        <a:t>nano</a:t>
                      </a:r>
                      <a:r>
                        <a:rPr lang="en-US" sz="1800" baseline="0" dirty="0">
                          <a:latin typeface="Times New Roman" panose="02020603050405020304" pitchFamily="18" charset="0"/>
                          <a:ea typeface="Calibri"/>
                          <a:cs typeface="Times New Roman" panose="02020603050405020304" pitchFamily="18" charset="0"/>
                        </a:rPr>
                        <a:t>-level size, and </a:t>
                      </a:r>
                      <a:r>
                        <a:rPr lang="en-US" sz="1800" baseline="0" dirty="0" err="1">
                          <a:latin typeface="Times New Roman" panose="02020603050405020304" pitchFamily="18" charset="0"/>
                          <a:ea typeface="Calibri"/>
                          <a:cs typeface="Times New Roman" panose="02020603050405020304" pitchFamily="18" charset="0"/>
                        </a:rPr>
                        <a:t>pozzolanic</a:t>
                      </a:r>
                      <a:r>
                        <a:rPr lang="en-US" sz="1800" baseline="0" dirty="0">
                          <a:latin typeface="Times New Roman" panose="02020603050405020304" pitchFamily="18" charset="0"/>
                          <a:ea typeface="Calibri"/>
                          <a:cs typeface="Times New Roman" panose="02020603050405020304" pitchFamily="18" charset="0"/>
                        </a:rPr>
                        <a:t> activity, which in turn lead to the nucleation effect ,filling effect, and bridging effect. Thus </a:t>
                      </a:r>
                      <a:r>
                        <a:rPr lang="en-US" sz="1800" baseline="0" dirty="0" err="1">
                          <a:latin typeface="Times New Roman" panose="02020603050405020304" pitchFamily="18" charset="0"/>
                          <a:ea typeface="Calibri"/>
                          <a:cs typeface="Times New Roman" panose="02020603050405020304" pitchFamily="18" charset="0"/>
                        </a:rPr>
                        <a:t>nanomaterials</a:t>
                      </a:r>
                      <a:r>
                        <a:rPr lang="en-US" sz="1800" baseline="0" dirty="0">
                          <a:latin typeface="Times New Roman" panose="02020603050405020304" pitchFamily="18" charset="0"/>
                          <a:ea typeface="Calibri"/>
                          <a:cs typeface="Times New Roman" panose="02020603050405020304" pitchFamily="18" charset="0"/>
                        </a:rPr>
                        <a:t> with superior properties can engineer cement-based materials to improve their mechanical </a:t>
                      </a:r>
                      <a:r>
                        <a:rPr lang="en-US" sz="1800" baseline="0" dirty="0" err="1">
                          <a:latin typeface="Times New Roman" panose="02020603050405020304" pitchFamily="18" charset="0"/>
                          <a:ea typeface="Calibri"/>
                          <a:cs typeface="Times New Roman" panose="02020603050405020304" pitchFamily="18" charset="0"/>
                        </a:rPr>
                        <a:t>properties,durabilty</a:t>
                      </a:r>
                      <a:r>
                        <a:rPr lang="en-US" sz="1800" baseline="0" dirty="0">
                          <a:latin typeface="Times New Roman" panose="02020603050405020304" pitchFamily="18" charset="0"/>
                          <a:ea typeface="Calibri"/>
                          <a:cs typeface="Times New Roman" panose="02020603050405020304" pitchFamily="18" charset="0"/>
                        </a:rPr>
                        <a:t> and sustainability.</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21500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66224329"/>
              </p:ext>
            </p:extLst>
          </p:nvPr>
        </p:nvGraphicFramePr>
        <p:xfrm>
          <a:off x="131523" y="140853"/>
          <a:ext cx="8915401" cy="6430085"/>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108555">
                  <a:extLst>
                    <a:ext uri="{9D8B030D-6E8A-4147-A177-3AD203B41FA5}">
                      <a16:colId xmlns:a16="http://schemas.microsoft.com/office/drawing/2014/main" val="20003"/>
                    </a:ext>
                  </a:extLst>
                </a:gridCol>
                <a:gridCol w="1277655">
                  <a:extLst>
                    <a:ext uri="{9D8B030D-6E8A-4147-A177-3AD203B41FA5}">
                      <a16:colId xmlns:a16="http://schemas.microsoft.com/office/drawing/2014/main" val="20004"/>
                    </a:ext>
                  </a:extLst>
                </a:gridCol>
                <a:gridCol w="661790">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933261">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496824">
                <a:tc>
                  <a:txBody>
                    <a:bodyPr/>
                    <a:lstStyle/>
                    <a:p>
                      <a:pPr algn="ctr"/>
                      <a:r>
                        <a:rPr lang="en-US" sz="1800" dirty="0">
                          <a:latin typeface="Times New Roman" panose="02020603050405020304" pitchFamily="18" charset="0"/>
                          <a:cs typeface="Times New Roman" panose="02020603050405020304" pitchFamily="18" charset="0"/>
                        </a:rPr>
                        <a:t>20</a:t>
                      </a:r>
                    </a:p>
                  </a:txBody>
                  <a:tcPr anchor="ctr"/>
                </a:tc>
                <a:tc>
                  <a:txBody>
                    <a:bodyPr/>
                    <a:lstStyle/>
                    <a:p>
                      <a:pPr algn="ctr"/>
                      <a:r>
                        <a:rPr lang="en-US" sz="1800" b="0" baseline="0" dirty="0">
                          <a:latin typeface="Times New Roman" panose="02020603050405020304" pitchFamily="18" charset="0"/>
                          <a:ea typeface="Calibri"/>
                          <a:cs typeface="Times New Roman" panose="02020603050405020304" pitchFamily="18" charset="0"/>
                        </a:rPr>
                        <a:t>Improved Synthesis of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a:t>
                      </a:r>
                    </a:p>
                  </a:txBody>
                  <a:tcPr marL="68580" marR="68580" marT="0" marB="0" anchor="ctr"/>
                </a:tc>
                <a:tc>
                  <a:txBody>
                    <a:bodyPr/>
                    <a:lstStyle/>
                    <a:p>
                      <a:pPr marL="0" marR="0" algn="ctr">
                        <a:lnSpc>
                          <a:spcPct val="115000"/>
                        </a:lnSpc>
                        <a:spcBef>
                          <a:spcPts val="0"/>
                        </a:spcBef>
                        <a:spcAft>
                          <a:spcPts val="0"/>
                        </a:spcAft>
                      </a:pPr>
                      <a:r>
                        <a:rPr lang="en-US" sz="1800" dirty="0">
                          <a:latin typeface="Times New Roman" panose="02020603050405020304" pitchFamily="18" charset="0"/>
                          <a:ea typeface="Calibri"/>
                          <a:cs typeface="Times New Roman" panose="02020603050405020304" pitchFamily="18" charset="0"/>
                        </a:rPr>
                        <a:t>Daniela C.</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Marcano</a:t>
                      </a:r>
                      <a:r>
                        <a:rPr lang="en-US" sz="1800" baseline="0" dirty="0">
                          <a:latin typeface="Times New Roman" panose="02020603050405020304" pitchFamily="18" charset="0"/>
                          <a:ea typeface="Calibri"/>
                          <a:cs typeface="Times New Roman" panose="02020603050405020304" pitchFamily="18" charset="0"/>
                        </a:rPr>
                        <a:t> , Dmitry V. </a:t>
                      </a:r>
                      <a:r>
                        <a:rPr lang="en-US" sz="1800" baseline="0" dirty="0" err="1">
                          <a:latin typeface="Times New Roman" panose="02020603050405020304" pitchFamily="18" charset="0"/>
                          <a:ea typeface="Calibri"/>
                          <a:cs typeface="Times New Roman" panose="02020603050405020304" pitchFamily="18" charset="0"/>
                        </a:rPr>
                        <a:t>Kosynklin</a:t>
                      </a:r>
                      <a:r>
                        <a:rPr lang="en-US" sz="1800" baseline="0" dirty="0">
                          <a:latin typeface="Times New Roman" panose="02020603050405020304" pitchFamily="18" charset="0"/>
                          <a:ea typeface="Calibri"/>
                          <a:cs typeface="Times New Roman" panose="02020603050405020304" pitchFamily="18" charset="0"/>
                        </a:rPr>
                        <a:t>, Jacob M. Berlin, Alexander </a:t>
                      </a:r>
                      <a:r>
                        <a:rPr lang="en-US" sz="1800" baseline="0" dirty="0" err="1">
                          <a:latin typeface="Times New Roman" panose="02020603050405020304" pitchFamily="18" charset="0"/>
                          <a:ea typeface="Calibri"/>
                          <a:cs typeface="Times New Roman" panose="02020603050405020304" pitchFamily="18" charset="0"/>
                        </a:rPr>
                        <a:t>Sinitskii</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ARTICLE</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ACSNANO</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2010</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The protocol for running</a:t>
                      </a:r>
                      <a:r>
                        <a:rPr lang="en-US" sz="1800" baseline="0" dirty="0">
                          <a:latin typeface="Times New Roman" panose="02020603050405020304" pitchFamily="18" charset="0"/>
                          <a:ea typeface="Calibri"/>
                          <a:cs typeface="Times New Roman" panose="02020603050405020304" pitchFamily="18" charset="0"/>
                        </a:rPr>
                        <a:t> the reaction does not involve a large </a:t>
                      </a:r>
                      <a:r>
                        <a:rPr lang="en-US" sz="1800" baseline="0" dirty="0" err="1">
                          <a:latin typeface="Times New Roman" panose="02020603050405020304" pitchFamily="18" charset="0"/>
                          <a:ea typeface="Calibri"/>
                          <a:cs typeface="Times New Roman" panose="02020603050405020304" pitchFamily="18" charset="0"/>
                        </a:rPr>
                        <a:t>exotherm</a:t>
                      </a:r>
                      <a:r>
                        <a:rPr lang="en-US" sz="1800" baseline="0" dirty="0">
                          <a:latin typeface="Times New Roman" panose="02020603050405020304" pitchFamily="18" charset="0"/>
                          <a:ea typeface="Calibri"/>
                          <a:cs typeface="Times New Roman" panose="02020603050405020304" pitchFamily="18" charset="0"/>
                        </a:rPr>
                        <a:t> and produces no toxic </a:t>
                      </a:r>
                      <a:r>
                        <a:rPr lang="en-US" sz="1800" baseline="0" dirty="0" err="1">
                          <a:latin typeface="Times New Roman" panose="02020603050405020304" pitchFamily="18" charset="0"/>
                          <a:ea typeface="Calibri"/>
                          <a:cs typeface="Times New Roman" panose="02020603050405020304" pitchFamily="18" charset="0"/>
                        </a:rPr>
                        <a:t>gas.Moreover</a:t>
                      </a:r>
                      <a:r>
                        <a:rPr lang="en-US" sz="1800" baseline="0" dirty="0">
                          <a:latin typeface="Times New Roman" panose="02020603050405020304" pitchFamily="18" charset="0"/>
                          <a:ea typeface="Calibri"/>
                          <a:cs typeface="Times New Roman" panose="02020603050405020304" pitchFamily="18" charset="0"/>
                        </a:rPr>
                        <a:t> , the improved method yields a higher fraction of well – oxidized hydrophilic carbon </a:t>
                      </a:r>
                      <a:r>
                        <a:rPr lang="en-US" sz="1800" baseline="0" dirty="0" err="1">
                          <a:latin typeface="Times New Roman" panose="02020603050405020304" pitchFamily="18" charset="0"/>
                          <a:ea typeface="Calibri"/>
                          <a:cs typeface="Times New Roman" panose="02020603050405020304" pitchFamily="18" charset="0"/>
                        </a:rPr>
                        <a:t>material.This</a:t>
                      </a:r>
                      <a:r>
                        <a:rPr lang="en-US" sz="1800" baseline="0" dirty="0">
                          <a:latin typeface="Times New Roman" panose="02020603050405020304" pitchFamily="18" charset="0"/>
                          <a:ea typeface="Calibri"/>
                          <a:cs typeface="Times New Roman" panose="02020603050405020304" pitchFamily="18" charset="0"/>
                        </a:rPr>
                        <a:t> IGO is more oxidized than HGO and slightly more oxidized than HGO+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72109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B15879-F0A1-4AA0-864A-104CAE8233E3}"/>
              </a:ext>
            </a:extLst>
          </p:cNvPr>
          <p:cNvSpPr txBox="1"/>
          <p:nvPr/>
        </p:nvSpPr>
        <p:spPr>
          <a:xfrm>
            <a:off x="2242068" y="178577"/>
            <a:ext cx="3974064" cy="646331"/>
          </a:xfrm>
          <a:prstGeom prst="rect">
            <a:avLst/>
          </a:prstGeom>
          <a:noFill/>
        </p:spPr>
        <p:txBody>
          <a:bodyPr wrap="square" rtlCol="0">
            <a:spAutoFit/>
          </a:bodyPr>
          <a:lstStyle/>
          <a:p>
            <a:pPr algn="r"/>
            <a:r>
              <a:rPr lang="en-GB" sz="3600" b="1" dirty="0">
                <a:latin typeface="Times New Roman" panose="02020603050405020304" pitchFamily="18" charset="0"/>
                <a:cs typeface="Times New Roman" panose="02020603050405020304" pitchFamily="18" charset="0"/>
              </a:rPr>
              <a:t>METHODOLOGY</a:t>
            </a: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DE8E3A-2369-4036-B136-34F088399F5B}"/>
              </a:ext>
            </a:extLst>
          </p:cNvPr>
          <p:cNvSpPr txBox="1"/>
          <p:nvPr/>
        </p:nvSpPr>
        <p:spPr>
          <a:xfrm>
            <a:off x="115529" y="1015842"/>
            <a:ext cx="9113545" cy="2768730"/>
          </a:xfrm>
          <a:prstGeom prst="rect">
            <a:avLst/>
          </a:prstGeom>
          <a:noFill/>
        </p:spPr>
        <p:txBody>
          <a:bodyPr wrap="square">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MATERIALS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Cement</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Portland Pozzolana Cement (53 grade) conforming to IS: 12269 -1987 and with the specific gravity 3.15 was used for casting all the specimens. Tests conducted on cement are fineness of cement by sieve analysis (using 90 µ sieve), specific gravity using Le-</a:t>
            </a:r>
            <a:r>
              <a:rPr lang="en-IN" sz="1800" dirty="0" err="1">
                <a:effectLst/>
                <a:latin typeface="Times New Roman" panose="02020603050405020304" pitchFamily="18" charset="0"/>
                <a:ea typeface="Calibri" panose="020F0502020204030204" pitchFamily="34" charset="0"/>
              </a:rPr>
              <a:t>chatlier’s</a:t>
            </a:r>
            <a:r>
              <a:rPr lang="en-IN" sz="1800" dirty="0">
                <a:effectLst/>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rPr>
              <a:t>apparatus, initial setting time and final setting time using </a:t>
            </a:r>
            <a:r>
              <a:rPr lang="en-IN" sz="1800" dirty="0" err="1">
                <a:solidFill>
                  <a:srgbClr val="000000"/>
                </a:solidFill>
                <a:effectLst/>
                <a:latin typeface="Times New Roman" panose="02020603050405020304" pitchFamily="18" charset="0"/>
                <a:ea typeface="Calibri" panose="020F0502020204030204" pitchFamily="34" charset="0"/>
              </a:rPr>
              <a:t>vicat</a:t>
            </a:r>
            <a:r>
              <a:rPr lang="en-IN" sz="1800" dirty="0">
                <a:solidFill>
                  <a:srgbClr val="000000"/>
                </a:solidFill>
                <a:effectLst/>
                <a:latin typeface="Times New Roman" panose="02020603050405020304" pitchFamily="18" charset="0"/>
                <a:ea typeface="Calibri" panose="020F0502020204030204" pitchFamily="34" charset="0"/>
              </a:rPr>
              <a:t> apparatus</a:t>
            </a:r>
            <a:endParaRPr lang="en-IN" dirty="0"/>
          </a:p>
        </p:txBody>
      </p:sp>
      <p:graphicFrame>
        <p:nvGraphicFramePr>
          <p:cNvPr id="11" name="Table 10">
            <a:extLst>
              <a:ext uri="{FF2B5EF4-FFF2-40B4-BE49-F238E27FC236}">
                <a16:creationId xmlns:a16="http://schemas.microsoft.com/office/drawing/2014/main" id="{5D8695C5-07EF-4CD5-BF46-24C39AC73586}"/>
              </a:ext>
            </a:extLst>
          </p:cNvPr>
          <p:cNvGraphicFramePr>
            <a:graphicFrameLocks noGrp="1"/>
          </p:cNvGraphicFramePr>
          <p:nvPr>
            <p:extLst>
              <p:ext uri="{D42A27DB-BD31-4B8C-83A1-F6EECF244321}">
                <p14:modId xmlns:p14="http://schemas.microsoft.com/office/powerpoint/2010/main" val="3947232"/>
              </p:ext>
            </p:extLst>
          </p:nvPr>
        </p:nvGraphicFramePr>
        <p:xfrm>
          <a:off x="2629729" y="4050151"/>
          <a:ext cx="3884541" cy="1991843"/>
        </p:xfrm>
        <a:graphic>
          <a:graphicData uri="http://schemas.openxmlformats.org/drawingml/2006/table">
            <a:tbl>
              <a:tblPr firstRow="1" firstCol="1" lastRow="1" lastCol="1" bandRow="1" bandCol="1"/>
              <a:tblGrid>
                <a:gridCol w="1999758">
                  <a:extLst>
                    <a:ext uri="{9D8B030D-6E8A-4147-A177-3AD203B41FA5}">
                      <a16:colId xmlns:a16="http://schemas.microsoft.com/office/drawing/2014/main" val="2094695622"/>
                    </a:ext>
                  </a:extLst>
                </a:gridCol>
                <a:gridCol w="1884783">
                  <a:extLst>
                    <a:ext uri="{9D8B030D-6E8A-4147-A177-3AD203B41FA5}">
                      <a16:colId xmlns:a16="http://schemas.microsoft.com/office/drawing/2014/main" val="3464017491"/>
                    </a:ext>
                  </a:extLst>
                </a:gridCol>
              </a:tblGrid>
              <a:tr h="337008">
                <a:tc>
                  <a:txBody>
                    <a:bodyPr/>
                    <a:lstStyle/>
                    <a:p>
                      <a:pPr algn="just">
                        <a:lnSpc>
                          <a:spcPct val="107000"/>
                        </a:lnSpc>
                        <a:spcBef>
                          <a:spcPts val="600"/>
                        </a:spcBef>
                        <a:spcAft>
                          <a:spcPts val="600"/>
                        </a:spcAft>
                      </a:pP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Property of Cement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Bef>
                          <a:spcPts val="600"/>
                        </a:spcBef>
                        <a:spcAft>
                          <a:spcPts val="600"/>
                        </a:spcAft>
                      </a:pP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Values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572875"/>
                  </a:ext>
                </a:extLst>
              </a:tr>
              <a:tr h="293089">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Fineness Of Cement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4945020"/>
                  </a:ext>
                </a:extLst>
              </a:tr>
              <a:tr h="323563">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Grade Of Cement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7779971"/>
                  </a:ext>
                </a:extLst>
              </a:tr>
              <a:tr h="384512">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Specific Gravity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3.15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996604"/>
                  </a:ext>
                </a:extLst>
              </a:tr>
              <a:tr h="284396">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Initial Setting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28 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861146"/>
                  </a:ext>
                </a:extLst>
              </a:tr>
              <a:tr h="369275">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Final Setting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Bef>
                          <a:spcPts val="600"/>
                        </a:spcBef>
                        <a:spcAft>
                          <a:spcPts val="6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600 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286664"/>
                  </a:ext>
                </a:extLst>
              </a:tr>
            </a:tbl>
          </a:graphicData>
        </a:graphic>
      </p:graphicFrame>
    </p:spTree>
    <p:extLst>
      <p:ext uri="{BB962C8B-B14F-4D97-AF65-F5344CB8AC3E}">
        <p14:creationId xmlns:p14="http://schemas.microsoft.com/office/powerpoint/2010/main" val="2657037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65232C-5DB2-4215-A0D8-23E2A497B2C3}"/>
              </a:ext>
            </a:extLst>
          </p:cNvPr>
          <p:cNvSpPr txBox="1"/>
          <p:nvPr/>
        </p:nvSpPr>
        <p:spPr>
          <a:xfrm>
            <a:off x="329683" y="653142"/>
            <a:ext cx="7800392" cy="2237792"/>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Fine aggregate</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Clean and dry river sand available locally was used. Sand passing through IS 4.75 mm sieve and as per IS: 383-1970 was used for all the specimens. Test conducted on fine aggregate are specific gravity using pycnometer, fineness modulus by sieve analysis.</a:t>
            </a:r>
            <a:endParaRPr lang="en-IN" dirty="0"/>
          </a:p>
        </p:txBody>
      </p:sp>
      <p:graphicFrame>
        <p:nvGraphicFramePr>
          <p:cNvPr id="3" name="Table 2">
            <a:extLst>
              <a:ext uri="{FF2B5EF4-FFF2-40B4-BE49-F238E27FC236}">
                <a16:creationId xmlns:a16="http://schemas.microsoft.com/office/drawing/2014/main" id="{7D03D5D3-E4F5-4269-AD89-B5A507B539BF}"/>
              </a:ext>
            </a:extLst>
          </p:cNvPr>
          <p:cNvGraphicFramePr>
            <a:graphicFrameLocks noGrp="1"/>
          </p:cNvGraphicFramePr>
          <p:nvPr>
            <p:extLst>
              <p:ext uri="{D42A27DB-BD31-4B8C-83A1-F6EECF244321}">
                <p14:modId xmlns:p14="http://schemas.microsoft.com/office/powerpoint/2010/main" val="4252607172"/>
              </p:ext>
            </p:extLst>
          </p:nvPr>
        </p:nvGraphicFramePr>
        <p:xfrm>
          <a:off x="2674776" y="3333591"/>
          <a:ext cx="4366726" cy="1151324"/>
        </p:xfrm>
        <a:graphic>
          <a:graphicData uri="http://schemas.openxmlformats.org/drawingml/2006/table">
            <a:tbl>
              <a:tblPr firstRow="1" firstCol="1" lastRow="1" lastCol="1" bandRow="1" bandCol="1"/>
              <a:tblGrid>
                <a:gridCol w="2417389">
                  <a:extLst>
                    <a:ext uri="{9D8B030D-6E8A-4147-A177-3AD203B41FA5}">
                      <a16:colId xmlns:a16="http://schemas.microsoft.com/office/drawing/2014/main" val="598781115"/>
                    </a:ext>
                  </a:extLst>
                </a:gridCol>
                <a:gridCol w="1949337">
                  <a:extLst>
                    <a:ext uri="{9D8B030D-6E8A-4147-A177-3AD203B41FA5}">
                      <a16:colId xmlns:a16="http://schemas.microsoft.com/office/drawing/2014/main" val="1930789463"/>
                    </a:ext>
                  </a:extLst>
                </a:gridCol>
              </a:tblGrid>
              <a:tr h="394460">
                <a:tc>
                  <a:txBody>
                    <a:bodyPr/>
                    <a:lstStyle/>
                    <a:p>
                      <a:pPr algn="just">
                        <a:lnSpc>
                          <a:spcPct val="107000"/>
                        </a:lnSpc>
                        <a:spcBef>
                          <a:spcPts val="600"/>
                        </a:spcBef>
                        <a:spcAft>
                          <a:spcPts val="600"/>
                        </a:spcAft>
                      </a:pPr>
                      <a:r>
                        <a:rPr lang="en-IN" sz="1300" b="1">
                          <a:effectLst/>
                          <a:latin typeface="Times New Roman" panose="02020603050405020304" pitchFamily="18" charset="0"/>
                          <a:ea typeface="Calibri" panose="020F0502020204030204" pitchFamily="34" charset="0"/>
                          <a:cs typeface="Times New Roman" panose="02020603050405020304" pitchFamily="18" charset="0"/>
                        </a:rPr>
                        <a:t>Properties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Bef>
                          <a:spcPts val="600"/>
                        </a:spcBef>
                        <a:spcAft>
                          <a:spcPts val="600"/>
                        </a:spcAft>
                      </a:pPr>
                      <a:r>
                        <a:rPr lang="en-IN" sz="1300" b="1">
                          <a:effectLst/>
                          <a:latin typeface="Times New Roman" panose="02020603050405020304" pitchFamily="18" charset="0"/>
                          <a:ea typeface="Calibri" panose="020F0502020204030204" pitchFamily="34" charset="0"/>
                          <a:cs typeface="Times New Roman" panose="02020603050405020304" pitchFamily="18" charset="0"/>
                        </a:rPr>
                        <a:t>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713709"/>
                  </a:ext>
                </a:extLst>
              </a:tr>
              <a:tr h="378432">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Specific Gravity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2.64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423235"/>
                  </a:ext>
                </a:extLst>
              </a:tr>
              <a:tr h="378432">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Fineness Modulus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Bef>
                          <a:spcPts val="600"/>
                        </a:spcBef>
                        <a:spcAft>
                          <a:spcPts val="6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2. 25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5942274"/>
                  </a:ext>
                </a:extLst>
              </a:tr>
            </a:tbl>
          </a:graphicData>
        </a:graphic>
      </p:graphicFrame>
    </p:spTree>
    <p:extLst>
      <p:ext uri="{BB962C8B-B14F-4D97-AF65-F5344CB8AC3E}">
        <p14:creationId xmlns:p14="http://schemas.microsoft.com/office/powerpoint/2010/main" val="65330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05400"/>
          </a:xfrm>
        </p:spPr>
        <p:txBody>
          <a:bodyPr>
            <a:noAutofit/>
          </a:bodyPr>
          <a:lstStyle/>
          <a:p>
            <a:pPr marL="0" indent="1588" algn="just">
              <a:lnSpc>
                <a:spcPct val="135000"/>
              </a:lnSpc>
              <a:spcBef>
                <a:spcPts val="600"/>
              </a:spcBef>
              <a:spcAft>
                <a:spcPts val="1200"/>
              </a:spcAft>
              <a:buNone/>
            </a:pPr>
            <a:r>
              <a:rPr lang="en-US" sz="2400" dirty="0">
                <a:latin typeface="Times New Roman" panose="02020603050405020304" pitchFamily="18" charset="0"/>
                <a:cs typeface="Times New Roman" panose="02020603050405020304" pitchFamily="18" charset="0"/>
              </a:rPr>
              <a:t>	The advancement of nano engineering technology plays a major role in the </a:t>
            </a:r>
            <a:r>
              <a:rPr lang="en-US" sz="2400" dirty="0" err="1">
                <a:latin typeface="Times New Roman" panose="02020603050405020304" pitchFamily="18" charset="0"/>
                <a:cs typeface="Times New Roman" panose="02020603050405020304" pitchFamily="18" charset="0"/>
              </a:rPr>
              <a:t>cementitious</a:t>
            </a:r>
            <a:r>
              <a:rPr lang="en-US" sz="2400" dirty="0">
                <a:latin typeface="Times New Roman" panose="02020603050405020304" pitchFamily="18" charset="0"/>
                <a:cs typeface="Times New Roman" panose="02020603050405020304" pitchFamily="18" charset="0"/>
              </a:rPr>
              <a:t> materials especially </a:t>
            </a:r>
            <a:r>
              <a:rPr lang="en-US" sz="2400" dirty="0" err="1">
                <a:latin typeface="Times New Roman" panose="02020603050405020304" pitchFamily="18" charset="0"/>
                <a:cs typeface="Times New Roman" panose="02020603050405020304" pitchFamily="18" charset="0"/>
              </a:rPr>
              <a:t>Graphene</a:t>
            </a:r>
            <a:r>
              <a:rPr lang="en-US" sz="2400" dirty="0">
                <a:latin typeface="Times New Roman" panose="02020603050405020304" pitchFamily="18" charset="0"/>
                <a:cs typeface="Times New Roman" panose="02020603050405020304" pitchFamily="18" charset="0"/>
              </a:rPr>
              <a:t> oxide which got the attention of many researchers. By the inclusion of </a:t>
            </a:r>
            <a:r>
              <a:rPr lang="en-US" sz="2400" dirty="0" err="1">
                <a:latin typeface="Times New Roman" panose="02020603050405020304" pitchFamily="18" charset="0"/>
                <a:cs typeface="Times New Roman" panose="02020603050405020304" pitchFamily="18" charset="0"/>
              </a:rPr>
              <a:t>Graphine</a:t>
            </a:r>
            <a:r>
              <a:rPr lang="en-US" sz="2400" dirty="0">
                <a:latin typeface="Times New Roman" panose="02020603050405020304" pitchFamily="18" charset="0"/>
                <a:cs typeface="Times New Roman" panose="02020603050405020304" pitchFamily="18" charset="0"/>
              </a:rPr>
              <a:t> oxide not only the strength but more durable and high resistance to water. Yet perhaps more importantly by including </a:t>
            </a:r>
            <a:r>
              <a:rPr lang="en-US" sz="2400" dirty="0" err="1">
                <a:latin typeface="Times New Roman" panose="02020603050405020304" pitchFamily="18" charset="0"/>
                <a:cs typeface="Times New Roman" panose="02020603050405020304" pitchFamily="18" charset="0"/>
              </a:rPr>
              <a:t>Graphine</a:t>
            </a:r>
            <a:r>
              <a:rPr lang="en-US" sz="2400" dirty="0">
                <a:latin typeface="Times New Roman" panose="02020603050405020304" pitchFamily="18" charset="0"/>
                <a:cs typeface="Times New Roman" panose="02020603050405020304" pitchFamily="18" charset="0"/>
              </a:rPr>
              <a:t> oxide we can reduce the amount of material required to make concrete. In this research the addition of </a:t>
            </a:r>
            <a:r>
              <a:rPr lang="en-US" sz="2400" dirty="0" err="1">
                <a:latin typeface="Times New Roman" panose="02020603050405020304" pitchFamily="18" charset="0"/>
                <a:cs typeface="Times New Roman" panose="02020603050405020304" pitchFamily="18" charset="0"/>
              </a:rPr>
              <a:t>Graphene</a:t>
            </a:r>
            <a:r>
              <a:rPr lang="en-US" sz="2400" dirty="0">
                <a:latin typeface="Times New Roman" panose="02020603050405020304" pitchFamily="18" charset="0"/>
                <a:cs typeface="Times New Roman" panose="02020603050405020304" pitchFamily="18" charset="0"/>
              </a:rPr>
              <a:t> Oxide in cement will be investigated for mechanical properties of concrete which is the macro level (workability, strength behavior, flexural behavior, water absorption, porosity, and durability) and micro level structural analysis (SEM analysis). </a:t>
            </a:r>
          </a:p>
          <a:p>
            <a:pPr marL="0" indent="1588" algn="just">
              <a:lnSpc>
                <a:spcPct val="135000"/>
              </a:lnSpc>
              <a:spcBef>
                <a:spcPts val="600"/>
              </a:spcBef>
              <a:spcAft>
                <a:spcPts val="1200"/>
              </a:spcAft>
              <a:buNone/>
            </a:pPr>
            <a:r>
              <a:rPr lang="en-US" sz="2400" dirty="0">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a:xfrm>
            <a:off x="457200" y="76200"/>
            <a:ext cx="8229600" cy="1143000"/>
          </a:xfrm>
        </p:spPr>
        <p:txBody>
          <a:bodyPr/>
          <a:lstStyle/>
          <a:p>
            <a:pPr algn="l"/>
            <a:r>
              <a:rPr lang="en-US" b="1" dirty="0">
                <a:latin typeface="Book Antiqua" pitchFamily="18" charset="0"/>
              </a:rPr>
              <a:t>Abstract</a:t>
            </a:r>
          </a:p>
        </p:txBody>
      </p:sp>
      <p:cxnSp>
        <p:nvCxnSpPr>
          <p:cNvPr id="5" name="Straight Connector 4"/>
          <p:cNvCxnSpPr/>
          <p:nvPr/>
        </p:nvCxnSpPr>
        <p:spPr>
          <a:xfrm>
            <a:off x="381000" y="912812"/>
            <a:ext cx="8305800"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4FD33-42A4-400F-8726-2016023A2485}"/>
              </a:ext>
            </a:extLst>
          </p:cNvPr>
          <p:cNvSpPr txBox="1"/>
          <p:nvPr/>
        </p:nvSpPr>
        <p:spPr>
          <a:xfrm>
            <a:off x="236376" y="715347"/>
            <a:ext cx="8671248" cy="1822294"/>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Coarse aggregate</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Crushed granite aggregate with specific gravity of 2.6 and passing through 20 mm sieve and retained on 12.5 mm sieve and as given in IS: 383 - 1970 is used for all the specimens</a:t>
            </a:r>
            <a:endParaRPr lang="en-IN" dirty="0"/>
          </a:p>
        </p:txBody>
      </p:sp>
      <p:graphicFrame>
        <p:nvGraphicFramePr>
          <p:cNvPr id="5" name="Table 4">
            <a:extLst>
              <a:ext uri="{FF2B5EF4-FFF2-40B4-BE49-F238E27FC236}">
                <a16:creationId xmlns:a16="http://schemas.microsoft.com/office/drawing/2014/main" id="{451B248B-D8F3-4463-B6EA-981C0B928896}"/>
              </a:ext>
            </a:extLst>
          </p:cNvPr>
          <p:cNvGraphicFramePr>
            <a:graphicFrameLocks noGrp="1"/>
          </p:cNvGraphicFramePr>
          <p:nvPr>
            <p:extLst>
              <p:ext uri="{D42A27DB-BD31-4B8C-83A1-F6EECF244321}">
                <p14:modId xmlns:p14="http://schemas.microsoft.com/office/powerpoint/2010/main" val="2761994868"/>
              </p:ext>
            </p:extLst>
          </p:nvPr>
        </p:nvGraphicFramePr>
        <p:xfrm>
          <a:off x="2448242" y="3004979"/>
          <a:ext cx="3616656" cy="1732280"/>
        </p:xfrm>
        <a:graphic>
          <a:graphicData uri="http://schemas.openxmlformats.org/drawingml/2006/table">
            <a:tbl>
              <a:tblPr firstRow="1" firstCol="1" lastRow="1" lastCol="1" bandRow="1" bandCol="1"/>
              <a:tblGrid>
                <a:gridCol w="2027765">
                  <a:extLst>
                    <a:ext uri="{9D8B030D-6E8A-4147-A177-3AD203B41FA5}">
                      <a16:colId xmlns:a16="http://schemas.microsoft.com/office/drawing/2014/main" val="222122524"/>
                    </a:ext>
                  </a:extLst>
                </a:gridCol>
                <a:gridCol w="1588891">
                  <a:extLst>
                    <a:ext uri="{9D8B030D-6E8A-4147-A177-3AD203B41FA5}">
                      <a16:colId xmlns:a16="http://schemas.microsoft.com/office/drawing/2014/main" val="2286897661"/>
                    </a:ext>
                  </a:extLst>
                </a:gridCol>
              </a:tblGrid>
              <a:tr h="446405">
                <a:tc>
                  <a:txBody>
                    <a:bodyPr/>
                    <a:lstStyle/>
                    <a:p>
                      <a:pPr algn="ctr">
                        <a:lnSpc>
                          <a:spcPct val="107000"/>
                        </a:lnSpc>
                        <a:spcBef>
                          <a:spcPts val="600"/>
                        </a:spcBef>
                        <a:spcAft>
                          <a:spcPts val="600"/>
                        </a:spcAft>
                      </a:pPr>
                      <a:r>
                        <a:rPr lang="en-IN" sz="1300" b="1">
                          <a:effectLst/>
                          <a:latin typeface="Times New Roman" panose="02020603050405020304" pitchFamily="18" charset="0"/>
                          <a:ea typeface="Calibri" panose="020F0502020204030204" pitchFamily="34" charset="0"/>
                          <a:cs typeface="Times New Roman" panose="02020603050405020304" pitchFamily="18" charset="0"/>
                        </a:rPr>
                        <a:t>Properties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600"/>
                        </a:spcBef>
                        <a:spcAft>
                          <a:spcPts val="600"/>
                        </a:spcAft>
                      </a:pPr>
                      <a:r>
                        <a:rPr lang="en-IN" sz="1300" b="1">
                          <a:effectLst/>
                          <a:latin typeface="Times New Roman" panose="02020603050405020304" pitchFamily="18" charset="0"/>
                          <a:ea typeface="Calibri" panose="020F0502020204030204" pitchFamily="34" charset="0"/>
                          <a:cs typeface="Times New Roman" panose="02020603050405020304" pitchFamily="18" charset="0"/>
                        </a:rPr>
                        <a:t>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67886"/>
                  </a:ext>
                </a:extLst>
              </a:tr>
              <a:tr h="428625">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Specific Gravity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2.60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864668"/>
                  </a:ext>
                </a:extLst>
              </a:tr>
              <a:tr h="428625">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Size Of Aggregates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20 mm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412604"/>
                  </a:ext>
                </a:extLst>
              </a:tr>
              <a:tr h="428625">
                <a:tc>
                  <a:txBody>
                    <a:bodyPr/>
                    <a:lstStyle/>
                    <a:p>
                      <a:pPr algn="just">
                        <a:lnSpc>
                          <a:spcPct val="107000"/>
                        </a:lnSpc>
                        <a:spcBef>
                          <a:spcPts val="600"/>
                        </a:spcBef>
                        <a:spcAft>
                          <a:spcPts val="6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Fineness Modulus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600"/>
                        </a:spcBef>
                        <a:spcAft>
                          <a:spcPts val="6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5.96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830685"/>
                  </a:ext>
                </a:extLst>
              </a:tr>
            </a:tbl>
          </a:graphicData>
        </a:graphic>
      </p:graphicFrame>
    </p:spTree>
    <p:extLst>
      <p:ext uri="{BB962C8B-B14F-4D97-AF65-F5344CB8AC3E}">
        <p14:creationId xmlns:p14="http://schemas.microsoft.com/office/powerpoint/2010/main" val="2914490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E99A7-8125-492C-93C0-48E391A97579}"/>
              </a:ext>
            </a:extLst>
          </p:cNvPr>
          <p:cNvSpPr txBox="1"/>
          <p:nvPr/>
        </p:nvSpPr>
        <p:spPr>
          <a:xfrm>
            <a:off x="553617" y="1611086"/>
            <a:ext cx="8285584" cy="991297"/>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Water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Casting and curing of specimens were done with the potable water as per IS 456:2000.</a:t>
            </a:r>
            <a:endParaRPr lang="en-IN" dirty="0"/>
          </a:p>
        </p:txBody>
      </p:sp>
      <p:sp>
        <p:nvSpPr>
          <p:cNvPr id="5" name="Rectangle 1">
            <a:extLst>
              <a:ext uri="{FF2B5EF4-FFF2-40B4-BE49-F238E27FC236}">
                <a16:creationId xmlns:a16="http://schemas.microsoft.com/office/drawing/2014/main" id="{54E584D7-9F42-428A-9582-ACE3D7CA244D}"/>
              </a:ext>
            </a:extLst>
          </p:cNvPr>
          <p:cNvSpPr>
            <a:spLocks noChangeArrowheads="1"/>
          </p:cNvSpPr>
          <p:nvPr/>
        </p:nvSpPr>
        <p:spPr bwMode="auto">
          <a:xfrm>
            <a:off x="2779713" y="29194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BBA42286-F24F-4693-9355-55096F9E2EBF}"/>
              </a:ext>
            </a:extLst>
          </p:cNvPr>
          <p:cNvGraphicFramePr>
            <a:graphicFrameLocks noGrp="1"/>
          </p:cNvGraphicFramePr>
          <p:nvPr/>
        </p:nvGraphicFramePr>
        <p:xfrm>
          <a:off x="2779395" y="2919889"/>
          <a:ext cx="3585210" cy="1648460"/>
        </p:xfrm>
        <a:graphic>
          <a:graphicData uri="http://schemas.openxmlformats.org/drawingml/2006/table">
            <a:tbl>
              <a:tblPr firstRow="1" firstCol="1" bandRow="1"/>
              <a:tblGrid>
                <a:gridCol w="724535">
                  <a:extLst>
                    <a:ext uri="{9D8B030D-6E8A-4147-A177-3AD203B41FA5}">
                      <a16:colId xmlns:a16="http://schemas.microsoft.com/office/drawing/2014/main" val="456258601"/>
                    </a:ext>
                  </a:extLst>
                </a:gridCol>
                <a:gridCol w="1543685">
                  <a:extLst>
                    <a:ext uri="{9D8B030D-6E8A-4147-A177-3AD203B41FA5}">
                      <a16:colId xmlns:a16="http://schemas.microsoft.com/office/drawing/2014/main" val="2342508103"/>
                    </a:ext>
                  </a:extLst>
                </a:gridCol>
                <a:gridCol w="1316990">
                  <a:extLst>
                    <a:ext uri="{9D8B030D-6E8A-4147-A177-3AD203B41FA5}">
                      <a16:colId xmlns:a16="http://schemas.microsoft.com/office/drawing/2014/main" val="1779470824"/>
                    </a:ext>
                  </a:extLst>
                </a:gridCol>
              </a:tblGrid>
              <a:tr h="406400">
                <a:tc>
                  <a:txBody>
                    <a:bodyPr/>
                    <a:lstStyle/>
                    <a:p>
                      <a:pPr algn="ctr">
                        <a:lnSpc>
                          <a:spcPct val="107000"/>
                        </a:lnSpc>
                        <a:spcAft>
                          <a:spcPts val="800"/>
                        </a:spcAft>
                      </a:pPr>
                      <a:r>
                        <a:rPr lang="en-IN" sz="1300" b="1">
                          <a:effectLst/>
                          <a:latin typeface="Times New Roman" panose="02020603050405020304" pitchFamily="18" charset="0"/>
                          <a:ea typeface="Calibri" panose="020F0502020204030204" pitchFamily="34" charset="0"/>
                          <a:cs typeface="Times New Roman" panose="02020603050405020304" pitchFamily="18" charset="0"/>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WATER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300" b="1">
                          <a:effectLst/>
                          <a:latin typeface="Times New Roman" panose="02020603050405020304" pitchFamily="18" charset="0"/>
                          <a:ea typeface="Calibri" panose="020F0502020204030204" pitchFamily="34" charset="0"/>
                          <a:cs typeface="Times New Roman" panose="02020603050405020304" pitchFamily="18" charset="0"/>
                        </a:rPr>
                        <a:t>pH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4112147"/>
                  </a:ext>
                </a:extLst>
              </a:tr>
              <a:tr h="406400">
                <a:tc>
                  <a:txBody>
                    <a:bodyPr/>
                    <a:lstStyle/>
                    <a:p>
                      <a:pPr algn="ctr">
                        <a:lnSpc>
                          <a:spcPct val="107000"/>
                        </a:lnSpc>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Sample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342841"/>
                  </a:ext>
                </a:extLst>
              </a:tr>
              <a:tr h="417830">
                <a:tc>
                  <a:txBody>
                    <a:bodyPr/>
                    <a:lstStyle/>
                    <a:p>
                      <a:pPr algn="ctr">
                        <a:lnSpc>
                          <a:spcPct val="107000"/>
                        </a:lnSpc>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Sample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5243290"/>
                  </a:ext>
                </a:extLst>
              </a:tr>
              <a:tr h="417830">
                <a:tc>
                  <a:txBody>
                    <a:bodyPr/>
                    <a:lstStyle/>
                    <a:p>
                      <a:pPr algn="ctr">
                        <a:lnSpc>
                          <a:spcPct val="107000"/>
                        </a:lnSpc>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300">
                          <a:effectLst/>
                          <a:latin typeface="Times New Roman" panose="02020603050405020304" pitchFamily="18" charset="0"/>
                          <a:ea typeface="Calibri" panose="020F0502020204030204" pitchFamily="34" charset="0"/>
                          <a:cs typeface="Times New Roman" panose="02020603050405020304" pitchFamily="18" charset="0"/>
                        </a:rPr>
                        <a:t>Sample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6763664"/>
                  </a:ext>
                </a:extLst>
              </a:tr>
            </a:tbl>
          </a:graphicData>
        </a:graphic>
      </p:graphicFrame>
      <p:sp>
        <p:nvSpPr>
          <p:cNvPr id="7" name="Rectangle 2">
            <a:extLst>
              <a:ext uri="{FF2B5EF4-FFF2-40B4-BE49-F238E27FC236}">
                <a16:creationId xmlns:a16="http://schemas.microsoft.com/office/drawing/2014/main" id="{8343360C-5860-49AC-A1B9-A8ED8DF48FD2}"/>
              </a:ext>
            </a:extLst>
          </p:cNvPr>
          <p:cNvSpPr>
            <a:spLocks noChangeArrowheads="1"/>
          </p:cNvSpPr>
          <p:nvPr/>
        </p:nvSpPr>
        <p:spPr bwMode="auto">
          <a:xfrm>
            <a:off x="2779713" y="2963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1467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305800" cy="625474"/>
          </a:xfrm>
          <a:prstGeom prst="rect">
            <a:avLst/>
          </a:prstGeom>
        </p:spPr>
        <p:txBody>
          <a:bodyPr/>
          <a:lstStyle/>
          <a:p>
            <a:pPr lvl="0" defTabSz="685800">
              <a:lnSpc>
                <a:spcPct val="90000"/>
              </a:lnSpc>
              <a:spcBef>
                <a:spcPct val="0"/>
              </a:spcBef>
            </a:pPr>
            <a:r>
              <a:rPr lang="en-US" sz="3000" b="1" dirty="0">
                <a:latin typeface="Book Antiqua" pitchFamily="18" charset="0"/>
                <a:cs typeface="Times New Roman" pitchFamily="18" charset="0"/>
              </a:rPr>
              <a:t>MIX DESIGN FOR M 60 GRADE CONCRETE</a:t>
            </a:r>
            <a:endParaRPr kumimoji="0" lang="en-US" sz="3000" b="1" i="0" u="none" strike="noStrike" kern="1200" cap="none" spc="0" normalizeH="0" baseline="0" noProof="0" dirty="0">
              <a:ln>
                <a:noFill/>
              </a:ln>
              <a:solidFill>
                <a:schemeClr val="tx1"/>
              </a:solidFill>
              <a:effectLst/>
              <a:uLnTx/>
              <a:uFillTx/>
              <a:latin typeface="Book Antiqua" pitchFamily="18" charset="0"/>
              <a:ea typeface="+mj-ea"/>
              <a:cs typeface="Times New Roman" pitchFamily="18" charset="0"/>
            </a:endParaRPr>
          </a:p>
        </p:txBody>
      </p:sp>
      <p:sp>
        <p:nvSpPr>
          <p:cNvPr id="7" name="Content Placeholder 2"/>
          <p:cNvSpPr txBox="1">
            <a:spLocks/>
          </p:cNvSpPr>
          <p:nvPr/>
        </p:nvSpPr>
        <p:spPr>
          <a:xfrm>
            <a:off x="304800" y="1295400"/>
            <a:ext cx="8534400" cy="4525963"/>
          </a:xfrm>
          <a:prstGeom prst="rect">
            <a:avLst/>
          </a:prstGeom>
        </p:spPr>
        <p:txBody>
          <a:bodyPr vert="horz" lIns="91440" tIns="45720" rIns="91440" bIns="45720" rtlCol="0">
            <a:noAutofit/>
          </a:bodyPr>
          <a:lstStyle/>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Concrete mix design for M 60 grade concrete</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Type of cement used OPC 53 grade cement conforming to IS 269.</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Maximum normal size of aggregate : 20 mm</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Exposure condition : Severe exposure condition as per table 3 Page 18 in IS 456:2000.</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Workability : 120 mm (Slump)</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Method of concrete placing : Pumping</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Degree of supervision : Good.</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Type of aggregate used : Crushed angular aggregate.</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Maximum cement content : 450 kg / m^3.</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Chemical admixture type : Super-plasticizer (</a:t>
            </a:r>
            <a:r>
              <a:rPr lang="en-US" sz="2400" dirty="0" err="1">
                <a:latin typeface="Times New Roman" panose="02020603050405020304" pitchFamily="18" charset="0"/>
                <a:cs typeface="Times New Roman" panose="02020603050405020304" pitchFamily="18" charset="0"/>
              </a:rPr>
              <a:t>Polycarboxylate</a:t>
            </a:r>
            <a:r>
              <a:rPr lang="en-US" sz="2400" dirty="0">
                <a:latin typeface="Times New Roman" panose="02020603050405020304" pitchFamily="18" charset="0"/>
                <a:cs typeface="Times New Roman" panose="02020603050405020304" pitchFamily="18" charset="0"/>
              </a:rPr>
              <a:t> ether based)</a:t>
            </a:r>
          </a:p>
        </p:txBody>
      </p:sp>
      <p:cxnSp>
        <p:nvCxnSpPr>
          <p:cNvPr id="6" name="Straight Connector 5"/>
          <p:cNvCxnSpPr/>
          <p:nvPr/>
        </p:nvCxnSpPr>
        <p:spPr>
          <a:xfrm>
            <a:off x="381000" y="1143000"/>
            <a:ext cx="8305800"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609600" y="990600"/>
            <a:ext cx="7924800" cy="4525963"/>
          </a:xfrm>
          <a:prstGeom prst="rect">
            <a:avLst/>
          </a:prstGeom>
        </p:spPr>
        <p:txBody>
          <a:bodyPr vert="horz" lIns="91440" tIns="45720" rIns="91440" bIns="45720" rtlCol="0">
            <a:noAutofit/>
          </a:bodyPr>
          <a:lstStyle/>
          <a:p>
            <a:pPr marL="284163" indent="-284163" algn="just">
              <a:lnSpc>
                <a:spcPct val="110000"/>
              </a:lnSpc>
            </a:pPr>
            <a:r>
              <a:rPr lang="en-US" sz="2400" b="1" dirty="0">
                <a:latin typeface="Times New Roman" panose="02020603050405020304" pitchFamily="18" charset="0"/>
                <a:cs typeface="Times New Roman" panose="02020603050405020304" pitchFamily="18" charset="0"/>
              </a:rPr>
              <a:t>Material Properties:</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Specific gravity of cement : 3.15</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Specific gravity of course aggregate : 2.74</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Specific gravity of fine aggregate : 2.65</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Specific gravity of </a:t>
            </a:r>
            <a:r>
              <a:rPr lang="en-US" sz="2400" dirty="0" err="1">
                <a:latin typeface="Times New Roman" panose="02020603050405020304" pitchFamily="18" charset="0"/>
                <a:cs typeface="Times New Roman" panose="02020603050405020304" pitchFamily="18" charset="0"/>
              </a:rPr>
              <a:t>flyash</a:t>
            </a:r>
            <a:r>
              <a:rPr lang="en-US" sz="2400" dirty="0">
                <a:latin typeface="Times New Roman" panose="02020603050405020304" pitchFamily="18" charset="0"/>
                <a:cs typeface="Times New Roman" panose="02020603050405020304" pitchFamily="18" charset="0"/>
              </a:rPr>
              <a:t> : 2.20</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Specific gravity of silica fume : 2.20</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Specific gravity of chemical admixture : 1.08</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Specific gravity of GO : 2.267</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Water absorption of course aggregate : 0.5 %</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Water absorption of  fine aggregate : 1 %</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Moisture content of fine and course aggregate : Nil</a:t>
            </a:r>
          </a:p>
          <a:p>
            <a:pPr marL="284163" indent="-284163" algn="just">
              <a:lnSpc>
                <a:spcPct val="110000"/>
              </a:lnSpc>
              <a:buFont typeface="Wingdings" pitchFamily="2" charset="2"/>
              <a:buChar char="ü"/>
            </a:pPr>
            <a:r>
              <a:rPr lang="en-US" sz="2400" dirty="0">
                <a:latin typeface="Times New Roman" panose="02020603050405020304" pitchFamily="18" charset="0"/>
                <a:cs typeface="Times New Roman" panose="02020603050405020304" pitchFamily="18" charset="0"/>
              </a:rPr>
              <a:t>Entrapped air in concrete = 0.5 %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609600" y="731837"/>
            <a:ext cx="7924800" cy="4525963"/>
          </a:xfrm>
          <a:prstGeom prst="rect">
            <a:avLst/>
          </a:prstGeom>
        </p:spPr>
        <p:txBody>
          <a:bodyPr vert="horz" lIns="91440" tIns="45720" rIns="91440" bIns="45720" rtlCol="0">
            <a:noAutofit/>
          </a:bodyPr>
          <a:lstStyle/>
          <a:p>
            <a:pPr marL="284163" indent="-284163" algn="just">
              <a:lnSpc>
                <a:spcPct val="110000"/>
              </a:lnSpc>
            </a:pPr>
            <a:r>
              <a:rPr lang="en-US" sz="2400" b="1" dirty="0">
                <a:latin typeface="Times New Roman" pitchFamily="18" charset="0"/>
                <a:cs typeface="Times New Roman" pitchFamily="18" charset="0"/>
              </a:rPr>
              <a:t>Target Strength:</a:t>
            </a:r>
          </a:p>
          <a:p>
            <a:pPr marL="284163" indent="-284163" algn="just">
              <a:lnSpc>
                <a:spcPct val="110000"/>
              </a:lnSpc>
            </a:pPr>
            <a:r>
              <a:rPr lang="en-US" sz="2400" dirty="0">
                <a:latin typeface="Times New Roman" pitchFamily="18" charset="0"/>
                <a:cs typeface="Times New Roman" pitchFamily="18" charset="0"/>
              </a:rPr>
              <a:t>As per IS 10262 : 2019 table 1 and 2 of page 3</a:t>
            </a:r>
          </a:p>
          <a:p>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f’</a:t>
            </a:r>
            <a:r>
              <a:rPr lang="en-US" sz="2400" dirty="0" err="1">
                <a:latin typeface="Times New Roman" pitchFamily="18" charset="0"/>
                <a:cs typeface="Times New Roman" pitchFamily="18" charset="0"/>
              </a:rPr>
              <a:t>ck</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ck+1.65 </a:t>
            </a:r>
            <a:r>
              <a:rPr lang="en-US" sz="2400" i="1" dirty="0">
                <a:latin typeface="Times New Roman" pitchFamily="18" charset="0"/>
                <a:cs typeface="Times New Roman" pitchFamily="18" charset="0"/>
              </a:rPr>
              <a:t>S</a:t>
            </a:r>
            <a:r>
              <a:rPr lang="en-US" sz="2400" dirty="0">
                <a:latin typeface="Times New Roman" pitchFamily="18" charset="0"/>
                <a:cs typeface="Times New Roman" pitchFamily="18" charset="0"/>
              </a:rPr>
              <a:t>		or</a:t>
            </a:r>
          </a:p>
          <a:p>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f’</a:t>
            </a:r>
            <a:r>
              <a:rPr lang="en-US" sz="2400" dirty="0" err="1">
                <a:latin typeface="Times New Roman" pitchFamily="18" charset="0"/>
                <a:cs typeface="Times New Roman" pitchFamily="18" charset="0"/>
              </a:rPr>
              <a:t>ck</a:t>
            </a:r>
            <a:r>
              <a:rPr lang="en-US" sz="2400" dirty="0">
                <a:latin typeface="Times New Roman" pitchFamily="18" charset="0"/>
                <a:cs typeface="Times New Roman" pitchFamily="18" charset="0"/>
              </a:rPr>
              <a:t> 	= </a:t>
            </a:r>
            <a:r>
              <a:rPr lang="en-US" sz="2400" i="1" dirty="0" err="1">
                <a:latin typeface="Times New Roman" pitchFamily="18" charset="0"/>
                <a:cs typeface="Times New Roman" pitchFamily="18" charset="0"/>
              </a:rPr>
              <a:t>fck</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X</a:t>
            </a:r>
          </a:p>
          <a:p>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f’</a:t>
            </a:r>
            <a:r>
              <a:rPr lang="en-US" sz="2400" dirty="0" err="1">
                <a:latin typeface="Times New Roman" pitchFamily="18" charset="0"/>
                <a:cs typeface="Times New Roman" pitchFamily="18" charset="0"/>
              </a:rPr>
              <a:t>ck</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ck+1.65 </a:t>
            </a:r>
            <a:r>
              <a:rPr lang="en-US" sz="2400" i="1" dirty="0">
                <a:latin typeface="Times New Roman" pitchFamily="18" charset="0"/>
                <a:cs typeface="Times New Roman" pitchFamily="18" charset="0"/>
              </a:rPr>
              <a:t>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 60 +1.65 × 6.0 = </a:t>
            </a:r>
            <a:r>
              <a:rPr lang="en-US" sz="2400" b="1" dirty="0">
                <a:latin typeface="Times New Roman" pitchFamily="18" charset="0"/>
                <a:cs typeface="Times New Roman" pitchFamily="18" charset="0"/>
              </a:rPr>
              <a:t>69.9 N/mm</a:t>
            </a:r>
            <a:r>
              <a:rPr lang="en-US" sz="2400" b="1" baseline="30000" dirty="0">
                <a:latin typeface="Times New Roman" pitchFamily="18" charset="0"/>
                <a:cs typeface="Times New Roman" pitchFamily="18" charset="0"/>
              </a:rPr>
              <a:t>2</a:t>
            </a:r>
          </a:p>
          <a:p>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f’ck</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fck</a:t>
            </a:r>
            <a:r>
              <a:rPr lang="en-US" sz="2400" i="1" dirty="0">
                <a:latin typeface="Times New Roman" pitchFamily="18" charset="0"/>
                <a:cs typeface="Times New Roman" pitchFamily="18" charset="0"/>
              </a:rPr>
              <a:t> + </a:t>
            </a:r>
            <a:r>
              <a:rPr lang="en-US" sz="2400" dirty="0">
                <a:latin typeface="Times New Roman" pitchFamily="18" charset="0"/>
                <a:cs typeface="Times New Roman" pitchFamily="18" charset="0"/>
              </a:rPr>
              <a:t>6.5 (The value of X for M 60 grade as per Table 1 is 6.5 N/mm</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 60 + 6.5 = </a:t>
            </a:r>
            <a:r>
              <a:rPr lang="en-US" sz="2400" b="1" dirty="0">
                <a:latin typeface="Times New Roman" pitchFamily="18" charset="0"/>
                <a:cs typeface="Times New Roman" pitchFamily="18" charset="0"/>
              </a:rPr>
              <a:t>66.5 N/mm</a:t>
            </a:r>
            <a:r>
              <a:rPr lang="en-US" sz="2400" b="1" baseline="30000" dirty="0">
                <a:latin typeface="Times New Roman" pitchFamily="18" charset="0"/>
                <a:cs typeface="Times New Roman" pitchFamily="18" charset="0"/>
              </a:rPr>
              <a:t>2</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The higher value is to be adopted</a:t>
            </a:r>
          </a:p>
          <a:p>
            <a:pPr marL="284163" indent="-284163" algn="just">
              <a:lnSpc>
                <a:spcPct val="110000"/>
              </a:lnSpc>
            </a:pPr>
            <a:r>
              <a:rPr lang="en-US" sz="2400" b="1" dirty="0">
                <a:latin typeface="Times New Roman" pitchFamily="18" charset="0"/>
                <a:cs typeface="Times New Roman" pitchFamily="18" charset="0"/>
              </a:rPr>
              <a:t>Selection of water-</a:t>
            </a:r>
            <a:r>
              <a:rPr lang="en-US" sz="2400" b="1" dirty="0" err="1">
                <a:latin typeface="Times New Roman" pitchFamily="18" charset="0"/>
                <a:cs typeface="Times New Roman" pitchFamily="18" charset="0"/>
              </a:rPr>
              <a:t>cementious</a:t>
            </a:r>
            <a:r>
              <a:rPr lang="en-US" sz="2400" b="1" dirty="0">
                <a:latin typeface="Times New Roman" pitchFamily="18" charset="0"/>
                <a:cs typeface="Times New Roman" pitchFamily="18" charset="0"/>
              </a:rPr>
              <a:t> materials ratio:</a:t>
            </a:r>
          </a:p>
          <a:p>
            <a:r>
              <a:rPr lang="en-US" sz="2400" dirty="0">
                <a:latin typeface="Times New Roman" pitchFamily="18" charset="0"/>
                <a:cs typeface="Times New Roman" pitchFamily="18" charset="0"/>
              </a:rPr>
              <a:t>From Table 8, the water-</a:t>
            </a:r>
            <a:r>
              <a:rPr lang="en-US" sz="2400" dirty="0" err="1">
                <a:latin typeface="Times New Roman" pitchFamily="18" charset="0"/>
                <a:cs typeface="Times New Roman" pitchFamily="18" charset="0"/>
              </a:rPr>
              <a:t>cementitious</a:t>
            </a:r>
            <a:r>
              <a:rPr lang="en-US" sz="2400" dirty="0">
                <a:latin typeface="Times New Roman" pitchFamily="18" charset="0"/>
                <a:cs typeface="Times New Roman" pitchFamily="18" charset="0"/>
              </a:rPr>
              <a:t> materials ratio required for the target strength of 69.9 N/mm</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is 0.29 for </a:t>
            </a:r>
            <a:r>
              <a:rPr lang="en-US" sz="2400" dirty="0" err="1">
                <a:latin typeface="Times New Roman" pitchFamily="18" charset="0"/>
                <a:cs typeface="Times New Roman" pitchFamily="18" charset="0"/>
              </a:rPr>
              <a:t>msa</a:t>
            </a:r>
            <a:r>
              <a:rPr lang="en-US" sz="2400" dirty="0">
                <a:latin typeface="Times New Roman" pitchFamily="18" charset="0"/>
                <a:cs typeface="Times New Roman" pitchFamily="18" charset="0"/>
              </a:rPr>
              <a:t> 20 mm. This is lower than the maximum value of 0.45.</a:t>
            </a: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0.29&lt; 0.45, hence O.K.</a:t>
            </a:r>
          </a:p>
          <a:p>
            <a:endParaRPr lang="en-US" sz="2400" b="1"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0" y="1066800"/>
            <a:ext cx="8153400" cy="4525963"/>
          </a:xfrm>
          <a:prstGeom prst="rect">
            <a:avLst/>
          </a:prstGeom>
        </p:spPr>
        <p:txBody>
          <a:bodyPr vert="horz" lIns="91440" tIns="45720" rIns="91440" bIns="45720" rtlCol="0">
            <a:noAutofit/>
          </a:bodyPr>
          <a:lstStyle/>
          <a:p>
            <a:r>
              <a:rPr lang="en-US" sz="2400" b="1" dirty="0">
                <a:latin typeface="Times New Roman" pitchFamily="18" charset="0"/>
                <a:cs typeface="Times New Roman" pitchFamily="18" charset="0"/>
              </a:rPr>
              <a:t>Selection of water content</a:t>
            </a:r>
          </a:p>
          <a:p>
            <a:r>
              <a:rPr lang="en-US" sz="2400" dirty="0">
                <a:latin typeface="Times New Roman" pitchFamily="18" charset="0"/>
                <a:cs typeface="Times New Roman" pitchFamily="18" charset="0"/>
              </a:rPr>
              <a:t>From Table 7, water content for 20 mm aggregate</a:t>
            </a:r>
          </a:p>
          <a:p>
            <a:r>
              <a:rPr lang="en-US" sz="2400" dirty="0">
                <a:latin typeface="Times New Roman" pitchFamily="18" charset="0"/>
                <a:cs typeface="Times New Roman" pitchFamily="18" charset="0"/>
              </a:rPr>
              <a:t>	= 186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(for 50 mm slump without using </a:t>
            </a:r>
            <a:r>
              <a:rPr lang="en-US" sz="2400" dirty="0" err="1">
                <a:latin typeface="Times New Roman" pitchFamily="18" charset="0"/>
                <a:cs typeface="Times New Roman" pitchFamily="18" charset="0"/>
              </a:rPr>
              <a:t>superplasticiser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Estimated water content for 120 mm slump</a:t>
            </a:r>
          </a:p>
          <a:p>
            <a:r>
              <a:rPr lang="en-US" sz="2400" dirty="0">
                <a:latin typeface="Times New Roman" pitchFamily="18" charset="0"/>
                <a:cs typeface="Times New Roman" pitchFamily="18" charset="0"/>
              </a:rPr>
              <a:t>	= 186 + (8.4/100) X 186</a:t>
            </a:r>
          </a:p>
          <a:p>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201.624 say</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202 kg/m</a:t>
            </a:r>
            <a:r>
              <a:rPr lang="en-US" sz="2400" b="1" baseline="30000" dirty="0">
                <a:latin typeface="Times New Roman" pitchFamily="18" charset="0"/>
                <a:cs typeface="Times New Roman" pitchFamily="18" charset="0"/>
              </a:rPr>
              <a:t>3</a:t>
            </a:r>
          </a:p>
          <a:p>
            <a:r>
              <a:rPr lang="en-US" sz="2400" dirty="0">
                <a:latin typeface="Times New Roman" pitchFamily="18" charset="0"/>
                <a:cs typeface="Times New Roman" pitchFamily="18" charset="0"/>
              </a:rPr>
              <a:t>As </a:t>
            </a:r>
            <a:r>
              <a:rPr lang="en-US" sz="2400" dirty="0" err="1">
                <a:latin typeface="Times New Roman" pitchFamily="18" charset="0"/>
                <a:cs typeface="Times New Roman" pitchFamily="18" charset="0"/>
              </a:rPr>
              <a:t>superplasticizer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Polycarboxylate</a:t>
            </a:r>
            <a:r>
              <a:rPr lang="en-US" sz="2400" dirty="0">
                <a:latin typeface="Times New Roman" pitchFamily="18" charset="0"/>
                <a:cs typeface="Times New Roman" pitchFamily="18" charset="0"/>
              </a:rPr>
              <a:t> ether based) is used, the water content can be reduced by 30 percent. Hence, the reduced water content</a:t>
            </a:r>
          </a:p>
          <a:p>
            <a:r>
              <a:rPr lang="en-US" sz="2400" dirty="0">
                <a:latin typeface="Times New Roman" pitchFamily="18" charset="0"/>
                <a:cs typeface="Times New Roman" pitchFamily="18" charset="0"/>
              </a:rPr>
              <a:t>	= 202 × 0.70</a:t>
            </a:r>
          </a:p>
          <a:p>
            <a:r>
              <a:rPr lang="en-US" sz="2400" dirty="0">
                <a:latin typeface="Times New Roman" pitchFamily="18" charset="0"/>
                <a:cs typeface="Times New Roman" pitchFamily="18" charset="0"/>
              </a:rPr>
              <a:t>	= 141.4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say </a:t>
            </a:r>
            <a:r>
              <a:rPr lang="en-US" sz="2400" b="1" dirty="0">
                <a:latin typeface="Times New Roman" pitchFamily="18" charset="0"/>
                <a:cs typeface="Times New Roman" pitchFamily="18" charset="0"/>
              </a:rPr>
              <a:t>141 kg/m</a:t>
            </a:r>
            <a:r>
              <a:rPr lang="en-US" sz="2400" b="1" baseline="30000" dirty="0">
                <a:latin typeface="Times New Roman" pitchFamily="18" charset="0"/>
                <a:cs typeface="Times New Roman" pitchFamily="18" charset="0"/>
              </a:rPr>
              <a:t>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0" y="838200"/>
            <a:ext cx="8153400" cy="4525963"/>
          </a:xfrm>
          <a:prstGeom prst="rect">
            <a:avLst/>
          </a:prstGeom>
        </p:spPr>
        <p:txBody>
          <a:bodyPr vert="horz" lIns="91440" tIns="45720" rIns="91440" bIns="45720" rtlCol="0">
            <a:noAutofit/>
          </a:bodyPr>
          <a:lstStyle/>
          <a:p>
            <a:r>
              <a:rPr lang="en-US" sz="2400" b="1" dirty="0">
                <a:latin typeface="Times New Roman" pitchFamily="18" charset="0"/>
                <a:cs typeface="Times New Roman" pitchFamily="18" charset="0"/>
              </a:rPr>
              <a:t>Calculation of cement content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Water–cement ratio     = 0.29 Water content	</a:t>
            </a:r>
          </a:p>
          <a:p>
            <a:r>
              <a:rPr lang="en-US" sz="2400" dirty="0">
                <a:latin typeface="Times New Roman" pitchFamily="18" charset="0"/>
                <a:cs typeface="Times New Roman" pitchFamily="18" charset="0"/>
              </a:rPr>
              <a:t>			= 141 kg/m</a:t>
            </a:r>
            <a:r>
              <a:rPr lang="en-US" sz="2400" baseline="30000" dirty="0">
                <a:latin typeface="Times New Roman" pitchFamily="18" charset="0"/>
                <a:cs typeface="Times New Roman" pitchFamily="18" charset="0"/>
              </a:rPr>
              <a:t>3</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Cement content	= 141 / 0.29</a:t>
            </a:r>
          </a:p>
          <a:p>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486.2 say</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486 kg/m</a:t>
            </a:r>
            <a:r>
              <a:rPr lang="en-US" sz="2400" b="1" baseline="30000" dirty="0">
                <a:latin typeface="Times New Roman" pitchFamily="18" charset="0"/>
                <a:cs typeface="Times New Roman" pitchFamily="18" charset="0"/>
              </a:rPr>
              <a:t>3</a:t>
            </a:r>
          </a:p>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cementitious</a:t>
            </a:r>
            <a:r>
              <a:rPr lang="en-US" sz="2400" dirty="0">
                <a:latin typeface="Times New Roman" pitchFamily="18" charset="0"/>
                <a:cs typeface="Times New Roman" pitchFamily="18" charset="0"/>
              </a:rPr>
              <a:t> material content</a:t>
            </a:r>
          </a:p>
          <a:p>
            <a:r>
              <a:rPr lang="en-US" sz="2400" dirty="0">
                <a:latin typeface="Times New Roman" pitchFamily="18" charset="0"/>
                <a:cs typeface="Times New Roman" pitchFamily="18" charset="0"/>
              </a:rPr>
              <a:t>			= 486 × 1.10</a:t>
            </a:r>
          </a:p>
          <a:p>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534.6 say</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535 kg/m</a:t>
            </a:r>
            <a:r>
              <a:rPr lang="en-US" sz="2400" b="1" baseline="30000" dirty="0">
                <a:latin typeface="Times New Roman" pitchFamily="18" charset="0"/>
                <a:cs typeface="Times New Roman" pitchFamily="18" charset="0"/>
              </a:rPr>
              <a:t>3</a:t>
            </a:r>
          </a:p>
          <a:p>
            <a:r>
              <a:rPr lang="en-US" sz="2400" dirty="0">
                <a:latin typeface="Times New Roman" pitchFamily="18" charset="0"/>
                <a:cs typeface="Times New Roman" pitchFamily="18" charset="0"/>
              </a:rPr>
              <a:t>Fly ash @ 15 percent by weight of </a:t>
            </a:r>
            <a:r>
              <a:rPr lang="en-US" sz="2400" dirty="0" err="1">
                <a:latin typeface="Times New Roman" pitchFamily="18" charset="0"/>
                <a:cs typeface="Times New Roman" pitchFamily="18" charset="0"/>
              </a:rPr>
              <a:t>cementitious</a:t>
            </a:r>
            <a:r>
              <a:rPr lang="en-US" sz="2400" dirty="0">
                <a:latin typeface="Times New Roman" pitchFamily="18" charset="0"/>
                <a:cs typeface="Times New Roman" pitchFamily="18" charset="0"/>
              </a:rPr>
              <a:t> material</a:t>
            </a:r>
          </a:p>
          <a:p>
            <a:r>
              <a:rPr lang="en-US" sz="2400" dirty="0">
                <a:latin typeface="Times New Roman" pitchFamily="18" charset="0"/>
                <a:cs typeface="Times New Roman" pitchFamily="18" charset="0"/>
              </a:rPr>
              <a:t>			= 535 × 15 percent</a:t>
            </a:r>
          </a:p>
          <a:p>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80.25 kg/m</a:t>
            </a:r>
            <a:r>
              <a:rPr lang="en-US" sz="2400" b="1" baseline="30000" dirty="0">
                <a:latin typeface="Times New Roman" pitchFamily="18" charset="0"/>
                <a:cs typeface="Times New Roman" pitchFamily="18" charset="0"/>
              </a:rPr>
              <a:t>3</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Silica fume content @ 5 percent by weight of revised </a:t>
            </a:r>
            <a:r>
              <a:rPr lang="en-US" sz="2400" dirty="0" err="1">
                <a:latin typeface="Times New Roman" pitchFamily="18" charset="0"/>
                <a:cs typeface="Times New Roman" pitchFamily="18" charset="0"/>
              </a:rPr>
              <a:t>cementitious</a:t>
            </a:r>
            <a:r>
              <a:rPr lang="en-US" sz="2400" dirty="0">
                <a:latin typeface="Times New Roman" pitchFamily="18" charset="0"/>
                <a:cs typeface="Times New Roman" pitchFamily="18" charset="0"/>
              </a:rPr>
              <a:t> material	= 535 × 5 percent</a:t>
            </a:r>
          </a:p>
          <a:p>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26.75 kg/m</a:t>
            </a:r>
            <a:r>
              <a:rPr lang="en-US" sz="2400" b="1" baseline="30000" dirty="0">
                <a:latin typeface="Times New Roman" pitchFamily="18" charset="0"/>
                <a:cs typeface="Times New Roman" pitchFamily="18" charset="0"/>
              </a:rPr>
              <a:t>3</a:t>
            </a:r>
          </a:p>
          <a:p>
            <a:endParaRPr lang="en-US"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609600" y="914400"/>
            <a:ext cx="8153400" cy="4525963"/>
          </a:xfrm>
          <a:prstGeom prst="rect">
            <a:avLst/>
          </a:prstGeom>
        </p:spPr>
        <p:txBody>
          <a:bodyPr vert="horz" lIns="91440" tIns="45720" rIns="91440" bIns="45720" rtlCol="0">
            <a:noAutofit/>
          </a:bodyPr>
          <a:lstStyle/>
          <a:p>
            <a:r>
              <a:rPr lang="en-US" sz="2400" dirty="0" err="1">
                <a:latin typeface="Times New Roman" pitchFamily="18" charset="0"/>
                <a:cs typeface="Times New Roman" pitchFamily="18" charset="0"/>
              </a:rPr>
              <a:t>Graphene</a:t>
            </a:r>
            <a:r>
              <a:rPr lang="en-US" sz="2400" dirty="0">
                <a:latin typeface="Times New Roman" pitchFamily="18" charset="0"/>
                <a:cs typeface="Times New Roman" pitchFamily="18" charset="0"/>
              </a:rPr>
              <a:t> oxide content @ 0.5 percent by weight of revised </a:t>
            </a:r>
            <a:r>
              <a:rPr lang="en-US" sz="2400" dirty="0" err="1">
                <a:latin typeface="Times New Roman" pitchFamily="18" charset="0"/>
                <a:cs typeface="Times New Roman" pitchFamily="18" charset="0"/>
              </a:rPr>
              <a:t>cementitious</a:t>
            </a:r>
            <a:r>
              <a:rPr lang="en-US" sz="2400" dirty="0">
                <a:latin typeface="Times New Roman" pitchFamily="18" charset="0"/>
                <a:cs typeface="Times New Roman" pitchFamily="18" charset="0"/>
              </a:rPr>
              <a:t> material</a:t>
            </a:r>
          </a:p>
          <a:p>
            <a:r>
              <a:rPr lang="en-US" sz="2400" dirty="0">
                <a:latin typeface="Times New Roman" pitchFamily="18" charset="0"/>
                <a:cs typeface="Times New Roman" pitchFamily="18" charset="0"/>
              </a:rPr>
              <a:t>			= 535 × 0.5 percent</a:t>
            </a:r>
          </a:p>
          <a:p>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2.675 kg/m</a:t>
            </a:r>
            <a:r>
              <a:rPr lang="en-US" sz="2400" b="1" baseline="30000" dirty="0">
                <a:latin typeface="Times New Roman" pitchFamily="18" charset="0"/>
                <a:cs typeface="Times New Roman" pitchFamily="18" charset="0"/>
              </a:rPr>
              <a:t>3</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Cement content	= 535 - 26.75 - 80.25 – 2.675</a:t>
            </a:r>
          </a:p>
          <a:p>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425.325 kg/m</a:t>
            </a:r>
            <a:r>
              <a:rPr lang="en-US" sz="2400" b="1" baseline="30000" dirty="0">
                <a:latin typeface="Times New Roman" pitchFamily="18" charset="0"/>
                <a:cs typeface="Times New Roman" pitchFamily="18" charset="0"/>
              </a:rPr>
              <a:t>3</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Revised w/cm		= 141 / 535 = </a:t>
            </a:r>
            <a:r>
              <a:rPr lang="en-US" sz="2400" b="1" dirty="0">
                <a:latin typeface="Times New Roman" pitchFamily="18" charset="0"/>
                <a:cs typeface="Times New Roman" pitchFamily="18" charset="0"/>
              </a:rPr>
              <a:t>0.264</a:t>
            </a:r>
          </a:p>
          <a:p>
            <a:r>
              <a:rPr lang="en-US" sz="2400" dirty="0">
                <a:latin typeface="Times New Roman" pitchFamily="18" charset="0"/>
                <a:cs typeface="Times New Roman" pitchFamily="18" charset="0"/>
              </a:rPr>
              <a:t>Check for minimum </a:t>
            </a:r>
            <a:r>
              <a:rPr lang="en-US" sz="2400" dirty="0" err="1">
                <a:latin typeface="Times New Roman" pitchFamily="18" charset="0"/>
                <a:cs typeface="Times New Roman" pitchFamily="18" charset="0"/>
              </a:rPr>
              <a:t>cementitious</a:t>
            </a:r>
            <a:r>
              <a:rPr lang="en-US" sz="2400" dirty="0">
                <a:latin typeface="Times New Roman" pitchFamily="18" charset="0"/>
                <a:cs typeface="Times New Roman" pitchFamily="18" charset="0"/>
              </a:rPr>
              <a:t> materials content, </a:t>
            </a:r>
          </a:p>
          <a:p>
            <a:r>
              <a:rPr lang="en-US" sz="2400" dirty="0">
                <a:latin typeface="Times New Roman" pitchFamily="18" charset="0"/>
                <a:cs typeface="Times New Roman" pitchFamily="18" charset="0"/>
              </a:rPr>
              <a:t>320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&lt; 535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(425.325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OPC + 26.75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silica fume + 80.25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fly ash + 2.675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Hence OK</a:t>
            </a:r>
          </a:p>
          <a:p>
            <a:r>
              <a:rPr lang="en-US" sz="2400" dirty="0">
                <a:latin typeface="Times New Roman" pitchFamily="18" charset="0"/>
                <a:cs typeface="Times New Roman" pitchFamily="18" charset="0"/>
              </a:rPr>
              <a:t>Check for maximum cement(OPC) content, </a:t>
            </a:r>
          </a:p>
          <a:p>
            <a:r>
              <a:rPr lang="en-US" sz="2400" dirty="0">
                <a:latin typeface="Times New Roman" pitchFamily="18" charset="0"/>
                <a:cs typeface="Times New Roman" pitchFamily="18" charset="0"/>
              </a:rPr>
              <a:t>		450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&gt; 425.325 kg/m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Hence OK.</a:t>
            </a:r>
          </a:p>
          <a:p>
            <a:endParaRPr lang="en-US" sz="2400"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609600" y="914400"/>
            <a:ext cx="8153400" cy="4525963"/>
          </a:xfrm>
          <a:prstGeom prst="rect">
            <a:avLst/>
          </a:prstGeom>
        </p:spPr>
        <p:txBody>
          <a:bodyPr vert="horz" lIns="91440" tIns="45720" rIns="91440" bIns="45720" rtlCol="0">
            <a:noAutofit/>
          </a:bodyPr>
          <a:lstStyle/>
          <a:p>
            <a:r>
              <a:rPr lang="en-US" sz="2400" b="1" dirty="0">
                <a:latin typeface="Times New Roman" pitchFamily="18" charset="0"/>
                <a:cs typeface="Times New Roman" pitchFamily="18" charset="0"/>
              </a:rPr>
              <a:t>Proportion of volume of coarse aggregate and fine aggregate content</a:t>
            </a:r>
          </a:p>
          <a:p>
            <a:pPr algn="just"/>
            <a:r>
              <a:rPr lang="en-US" sz="2400" dirty="0">
                <a:latin typeface="Times New Roman" pitchFamily="18" charset="0"/>
                <a:cs typeface="Times New Roman" pitchFamily="18" charset="0"/>
              </a:rPr>
              <a:t>From Table 10, volume of coarse aggregate corresponding to 20 mm size aggregate and fine aggregate grading Zone II = 0.66 per unit volume of total aggregate. This is valid for water-</a:t>
            </a:r>
            <a:r>
              <a:rPr lang="en-US" sz="2400" dirty="0" err="1">
                <a:latin typeface="Times New Roman" pitchFamily="18" charset="0"/>
                <a:cs typeface="Times New Roman" pitchFamily="18" charset="0"/>
              </a:rPr>
              <a:t>cementitious</a:t>
            </a:r>
            <a:r>
              <a:rPr lang="en-US" sz="2400" dirty="0">
                <a:latin typeface="Times New Roman" pitchFamily="18" charset="0"/>
                <a:cs typeface="Times New Roman" pitchFamily="18" charset="0"/>
              </a:rPr>
              <a:t> materials ratio of 0.30. As water-</a:t>
            </a:r>
            <a:r>
              <a:rPr lang="en-US" sz="2400" dirty="0" err="1">
                <a:latin typeface="Times New Roman" pitchFamily="18" charset="0"/>
                <a:cs typeface="Times New Roman" pitchFamily="18" charset="0"/>
              </a:rPr>
              <a:t>cementitious</a:t>
            </a:r>
            <a:r>
              <a:rPr lang="en-US" sz="2400" dirty="0">
                <a:latin typeface="Times New Roman" pitchFamily="18" charset="0"/>
                <a:cs typeface="Times New Roman" pitchFamily="18" charset="0"/>
              </a:rPr>
              <a:t> material ratio is actually 0.264, the ratio is taken as 0.667.</a:t>
            </a:r>
          </a:p>
          <a:p>
            <a:r>
              <a:rPr lang="en-US" sz="2400" dirty="0">
                <a:latin typeface="Times New Roman" pitchFamily="18" charset="0"/>
                <a:cs typeface="Times New Roman" pitchFamily="18" charset="0"/>
              </a:rPr>
              <a:t>Volume of fine aggregate content</a:t>
            </a:r>
          </a:p>
          <a:p>
            <a:r>
              <a:rPr lang="en-US" sz="2400" dirty="0">
                <a:latin typeface="Times New Roman" pitchFamily="18" charset="0"/>
                <a:cs typeface="Times New Roman" pitchFamily="18" charset="0"/>
              </a:rPr>
              <a:t>		= 1 – 0.667</a:t>
            </a:r>
          </a:p>
          <a:p>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0.333</a:t>
            </a:r>
            <a:r>
              <a:rPr lang="en-US" sz="2400" dirty="0">
                <a:latin typeface="Times New Roman" pitchFamily="18" charset="0"/>
                <a:cs typeface="Times New Roman" pitchFamily="18" charset="0"/>
              </a:rPr>
              <a:t> per unit volume of total aggregate</a:t>
            </a:r>
          </a:p>
          <a:p>
            <a:r>
              <a:rPr lang="en-US" sz="2400" b="1" dirty="0">
                <a:latin typeface="Times New Roman" pitchFamily="18" charset="0"/>
                <a:cs typeface="Times New Roman" pitchFamily="18" charset="0"/>
              </a:rPr>
              <a:t>Mix calculations</a:t>
            </a:r>
          </a:p>
          <a:p>
            <a:pPr lvl="2"/>
            <a:r>
              <a:rPr lang="en-US" sz="2400" dirty="0">
                <a:latin typeface="Times New Roman" pitchFamily="18" charset="0"/>
                <a:cs typeface="Times New Roman" pitchFamily="18" charset="0"/>
              </a:rPr>
              <a:t>Total volume		    = 1 m</a:t>
            </a:r>
            <a:r>
              <a:rPr lang="en-US" sz="2400" baseline="30000" dirty="0">
                <a:latin typeface="Times New Roman" pitchFamily="18" charset="0"/>
                <a:cs typeface="Times New Roman" pitchFamily="18" charset="0"/>
              </a:rPr>
              <a:t>3</a:t>
            </a:r>
            <a:endParaRPr lang="en-US" sz="2400" dirty="0">
              <a:latin typeface="Times New Roman" pitchFamily="18" charset="0"/>
              <a:cs typeface="Times New Roman" pitchFamily="18" charset="0"/>
            </a:endParaRPr>
          </a:p>
          <a:p>
            <a:pPr lvl="2"/>
            <a:r>
              <a:rPr lang="en-US" sz="2400" dirty="0">
                <a:latin typeface="Times New Roman" pitchFamily="18" charset="0"/>
                <a:cs typeface="Times New Roman" pitchFamily="18" charset="0"/>
              </a:rPr>
              <a:t>Volume of entrapped air = 0.005 m</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in wet concrete</a:t>
            </a:r>
          </a:p>
          <a:p>
            <a:pPr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609600" y="914400"/>
            <a:ext cx="8153400" cy="4525963"/>
          </a:xfrm>
          <a:prstGeom prst="rect">
            <a:avLst/>
          </a:prstGeom>
        </p:spPr>
        <p:txBody>
          <a:bodyPr vert="horz" lIns="91440" tIns="45720" rIns="91440" bIns="45720" rtlCol="0">
            <a:noAutofit/>
          </a:bodyPr>
          <a:lstStyle/>
          <a:p>
            <a:pPr marL="225425" lvl="2"/>
            <a:r>
              <a:rPr lang="en-US" sz="2400" dirty="0">
                <a:latin typeface="Times New Roman" pitchFamily="18" charset="0"/>
                <a:cs typeface="Times New Roman" pitchFamily="18" charset="0"/>
              </a:rPr>
              <a:t>Volume of cement	= (Mass of cement / Specific gravity of 			    cement) x 1 / 1000 	</a:t>
            </a:r>
          </a:p>
          <a:p>
            <a:pPr marL="225425" lvl="2"/>
            <a:r>
              <a:rPr lang="en-US" sz="2400" dirty="0">
                <a:latin typeface="Times New Roman" pitchFamily="18" charset="0"/>
                <a:cs typeface="Times New Roman" pitchFamily="18" charset="0"/>
              </a:rPr>
              <a:t>			= (425.325 / 3.15) x 1 / 1000</a:t>
            </a:r>
          </a:p>
          <a:p>
            <a:pPr lvl="2"/>
            <a:r>
              <a:rPr lang="en-US" sz="2400" b="1" dirty="0">
                <a:latin typeface="Times New Roman" pitchFamily="18" charset="0"/>
                <a:cs typeface="Times New Roman" pitchFamily="18" charset="0"/>
              </a:rPr>
              <a:t>		= 0.135 m</a:t>
            </a:r>
            <a:r>
              <a:rPr lang="en-US" sz="2400" b="1" baseline="30000" dirty="0">
                <a:latin typeface="Times New Roman" pitchFamily="18" charset="0"/>
                <a:cs typeface="Times New Roman" pitchFamily="18" charset="0"/>
              </a:rPr>
              <a:t>3</a:t>
            </a:r>
            <a:endParaRPr lang="en-US" sz="2400" b="1" dirty="0">
              <a:latin typeface="Times New Roman" pitchFamily="18" charset="0"/>
              <a:cs typeface="Times New Roman" pitchFamily="18" charset="0"/>
            </a:endParaRPr>
          </a:p>
          <a:p>
            <a:pPr marL="225425" lvl="2"/>
            <a:r>
              <a:rPr lang="en-US" sz="2400" dirty="0">
                <a:latin typeface="Times New Roman" pitchFamily="18" charset="0"/>
                <a:cs typeface="Times New Roman" pitchFamily="18" charset="0"/>
              </a:rPr>
              <a:t>Volume of water	= (Mass of water / Specific gravity of 			    water) x 1 / 1000</a:t>
            </a:r>
          </a:p>
          <a:p>
            <a:pPr lvl="2"/>
            <a:r>
              <a:rPr lang="en-US" sz="2400" dirty="0">
                <a:latin typeface="Times New Roman" pitchFamily="18" charset="0"/>
                <a:cs typeface="Times New Roman" pitchFamily="18" charset="0"/>
              </a:rPr>
              <a:t>		= (141 / 1) x 1 / 1000</a:t>
            </a:r>
          </a:p>
          <a:p>
            <a:pPr lvl="2"/>
            <a:r>
              <a:rPr lang="en-US" sz="2400" b="1" dirty="0">
                <a:latin typeface="Times New Roman" pitchFamily="18" charset="0"/>
                <a:cs typeface="Times New Roman" pitchFamily="18" charset="0"/>
              </a:rPr>
              <a:t>		= 0.141 m</a:t>
            </a:r>
            <a:r>
              <a:rPr lang="en-US" sz="2400" b="1" baseline="30000" dirty="0">
                <a:latin typeface="Times New Roman" pitchFamily="18" charset="0"/>
                <a:cs typeface="Times New Roman" pitchFamily="18" charset="0"/>
              </a:rPr>
              <a:t>3</a:t>
            </a:r>
          </a:p>
          <a:p>
            <a:pPr marL="165100" lvl="2"/>
            <a:r>
              <a:rPr lang="en-US" sz="2400" dirty="0">
                <a:latin typeface="Times New Roman" pitchFamily="18" charset="0"/>
                <a:cs typeface="Times New Roman" pitchFamily="18" charset="0"/>
              </a:rPr>
              <a:t>Volume of silica fume = (Mass of silica fume / Specific gravity 			      of silica fume) x 1 / 1000 			   		= (26.75 / 2.2) x 1 / 1000</a:t>
            </a:r>
          </a:p>
          <a:p>
            <a:pPr lvl="2"/>
            <a:r>
              <a:rPr lang="en-US" sz="2400" b="1" dirty="0">
                <a:latin typeface="Times New Roman" pitchFamily="18" charset="0"/>
                <a:cs typeface="Times New Roman" pitchFamily="18" charset="0"/>
              </a:rPr>
              <a:t>			= 0.0122 m</a:t>
            </a:r>
            <a:r>
              <a:rPr lang="en-US" sz="2400" b="1" baseline="30000" dirty="0">
                <a:latin typeface="Times New Roman" pitchFamily="18" charset="0"/>
                <a:cs typeface="Times New Roman" pitchFamily="18" charset="0"/>
              </a:rPr>
              <a:t>3</a:t>
            </a:r>
          </a:p>
          <a:p>
            <a:pPr lvl="2"/>
            <a:endParaRPr lang="en-US" sz="2400" b="1" dirty="0">
              <a:latin typeface="Times New Roman" pitchFamily="18" charset="0"/>
              <a:cs typeface="Times New Roman" pitchFamily="18" charset="0"/>
            </a:endParaRPr>
          </a:p>
          <a:p>
            <a:pPr lvl="2"/>
            <a:r>
              <a:rPr lang="en-US" sz="2400" dirty="0">
                <a:latin typeface="Times New Roman" pitchFamily="18" charset="0"/>
                <a:cs typeface="Times New Roman" pitchFamily="18" charset="0"/>
              </a:rPr>
              <a:t> </a:t>
            </a:r>
          </a:p>
          <a:p>
            <a:pPr lvl="2"/>
            <a:endParaRPr lang="en-US" sz="24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noAutofit/>
          </a:bodyPr>
          <a:lstStyle/>
          <a:p>
            <a:pPr marL="0" indent="1588" algn="just">
              <a:lnSpc>
                <a:spcPct val="150000"/>
              </a:lnSpc>
              <a:spcBef>
                <a:spcPts val="600"/>
              </a:spcBef>
              <a:spcAft>
                <a:spcPts val="1200"/>
              </a:spcAft>
              <a:buNone/>
            </a:pPr>
            <a:r>
              <a:rPr lang="en-US" sz="2400" dirty="0">
                <a:latin typeface="Times New Roman" panose="02020603050405020304" pitchFamily="18" charset="0"/>
                <a:cs typeface="Times New Roman" panose="02020603050405020304" pitchFamily="18" charset="0"/>
              </a:rPr>
              <a:t>	Normally the </a:t>
            </a:r>
            <a:r>
              <a:rPr lang="en-US" sz="2400" dirty="0" err="1">
                <a:latin typeface="Times New Roman" panose="02020603050405020304" pitchFamily="18" charset="0"/>
                <a:cs typeface="Times New Roman" panose="02020603050405020304" pitchFamily="18" charset="0"/>
              </a:rPr>
              <a:t>Graphene</a:t>
            </a:r>
            <a:r>
              <a:rPr lang="en-US" sz="2400" dirty="0">
                <a:latin typeface="Times New Roman" panose="02020603050405020304" pitchFamily="18" charset="0"/>
                <a:cs typeface="Times New Roman" panose="02020603050405020304" pitchFamily="18" charset="0"/>
              </a:rPr>
              <a:t> oxide is available in the powder form and it should be mixed with water to form a paste before mixing with concrete for better results. In this research varying percentages from 0 % to 2 % of GO is used to find the optimum percentage of GO by weight of ordinary Portland cement to obtain high strength. In this research </a:t>
            </a:r>
            <a:r>
              <a:rPr lang="en-US" sz="2400" dirty="0" err="1">
                <a:latin typeface="Times New Roman" panose="02020603050405020304" pitchFamily="18" charset="0"/>
                <a:cs typeface="Times New Roman" panose="02020603050405020304" pitchFamily="18" charset="0"/>
              </a:rPr>
              <a:t>Polycorboxylate</a:t>
            </a:r>
            <a:r>
              <a:rPr lang="en-US" sz="2400" dirty="0">
                <a:latin typeface="Times New Roman" panose="02020603050405020304" pitchFamily="18" charset="0"/>
                <a:cs typeface="Times New Roman" panose="02020603050405020304" pitchFamily="18" charset="0"/>
              </a:rPr>
              <a:t> ethers is planned to be used as super plasticizer.  </a:t>
            </a:r>
          </a:p>
        </p:txBody>
      </p:sp>
      <p:sp>
        <p:nvSpPr>
          <p:cNvPr id="2" name="Title 1"/>
          <p:cNvSpPr>
            <a:spLocks noGrp="1"/>
          </p:cNvSpPr>
          <p:nvPr>
            <p:ph type="title"/>
          </p:nvPr>
        </p:nvSpPr>
        <p:spPr>
          <a:xfrm>
            <a:off x="457200" y="38100"/>
            <a:ext cx="8229600" cy="1143000"/>
          </a:xfrm>
        </p:spPr>
        <p:txBody>
          <a:bodyPr>
            <a:normAutofit fontScale="90000"/>
          </a:bodyPr>
          <a:lstStyle/>
          <a:p>
            <a:r>
              <a:rPr lang="en-US" b="1" dirty="0">
                <a:latin typeface="Book Antiqua" pitchFamily="18" charset="0"/>
              </a:rPr>
              <a:t>Abstract                    			  (</a:t>
            </a:r>
            <a:r>
              <a:rPr lang="en-US" b="1" dirty="0" err="1">
                <a:latin typeface="Book Antiqua" pitchFamily="18" charset="0"/>
              </a:rPr>
              <a:t>Cont</a:t>
            </a:r>
            <a:r>
              <a:rPr lang="en-US" b="1" dirty="0">
                <a:latin typeface="Book Antiqua" pitchFamily="18" charset="0"/>
              </a:rPr>
              <a:t>….)</a:t>
            </a:r>
          </a:p>
        </p:txBody>
      </p:sp>
      <p:cxnSp>
        <p:nvCxnSpPr>
          <p:cNvPr id="5" name="Straight Connector 4"/>
          <p:cNvCxnSpPr/>
          <p:nvPr/>
        </p:nvCxnSpPr>
        <p:spPr>
          <a:xfrm>
            <a:off x="381000" y="1096962"/>
            <a:ext cx="8305800"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8465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990600"/>
            <a:ext cx="8458200" cy="4525963"/>
          </a:xfrm>
          <a:prstGeom prst="rect">
            <a:avLst/>
          </a:prstGeom>
        </p:spPr>
        <p:txBody>
          <a:bodyPr vert="horz" lIns="91440" tIns="45720" rIns="91440" bIns="45720" rtlCol="0">
            <a:noAutofit/>
          </a:bodyPr>
          <a:lstStyle/>
          <a:p>
            <a:pPr marL="0" lvl="2"/>
            <a:r>
              <a:rPr lang="en-US" sz="2400" dirty="0">
                <a:latin typeface="Times New Roman" pitchFamily="18" charset="0"/>
                <a:cs typeface="Times New Roman" pitchFamily="18" charset="0"/>
              </a:rPr>
              <a:t>Volume of fly ash 	    	= (Mass of fly ash / Specific gravity 					   of fly ash ) x 1 / 1000</a:t>
            </a:r>
          </a:p>
          <a:p>
            <a:pPr lvl="2"/>
            <a:r>
              <a:rPr lang="en-US" sz="2400" dirty="0">
                <a:latin typeface="Times New Roman" pitchFamily="18" charset="0"/>
                <a:cs typeface="Times New Roman" pitchFamily="18" charset="0"/>
              </a:rPr>
              <a:t>			= (80.25 / 2.2) x 1 / 1000</a:t>
            </a:r>
          </a:p>
          <a:p>
            <a:pPr lvl="2"/>
            <a:r>
              <a:rPr lang="en-US" sz="2400" b="1" dirty="0">
                <a:latin typeface="Times New Roman" pitchFamily="18" charset="0"/>
                <a:cs typeface="Times New Roman" pitchFamily="18" charset="0"/>
              </a:rPr>
              <a:t>			= 0.0365 m</a:t>
            </a:r>
            <a:r>
              <a:rPr lang="en-US" sz="2400" b="1" baseline="30000" dirty="0">
                <a:latin typeface="Times New Roman" pitchFamily="18" charset="0"/>
                <a:cs typeface="Times New Roman" pitchFamily="18" charset="0"/>
              </a:rPr>
              <a:t>3</a:t>
            </a:r>
          </a:p>
          <a:p>
            <a:pPr marL="0" lvl="2"/>
            <a:r>
              <a:rPr lang="en-US" sz="2400" dirty="0">
                <a:latin typeface="Times New Roman" pitchFamily="18" charset="0"/>
                <a:cs typeface="Times New Roman" pitchFamily="18" charset="0"/>
              </a:rPr>
              <a:t>Volume of chemical admixture (</a:t>
            </a:r>
            <a:r>
              <a:rPr lang="en-US" sz="2400" dirty="0" err="1">
                <a:latin typeface="Times New Roman" pitchFamily="18" charset="0"/>
                <a:cs typeface="Times New Roman" pitchFamily="18" charset="0"/>
              </a:rPr>
              <a:t>superplasticizer</a:t>
            </a:r>
            <a:r>
              <a:rPr lang="en-US" sz="2400" dirty="0">
                <a:latin typeface="Times New Roman" pitchFamily="18" charset="0"/>
                <a:cs typeface="Times New Roman" pitchFamily="18" charset="0"/>
              </a:rPr>
              <a:t>) (@ 0.5 percent by mass of </a:t>
            </a:r>
            <a:r>
              <a:rPr lang="en-US" sz="2400" dirty="0" err="1">
                <a:latin typeface="Times New Roman" pitchFamily="18" charset="0"/>
                <a:cs typeface="Times New Roman" pitchFamily="18" charset="0"/>
              </a:rPr>
              <a:t>cementitious</a:t>
            </a:r>
            <a:r>
              <a:rPr lang="en-US" sz="2400" dirty="0">
                <a:latin typeface="Times New Roman" pitchFamily="18" charset="0"/>
                <a:cs typeface="Times New Roman" pitchFamily="18" charset="0"/>
              </a:rPr>
              <a:t> material)</a:t>
            </a:r>
          </a:p>
          <a:p>
            <a:pPr marL="404813" lvl="2"/>
            <a:r>
              <a:rPr lang="en-US" sz="2400" b="1" dirty="0">
                <a:latin typeface="Times New Roman" pitchFamily="18" charset="0"/>
                <a:cs typeface="Times New Roman" pitchFamily="18" charset="0"/>
              </a:rPr>
              <a:t>			= </a:t>
            </a:r>
            <a:r>
              <a:rPr lang="en-US" sz="2400" dirty="0">
                <a:latin typeface="Times New Roman" pitchFamily="18" charset="0"/>
                <a:cs typeface="Times New Roman" pitchFamily="18" charset="0"/>
              </a:rPr>
              <a:t>(Mass of admixture / Specific gravity of 				   admixture ) x 1 / 1000</a:t>
            </a:r>
          </a:p>
          <a:p>
            <a:pPr lvl="2"/>
            <a:r>
              <a:rPr lang="en-US" sz="2400" dirty="0">
                <a:latin typeface="Times New Roman" pitchFamily="18" charset="0"/>
                <a:cs typeface="Times New Roman" pitchFamily="18" charset="0"/>
              </a:rPr>
              <a:t>		= (535 x 0.5% / 1.08) x 1 / 1000</a:t>
            </a:r>
          </a:p>
          <a:p>
            <a:pPr lvl="2"/>
            <a:r>
              <a:rPr lang="en-US" sz="2400" b="1" dirty="0">
                <a:latin typeface="Times New Roman" pitchFamily="18" charset="0"/>
                <a:cs typeface="Times New Roman" pitchFamily="18" charset="0"/>
              </a:rPr>
              <a:t>		= 0.0025 m</a:t>
            </a:r>
            <a:r>
              <a:rPr lang="en-US" sz="2400" b="1" baseline="30000" dirty="0">
                <a:latin typeface="Times New Roman" pitchFamily="18" charset="0"/>
                <a:cs typeface="Times New Roman" pitchFamily="18" charset="0"/>
              </a:rPr>
              <a:t>3</a:t>
            </a:r>
          </a:p>
          <a:p>
            <a:pPr marL="0" lvl="2"/>
            <a:r>
              <a:rPr lang="en-US" sz="2400" dirty="0">
                <a:latin typeface="Times New Roman" pitchFamily="18" charset="0"/>
                <a:cs typeface="Times New Roman" pitchFamily="18" charset="0"/>
              </a:rPr>
              <a:t>Volume of GO		= (Mass of GO / Specific gravity of 					    GO) x 1 / 1000 			   				= (2.675 / 2.267) x 1 / 1000</a:t>
            </a:r>
          </a:p>
          <a:p>
            <a:pPr lvl="2"/>
            <a:r>
              <a:rPr lang="en-US" sz="2400" b="1" dirty="0">
                <a:latin typeface="Times New Roman" pitchFamily="18" charset="0"/>
                <a:cs typeface="Times New Roman" pitchFamily="18" charset="0"/>
              </a:rPr>
              <a:t>			= 0.0012 m</a:t>
            </a:r>
            <a:r>
              <a:rPr lang="en-US" sz="2400" b="1" baseline="30000" dirty="0">
                <a:latin typeface="Times New Roman" pitchFamily="18" charset="0"/>
                <a:cs typeface="Times New Roman" pitchFamily="18" charset="0"/>
              </a:rPr>
              <a:t>3</a:t>
            </a:r>
          </a:p>
          <a:p>
            <a:pPr marL="404813" lvl="2"/>
            <a:endParaRPr lang="en-US" sz="2400" b="1"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1143000"/>
            <a:ext cx="8458200" cy="4525963"/>
          </a:xfrm>
          <a:prstGeom prst="rect">
            <a:avLst/>
          </a:prstGeom>
        </p:spPr>
        <p:txBody>
          <a:bodyPr vert="horz" lIns="91440" tIns="45720" rIns="91440" bIns="45720" rtlCol="0">
            <a:noAutofit/>
          </a:bodyPr>
          <a:lstStyle/>
          <a:p>
            <a:pPr marL="0" lvl="2"/>
            <a:r>
              <a:rPr lang="en-US" sz="2400" dirty="0">
                <a:latin typeface="Times New Roman" pitchFamily="18" charset="0"/>
                <a:cs typeface="Times New Roman" pitchFamily="18" charset="0"/>
              </a:rPr>
              <a:t>Volume of all in aggregate	= [(1-0.005) – (0.136 + 0.141 + 0.012 				   2 + 0.036 5 + 0.0025 + 0.0012)]</a:t>
            </a:r>
          </a:p>
          <a:p>
            <a:r>
              <a:rPr lang="en-US" sz="2400" b="1" dirty="0">
                <a:latin typeface="Times New Roman" pitchFamily="18" charset="0"/>
                <a:cs typeface="Times New Roman" pitchFamily="18" charset="0"/>
              </a:rPr>
              <a:t>				= 0.6658 m</a:t>
            </a:r>
            <a:r>
              <a:rPr lang="en-US" sz="2400" b="1" baseline="30000" dirty="0">
                <a:latin typeface="Times New Roman" pitchFamily="18" charset="0"/>
                <a:cs typeface="Times New Roman" pitchFamily="18" charset="0"/>
              </a:rPr>
              <a:t>3</a:t>
            </a:r>
          </a:p>
          <a:p>
            <a:r>
              <a:rPr lang="en-US" sz="2400" dirty="0">
                <a:latin typeface="Times New Roman" pitchFamily="18" charset="0"/>
                <a:cs typeface="Times New Roman" pitchFamily="18" charset="0"/>
              </a:rPr>
              <a:t>Mass of coarse aggregate	= h × Volume of coarse aggregate × 					   Specific gravity of coarse aggregate 				   × 1000</a:t>
            </a:r>
          </a:p>
          <a:p>
            <a:r>
              <a:rPr lang="en-US" sz="2400" dirty="0">
                <a:latin typeface="Times New Roman" pitchFamily="18" charset="0"/>
                <a:cs typeface="Times New Roman" pitchFamily="18" charset="0"/>
              </a:rPr>
              <a:t>				= 0.667 × 0.667 × 2.74 × 1000</a:t>
            </a:r>
          </a:p>
          <a:p>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1218.9 kg say</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1219 kg</a:t>
            </a:r>
          </a:p>
          <a:p>
            <a:pPr marL="404813"/>
            <a:r>
              <a:rPr lang="en-US" sz="2400" dirty="0">
                <a:latin typeface="Times New Roman" pitchFamily="18" charset="0"/>
                <a:cs typeface="Times New Roman" pitchFamily="18" charset="0"/>
              </a:rPr>
              <a:t>Mass of fine aggregate	= </a:t>
            </a:r>
            <a:r>
              <a:rPr lang="en-US" sz="2400" i="1" dirty="0">
                <a:latin typeface="Times New Roman" pitchFamily="18" charset="0"/>
                <a:cs typeface="Times New Roman" pitchFamily="18" charset="0"/>
              </a:rPr>
              <a:t>h </a:t>
            </a:r>
            <a:r>
              <a:rPr lang="en-US" sz="2400" dirty="0">
                <a:latin typeface="Times New Roman" pitchFamily="18" charset="0"/>
                <a:cs typeface="Times New Roman" pitchFamily="18" charset="0"/>
              </a:rPr>
              <a:t>× volume of fine aggregate × 					   Specific gravity of fine aggregate × 				   1000</a:t>
            </a:r>
          </a:p>
          <a:p>
            <a:r>
              <a:rPr lang="en-US" sz="2400" dirty="0">
                <a:latin typeface="Times New Roman" pitchFamily="18" charset="0"/>
                <a:cs typeface="Times New Roman" pitchFamily="18" charset="0"/>
              </a:rPr>
              <a:t>				= 0.667 × 0.333 × 2.65 × 1 000</a:t>
            </a:r>
          </a:p>
          <a:p>
            <a:r>
              <a:rPr lang="en-US" sz="2400" b="1" dirty="0">
                <a:latin typeface="Times New Roman" pitchFamily="18" charset="0"/>
                <a:cs typeface="Times New Roman" pitchFamily="18" charset="0"/>
              </a:rPr>
              <a:t>				= 588.59 kg say 589 kg</a:t>
            </a:r>
            <a:endParaRPr lang="en-US" sz="2400" b="1" baseline="300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lvl="2"/>
            <a:endParaRPr lang="en-US" sz="2400" b="1" baseline="300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539DBDD-D1CD-4FE1-B055-624F8FC3ED45}"/>
              </a:ext>
            </a:extLst>
          </p:cNvPr>
          <p:cNvGraphicFramePr>
            <a:graphicFrameLocks noGrp="1"/>
          </p:cNvGraphicFramePr>
          <p:nvPr>
            <p:extLst>
              <p:ext uri="{D42A27DB-BD31-4B8C-83A1-F6EECF244321}">
                <p14:modId xmlns:p14="http://schemas.microsoft.com/office/powerpoint/2010/main" val="1986721458"/>
              </p:ext>
            </p:extLst>
          </p:nvPr>
        </p:nvGraphicFramePr>
        <p:xfrm>
          <a:off x="367004" y="690466"/>
          <a:ext cx="8596604" cy="5699140"/>
        </p:xfrm>
        <a:graphic>
          <a:graphicData uri="http://schemas.openxmlformats.org/drawingml/2006/table">
            <a:tbl>
              <a:tblPr firstRow="1" bandRow="1">
                <a:tableStyleId>{5C22544A-7EE6-4342-B048-85BDC9FD1C3A}</a:tableStyleId>
              </a:tblPr>
              <a:tblGrid>
                <a:gridCol w="5374177">
                  <a:extLst>
                    <a:ext uri="{9D8B030D-6E8A-4147-A177-3AD203B41FA5}">
                      <a16:colId xmlns:a16="http://schemas.microsoft.com/office/drawing/2014/main" val="328484303"/>
                    </a:ext>
                  </a:extLst>
                </a:gridCol>
                <a:gridCol w="3222427">
                  <a:extLst>
                    <a:ext uri="{9D8B030D-6E8A-4147-A177-3AD203B41FA5}">
                      <a16:colId xmlns:a16="http://schemas.microsoft.com/office/drawing/2014/main" val="906966941"/>
                    </a:ext>
                  </a:extLst>
                </a:gridCol>
              </a:tblGrid>
              <a:tr h="569914">
                <a:tc>
                  <a:txBody>
                    <a:bodyPr/>
                    <a:lstStyle/>
                    <a:p>
                      <a:pPr algn="ctr"/>
                      <a:r>
                        <a:rPr lang="en-GB"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QUANTITY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7927967"/>
                  </a:ext>
                </a:extLst>
              </a:tr>
              <a:tr h="569914">
                <a:tc>
                  <a:txBody>
                    <a:bodyPr/>
                    <a:lstStyle/>
                    <a:p>
                      <a:pPr algn="ctr"/>
                      <a:r>
                        <a:rPr lang="en-GB" sz="1800" dirty="0">
                          <a:latin typeface="Times New Roman" panose="02020603050405020304" pitchFamily="18" charset="0"/>
                          <a:cs typeface="Times New Roman" panose="02020603050405020304" pitchFamily="18" charset="0"/>
                        </a:rPr>
                        <a:t>Volume of cement</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GB" sz="1800" dirty="0">
                          <a:latin typeface="Times New Roman" panose="02020603050405020304" pitchFamily="18" charset="0"/>
                          <a:cs typeface="Times New Roman" panose="02020603050405020304" pitchFamily="18" charset="0"/>
                        </a:rPr>
                        <a:t>0.135m^3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8266192"/>
                  </a:ext>
                </a:extLst>
              </a:tr>
              <a:tr h="569914">
                <a:tc>
                  <a:txBody>
                    <a:bodyPr/>
                    <a:lstStyle/>
                    <a:p>
                      <a:pPr algn="ctr"/>
                      <a:r>
                        <a:rPr lang="en-GB" sz="1800" dirty="0">
                          <a:latin typeface="Times New Roman" panose="02020603050405020304" pitchFamily="18" charset="0"/>
                          <a:cs typeface="Times New Roman" panose="02020603050405020304" pitchFamily="18" charset="0"/>
                        </a:rPr>
                        <a:t>Volume of water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GB" sz="1800" dirty="0">
                          <a:latin typeface="Times New Roman" panose="02020603050405020304" pitchFamily="18" charset="0"/>
                          <a:cs typeface="Times New Roman" panose="02020603050405020304" pitchFamily="18" charset="0"/>
                        </a:rPr>
                        <a:t>0.141m^3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4178503"/>
                  </a:ext>
                </a:extLst>
              </a:tr>
              <a:tr h="569914">
                <a:tc>
                  <a:txBody>
                    <a:bodyPr/>
                    <a:lstStyle/>
                    <a:p>
                      <a:pPr algn="ctr"/>
                      <a:r>
                        <a:rPr lang="en-GB" sz="1800" dirty="0">
                          <a:latin typeface="Times New Roman" panose="02020603050405020304" pitchFamily="18" charset="0"/>
                          <a:cs typeface="Times New Roman" panose="02020603050405020304" pitchFamily="18" charset="0"/>
                        </a:rPr>
                        <a:t>Volume of silica fume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GB" sz="1800" dirty="0">
                          <a:latin typeface="Times New Roman" panose="02020603050405020304" pitchFamily="18" charset="0"/>
                          <a:cs typeface="Times New Roman" panose="02020603050405020304" pitchFamily="18" charset="0"/>
                        </a:rPr>
                        <a:t>0.0122m^3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0599048"/>
                  </a:ext>
                </a:extLst>
              </a:tr>
              <a:tr h="569914">
                <a:tc>
                  <a:txBody>
                    <a:bodyPr/>
                    <a:lstStyle/>
                    <a:p>
                      <a:pPr algn="ctr"/>
                      <a:r>
                        <a:rPr lang="en-GB" sz="1800" dirty="0">
                          <a:latin typeface="Times New Roman" panose="02020603050405020304" pitchFamily="18" charset="0"/>
                          <a:cs typeface="Times New Roman" panose="02020603050405020304" pitchFamily="18" charset="0"/>
                        </a:rPr>
                        <a:t>Volume of fly ash</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GB" sz="1800" dirty="0">
                          <a:latin typeface="Times New Roman" panose="02020603050405020304" pitchFamily="18" charset="0"/>
                          <a:cs typeface="Times New Roman" panose="02020603050405020304" pitchFamily="18" charset="0"/>
                        </a:rPr>
                        <a:t>0.0365m^3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9859557"/>
                  </a:ext>
                </a:extLst>
              </a:tr>
              <a:tr h="569914">
                <a:tc>
                  <a:txBody>
                    <a:bodyPr/>
                    <a:lstStyle/>
                    <a:p>
                      <a:pPr algn="ctr"/>
                      <a:r>
                        <a:rPr lang="en-GB" sz="1800" dirty="0">
                          <a:latin typeface="Times New Roman" panose="02020603050405020304" pitchFamily="18" charset="0"/>
                          <a:cs typeface="Times New Roman" panose="02020603050405020304" pitchFamily="18" charset="0"/>
                        </a:rPr>
                        <a:t>Volume of chemical admixture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GB" sz="1800" dirty="0">
                          <a:latin typeface="Times New Roman" panose="02020603050405020304" pitchFamily="18" charset="0"/>
                          <a:cs typeface="Times New Roman" panose="02020603050405020304" pitchFamily="18" charset="0"/>
                        </a:rPr>
                        <a:t>0.0025m^3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8114442"/>
                  </a:ext>
                </a:extLst>
              </a:tr>
              <a:tr h="569914">
                <a:tc>
                  <a:txBody>
                    <a:bodyPr/>
                    <a:lstStyle/>
                    <a:p>
                      <a:pPr algn="ctr"/>
                      <a:r>
                        <a:rPr lang="en-GB" sz="1800" dirty="0">
                          <a:latin typeface="Times New Roman" panose="02020603050405020304" pitchFamily="18" charset="0"/>
                          <a:cs typeface="Times New Roman" panose="02020603050405020304" pitchFamily="18" charset="0"/>
                        </a:rPr>
                        <a:t>Volume of GO</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GB" sz="1800" dirty="0">
                          <a:latin typeface="Times New Roman" panose="02020603050405020304" pitchFamily="18" charset="0"/>
                          <a:cs typeface="Times New Roman" panose="02020603050405020304" pitchFamily="18" charset="0"/>
                        </a:rPr>
                        <a:t>0.0012m^3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6278705"/>
                  </a:ext>
                </a:extLst>
              </a:tr>
              <a:tr h="569914">
                <a:tc>
                  <a:txBody>
                    <a:bodyPr/>
                    <a:lstStyle/>
                    <a:p>
                      <a:pPr algn="ctr"/>
                      <a:r>
                        <a:rPr lang="en-GB" sz="1800" dirty="0">
                          <a:latin typeface="Times New Roman" panose="02020603050405020304" pitchFamily="18" charset="0"/>
                          <a:cs typeface="Times New Roman" panose="02020603050405020304" pitchFamily="18" charset="0"/>
                        </a:rPr>
                        <a:t>Volume of all in aggregate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GB" sz="1800" dirty="0">
                          <a:latin typeface="Times New Roman" panose="02020603050405020304" pitchFamily="18" charset="0"/>
                          <a:cs typeface="Times New Roman" panose="02020603050405020304" pitchFamily="18" charset="0"/>
                        </a:rPr>
                        <a:t>0.6658m^3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2333278"/>
                  </a:ext>
                </a:extLst>
              </a:tr>
              <a:tr h="569914">
                <a:tc>
                  <a:txBody>
                    <a:bodyPr/>
                    <a:lstStyle/>
                    <a:p>
                      <a:pPr algn="ctr"/>
                      <a:r>
                        <a:rPr lang="en-GB" sz="1800" dirty="0">
                          <a:latin typeface="Times New Roman" panose="02020603050405020304" pitchFamily="18" charset="0"/>
                          <a:cs typeface="Times New Roman" panose="02020603050405020304" pitchFamily="18" charset="0"/>
                        </a:rPr>
                        <a:t>Mass of coarse aggregate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GB" sz="1800" dirty="0">
                          <a:latin typeface="Times New Roman" panose="02020603050405020304" pitchFamily="18" charset="0"/>
                          <a:cs typeface="Times New Roman" panose="02020603050405020304" pitchFamily="18" charset="0"/>
                        </a:rPr>
                        <a:t>1219 kg</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5518554"/>
                  </a:ext>
                </a:extLst>
              </a:tr>
              <a:tr h="569914">
                <a:tc>
                  <a:txBody>
                    <a:bodyPr/>
                    <a:lstStyle/>
                    <a:p>
                      <a:pPr algn="ctr"/>
                      <a:r>
                        <a:rPr lang="en-GB" sz="1800" dirty="0">
                          <a:latin typeface="Times New Roman" panose="02020603050405020304" pitchFamily="18" charset="0"/>
                          <a:cs typeface="Times New Roman" panose="02020603050405020304" pitchFamily="18" charset="0"/>
                        </a:rPr>
                        <a:t>Mass of fine aggregate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GB" sz="1800" dirty="0">
                          <a:latin typeface="Times New Roman" panose="02020603050405020304" pitchFamily="18" charset="0"/>
                          <a:cs typeface="Times New Roman" panose="02020603050405020304" pitchFamily="18" charset="0"/>
                        </a:rPr>
                        <a:t>589 kg</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2279808"/>
                  </a:ext>
                </a:extLst>
              </a:tr>
            </a:tbl>
          </a:graphicData>
        </a:graphic>
      </p:graphicFrame>
      <p:sp>
        <p:nvSpPr>
          <p:cNvPr id="6" name="TextBox 5">
            <a:extLst>
              <a:ext uri="{FF2B5EF4-FFF2-40B4-BE49-F238E27FC236}">
                <a16:creationId xmlns:a16="http://schemas.microsoft.com/office/drawing/2014/main" id="{B69475EF-CAD6-4877-9D03-3ACCA4969890}"/>
              </a:ext>
            </a:extLst>
          </p:cNvPr>
          <p:cNvSpPr txBox="1"/>
          <p:nvPr/>
        </p:nvSpPr>
        <p:spPr>
          <a:xfrm>
            <a:off x="864637" y="76509"/>
            <a:ext cx="5996473" cy="553998"/>
          </a:xfrm>
          <a:prstGeom prst="rect">
            <a:avLst/>
          </a:prstGeom>
          <a:noFill/>
        </p:spPr>
        <p:txBody>
          <a:bodyPr wrap="square" rtlCol="0">
            <a:spAutoFit/>
          </a:bodyPr>
          <a:lstStyle/>
          <a:p>
            <a:r>
              <a:rPr lang="en-GB" sz="3000" u="sng" dirty="0">
                <a:latin typeface="Book Antiqua" panose="02040602050305030304" pitchFamily="18" charset="0"/>
                <a:cs typeface="Times New Roman" panose="02020603050405020304" pitchFamily="18" charset="0"/>
              </a:rPr>
              <a:t>MIX CALCULATIONS</a:t>
            </a:r>
            <a:endParaRPr lang="en-IN" sz="3000" u="sng"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233537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ED1A72F-4B22-4B42-87B0-A31CF4EC1E21}"/>
              </a:ext>
            </a:extLst>
          </p:cNvPr>
          <p:cNvGraphicFramePr>
            <a:graphicFrameLocks noGrp="1"/>
          </p:cNvGraphicFramePr>
          <p:nvPr>
            <p:extLst>
              <p:ext uri="{D42A27DB-BD31-4B8C-83A1-F6EECF244321}">
                <p14:modId xmlns:p14="http://schemas.microsoft.com/office/powerpoint/2010/main" val="492927971"/>
              </p:ext>
            </p:extLst>
          </p:nvPr>
        </p:nvGraphicFramePr>
        <p:xfrm>
          <a:off x="727788" y="1113453"/>
          <a:ext cx="7495593" cy="4491130"/>
        </p:xfrm>
        <a:graphic>
          <a:graphicData uri="http://schemas.openxmlformats.org/drawingml/2006/table">
            <a:tbl>
              <a:tblPr firstRow="1" bandRow="1">
                <a:tableStyleId>{5C22544A-7EE6-4342-B048-85BDC9FD1C3A}</a:tableStyleId>
              </a:tblPr>
              <a:tblGrid>
                <a:gridCol w="2091855">
                  <a:extLst>
                    <a:ext uri="{9D8B030D-6E8A-4147-A177-3AD203B41FA5}">
                      <a16:colId xmlns:a16="http://schemas.microsoft.com/office/drawing/2014/main" val="34289634"/>
                    </a:ext>
                  </a:extLst>
                </a:gridCol>
                <a:gridCol w="2701869">
                  <a:extLst>
                    <a:ext uri="{9D8B030D-6E8A-4147-A177-3AD203B41FA5}">
                      <a16:colId xmlns:a16="http://schemas.microsoft.com/office/drawing/2014/main" val="277492277"/>
                    </a:ext>
                  </a:extLst>
                </a:gridCol>
                <a:gridCol w="2701869">
                  <a:extLst>
                    <a:ext uri="{9D8B030D-6E8A-4147-A177-3AD203B41FA5}">
                      <a16:colId xmlns:a16="http://schemas.microsoft.com/office/drawing/2014/main" val="1232824581"/>
                    </a:ext>
                  </a:extLst>
                </a:gridCol>
              </a:tblGrid>
              <a:tr h="898226">
                <a:tc>
                  <a:txBody>
                    <a:bodyPr/>
                    <a:lstStyle/>
                    <a:p>
                      <a:pPr algn="ctr"/>
                      <a:r>
                        <a:rPr lang="en-GB" dirty="0">
                          <a:latin typeface="Times New Roman" panose="02020603050405020304" pitchFamily="18" charset="0"/>
                          <a:cs typeface="Times New Roman" panose="02020603050405020304" pitchFamily="18" charset="0"/>
                        </a:rPr>
                        <a:t>MIX PROPORTION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SLUMP VALUE (mm)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COMPACTION FACTOR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0879215"/>
                  </a:ext>
                </a:extLst>
              </a:tr>
              <a:tr h="898226">
                <a:tc>
                  <a:txBody>
                    <a:bodyPr/>
                    <a:lstStyle/>
                    <a:p>
                      <a:pPr algn="ctr"/>
                      <a:r>
                        <a:rPr lang="en-GB" dirty="0">
                          <a:latin typeface="Times New Roman" panose="02020603050405020304" pitchFamily="18" charset="0"/>
                          <a:cs typeface="Times New Roman" panose="02020603050405020304" pitchFamily="18" charset="0"/>
                        </a:rPr>
                        <a:t>Conventional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0.9944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3896021"/>
                  </a:ext>
                </a:extLst>
              </a:tr>
              <a:tr h="898226">
                <a:tc>
                  <a:txBody>
                    <a:bodyPr/>
                    <a:lstStyle/>
                    <a:p>
                      <a:pPr algn="ctr"/>
                      <a:r>
                        <a:rPr lang="en-GB" dirty="0">
                          <a:latin typeface="Times New Roman" panose="02020603050405020304" pitchFamily="18" charset="0"/>
                          <a:cs typeface="Times New Roman" panose="02020603050405020304" pitchFamily="18" charset="0"/>
                        </a:rPr>
                        <a:t>M1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52.8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0.9900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253716"/>
                  </a:ext>
                </a:extLst>
              </a:tr>
              <a:tr h="898226">
                <a:tc>
                  <a:txBody>
                    <a:bodyPr/>
                    <a:lstStyle/>
                    <a:p>
                      <a:pPr algn="ctr"/>
                      <a:r>
                        <a:rPr lang="en-GB" dirty="0">
                          <a:latin typeface="Times New Roman" panose="02020603050405020304" pitchFamily="18" charset="0"/>
                          <a:cs typeface="Times New Roman" panose="02020603050405020304" pitchFamily="18" charset="0"/>
                        </a:rPr>
                        <a:t>M2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0.9845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7656654"/>
                  </a:ext>
                </a:extLst>
              </a:tr>
              <a:tr h="898226">
                <a:tc>
                  <a:txBody>
                    <a:bodyPr/>
                    <a:lstStyle/>
                    <a:p>
                      <a:pPr algn="ctr"/>
                      <a:r>
                        <a:rPr lang="en-GB" dirty="0">
                          <a:latin typeface="Times New Roman" panose="02020603050405020304" pitchFamily="18" charset="0"/>
                          <a:cs typeface="Times New Roman" panose="02020603050405020304" pitchFamily="18" charset="0"/>
                        </a:rPr>
                        <a:t>M3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50.6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0.9790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0795044"/>
                  </a:ext>
                </a:extLst>
              </a:tr>
            </a:tbl>
          </a:graphicData>
        </a:graphic>
      </p:graphicFrame>
      <p:sp>
        <p:nvSpPr>
          <p:cNvPr id="6" name="TextBox 5">
            <a:extLst>
              <a:ext uri="{FF2B5EF4-FFF2-40B4-BE49-F238E27FC236}">
                <a16:creationId xmlns:a16="http://schemas.microsoft.com/office/drawing/2014/main" id="{9BD6E937-3DAD-4D75-B02D-A27093DC498B}"/>
              </a:ext>
            </a:extLst>
          </p:cNvPr>
          <p:cNvSpPr txBox="1"/>
          <p:nvPr/>
        </p:nvSpPr>
        <p:spPr>
          <a:xfrm>
            <a:off x="933062" y="472751"/>
            <a:ext cx="7433389"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WORKABILITY TEST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047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5D30193-43DC-4F39-951E-9C2D63648635}"/>
              </a:ext>
            </a:extLst>
          </p:cNvPr>
          <p:cNvGraphicFramePr>
            <a:graphicFrameLocks noGrp="1"/>
          </p:cNvGraphicFramePr>
          <p:nvPr>
            <p:extLst>
              <p:ext uri="{D42A27DB-BD31-4B8C-83A1-F6EECF244321}">
                <p14:modId xmlns:p14="http://schemas.microsoft.com/office/powerpoint/2010/main" val="3058271887"/>
              </p:ext>
            </p:extLst>
          </p:nvPr>
        </p:nvGraphicFramePr>
        <p:xfrm>
          <a:off x="192833" y="1397000"/>
          <a:ext cx="8677469" cy="3909010"/>
        </p:xfrm>
        <a:graphic>
          <a:graphicData uri="http://schemas.openxmlformats.org/drawingml/2006/table">
            <a:tbl>
              <a:tblPr firstRow="1" bandRow="1">
                <a:tableStyleId>{5C22544A-7EE6-4342-B048-85BDC9FD1C3A}</a:tableStyleId>
              </a:tblPr>
              <a:tblGrid>
                <a:gridCol w="1856792">
                  <a:extLst>
                    <a:ext uri="{9D8B030D-6E8A-4147-A177-3AD203B41FA5}">
                      <a16:colId xmlns:a16="http://schemas.microsoft.com/office/drawing/2014/main" val="1338847819"/>
                    </a:ext>
                  </a:extLst>
                </a:gridCol>
                <a:gridCol w="1856792">
                  <a:extLst>
                    <a:ext uri="{9D8B030D-6E8A-4147-A177-3AD203B41FA5}">
                      <a16:colId xmlns:a16="http://schemas.microsoft.com/office/drawing/2014/main" val="3299730114"/>
                    </a:ext>
                  </a:extLst>
                </a:gridCol>
                <a:gridCol w="1856792">
                  <a:extLst>
                    <a:ext uri="{9D8B030D-6E8A-4147-A177-3AD203B41FA5}">
                      <a16:colId xmlns:a16="http://schemas.microsoft.com/office/drawing/2014/main" val="2957499952"/>
                    </a:ext>
                  </a:extLst>
                </a:gridCol>
                <a:gridCol w="3107093">
                  <a:extLst>
                    <a:ext uri="{9D8B030D-6E8A-4147-A177-3AD203B41FA5}">
                      <a16:colId xmlns:a16="http://schemas.microsoft.com/office/drawing/2014/main" val="1493682003"/>
                    </a:ext>
                  </a:extLst>
                </a:gridCol>
              </a:tblGrid>
              <a:tr h="781802">
                <a:tc>
                  <a:txBody>
                    <a:bodyPr/>
                    <a:lstStyle/>
                    <a:p>
                      <a:pPr algn="ctr"/>
                      <a:r>
                        <a:rPr lang="en-GB" dirty="0">
                          <a:latin typeface="Times New Roman" panose="02020603050405020304" pitchFamily="18" charset="0"/>
                          <a:cs typeface="Times New Roman" panose="02020603050405020304" pitchFamily="18" charset="0"/>
                        </a:rPr>
                        <a:t>MIX PROPORTION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7days N/mm^2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14 days N/mm^2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28 days N/mm^2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9975029"/>
                  </a:ext>
                </a:extLst>
              </a:tr>
              <a:tr h="781802">
                <a:tc>
                  <a:txBody>
                    <a:bodyPr/>
                    <a:lstStyle/>
                    <a:p>
                      <a:pPr algn="ctr"/>
                      <a:r>
                        <a:rPr lang="en-GB" dirty="0">
                          <a:latin typeface="Times New Roman" panose="02020603050405020304" pitchFamily="18" charset="0"/>
                          <a:cs typeface="Times New Roman" panose="02020603050405020304" pitchFamily="18" charset="0"/>
                        </a:rPr>
                        <a:t>Conventional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27.72</a:t>
                      </a:r>
                    </a:p>
                    <a:p>
                      <a:pPr algn="ct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43.56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68.2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9405677"/>
                  </a:ext>
                </a:extLst>
              </a:tr>
              <a:tr h="781802">
                <a:tc>
                  <a:txBody>
                    <a:bodyPr/>
                    <a:lstStyle/>
                    <a:p>
                      <a:pPr algn="ctr"/>
                      <a:r>
                        <a:rPr lang="en-GB" dirty="0">
                          <a:latin typeface="Times New Roman" panose="02020603050405020304" pitchFamily="18" charset="0"/>
                          <a:cs typeface="Times New Roman" panose="02020603050405020304" pitchFamily="18" charset="0"/>
                        </a:rPr>
                        <a:t>M1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28.38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44.055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71.88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899422"/>
                  </a:ext>
                </a:extLst>
              </a:tr>
              <a:tr h="781802">
                <a:tc>
                  <a:txBody>
                    <a:bodyPr/>
                    <a:lstStyle/>
                    <a:p>
                      <a:pPr algn="ctr"/>
                      <a:r>
                        <a:rPr lang="en-GB" dirty="0">
                          <a:latin typeface="Times New Roman" panose="02020603050405020304" pitchFamily="18" charset="0"/>
                          <a:cs typeface="Times New Roman" panose="02020603050405020304" pitchFamily="18" charset="0"/>
                        </a:rPr>
                        <a:t>M2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29.04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46.2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75.24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0962067"/>
                  </a:ext>
                </a:extLst>
              </a:tr>
              <a:tr h="781802">
                <a:tc>
                  <a:txBody>
                    <a:bodyPr/>
                    <a:lstStyle/>
                    <a:p>
                      <a:pPr algn="ctr"/>
                      <a:r>
                        <a:rPr lang="en-GB" dirty="0">
                          <a:latin typeface="Times New Roman" panose="02020603050405020304" pitchFamily="18" charset="0"/>
                          <a:cs typeface="Times New Roman" panose="02020603050405020304" pitchFamily="18" charset="0"/>
                        </a:rPr>
                        <a:t>M3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28.82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48.76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74.36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4864506"/>
                  </a:ext>
                </a:extLst>
              </a:tr>
            </a:tbl>
          </a:graphicData>
        </a:graphic>
      </p:graphicFrame>
      <p:sp>
        <p:nvSpPr>
          <p:cNvPr id="6" name="TextBox 5">
            <a:extLst>
              <a:ext uri="{FF2B5EF4-FFF2-40B4-BE49-F238E27FC236}">
                <a16:creationId xmlns:a16="http://schemas.microsoft.com/office/drawing/2014/main" id="{ABE114B3-D863-4D05-94E6-6CB70D3CA9A3}"/>
              </a:ext>
            </a:extLst>
          </p:cNvPr>
          <p:cNvSpPr txBox="1"/>
          <p:nvPr/>
        </p:nvSpPr>
        <p:spPr>
          <a:xfrm>
            <a:off x="1076131" y="236376"/>
            <a:ext cx="5505061"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COMPRESSIVE STRENGTH TEST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352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489"/>
            <a:ext cx="7772400" cy="1465544"/>
          </a:xfrm>
        </p:spPr>
        <p:txBody>
          <a:bodyPr>
            <a:normAutofit/>
          </a:bodyPr>
          <a:lstStyle/>
          <a:p>
            <a:pPr algn="ctr"/>
            <a:r>
              <a:rPr lang="en-US" sz="6000" dirty="0">
                <a:latin typeface="Algerian" pitchFamily="82" charset="0"/>
              </a:rPr>
              <a:t>THANK  YOU</a:t>
            </a:r>
          </a:p>
        </p:txBody>
      </p:sp>
    </p:spTree>
    <p:extLst>
      <p:ext uri="{BB962C8B-B14F-4D97-AF65-F5344CB8AC3E}">
        <p14:creationId xmlns:p14="http://schemas.microsoft.com/office/powerpoint/2010/main" val="197685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noAutofit/>
          </a:bodyPr>
          <a:lstStyle/>
          <a:p>
            <a:pPr marL="0" indent="0" algn="just">
              <a:lnSpc>
                <a:spcPct val="14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Graphene</a:t>
            </a:r>
            <a:r>
              <a:rPr lang="en-US" sz="2400" dirty="0">
                <a:latin typeface="Times New Roman" panose="02020603050405020304" pitchFamily="18" charset="0"/>
                <a:cs typeface="Times New Roman" panose="02020603050405020304" pitchFamily="18" charset="0"/>
              </a:rPr>
              <a:t> oxide has a property of expanding in cold conditions and contract in hot conditions which will reduce the expansion and contraction cracks in concrete. The challenges to the application of cement like low fracture toughness, vulnerability to harmful penetration, low tensile strength can be reduced to a great extent. </a:t>
            </a:r>
            <a:r>
              <a:rPr lang="en-US" sz="2400" dirty="0" err="1">
                <a:latin typeface="Times New Roman" panose="02020603050405020304" pitchFamily="18" charset="0"/>
                <a:cs typeface="Times New Roman" panose="02020603050405020304" pitchFamily="18" charset="0"/>
              </a:rPr>
              <a:t>Graphene</a:t>
            </a:r>
            <a:r>
              <a:rPr lang="en-US" sz="2400" dirty="0">
                <a:latin typeface="Times New Roman" panose="02020603050405020304" pitchFamily="18" charset="0"/>
                <a:cs typeface="Times New Roman" panose="02020603050405020304" pitchFamily="18" charset="0"/>
              </a:rPr>
              <a:t> was manufactured by physical method and its purity exceeded 95%. The </a:t>
            </a:r>
            <a:r>
              <a:rPr lang="en-US" sz="2400" dirty="0" err="1">
                <a:latin typeface="Times New Roman" panose="02020603050405020304" pitchFamily="18" charset="0"/>
                <a:cs typeface="Times New Roman" panose="02020603050405020304" pitchFamily="18" charset="0"/>
              </a:rPr>
              <a:t>graphene</a:t>
            </a:r>
            <a:r>
              <a:rPr lang="en-US" sz="2400" dirty="0">
                <a:latin typeface="Times New Roman" panose="02020603050405020304" pitchFamily="18" charset="0"/>
                <a:cs typeface="Times New Roman" panose="02020603050405020304" pitchFamily="18" charset="0"/>
              </a:rPr>
              <a:t> consisted of 1–5 layers averaging  1.0–1.77 nm in thickness and 2–10 nm in diameter. Its specific surface ratio ranged from 360 to 450 m</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/g.</a:t>
            </a:r>
          </a:p>
        </p:txBody>
      </p:sp>
      <p:sp>
        <p:nvSpPr>
          <p:cNvPr id="2" name="Title 1"/>
          <p:cNvSpPr>
            <a:spLocks noGrp="1"/>
          </p:cNvSpPr>
          <p:nvPr>
            <p:ph type="title"/>
          </p:nvPr>
        </p:nvSpPr>
        <p:spPr>
          <a:xfrm>
            <a:off x="457200" y="76200"/>
            <a:ext cx="8229600" cy="1143000"/>
          </a:xfrm>
        </p:spPr>
        <p:txBody>
          <a:bodyPr/>
          <a:lstStyle/>
          <a:p>
            <a:pPr algn="l"/>
            <a:r>
              <a:rPr lang="en-US" b="1" dirty="0">
                <a:latin typeface="Book Antiqua" pitchFamily="18" charset="0"/>
              </a:rPr>
              <a:t>Introduction </a:t>
            </a:r>
          </a:p>
        </p:txBody>
      </p:sp>
      <p:cxnSp>
        <p:nvCxnSpPr>
          <p:cNvPr id="5" name="Straight Connector 4"/>
          <p:cNvCxnSpPr/>
          <p:nvPr/>
        </p:nvCxnSpPr>
        <p:spPr>
          <a:xfrm>
            <a:off x="381000" y="1096962"/>
            <a:ext cx="8305800"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2642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noAutofit/>
          </a:bodyPr>
          <a:lstStyle/>
          <a:p>
            <a:pPr marL="0" indent="0" algn="just">
              <a:lnSpc>
                <a:spcPct val="140000"/>
              </a:lnSpc>
              <a:spcBef>
                <a:spcPts val="600"/>
              </a:spcBef>
              <a:spcAft>
                <a:spcPts val="1200"/>
              </a:spcAft>
              <a:buNone/>
            </a:pPr>
            <a:r>
              <a:rPr lang="en-US" sz="2400" dirty="0">
                <a:latin typeface="Times New Roman" panose="02020603050405020304" pitchFamily="18" charset="0"/>
                <a:ea typeface="Calibri"/>
                <a:cs typeface="Times New Roman" panose="02020603050405020304" pitchFamily="18" charset="0"/>
              </a:rPr>
              <a:t>	There is an increase in 146% in compressive strength and 79.5% in flexural strength and decrease of about 400% in permeability compared to conventional concrete. Therefore it reduce the size of the structural components there by there will be a reduction of cost in construction. </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76200"/>
            <a:ext cx="8229600" cy="1143000"/>
          </a:xfrm>
        </p:spPr>
        <p:txBody>
          <a:bodyPr>
            <a:normAutofit fontScale="90000"/>
          </a:bodyPr>
          <a:lstStyle/>
          <a:p>
            <a:r>
              <a:rPr lang="en-US" b="1" dirty="0">
                <a:latin typeface="Book Antiqua" pitchFamily="18" charset="0"/>
              </a:rPr>
              <a:t>Introduction						 (</a:t>
            </a:r>
            <a:r>
              <a:rPr lang="en-US" b="1" dirty="0" err="1">
                <a:latin typeface="Book Antiqua" pitchFamily="18" charset="0"/>
              </a:rPr>
              <a:t>Cont</a:t>
            </a:r>
            <a:r>
              <a:rPr lang="en-US" b="1" dirty="0">
                <a:latin typeface="Book Antiqua" pitchFamily="18" charset="0"/>
              </a:rPr>
              <a:t>….) </a:t>
            </a:r>
          </a:p>
        </p:txBody>
      </p:sp>
      <p:cxnSp>
        <p:nvCxnSpPr>
          <p:cNvPr id="5" name="Straight Connector 4"/>
          <p:cNvCxnSpPr/>
          <p:nvPr/>
        </p:nvCxnSpPr>
        <p:spPr>
          <a:xfrm>
            <a:off x="381000" y="1096962"/>
            <a:ext cx="8305800"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3300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953000"/>
          </a:xfrm>
        </p:spPr>
        <p:txBody>
          <a:bodyPr>
            <a:noAutofit/>
          </a:bodyPr>
          <a:lstStyle/>
          <a:p>
            <a:pPr algn="just">
              <a:lnSpc>
                <a:spcPct val="150000"/>
              </a:lnSpc>
              <a:buFont typeface="Wingdings" pitchFamily="2" charset="2"/>
              <a:buChar char="ü"/>
            </a:pPr>
            <a:r>
              <a:rPr lang="en-GB" sz="2400" dirty="0">
                <a:latin typeface="Times New Roman" panose="02020603050405020304" pitchFamily="18" charset="0"/>
                <a:cs typeface="Times New Roman" panose="02020603050405020304" pitchFamily="18" charset="0"/>
              </a:rPr>
              <a:t>To increase </a:t>
            </a:r>
            <a:r>
              <a:rPr lang="en-US" sz="2400" dirty="0">
                <a:latin typeface="Times New Roman" panose="02020603050405020304" pitchFamily="18" charset="0"/>
                <a:cs typeface="Times New Roman" panose="02020603050405020304" pitchFamily="18" charset="0"/>
              </a:rPr>
              <a:t>mechanical properties of concrete (workability, strength behavior, flexural behavior, water absorption, porosity, and durability) and micro level structural analysis (SEM analysis) will be done. </a:t>
            </a:r>
          </a:p>
          <a:p>
            <a:pPr marL="284163" indent="-284163" algn="just">
              <a:lnSpc>
                <a:spcPct val="150000"/>
              </a:lnSpc>
              <a:buFont typeface="Wingdings" pitchFamily="2" charset="2"/>
              <a:buChar char="ü"/>
            </a:pPr>
            <a:r>
              <a:rPr lang="en-US" sz="2400" dirty="0">
                <a:latin typeface="Times New Roman" panose="02020603050405020304" pitchFamily="18" charset="0"/>
                <a:cs typeface="Times New Roman" panose="02020603050405020304" pitchFamily="18" charset="0"/>
              </a:rPr>
              <a:t>Development of high performance concrete by using </a:t>
            </a:r>
            <a:r>
              <a:rPr lang="en-GB" sz="2400" dirty="0" err="1">
                <a:latin typeface="Times New Roman" panose="02020603050405020304" pitchFamily="18" charset="0"/>
                <a:cs typeface="Times New Roman" panose="02020603050405020304" pitchFamily="18" charset="0"/>
              </a:rPr>
              <a:t>Graphene</a:t>
            </a:r>
            <a:r>
              <a:rPr lang="en-GB" sz="2400" dirty="0">
                <a:latin typeface="Times New Roman" panose="02020603050405020304" pitchFamily="18" charset="0"/>
                <a:cs typeface="Times New Roman" panose="02020603050405020304" pitchFamily="18" charset="0"/>
              </a:rPr>
              <a:t> oxide.</a:t>
            </a:r>
          </a:p>
          <a:p>
            <a:pPr marL="284163" indent="-284163" algn="just">
              <a:lnSpc>
                <a:spcPct val="150000"/>
              </a:lnSpc>
              <a:buFont typeface="Wingdings" pitchFamily="2" charset="2"/>
              <a:buChar char="ü"/>
            </a:pPr>
            <a:r>
              <a:rPr lang="en-GB" sz="2400" dirty="0">
                <a:latin typeface="Times New Roman" panose="02020603050405020304" pitchFamily="18" charset="0"/>
                <a:cs typeface="Times New Roman" panose="02020603050405020304" pitchFamily="18" charset="0"/>
              </a:rPr>
              <a:t>To reduce drying shrinkage cracks.</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ü"/>
            </a:pP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l"/>
            <a:r>
              <a:rPr lang="en-US" b="1" dirty="0">
                <a:latin typeface="Book Antiqua" pitchFamily="18" charset="0"/>
              </a:rPr>
              <a:t>Objective</a:t>
            </a:r>
          </a:p>
        </p:txBody>
      </p:sp>
      <p:cxnSp>
        <p:nvCxnSpPr>
          <p:cNvPr id="5" name="Straight Connector 4"/>
          <p:cNvCxnSpPr/>
          <p:nvPr/>
        </p:nvCxnSpPr>
        <p:spPr>
          <a:xfrm>
            <a:off x="381000" y="1295400"/>
            <a:ext cx="8305800"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97933105"/>
              </p:ext>
            </p:extLst>
          </p:nvPr>
        </p:nvGraphicFramePr>
        <p:xfrm>
          <a:off x="76201" y="1426800"/>
          <a:ext cx="8915401" cy="5199467"/>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754649">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4444818">
                <a:tc>
                  <a:txBody>
                    <a:bodyPr/>
                    <a:lstStyle/>
                    <a:p>
                      <a:pPr algn="ctr"/>
                      <a:r>
                        <a:rPr lang="en-US" sz="18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800" b="0" dirty="0">
                          <a:latin typeface="Times New Roman" panose="02020603050405020304" pitchFamily="18" charset="0"/>
                          <a:ea typeface="Calibri"/>
                          <a:cs typeface="Times New Roman" panose="02020603050405020304" pitchFamily="18" charset="0"/>
                        </a:rPr>
                        <a:t>Influence</a:t>
                      </a:r>
                      <a:r>
                        <a:rPr lang="en-US" sz="1800" b="0" baseline="0" dirty="0">
                          <a:latin typeface="Times New Roman" panose="02020603050405020304" pitchFamily="18" charset="0"/>
                          <a:ea typeface="Calibri"/>
                          <a:cs typeface="Times New Roman" panose="02020603050405020304" pitchFamily="18" charset="0"/>
                        </a:rPr>
                        <a:t> of </a:t>
                      </a:r>
                      <a:r>
                        <a:rPr lang="en-US" sz="1800" b="0" baseline="0" dirty="0" err="1">
                          <a:latin typeface="Times New Roman" panose="02020603050405020304" pitchFamily="18" charset="0"/>
                          <a:ea typeface="Calibri"/>
                          <a:cs typeface="Times New Roman" panose="02020603050405020304" pitchFamily="18" charset="0"/>
                        </a:rPr>
                        <a:t>graphene</a:t>
                      </a:r>
                      <a:r>
                        <a:rPr lang="en-US" sz="1800" b="0" baseline="0" dirty="0">
                          <a:latin typeface="Times New Roman" panose="02020603050405020304" pitchFamily="18" charset="0"/>
                          <a:ea typeface="Calibri"/>
                          <a:cs typeface="Times New Roman" panose="02020603050405020304" pitchFamily="18" charset="0"/>
                        </a:rPr>
                        <a:t> oxide on the mechanical properties,  fracture toughness, and micro hardness of recycled concrete</a:t>
                      </a:r>
                      <a:endParaRPr lang="en-US" sz="1800" b="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Jianlin</a:t>
                      </a:r>
                      <a:r>
                        <a:rPr lang="en-US" sz="1800" dirty="0">
                          <a:latin typeface="Times New Roman" panose="02020603050405020304" pitchFamily="18" charset="0"/>
                          <a:ea typeface="Calibri"/>
                          <a:cs typeface="Times New Roman" panose="02020603050405020304" pitchFamily="18" charset="0"/>
                        </a:rPr>
                        <a:t> </a:t>
                      </a:r>
                      <a:r>
                        <a:rPr lang="en-US" sz="1800" dirty="0" err="1">
                          <a:latin typeface="Times New Roman" panose="02020603050405020304" pitchFamily="18" charset="0"/>
                          <a:ea typeface="Calibri"/>
                          <a:cs typeface="Times New Roman" panose="02020603050405020304" pitchFamily="18" charset="0"/>
                        </a:rPr>
                        <a:t>Luo</a:t>
                      </a:r>
                      <a:r>
                        <a:rPr lang="en-US" sz="1800" dirty="0">
                          <a:latin typeface="Times New Roman" panose="02020603050405020304" pitchFamily="18" charset="0"/>
                          <a:ea typeface="Calibri"/>
                          <a:cs typeface="Times New Roman" panose="02020603050405020304" pitchFamily="18" charset="0"/>
                        </a:rPr>
                        <a:t> , </a:t>
                      </a:r>
                      <a:r>
                        <a:rPr lang="en-US" sz="1800" dirty="0" err="1">
                          <a:latin typeface="Times New Roman" panose="02020603050405020304" pitchFamily="18" charset="0"/>
                          <a:ea typeface="Calibri"/>
                          <a:cs typeface="Times New Roman" panose="02020603050405020304" pitchFamily="18" charset="0"/>
                        </a:rPr>
                        <a:t>Shuaichao</a:t>
                      </a:r>
                      <a:r>
                        <a:rPr lang="en-US" sz="1800" dirty="0">
                          <a:latin typeface="Times New Roman" panose="02020603050405020304" pitchFamily="18" charset="0"/>
                          <a:ea typeface="Calibri"/>
                          <a:cs typeface="Times New Roman" panose="02020603050405020304" pitchFamily="18" charset="0"/>
                        </a:rPr>
                        <a:t> Chen , </a:t>
                      </a:r>
                      <a:r>
                        <a:rPr lang="en-US" sz="1800" dirty="0" err="1">
                          <a:latin typeface="Times New Roman" panose="02020603050405020304" pitchFamily="18" charset="0"/>
                          <a:ea typeface="Calibri"/>
                          <a:cs typeface="Times New Roman" panose="02020603050405020304" pitchFamily="18" charset="0"/>
                        </a:rPr>
                        <a:t>Qiuyi</a:t>
                      </a:r>
                      <a:r>
                        <a:rPr lang="en-US" sz="1800" baseline="0" dirty="0">
                          <a:latin typeface="Times New Roman" panose="02020603050405020304" pitchFamily="18" charset="0"/>
                          <a:ea typeface="Calibri"/>
                          <a:cs typeface="Times New Roman" panose="02020603050405020304" pitchFamily="18" charset="0"/>
                        </a:rPr>
                        <a:t> Li , Chao Liu , Song </a:t>
                      </a:r>
                      <a:r>
                        <a:rPr lang="en-US" sz="1800" baseline="0" dirty="0" err="1">
                          <a:latin typeface="Times New Roman" panose="02020603050405020304" pitchFamily="18" charset="0"/>
                          <a:ea typeface="Calibri"/>
                          <a:cs typeface="Times New Roman" panose="02020603050405020304" pitchFamily="18" charset="0"/>
                        </a:rPr>
                        <a:t>Gao</a:t>
                      </a:r>
                      <a:r>
                        <a:rPr lang="en-US" sz="1800" baseline="0" dirty="0">
                          <a:latin typeface="Times New Roman" panose="02020603050405020304" pitchFamily="18" charset="0"/>
                          <a:ea typeface="Calibri"/>
                          <a:cs typeface="Times New Roman" panose="02020603050405020304" pitchFamily="18" charset="0"/>
                        </a:rPr>
                        <a:t>, </a:t>
                      </a:r>
                      <a:r>
                        <a:rPr lang="en-US" sz="1800" baseline="0" dirty="0" err="1">
                          <a:latin typeface="Times New Roman" panose="02020603050405020304" pitchFamily="18" charset="0"/>
                          <a:ea typeface="Calibri"/>
                          <a:cs typeface="Times New Roman" panose="02020603050405020304" pitchFamily="18" charset="0"/>
                        </a:rPr>
                        <a:t>Jigang</a:t>
                      </a:r>
                      <a:r>
                        <a:rPr lang="en-US" sz="1800" baseline="0" dirty="0">
                          <a:latin typeface="Times New Roman" panose="02020603050405020304" pitchFamily="18" charset="0"/>
                          <a:ea typeface="Calibri"/>
                          <a:cs typeface="Times New Roman" panose="02020603050405020304" pitchFamily="18" charset="0"/>
                        </a:rPr>
                        <a:t> Zhang</a:t>
                      </a:r>
                      <a:r>
                        <a:rPr lang="en-US" sz="1800" dirty="0">
                          <a:latin typeface="Times New Roman" panose="02020603050405020304" pitchFamily="18" charset="0"/>
                          <a:ea typeface="Calibri"/>
                          <a:cs typeface="Times New Roman" panose="02020603050405020304" pitchFamily="18" charset="0"/>
                        </a:rPr>
                        <a:t> </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err="1">
                          <a:latin typeface="Times New Roman" panose="02020603050405020304" pitchFamily="18" charset="0"/>
                          <a:ea typeface="Calibri"/>
                          <a:cs typeface="Times New Roman" panose="02020603050405020304" pitchFamily="18" charset="0"/>
                        </a:rPr>
                        <a:t>Nanomaterials</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MDPI</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2019</a:t>
                      </a:r>
                    </a:p>
                  </a:txBody>
                  <a:tcPr marL="68580" marR="68580" marT="0" marB="0" anchor="ctr"/>
                </a:tc>
                <a:tc>
                  <a:txBody>
                    <a:bodyPr/>
                    <a:lstStyle/>
                    <a:p>
                      <a:pPr marL="0" marR="0" algn="ctr">
                        <a:lnSpc>
                          <a:spcPct val="115000"/>
                        </a:lnSpc>
                        <a:spcBef>
                          <a:spcPts val="0"/>
                        </a:spcBef>
                        <a:spcAft>
                          <a:spcPts val="0"/>
                        </a:spcAft>
                        <a:buFont typeface="Wingdings" pitchFamily="2" charset="2"/>
                        <a:buNone/>
                      </a:pPr>
                      <a:r>
                        <a:rPr lang="en-US" sz="1800" dirty="0">
                          <a:latin typeface="Times New Roman" panose="02020603050405020304" pitchFamily="18" charset="0"/>
                          <a:ea typeface="Calibri"/>
                          <a:cs typeface="Times New Roman" panose="02020603050405020304" pitchFamily="18" charset="0"/>
                        </a:rPr>
                        <a:t>XRD</a:t>
                      </a:r>
                      <a:r>
                        <a:rPr lang="en-US" sz="1800" baseline="0" dirty="0">
                          <a:latin typeface="Times New Roman" panose="02020603050405020304" pitchFamily="18" charset="0"/>
                          <a:ea typeface="Calibri"/>
                          <a:cs typeface="Times New Roman" panose="02020603050405020304" pitchFamily="18" charset="0"/>
                        </a:rPr>
                        <a:t> and SEM images demonstrate that GO incorporation can only improve the overlapping pattern and size regular morphology of hydration products rather than introduce new crystal phases into  </a:t>
                      </a:r>
                      <a:r>
                        <a:rPr lang="en-US" sz="1800" baseline="0" dirty="0" err="1">
                          <a:latin typeface="Times New Roman" panose="02020603050405020304" pitchFamily="18" charset="0"/>
                          <a:ea typeface="Calibri"/>
                          <a:cs typeface="Times New Roman" panose="02020603050405020304" pitchFamily="18" charset="0"/>
                        </a:rPr>
                        <a:t>cementitious</a:t>
                      </a:r>
                      <a:r>
                        <a:rPr lang="en-US" sz="1800" baseline="0" dirty="0">
                          <a:latin typeface="Times New Roman" panose="02020603050405020304" pitchFamily="18" charset="0"/>
                          <a:ea typeface="Calibri"/>
                          <a:cs typeface="Times New Roman" panose="02020603050405020304" pitchFamily="18" charset="0"/>
                        </a:rPr>
                        <a:t> matrix   </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438411" y="153988"/>
            <a:ext cx="8229600" cy="1143000"/>
          </a:xfrm>
        </p:spPr>
        <p:txBody>
          <a:bodyPr/>
          <a:lstStyle/>
          <a:p>
            <a:pPr algn="l"/>
            <a:r>
              <a:rPr lang="en-US" b="1" dirty="0">
                <a:latin typeface="Book Antiqua" pitchFamily="2" charset="0"/>
              </a:rPr>
              <a:t>Literature Review</a:t>
            </a:r>
          </a:p>
        </p:txBody>
      </p:sp>
      <p:cxnSp>
        <p:nvCxnSpPr>
          <p:cNvPr id="4" name="Straight Connector 3"/>
          <p:cNvCxnSpPr/>
          <p:nvPr/>
        </p:nvCxnSpPr>
        <p:spPr>
          <a:xfrm>
            <a:off x="381000" y="1295400"/>
            <a:ext cx="8305800" cy="15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97623694"/>
              </p:ext>
            </p:extLst>
          </p:nvPr>
        </p:nvGraphicFramePr>
        <p:xfrm>
          <a:off x="137786" y="0"/>
          <a:ext cx="8915401" cy="6557375"/>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001038">
                  <a:extLst>
                    <a:ext uri="{9D8B030D-6E8A-4147-A177-3AD203B41FA5}">
                      <a16:colId xmlns:a16="http://schemas.microsoft.com/office/drawing/2014/main" val="20003"/>
                    </a:ext>
                  </a:extLst>
                </a:gridCol>
                <a:gridCol w="1119865">
                  <a:extLst>
                    <a:ext uri="{9D8B030D-6E8A-4147-A177-3AD203B41FA5}">
                      <a16:colId xmlns:a16="http://schemas.microsoft.com/office/drawing/2014/main" val="20004"/>
                    </a:ext>
                  </a:extLst>
                </a:gridCol>
                <a:gridCol w="927097">
                  <a:extLst>
                    <a:ext uri="{9D8B030D-6E8A-4147-A177-3AD203B41FA5}">
                      <a16:colId xmlns:a16="http://schemas.microsoft.com/office/drawing/2014/main" val="20005"/>
                    </a:ext>
                  </a:extLst>
                </a:gridCol>
                <a:gridCol w="2209802">
                  <a:extLst>
                    <a:ext uri="{9D8B030D-6E8A-4147-A177-3AD203B41FA5}">
                      <a16:colId xmlns:a16="http://schemas.microsoft.com/office/drawing/2014/main" val="20006"/>
                    </a:ext>
                  </a:extLst>
                </a:gridCol>
              </a:tblGrid>
              <a:tr h="951736">
                <a:tc>
                  <a:txBody>
                    <a:bodyPr/>
                    <a:lstStyle/>
                    <a:p>
                      <a:pPr algn="ctr"/>
                      <a:r>
                        <a:rPr lang="en-US" sz="1800" b="1" dirty="0">
                          <a:latin typeface="Times New Roman" panose="02020603050405020304" pitchFamily="18" charset="0"/>
                          <a:cs typeface="Times New Roman" panose="02020603050405020304" pitchFamily="18" charset="0"/>
                        </a:rPr>
                        <a:t>S. No</a:t>
                      </a:r>
                    </a:p>
                  </a:txBody>
                  <a:tcP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Title</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Author(s)</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Journal</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Publisher</a:t>
                      </a: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Issue/ </a:t>
                      </a:r>
                      <a:r>
                        <a:rPr lang="en-US" sz="1800" b="1" i="0" u="none" strike="noStrike" dirty="0" err="1">
                          <a:solidFill>
                            <a:srgbClr val="000000"/>
                          </a:solidFill>
                          <a:latin typeface="Times New Roman" panose="02020603050405020304" pitchFamily="18" charset="0"/>
                          <a:cs typeface="Times New Roman" panose="02020603050405020304" pitchFamily="18" charset="0"/>
                        </a:rPr>
                        <a:t>Vol</a:t>
                      </a:r>
                      <a:endParaRPr lang="en-US" sz="1800" b="1" i="0" u="none" strike="noStrike" dirty="0">
                        <a:solidFill>
                          <a:srgbClr val="000000"/>
                        </a:solidFill>
                        <a:latin typeface="Times New Roman" panose="02020603050405020304" pitchFamily="18" charset="0"/>
                        <a:cs typeface="Times New Roman" panose="02020603050405020304" pitchFamily="18" charset="0"/>
                      </a:endParaRPr>
                    </a:p>
                  </a:txBody>
                  <a:tcPr marL="5482" marR="5482" marT="5482" marB="0" anchor="ctr"/>
                </a:tc>
                <a:tc>
                  <a:txBody>
                    <a:bodyPr/>
                    <a:lstStyle/>
                    <a:p>
                      <a:pPr algn="ctr" fontAlgn="ctr"/>
                      <a:r>
                        <a:rPr lang="en-US" sz="1800" b="1" i="0" u="none" strike="noStrike" dirty="0">
                          <a:solidFill>
                            <a:srgbClr val="000000"/>
                          </a:solidFill>
                          <a:latin typeface="Times New Roman" panose="02020603050405020304" pitchFamily="18" charset="0"/>
                          <a:cs typeface="Times New Roman" panose="02020603050405020304" pitchFamily="18" charset="0"/>
                        </a:rPr>
                        <a:t>Findings</a:t>
                      </a:r>
                    </a:p>
                  </a:txBody>
                  <a:tcPr marL="5482" marR="5482" marT="5482" marB="0" anchor="ctr"/>
                </a:tc>
                <a:extLst>
                  <a:ext uri="{0D108BD9-81ED-4DB2-BD59-A6C34878D82A}">
                    <a16:rowId xmlns:a16="http://schemas.microsoft.com/office/drawing/2014/main" val="10000"/>
                  </a:ext>
                </a:extLst>
              </a:tr>
              <a:tr h="5605639">
                <a:tc>
                  <a:txBody>
                    <a:bodyPr/>
                    <a:lstStyle/>
                    <a:p>
                      <a:pPr algn="ctr"/>
                      <a:r>
                        <a:rPr lang="en-US" sz="18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800" b="0" dirty="0">
                          <a:latin typeface="Times New Roman" panose="02020603050405020304" pitchFamily="18" charset="0"/>
                          <a:ea typeface="Calibri"/>
                          <a:cs typeface="Times New Roman" panose="02020603050405020304" pitchFamily="18" charset="0"/>
                        </a:rPr>
                        <a:t>Effect Of On </a:t>
                      </a:r>
                      <a:r>
                        <a:rPr lang="en-US" sz="1800" b="0" dirty="0" err="1">
                          <a:latin typeface="Times New Roman" panose="02020603050405020304" pitchFamily="18" charset="0"/>
                          <a:ea typeface="Calibri"/>
                          <a:cs typeface="Times New Roman" panose="02020603050405020304" pitchFamily="18" charset="0"/>
                        </a:rPr>
                        <a:t>Graphene</a:t>
                      </a:r>
                      <a:r>
                        <a:rPr lang="en-US" sz="1800" b="0" dirty="0">
                          <a:latin typeface="Times New Roman" panose="02020603050405020304" pitchFamily="18" charset="0"/>
                          <a:ea typeface="Calibri"/>
                          <a:cs typeface="Times New Roman" panose="02020603050405020304" pitchFamily="18" charset="0"/>
                        </a:rPr>
                        <a:t> Oxide</a:t>
                      </a:r>
                      <a:r>
                        <a:rPr lang="en-US" sz="1800" b="0" baseline="0" dirty="0">
                          <a:latin typeface="Times New Roman" panose="02020603050405020304" pitchFamily="18" charset="0"/>
                          <a:ea typeface="Calibri"/>
                          <a:cs typeface="Times New Roman" panose="02020603050405020304" pitchFamily="18" charset="0"/>
                        </a:rPr>
                        <a:t> the Concrete Resistance to Chloride Ion Permeability </a:t>
                      </a:r>
                      <a:endParaRPr lang="en-US" sz="1800" b="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err="1">
                          <a:latin typeface="Times New Roman" panose="02020603050405020304" pitchFamily="18" charset="0"/>
                          <a:ea typeface="Calibri"/>
                          <a:cs typeface="Times New Roman" panose="02020603050405020304" pitchFamily="18" charset="0"/>
                        </a:rPr>
                        <a:t>Yihong</a:t>
                      </a:r>
                      <a:r>
                        <a:rPr lang="en-US" sz="1800" dirty="0">
                          <a:latin typeface="Times New Roman" panose="02020603050405020304" pitchFamily="18" charset="0"/>
                          <a:ea typeface="Calibri"/>
                          <a:cs typeface="Times New Roman" panose="02020603050405020304" pitchFamily="18" charset="0"/>
                        </a:rPr>
                        <a:t> </a:t>
                      </a:r>
                      <a:r>
                        <a:rPr lang="en-US" sz="1800" dirty="0" err="1">
                          <a:latin typeface="Times New Roman" panose="02020603050405020304" pitchFamily="18" charset="0"/>
                          <a:ea typeface="Calibri"/>
                          <a:cs typeface="Times New Roman" panose="02020603050405020304" pitchFamily="18" charset="0"/>
                        </a:rPr>
                        <a:t>Xu,Yingfang</a:t>
                      </a:r>
                      <a:r>
                        <a:rPr lang="en-US" sz="1800" dirty="0">
                          <a:latin typeface="Times New Roman" panose="02020603050405020304" pitchFamily="18" charset="0"/>
                          <a:ea typeface="Calibri"/>
                          <a:cs typeface="Times New Roman" panose="02020603050405020304" pitchFamily="18" charset="0"/>
                        </a:rPr>
                        <a:t> Fan</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ACMME</a:t>
                      </a:r>
                      <a:r>
                        <a:rPr lang="en-US" sz="1800" baseline="0" dirty="0">
                          <a:latin typeface="Times New Roman" panose="02020603050405020304" pitchFamily="18" charset="0"/>
                          <a:ea typeface="Calibri"/>
                          <a:cs typeface="Times New Roman" panose="02020603050405020304" pitchFamily="18" charset="0"/>
                        </a:rPr>
                        <a:t> 2018</a:t>
                      </a:r>
                      <a:endParaRPr lang="en-US"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IOP</a:t>
                      </a:r>
                    </a:p>
                  </a:txBody>
                  <a:tcPr marL="68580" marR="68580" marT="0" marB="0" anchor="ctr"/>
                </a:tc>
                <a:tc>
                  <a:txBody>
                    <a:bodyPr/>
                    <a:lstStyle/>
                    <a:p>
                      <a:pPr algn="ctr" fontAlgn="base"/>
                      <a:r>
                        <a:rPr lang="en-US" sz="1800" b="0" i="0" kern="1200" dirty="0">
                          <a:solidFill>
                            <a:schemeClr val="tx1"/>
                          </a:solidFill>
                          <a:latin typeface="Times New Roman" panose="02020603050405020304" pitchFamily="18" charset="0"/>
                          <a:ea typeface="+mn-ea"/>
                          <a:cs typeface="Times New Roman" panose="02020603050405020304" pitchFamily="18" charset="0"/>
                        </a:rPr>
                        <a:t>2018</a:t>
                      </a:r>
                    </a:p>
                  </a:txBody>
                  <a:tcPr marL="68580" marR="68580" marT="0" marB="0" anchor="ctr"/>
                </a:tc>
                <a:tc>
                  <a:txBody>
                    <a:bodyPr/>
                    <a:lstStyle/>
                    <a:p>
                      <a:pPr marL="0" marR="0" indent="0" algn="ctr">
                        <a:lnSpc>
                          <a:spcPct val="115000"/>
                        </a:lnSpc>
                        <a:spcBef>
                          <a:spcPts val="0"/>
                        </a:spcBef>
                        <a:spcAft>
                          <a:spcPts val="0"/>
                        </a:spcAft>
                        <a:buFont typeface="Courier New" pitchFamily="49" charset="0"/>
                        <a:buNone/>
                      </a:pPr>
                      <a:r>
                        <a:rPr lang="en-US" sz="1800" dirty="0">
                          <a:solidFill>
                            <a:srgbClr val="000000"/>
                          </a:solidFill>
                          <a:latin typeface="Times New Roman" panose="02020603050405020304" pitchFamily="18" charset="0"/>
                          <a:ea typeface="Calibri"/>
                          <a:cs typeface="Times New Roman" panose="02020603050405020304" pitchFamily="18" charset="0"/>
                        </a:rPr>
                        <a:t>When</a:t>
                      </a:r>
                      <a:r>
                        <a:rPr lang="en-US" sz="1800" baseline="0" dirty="0">
                          <a:solidFill>
                            <a:srgbClr val="000000"/>
                          </a:solidFill>
                          <a:latin typeface="Times New Roman" panose="02020603050405020304" pitchFamily="18" charset="0"/>
                          <a:ea typeface="Calibri"/>
                          <a:cs typeface="Times New Roman" panose="02020603050405020304" pitchFamily="18" charset="0"/>
                        </a:rPr>
                        <a:t> the content of graphite oxide is low ,the resistance to chloride ion erosion is weaker than that of ordinary concrete , and the effect is the best when the content of graphite oxide is 0.03 of cement mass.</a:t>
                      </a:r>
                      <a:endParaRPr lang="en-US" sz="180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67384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695</TotalTime>
  <Words>3738</Words>
  <Application>Microsoft Office PowerPoint</Application>
  <PresentationFormat>On-screen Show (4:3)</PresentationFormat>
  <Paragraphs>533</Paragraphs>
  <Slides>45</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Algerian</vt:lpstr>
      <vt:lpstr>Arial</vt:lpstr>
      <vt:lpstr>Arial Rounded MT Bold</vt:lpstr>
      <vt:lpstr>Book Antiqua</vt:lpstr>
      <vt:lpstr>Calibri</vt:lpstr>
      <vt:lpstr>Courier New</vt:lpstr>
      <vt:lpstr>Franklin Gothic Heavy</vt:lpstr>
      <vt:lpstr>Lucida Sans Unicode</vt:lpstr>
      <vt:lpstr>Times New Roman</vt:lpstr>
      <vt:lpstr>Verdana</vt:lpstr>
      <vt:lpstr>Wingdings</vt:lpstr>
      <vt:lpstr>Wingdings 2</vt:lpstr>
      <vt:lpstr>Wingdings 3</vt:lpstr>
      <vt:lpstr>Concourse</vt:lpstr>
      <vt:lpstr>DEVELOPMENT OF HIGH PERFORMANCE CONCRETE BY USING GRAPHENE OXIDE </vt:lpstr>
      <vt:lpstr>Presentation Outline</vt:lpstr>
      <vt:lpstr>Abstract</vt:lpstr>
      <vt:lpstr>Abstract                         (Cont….)</vt:lpstr>
      <vt:lpstr>Introduction </vt:lpstr>
      <vt:lpstr>Introduction       (Cont….) </vt:lpstr>
      <vt:lpstr>Objective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Outline</dc:title>
  <dc:creator>Saurav Santhosh</dc:creator>
  <cp:lastModifiedBy>Arunima Krishnakumar</cp:lastModifiedBy>
  <cp:revision>55</cp:revision>
  <dcterms:modified xsi:type="dcterms:W3CDTF">2022-01-05T14:20:18Z</dcterms:modified>
</cp:coreProperties>
</file>