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5" y="3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2A990-855D-FFC2-E47F-1BCF1151B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B1D7C-589B-BF80-86F2-A7448138F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B5939-4F5F-9293-70F5-0F4D6A6BF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1F0F-1EE9-44EF-99B5-26CBDE2275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54C5B-4252-EAEE-74BE-5636E0ECB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D4F7E-8A15-EC2D-2678-1D897AAE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6E00-59D7-4F99-8586-B600A08B2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7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991F-F2E6-75EF-3B1D-DA376BCE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52FD4-2E9E-EC5A-1876-2DE9C2D13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6DEC7-CE17-1F90-C285-7F475038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1F0F-1EE9-44EF-99B5-26CBDE2275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FEBB3-C4A4-9F9B-78EB-07DC94A6F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B3789-2D1C-3686-99A0-8CFE80E0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6E00-59D7-4F99-8586-B600A08B2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1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D25BAD-A039-7028-063E-BA1B2B455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E5EA9-B4EC-65AA-84C2-9C9413F1A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331DA-9013-2D0A-DC22-EBE2F519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1F0F-1EE9-44EF-99B5-26CBDE2275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FCE28-FDB6-8A64-8E6A-78ADC988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F4EB8-C6C9-85DE-7B8E-44A85211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6E00-59D7-4F99-8586-B600A08B2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2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AA32C-52E9-88E6-6F21-36D7E09D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5785E-B63D-A873-996C-EDC32E830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55F83-5890-54B8-B7B6-06949C783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1F0F-1EE9-44EF-99B5-26CBDE2275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BACF0-7A7E-502A-C269-9187A61DC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4416A-7545-B25D-4A78-B53B7164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6E00-59D7-4F99-8586-B600A08B2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6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D499-A6C5-68D0-2099-AD3C2DD3E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014A3-3AFB-AD80-104A-51AAF2E52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07ED4-8518-C650-331D-F7FDBC9C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1F0F-1EE9-44EF-99B5-26CBDE2275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FBDC5-18AA-7E68-9226-12B6F0F3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392A3-013B-1F2F-BA8D-BACFA3B22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6E00-59D7-4F99-8586-B600A08B2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3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839B3-710F-4624-71AB-96275780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493A2-5222-B6C6-7F43-494D44580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1808D-836D-53D4-2116-9952F4F9B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DF387-65B1-BA37-090A-5A38C758A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1F0F-1EE9-44EF-99B5-26CBDE2275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9241B-0516-A2F8-8442-7D8110F1D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5C561-16FE-F91C-B90B-F6DF4DC17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6E00-59D7-4F99-8586-B600A08B2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03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064E-F155-F3FA-742B-52BE8B59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1D6C0-E07A-6A1C-8FB0-BFB6252AB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3EC5D-C979-7098-9F86-E7B075F3F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367293-33A6-D33B-2624-041F4F20B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DA6F7-79D3-C1D9-03A5-957E9A2CC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161E71-2051-D770-7A55-C3401AFBD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1F0F-1EE9-44EF-99B5-26CBDE2275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CDE5F-1B36-EE05-2044-192C6B980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12211-65B8-9196-12F8-A71C8600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6E00-59D7-4F99-8586-B600A08B2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4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88F63-55ED-A36E-31A6-1BE2D815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2745F-31CB-E39B-298E-CB563091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1F0F-1EE9-44EF-99B5-26CBDE2275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92E9F-890C-8262-BD47-22487499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112E2-73E6-4215-C1ED-C7B8BB9F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6E00-59D7-4F99-8586-B600A08B2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9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7E844-19C9-9DF4-238B-23EE1F064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1F0F-1EE9-44EF-99B5-26CBDE2275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7D036-A98D-49A1-96F6-806411D5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A3AF8-B19D-23DD-F208-00FE65B8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6E00-59D7-4F99-8586-B600A08B2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616BD-EC7B-BBC2-169C-A09B7BE3C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43EBD-1B6B-8EE6-1619-488DA703A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36EAA-2D34-54D3-ECAE-A98A30ACC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5C7F6-64DE-356E-DF76-CABD6197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1F0F-1EE9-44EF-99B5-26CBDE2275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7D33D-F75D-D559-1E65-CBC8C71A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4F3EB-076D-B06E-2E58-9AFF4F81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6E00-59D7-4F99-8586-B600A08B2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3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5186-2ECD-AB26-E0E7-F638DA738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9334D-C95A-14D4-2A1A-799C78ECE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9958D-7852-2367-5F9C-BCE7C6F60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AE52D-5F06-C2FC-16BA-37E7A4A8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1F0F-1EE9-44EF-99B5-26CBDE2275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9A402-BA6D-532C-FF73-646F1ADBB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3F182-FF72-8EA4-C882-A4B65D33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6E00-59D7-4F99-8586-B600A08B2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6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B9E5BE-29B1-6C17-7A53-4E8EAF711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0BC66-F184-3F87-916D-0ABA62CA0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5D6C8-7629-F758-DC6C-803AD470A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71F0F-1EE9-44EF-99B5-26CBDE2275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5B17E-53D0-AA37-7C39-11EF57812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AAFB5-ED8D-F421-BB36-F0210CD28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66E00-59D7-4F99-8586-B600A08B2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3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heatherhollick.com/sdm_downloads/annual-review-and-planning-template-microsoft-word/" TargetMode="External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y.wikipedia.org/wiki/Microsoft_Excel" TargetMode="External"/><Relationship Id="rId5" Type="http://schemas.openxmlformats.org/officeDocument/2006/relationships/image" Target="../media/image3.png"/><Relationship Id="rId10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creativecommons.org/licenses/by-nc-sa/3.0/" TargetMode="External"/><Relationship Id="rId9" Type="http://schemas.openxmlformats.org/officeDocument/2006/relationships/hyperlink" Target="https://accesoinfohistoria.blogspot.com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code-html-computer-internet-it-ict-pc-hacker-hacking-wallpaper-gahnp/download/1920x1080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ixabay.com/en/source-code-code-programming-c-583537/" TargetMode="Externa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F2B788-4861-8F6D-06F7-B800C1C390CF}"/>
              </a:ext>
            </a:extLst>
          </p:cNvPr>
          <p:cNvSpPr/>
          <p:nvPr/>
        </p:nvSpPr>
        <p:spPr>
          <a:xfrm>
            <a:off x="-42153" y="0"/>
            <a:ext cx="12276306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98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i="1" dirty="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D4793D8-FBA5-ACC2-AE63-01D524DB6DB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15929" y="578157"/>
            <a:ext cx="2029221" cy="20292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5A40E9B-9F89-624B-E8BC-5E1C3F97D3E2}"/>
              </a:ext>
            </a:extLst>
          </p:cNvPr>
          <p:cNvSpPr txBox="1"/>
          <p:nvPr/>
        </p:nvSpPr>
        <p:spPr>
          <a:xfrm>
            <a:off x="9769791" y="3144487"/>
            <a:ext cx="201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heatherhollick.com/sdm_downloads/annual-review-and-planning-template-microsoft-word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3B815A7-6ADC-0E35-59ED-1DF16051E76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374641" y="2696241"/>
            <a:ext cx="2091105" cy="19464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242DE3-F5AA-1649-211A-C032E85D1D42}"/>
              </a:ext>
            </a:extLst>
          </p:cNvPr>
          <p:cNvSpPr txBox="1"/>
          <p:nvPr/>
        </p:nvSpPr>
        <p:spPr>
          <a:xfrm>
            <a:off x="10069727" y="4892418"/>
            <a:ext cx="12849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s://my.wikipedia.org/wiki/Microsoft_Exce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7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53D2E3-C475-4667-8F8E-65B97103C664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721112" y="4731575"/>
            <a:ext cx="1982150" cy="194647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C583E4C-3129-0185-E3F1-0AA73A9A88EC}"/>
              </a:ext>
            </a:extLst>
          </p:cNvPr>
          <p:cNvSpPr txBox="1"/>
          <p:nvPr/>
        </p:nvSpPr>
        <p:spPr>
          <a:xfrm>
            <a:off x="10796908" y="7074339"/>
            <a:ext cx="9329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9" tooltip="https://accesoinfohistoria.blogspot.com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0" tooltip="https://creativecommons.org/licenses/by-nc-nd/3.0/"/>
              </a:rPr>
              <a:t>CC BY-NC-ND</a:t>
            </a:r>
            <a:endParaRPr lang="en-US" sz="9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929E08-E74B-35E6-99C0-817ACF48AF21}"/>
              </a:ext>
            </a:extLst>
          </p:cNvPr>
          <p:cNvSpPr txBox="1"/>
          <p:nvPr/>
        </p:nvSpPr>
        <p:spPr>
          <a:xfrm>
            <a:off x="1560088" y="1977392"/>
            <a:ext cx="70461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CIT COURSE</a:t>
            </a:r>
          </a:p>
          <a:p>
            <a:pPr algn="ctr"/>
            <a:r>
              <a:rPr lang="en-US" sz="5400" b="1" u="sng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FINAL PROJECT</a:t>
            </a:r>
          </a:p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A66DEA-7764-360C-5776-9BAC13B209B6}"/>
              </a:ext>
            </a:extLst>
          </p:cNvPr>
          <p:cNvSpPr txBox="1"/>
          <p:nvPr/>
        </p:nvSpPr>
        <p:spPr>
          <a:xfrm>
            <a:off x="4616912" y="5176150"/>
            <a:ext cx="4084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BY</a:t>
            </a:r>
          </a:p>
          <a:p>
            <a:pPr algn="ctr"/>
            <a:r>
              <a:rPr lang="en-US" sz="3200" b="1" i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ANABIA KHALID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104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BA2833-52E9-9E12-8BCB-3BB4489D574E}"/>
              </a:ext>
            </a:extLst>
          </p:cNvPr>
          <p:cNvSpPr/>
          <p:nvPr/>
        </p:nvSpPr>
        <p:spPr>
          <a:xfrm>
            <a:off x="0" y="7664"/>
            <a:ext cx="12276306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98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9E3F884F-C0A0-ECEB-6BC2-0C55EC20C3B9}"/>
              </a:ext>
            </a:extLst>
          </p:cNvPr>
          <p:cNvSpPr/>
          <p:nvPr/>
        </p:nvSpPr>
        <p:spPr>
          <a:xfrm>
            <a:off x="2114632" y="223912"/>
            <a:ext cx="4523826" cy="1476391"/>
          </a:xfrm>
          <a:prstGeom prst="roundRect">
            <a:avLst/>
          </a:prstGeom>
          <a:ln>
            <a:noFill/>
          </a:ln>
          <a:effectLst>
            <a:outerShdw blurRad="2032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Resume (MS Word)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F3941D7-5D81-FF3E-100E-9CAC6812C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285" y="962108"/>
            <a:ext cx="4292317" cy="5538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25FCFB-1162-34AD-55B8-FF104526EB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2" r="14762"/>
          <a:stretch/>
        </p:blipFill>
        <p:spPr>
          <a:xfrm>
            <a:off x="196129" y="2317068"/>
            <a:ext cx="1828800" cy="1828800"/>
          </a:xfrm>
          <a:prstGeom prst="ellipse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33C4CB-AC95-6FB9-48B7-D2DEAE8CC00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0" t="-2076" r="16120" b="2076"/>
          <a:stretch/>
        </p:blipFill>
        <p:spPr>
          <a:xfrm>
            <a:off x="669405" y="4291339"/>
            <a:ext cx="914400" cy="914400"/>
          </a:xfrm>
          <a:prstGeom prst="ellipse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758C7D-B8DB-9A9F-05E8-A6F8823B6F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6" t="2704" r="15093" b="8309"/>
          <a:stretch/>
        </p:blipFill>
        <p:spPr>
          <a:xfrm>
            <a:off x="669405" y="7463149"/>
            <a:ext cx="914400" cy="914400"/>
          </a:xfrm>
          <a:prstGeom prst="ellipse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82DD8E-43F6-A8FC-EE7E-AC4FA3A28F6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8" r="14228"/>
          <a:stretch/>
        </p:blipFill>
        <p:spPr>
          <a:xfrm>
            <a:off x="653329" y="5351210"/>
            <a:ext cx="914400" cy="914400"/>
          </a:xfrm>
          <a:prstGeom prst="ellipse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12BA664-74F8-B269-436E-D054B722380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1" t="703" r="16624" b="-703"/>
          <a:stretch/>
        </p:blipFill>
        <p:spPr>
          <a:xfrm>
            <a:off x="669405" y="8515219"/>
            <a:ext cx="914400" cy="914400"/>
          </a:xfrm>
          <a:prstGeom prst="ellipse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E580900-6999-9284-CF0A-0F785105ABC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6" r="11826"/>
          <a:stretch/>
        </p:blipFill>
        <p:spPr>
          <a:xfrm>
            <a:off x="653329" y="6411080"/>
            <a:ext cx="914400" cy="914400"/>
          </a:xfrm>
          <a:prstGeom prst="ellipse">
            <a:avLst/>
          </a:prstGeom>
        </p:spPr>
      </p:pic>
      <p:sp useBgFill="1"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7F75B89-0FD2-6061-6FB4-38B42A7D6242}"/>
              </a:ext>
            </a:extLst>
          </p:cNvPr>
          <p:cNvSpPr/>
          <p:nvPr/>
        </p:nvSpPr>
        <p:spPr>
          <a:xfrm>
            <a:off x="2135296" y="1804065"/>
            <a:ext cx="4503162" cy="3703850"/>
          </a:xfrm>
          <a:prstGeom prst="roundRect">
            <a:avLst/>
          </a:prstGeom>
          <a:ln>
            <a:noFill/>
          </a:ln>
          <a:effectLst>
            <a:outerShdw blurRad="2032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Created a professional resume using Microsoft Word.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Learned formatting tools like alignment, bullet points, borders, and table designs</a:t>
            </a:r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3071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95CD23-85E7-CD79-7E59-796E59621C66}"/>
              </a:ext>
            </a:extLst>
          </p:cNvPr>
          <p:cNvSpPr/>
          <p:nvPr/>
        </p:nvSpPr>
        <p:spPr>
          <a:xfrm>
            <a:off x="0" y="0"/>
            <a:ext cx="12276306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98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C4AB443F-9C71-31FD-8AFB-6F63B4697817}"/>
              </a:ext>
            </a:extLst>
          </p:cNvPr>
          <p:cNvSpPr/>
          <p:nvPr/>
        </p:nvSpPr>
        <p:spPr>
          <a:xfrm>
            <a:off x="2091193" y="209145"/>
            <a:ext cx="9864753" cy="1519237"/>
          </a:xfrm>
          <a:prstGeom prst="roundRect">
            <a:avLst/>
          </a:prstGeom>
          <a:ln>
            <a:noFill/>
          </a:ln>
          <a:effectLst>
            <a:outerShdw blurRad="2032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Data Validation (Excel)</a:t>
            </a:r>
          </a:p>
        </p:txBody>
      </p:sp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F41FEB0D-B23A-0307-093B-93A2D9FEB2B0}"/>
              </a:ext>
            </a:extLst>
          </p:cNvPr>
          <p:cNvSpPr/>
          <p:nvPr/>
        </p:nvSpPr>
        <p:spPr>
          <a:xfrm>
            <a:off x="2190684" y="1937527"/>
            <a:ext cx="3947470" cy="3246794"/>
          </a:xfrm>
          <a:prstGeom prst="roundRect">
            <a:avLst/>
          </a:prstGeom>
          <a:ln>
            <a:noFill/>
          </a:ln>
          <a:effectLst>
            <a:outerShdw blurRad="2032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Applied data validation rules to control the type of data entered in a cell.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Ensures accuracy and consistency in data entry.</a:t>
            </a:r>
          </a:p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50D517-6EF5-A768-AC9B-B114D9595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018" y="2036380"/>
            <a:ext cx="5329608" cy="31479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14A981-17D5-66A5-813E-8C08199111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2" r="14762"/>
          <a:stretch/>
        </p:blipFill>
        <p:spPr>
          <a:xfrm>
            <a:off x="469429" y="1321614"/>
            <a:ext cx="914400" cy="914400"/>
          </a:xfrm>
          <a:prstGeom prst="ellipse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EA0A44-E097-612E-E14D-B751CCADD2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0" t="-2076" r="16120" b="2076"/>
          <a:stretch/>
        </p:blipFill>
        <p:spPr>
          <a:xfrm>
            <a:off x="87083" y="2310318"/>
            <a:ext cx="1828800" cy="1828800"/>
          </a:xfrm>
          <a:prstGeom prst="ellipse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C611C7-BF12-4831-A656-BA1ACD15A1D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6" t="2704" r="15093" b="8309"/>
          <a:stretch/>
        </p:blipFill>
        <p:spPr>
          <a:xfrm>
            <a:off x="525413" y="6444290"/>
            <a:ext cx="914400" cy="914400"/>
          </a:xfrm>
          <a:prstGeom prst="ellipse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5E4A83-58BF-77C2-DF03-9CA07C502B5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8" r="14228"/>
          <a:stretch/>
        </p:blipFill>
        <p:spPr>
          <a:xfrm>
            <a:off x="509337" y="4297909"/>
            <a:ext cx="914400" cy="914400"/>
          </a:xfrm>
          <a:prstGeom prst="ellipse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1FBE2A-24D4-08FF-E04E-AC4C41504DF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6" r="11826"/>
          <a:stretch/>
        </p:blipFill>
        <p:spPr>
          <a:xfrm>
            <a:off x="509337" y="5371100"/>
            <a:ext cx="914400" cy="914400"/>
          </a:xfrm>
          <a:prstGeom prst="ellipse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7513CB-0008-FD57-1322-00FAD70EDF6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1" t="703" r="16624" b="-703"/>
          <a:stretch/>
        </p:blipFill>
        <p:spPr>
          <a:xfrm>
            <a:off x="525413" y="7496359"/>
            <a:ext cx="914400" cy="914400"/>
          </a:xfrm>
          <a:prstGeom prst="ellipse">
            <a:avLst/>
          </a:prstGeom>
        </p:spPr>
      </p:pic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8AB680F8-E051-18D3-B930-C54F15AF23F5}"/>
              </a:ext>
            </a:extLst>
          </p:cNvPr>
          <p:cNvSpPr/>
          <p:nvPr/>
        </p:nvSpPr>
        <p:spPr>
          <a:xfrm>
            <a:off x="10994240" y="2109928"/>
            <a:ext cx="894522" cy="2901991"/>
          </a:xfrm>
          <a:prstGeom prst="curved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1459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6C3AC5-8E74-F4B2-FDFB-5BAFA4C735D4}"/>
              </a:ext>
            </a:extLst>
          </p:cNvPr>
          <p:cNvSpPr/>
          <p:nvPr/>
        </p:nvSpPr>
        <p:spPr>
          <a:xfrm>
            <a:off x="0" y="0"/>
            <a:ext cx="12276306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98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F9C74FA1-889C-1004-C64E-63D09AC53573}"/>
              </a:ext>
            </a:extLst>
          </p:cNvPr>
          <p:cNvSpPr/>
          <p:nvPr/>
        </p:nvSpPr>
        <p:spPr>
          <a:xfrm>
            <a:off x="2091193" y="243192"/>
            <a:ext cx="10031057" cy="1571848"/>
          </a:xfrm>
          <a:prstGeom prst="roundRect">
            <a:avLst/>
          </a:prstGeom>
          <a:ln>
            <a:noFill/>
          </a:ln>
          <a:effectLst>
            <a:outerShdw blurRad="2032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VLOOKUP (Excel)</a:t>
            </a:r>
          </a:p>
        </p:txBody>
      </p:sp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A161E11C-F4CB-8D69-31FB-E91BDE4D88FE}"/>
              </a:ext>
            </a:extLst>
          </p:cNvPr>
          <p:cNvSpPr/>
          <p:nvPr/>
        </p:nvSpPr>
        <p:spPr>
          <a:xfrm>
            <a:off x="2172968" y="1936143"/>
            <a:ext cx="4595651" cy="3779922"/>
          </a:xfrm>
          <a:prstGeom prst="roundRect">
            <a:avLst/>
          </a:prstGeom>
          <a:ln>
            <a:noFill/>
          </a:ln>
          <a:effectLst>
            <a:outerShdw blurRad="2032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Used VLOOKUP to search for specific data in a table.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Learned how to quickly match and retrieve information from large datasets.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BA4D23-D589-EF0D-21A5-271BCD404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591" y="2058232"/>
            <a:ext cx="4811401" cy="36578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66675F-983E-A262-7D7D-E11F88F425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2" r="14762"/>
          <a:stretch/>
        </p:blipFill>
        <p:spPr>
          <a:xfrm>
            <a:off x="416814" y="352410"/>
            <a:ext cx="914400" cy="914400"/>
          </a:xfrm>
          <a:prstGeom prst="ellipse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94007D-31F0-50E3-BB32-6834A4B24F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0" t="-2076" r="16120" b="2076"/>
          <a:stretch/>
        </p:blipFill>
        <p:spPr>
          <a:xfrm>
            <a:off x="403013" y="1389624"/>
            <a:ext cx="914400" cy="914400"/>
          </a:xfrm>
          <a:prstGeom prst="ellipse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26AC74-C56D-AA3E-E96C-0FD16B010C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6" t="2704" r="15093" b="8309"/>
          <a:stretch/>
        </p:blipFill>
        <p:spPr>
          <a:xfrm>
            <a:off x="403013" y="5415666"/>
            <a:ext cx="914400" cy="914400"/>
          </a:xfrm>
          <a:prstGeom prst="ellipse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949F72-26D2-7B97-6496-B1D07FBE28C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8" r="14228"/>
          <a:stretch/>
        </p:blipFill>
        <p:spPr>
          <a:xfrm>
            <a:off x="131197" y="2426838"/>
            <a:ext cx="1828800" cy="1828800"/>
          </a:xfrm>
          <a:prstGeom prst="ellipse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31DA3A-B2F4-CADC-5321-E941FF57CB5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6" r="11826"/>
          <a:stretch/>
        </p:blipFill>
        <p:spPr>
          <a:xfrm>
            <a:off x="416814" y="4378452"/>
            <a:ext cx="914400" cy="914400"/>
          </a:xfrm>
          <a:prstGeom prst="ellipse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AB0F10-E589-EAED-71E7-668B1FC1880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1" t="703" r="16624" b="-703"/>
          <a:stretch/>
        </p:blipFill>
        <p:spPr>
          <a:xfrm>
            <a:off x="403013" y="6452882"/>
            <a:ext cx="914400" cy="914400"/>
          </a:xfrm>
          <a:prstGeom prst="ellipse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63F2C8A0-47BC-D8C2-8F6F-1377B0C41188}"/>
              </a:ext>
            </a:extLst>
          </p:cNvPr>
          <p:cNvSpPr/>
          <p:nvPr/>
        </p:nvSpPr>
        <p:spPr>
          <a:xfrm>
            <a:off x="7239663" y="4552122"/>
            <a:ext cx="1789043" cy="740730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06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5252A7-9984-1BEE-DB93-B67ABA48D0C5}"/>
              </a:ext>
            </a:extLst>
          </p:cNvPr>
          <p:cNvSpPr/>
          <p:nvPr/>
        </p:nvSpPr>
        <p:spPr>
          <a:xfrm>
            <a:off x="0" y="0"/>
            <a:ext cx="12276306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98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2B008B35-4C42-12E0-4526-AF74F3D27340}"/>
              </a:ext>
            </a:extLst>
          </p:cNvPr>
          <p:cNvSpPr/>
          <p:nvPr/>
        </p:nvSpPr>
        <p:spPr>
          <a:xfrm>
            <a:off x="2091193" y="230188"/>
            <a:ext cx="9891187" cy="1523308"/>
          </a:xfrm>
          <a:prstGeom prst="roundRect">
            <a:avLst/>
          </a:prstGeom>
          <a:ln>
            <a:noFill/>
          </a:ln>
          <a:effectLst>
            <a:outerShdw blurRad="2032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Pivot Table with Charts (Excel)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1FDFFA-E368-1B92-29F4-5EA823DEB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793" y="1981985"/>
            <a:ext cx="5674885" cy="31494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D5D555-F2F9-BCA6-E509-A3699C28E0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2" r="14762"/>
          <a:stretch/>
        </p:blipFill>
        <p:spPr>
          <a:xfrm>
            <a:off x="457200" y="-520589"/>
            <a:ext cx="914400" cy="914400"/>
          </a:xfrm>
          <a:prstGeom prst="ellipse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5BCC6E-7E94-BAA9-45F8-9D41E41973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0" t="-2076" r="16120" b="2076"/>
          <a:stretch/>
        </p:blipFill>
        <p:spPr>
          <a:xfrm>
            <a:off x="457200" y="502098"/>
            <a:ext cx="914400" cy="914400"/>
          </a:xfrm>
          <a:prstGeom prst="ellipse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D5F41A-EC6F-F0F0-9A03-4DF7E2A12D8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6" t="2704" r="15093" b="8309"/>
          <a:stretch/>
        </p:blipFill>
        <p:spPr>
          <a:xfrm>
            <a:off x="457200" y="4484559"/>
            <a:ext cx="914400" cy="914400"/>
          </a:xfrm>
          <a:prstGeom prst="ellipse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E5937E-CD7E-A370-DCE4-B84B41B6247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8" r="14228"/>
          <a:stretch/>
        </p:blipFill>
        <p:spPr>
          <a:xfrm>
            <a:off x="457200" y="1524785"/>
            <a:ext cx="914400" cy="914400"/>
          </a:xfrm>
          <a:prstGeom prst="ellipse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A716ED-5247-DA37-1DB5-7E3FCAB1816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6" r="11826"/>
          <a:stretch/>
        </p:blipFill>
        <p:spPr>
          <a:xfrm>
            <a:off x="50372" y="2547472"/>
            <a:ext cx="1828800" cy="1828800"/>
          </a:xfrm>
          <a:prstGeom prst="ellipse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D7A3A7-9632-4B18-2442-DAF2A76E969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1" t="703" r="16624" b="-703"/>
          <a:stretch/>
        </p:blipFill>
        <p:spPr>
          <a:xfrm>
            <a:off x="457200" y="5507247"/>
            <a:ext cx="914400" cy="914400"/>
          </a:xfrm>
          <a:prstGeom prst="ellipse">
            <a:avLst/>
          </a:prstGeom>
        </p:spPr>
      </p:pic>
      <p:sp useBgFill="1"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3152BC1-0618-F646-92EE-248D9C75FCB1}"/>
              </a:ext>
            </a:extLst>
          </p:cNvPr>
          <p:cNvSpPr/>
          <p:nvPr/>
        </p:nvSpPr>
        <p:spPr>
          <a:xfrm>
            <a:off x="2091193" y="1981985"/>
            <a:ext cx="3829074" cy="3149413"/>
          </a:xfrm>
          <a:prstGeom prst="roundRect">
            <a:avLst/>
          </a:prstGeom>
          <a:ln>
            <a:noFill/>
          </a:ln>
          <a:effectLst>
            <a:outerShdw blurRad="2032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Created pivot tables charts to visually display the summarized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Used bar charts, pie charts, or line graphs to show patterns and comparisons.</a:t>
            </a:r>
          </a:p>
        </p:txBody>
      </p:sp>
    </p:spTree>
    <p:extLst>
      <p:ext uri="{BB962C8B-B14F-4D97-AF65-F5344CB8AC3E}">
        <p14:creationId xmlns:p14="http://schemas.microsoft.com/office/powerpoint/2010/main" val="23575827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8B6C06-3EE6-FB6A-8803-BBCFB4718AC8}"/>
              </a:ext>
            </a:extLst>
          </p:cNvPr>
          <p:cNvSpPr/>
          <p:nvPr/>
        </p:nvSpPr>
        <p:spPr>
          <a:xfrm>
            <a:off x="0" y="0"/>
            <a:ext cx="12276306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98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85744D91-C036-514A-E265-838BF2F004AC}"/>
              </a:ext>
            </a:extLst>
          </p:cNvPr>
          <p:cNvSpPr/>
          <p:nvPr/>
        </p:nvSpPr>
        <p:spPr>
          <a:xfrm>
            <a:off x="1915883" y="168317"/>
            <a:ext cx="10091496" cy="1554157"/>
          </a:xfrm>
          <a:prstGeom prst="roundRect">
            <a:avLst/>
          </a:prstGeom>
          <a:ln>
            <a:noFill/>
          </a:ln>
          <a:effectLst>
            <a:outerShdw blurRad="2032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IF Statement (Excel)</a:t>
            </a:r>
          </a:p>
        </p:txBody>
      </p:sp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1E0302AF-509F-3DF4-02F8-C26229707CFD}"/>
              </a:ext>
            </a:extLst>
          </p:cNvPr>
          <p:cNvSpPr/>
          <p:nvPr/>
        </p:nvSpPr>
        <p:spPr>
          <a:xfrm>
            <a:off x="2016839" y="1952614"/>
            <a:ext cx="4093566" cy="3366958"/>
          </a:xfrm>
          <a:prstGeom prst="roundRect">
            <a:avLst/>
          </a:prstGeom>
          <a:ln>
            <a:noFill/>
          </a:ln>
          <a:effectLst>
            <a:outerShdw blurRad="2032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i="1" dirty="0">
                <a:latin typeface="Arial" panose="020B0604020202020204" pitchFamily="34" charset="0"/>
                <a:cs typeface="Arial" panose="020B0604020202020204" pitchFamily="34" charset="0"/>
              </a:rPr>
              <a:t>Used the IF function to apply logic in Excel (e.g., “If marks &gt;= 50 → Pass, else → Fail”).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i="1" dirty="0">
                <a:latin typeface="Arial" panose="020B0604020202020204" pitchFamily="34" charset="0"/>
                <a:cs typeface="Arial" panose="020B0604020202020204" pitchFamily="34" charset="0"/>
              </a:rPr>
              <a:t>Learned how we can automate decision-making based on conditions</a:t>
            </a:r>
            <a:r>
              <a:rPr lang="en-US" sz="1500" dirty="0"/>
              <a:t>.</a:t>
            </a:r>
          </a:p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7840AB-AB75-C9B5-B262-FF26A7C35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138" y="1952614"/>
            <a:ext cx="5550429" cy="33302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F1CB7E-EE9C-0E34-2CA9-C97860F18D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2" r="14762"/>
          <a:stretch/>
        </p:blipFill>
        <p:spPr>
          <a:xfrm>
            <a:off x="411612" y="-1529618"/>
            <a:ext cx="914400" cy="914400"/>
          </a:xfrm>
          <a:prstGeom prst="ellipse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5A2384-1D82-8A2B-7CC9-586ECF558D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0" t="-2076" r="16120" b="2076"/>
          <a:stretch/>
        </p:blipFill>
        <p:spPr>
          <a:xfrm>
            <a:off x="469472" y="-499944"/>
            <a:ext cx="914400" cy="914400"/>
          </a:xfrm>
          <a:prstGeom prst="ellipse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8CAC26-3248-2592-A7EF-4FE13815389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6" t="2704" r="15093" b="8309"/>
          <a:stretch/>
        </p:blipFill>
        <p:spPr>
          <a:xfrm>
            <a:off x="87083" y="2493093"/>
            <a:ext cx="1828800" cy="1828800"/>
          </a:xfrm>
          <a:prstGeom prst="ellipse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647DE8-3499-AA0B-27C9-1652E8CE76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8" r="14228"/>
          <a:stretch/>
        </p:blipFill>
        <p:spPr>
          <a:xfrm>
            <a:off x="477426" y="497735"/>
            <a:ext cx="914400" cy="914400"/>
          </a:xfrm>
          <a:prstGeom prst="ellipse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4F8F47-79C4-5195-5226-293F585031A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6" r="11826"/>
          <a:stretch/>
        </p:blipFill>
        <p:spPr>
          <a:xfrm>
            <a:off x="475448" y="1495414"/>
            <a:ext cx="914400" cy="914400"/>
          </a:xfrm>
          <a:prstGeom prst="ellipse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931D28-7E1F-432B-7061-EAC881EFDB7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1" t="703" r="16624" b="-703"/>
          <a:stretch/>
        </p:blipFill>
        <p:spPr>
          <a:xfrm>
            <a:off x="411612" y="4405172"/>
            <a:ext cx="914400" cy="914400"/>
          </a:xfrm>
          <a:prstGeom prst="ellipse">
            <a:avLst/>
          </a:prstGeom>
        </p:spPr>
      </p:pic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AB4A50D9-A485-8A8B-A7C5-D0B6ED6CC042}"/>
              </a:ext>
            </a:extLst>
          </p:cNvPr>
          <p:cNvSpPr/>
          <p:nvPr/>
        </p:nvSpPr>
        <p:spPr>
          <a:xfrm>
            <a:off x="11274115" y="1952613"/>
            <a:ext cx="581148" cy="1798237"/>
          </a:xfrm>
          <a:prstGeom prst="curved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1548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C08B60-1FAF-A249-B815-56AC4F881AF7}"/>
              </a:ext>
            </a:extLst>
          </p:cNvPr>
          <p:cNvSpPr/>
          <p:nvPr/>
        </p:nvSpPr>
        <p:spPr>
          <a:xfrm>
            <a:off x="0" y="0"/>
            <a:ext cx="12276306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98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66C84681-8E50-7D27-84A7-4161AA53646F}"/>
              </a:ext>
            </a:extLst>
          </p:cNvPr>
          <p:cNvSpPr/>
          <p:nvPr/>
        </p:nvSpPr>
        <p:spPr>
          <a:xfrm>
            <a:off x="1915883" y="243192"/>
            <a:ext cx="10086159" cy="1553335"/>
          </a:xfrm>
          <a:prstGeom prst="roundRect">
            <a:avLst/>
          </a:prstGeom>
          <a:ln>
            <a:noFill/>
          </a:ln>
          <a:effectLst>
            <a:outerShdw blurRad="2032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i="1" dirty="0">
                <a:latin typeface="Arial" panose="020B0604020202020204" pitchFamily="34" charset="0"/>
                <a:cs typeface="Arial" panose="020B0604020202020204" pitchFamily="34" charset="0"/>
              </a:rPr>
              <a:t>Conditional Formatting (Excel)</a:t>
            </a:r>
          </a:p>
        </p:txBody>
      </p:sp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5C1CB2AE-2017-FE79-5511-43E4A6B3E33B}"/>
              </a:ext>
            </a:extLst>
          </p:cNvPr>
          <p:cNvSpPr/>
          <p:nvPr/>
        </p:nvSpPr>
        <p:spPr>
          <a:xfrm>
            <a:off x="2091194" y="2039719"/>
            <a:ext cx="4043295" cy="3325610"/>
          </a:xfrm>
          <a:prstGeom prst="roundRect">
            <a:avLst/>
          </a:prstGeom>
          <a:ln>
            <a:noFill/>
          </a:ln>
          <a:effectLst>
            <a:outerShdw blurRad="2032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Applied conditional formatting to highlight important data (like highest/lowest values, duplicates).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Helped in quick decision-making by making data more readable.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0B0965-1942-7203-216A-60728259F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29" y="2121383"/>
            <a:ext cx="5501213" cy="32388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834176-A988-1306-0460-386CFDDCF9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2" r="14762"/>
          <a:stretch/>
        </p:blipFill>
        <p:spPr>
          <a:xfrm>
            <a:off x="513237" y="-2042361"/>
            <a:ext cx="914400" cy="914400"/>
          </a:xfrm>
          <a:prstGeom prst="ellipse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BECB5D-D6F3-5B33-CD7F-92BA74F767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0" t="-2076" r="16120" b="2076"/>
          <a:stretch/>
        </p:blipFill>
        <p:spPr>
          <a:xfrm>
            <a:off x="479746" y="-1553213"/>
            <a:ext cx="914400" cy="914400"/>
          </a:xfrm>
          <a:prstGeom prst="ellipse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3E33DF-8BA9-23B0-84C1-7E7BAD82264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6" t="2704" r="15093" b="8309"/>
          <a:stretch/>
        </p:blipFill>
        <p:spPr>
          <a:xfrm>
            <a:off x="544283" y="1401306"/>
            <a:ext cx="914400" cy="914400"/>
          </a:xfrm>
          <a:prstGeom prst="ellipse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EB6D84-C2E8-80A5-76A2-FA9D4DDB430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8" r="14228"/>
          <a:stretch/>
        </p:blipFill>
        <p:spPr>
          <a:xfrm>
            <a:off x="544283" y="-557376"/>
            <a:ext cx="914400" cy="914400"/>
          </a:xfrm>
          <a:prstGeom prst="ellipse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BBE006-4B24-6D70-D654-1C3A9D9A5AC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6" r="11826"/>
          <a:stretch/>
        </p:blipFill>
        <p:spPr>
          <a:xfrm>
            <a:off x="513237" y="421965"/>
            <a:ext cx="914400" cy="914400"/>
          </a:xfrm>
          <a:prstGeom prst="ellipse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F1F78F-E529-9B7B-CA54-3D4A94434FA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1" t="703" r="16624" b="-703"/>
          <a:stretch/>
        </p:blipFill>
        <p:spPr>
          <a:xfrm>
            <a:off x="131197" y="2380647"/>
            <a:ext cx="1828800" cy="1828800"/>
          </a:xfrm>
          <a:prstGeom prst="ellipse">
            <a:avLst/>
          </a:prstGeom>
        </p:spPr>
      </p:pic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12A2DF9C-04E3-1F99-36D4-C7C8FE6076D6}"/>
              </a:ext>
            </a:extLst>
          </p:cNvPr>
          <p:cNvSpPr/>
          <p:nvPr/>
        </p:nvSpPr>
        <p:spPr>
          <a:xfrm>
            <a:off x="8825948" y="2584174"/>
            <a:ext cx="1928191" cy="1292087"/>
          </a:xfrm>
          <a:prstGeom prst="curved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325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FB22AD-CA6D-DD95-FB40-691DD596E28B}"/>
              </a:ext>
            </a:extLst>
          </p:cNvPr>
          <p:cNvSpPr/>
          <p:nvPr/>
        </p:nvSpPr>
        <p:spPr>
          <a:xfrm>
            <a:off x="0" y="0"/>
            <a:ext cx="12276306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98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FD0166-A7C5-E893-290F-1CE8327CD1B6}"/>
              </a:ext>
            </a:extLst>
          </p:cNvPr>
          <p:cNvSpPr txBox="1"/>
          <p:nvPr/>
        </p:nvSpPr>
        <p:spPr>
          <a:xfrm>
            <a:off x="3499490" y="2156792"/>
            <a:ext cx="5108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23A907-EDB1-C18D-AA1D-4FD82E1DF11F}"/>
              </a:ext>
            </a:extLst>
          </p:cNvPr>
          <p:cNvSpPr txBox="1"/>
          <p:nvPr/>
        </p:nvSpPr>
        <p:spPr>
          <a:xfrm>
            <a:off x="5864087" y="4630506"/>
            <a:ext cx="70369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75000"/>
                  </a:schemeClr>
                </a:solidFill>
              </a:rPr>
              <a:t>INSTRUCTOR :</a:t>
            </a:r>
          </a:p>
          <a:p>
            <a:r>
              <a:rPr lang="en-US" sz="4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4000" u="sng" dirty="0">
                <a:solidFill>
                  <a:schemeClr val="bg1">
                    <a:lumMod val="75000"/>
                  </a:schemeClr>
                </a:solidFill>
              </a:rPr>
              <a:t>SIR ABDUL MUNIM USMANI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85A4AC8-7531-59C0-0EB9-E95036D54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54829" y="120408"/>
            <a:ext cx="3552865" cy="23636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F768936-3D29-35A4-E6EF-E7346AF3C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67400" y="3773562"/>
            <a:ext cx="4572001" cy="258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526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235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inshaalkhalid01@gmail.com</dc:creator>
  <cp:lastModifiedBy>inshaalkhalid01@gmail.com</cp:lastModifiedBy>
  <cp:revision>5</cp:revision>
  <dcterms:created xsi:type="dcterms:W3CDTF">2025-09-15T07:47:31Z</dcterms:created>
  <dcterms:modified xsi:type="dcterms:W3CDTF">2025-09-20T11:28:30Z</dcterms:modified>
</cp:coreProperties>
</file>