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39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embeddedFontLst>
    <p:embeddedFont>
      <p:font typeface="Franklin Gothic" panose="020B0604020202020204" charset="0"/>
      <p:bold r:id="rId9"/>
    </p:embeddedFont>
    <p:embeddedFont>
      <p:font typeface="Libre Franklin" pitchFamily="2" charset="0"/>
      <p:regular r:id="rId10"/>
      <p:bold r:id="rId11"/>
      <p:italic r:id="rId12"/>
      <p:boldItalic r:id="rId13"/>
    </p:embeddedFont>
    <p:embeddedFont>
      <p:font typeface="Trebuchet MS" panose="020B0603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6361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3523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429668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9689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825996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2680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6564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6600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8880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454875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3444228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122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0852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1969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210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764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5491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4671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22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4295733" y="2250535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 Title:  FALSE URGENCY 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Codelquisitors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Leader Name: YASHRAJ VERMA</a:t>
            </a:r>
            <a:b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b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Name: Ramaiah Institute of Technology Bengaluru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AABFA-1664-F182-98CA-5D3C278F0B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58323"/>
            <a:ext cx="2516052" cy="737983"/>
          </a:xfrm>
          <a:prstGeom prst="rect">
            <a:avLst/>
          </a:prstGeom>
        </p:spPr>
      </p:pic>
      <p:pic>
        <p:nvPicPr>
          <p:cNvPr id="6" name="Image 2">
            <a:extLst>
              <a:ext uri="{FF2B5EF4-FFF2-40B4-BE49-F238E27FC236}">
                <a16:creationId xmlns:a16="http://schemas.microsoft.com/office/drawing/2014/main" id="{CC7EEEE8-EEFD-248E-C755-1AE96F22AD97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652" y="558323"/>
            <a:ext cx="4085771" cy="718185"/>
          </a:xfrm>
          <a:prstGeom prst="rect">
            <a:avLst/>
          </a:prstGeom>
        </p:spPr>
      </p:pic>
      <p:pic>
        <p:nvPicPr>
          <p:cNvPr id="7" name="Image 3">
            <a:extLst>
              <a:ext uri="{FF2B5EF4-FFF2-40B4-BE49-F238E27FC236}">
                <a16:creationId xmlns:a16="http://schemas.microsoft.com/office/drawing/2014/main" id="{9082748B-2581-4A2B-ACD8-853DFE3DEF51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798" y="498928"/>
            <a:ext cx="782320" cy="7973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E34704-95CB-3B42-9C9B-DDF8383BB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1" y="538525"/>
            <a:ext cx="1757677" cy="7577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819150" y="2157083"/>
            <a:ext cx="6024054" cy="470091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1. False Urgency Detection (NLP-based):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Utilizes natural language processing to analyze text content on websites.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Uses a machine learning model trained on labeled data to identify patterns associated with false urgency.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Tokenization, feature extraction, and a simple classification model (e.g., Naive Bayes) are used.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2. Countdown Detection (Image-based):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Employs computer vision techniques for image classification to detect countdowns in images.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 Convolutional Neural Network (CNN) model is trained on a dataset containing images of countdowns and non-countdowns.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 model learns to classify whether an image contains a countdown or not.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800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800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800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800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800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800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IN" sz="1800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57F667-0530-7837-71B9-0EC9F9F62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898" y="1135117"/>
            <a:ext cx="3150750" cy="54605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Söhne"/>
              </a:rPr>
              <a:t>E-commerce Platforms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Söhne"/>
              </a:rPr>
              <a:t>Digital Marketing Campaigns</a:t>
            </a:r>
            <a:endParaRPr lang="en-US" b="1" dirty="0">
              <a:latin typeface="Söhne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Söhne"/>
              </a:rPr>
              <a:t>News and Information Websites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Söhne"/>
              </a:rPr>
              <a:t>Travel and Booking Websites</a:t>
            </a:r>
            <a:r>
              <a:rPr lang="en-US" dirty="0"/>
              <a:t> 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Söhne"/>
              </a:rPr>
              <a:t>Online Events and Ticket Sales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Söhne"/>
              </a:rPr>
              <a:t>Online Auctions</a:t>
            </a:r>
            <a:endParaRPr lang="en-US" b="1" dirty="0">
              <a:latin typeface="Söhne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Söhne"/>
              </a:rPr>
              <a:t>Subscription Services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Söhne"/>
              </a:rPr>
              <a:t>Financial Services Websites</a:t>
            </a:r>
            <a:endParaRPr lang="en-US" b="1" dirty="0">
              <a:latin typeface="Söhne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Söhne"/>
              </a:rPr>
              <a:t>Online Courses and Training Platforms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Söhne"/>
              </a:rPr>
              <a:t>Real Estate Listings</a:t>
            </a:r>
            <a:endParaRPr lang="en-US" b="1" dirty="0">
              <a:latin typeface="Söhne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Söhne"/>
              </a:rPr>
              <a:t>Job Posting Platforms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Söhne"/>
              </a:rPr>
              <a:t>Charitable Donations Websites</a:t>
            </a:r>
            <a:endParaRPr lang="en-US" b="1" dirty="0">
              <a:latin typeface="Söhne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Söhne"/>
              </a:rPr>
              <a:t>Gaming and Entertainment Platforms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Söhne"/>
              </a:rPr>
              <a:t>Health and Wellness Products</a:t>
            </a:r>
            <a:endParaRPr lang="en-US" b="1" dirty="0">
              <a:latin typeface="Söhne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Söhne"/>
              </a:rPr>
              <a:t>Online Auctions (Art and Collectibles)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Söhne"/>
              </a:rPr>
              <a:t>Government and Public Service Websites</a:t>
            </a:r>
            <a:endParaRPr lang="en-US"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</a:rPr>
              <a:t>Describe your Use Cases here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72669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IN" sz="1400" b="1" i="0" dirty="0">
                <a:effectLst/>
                <a:latin typeface="Söhne"/>
              </a:rPr>
              <a:t>Technical Dependencies:</a:t>
            </a:r>
          </a:p>
          <a:p>
            <a:pPr algn="l"/>
            <a:r>
              <a:rPr lang="en-IN" sz="1400" b="1" i="0" dirty="0">
                <a:effectLst/>
                <a:latin typeface="Söhne"/>
              </a:rPr>
              <a:t>1. Web Scraping Tools:</a:t>
            </a:r>
          </a:p>
          <a:p>
            <a:pPr algn="l"/>
            <a:r>
              <a:rPr lang="en-IN" sz="1400" b="1" i="0" dirty="0">
                <a:effectLst/>
                <a:latin typeface="Söhne"/>
              </a:rPr>
              <a:t>Dependency on robust web scraping tools (e.g., </a:t>
            </a:r>
            <a:r>
              <a:rPr lang="en-IN" sz="1400" b="1" i="0" dirty="0" err="1">
                <a:effectLst/>
                <a:latin typeface="Söhne"/>
              </a:rPr>
              <a:t>BeautifulSoup</a:t>
            </a:r>
            <a:r>
              <a:rPr lang="en-IN" sz="1400" b="1" i="0" dirty="0">
                <a:effectLst/>
                <a:latin typeface="Söhne"/>
              </a:rPr>
              <a:t>, Selenium) to extract text content and images from websites.</a:t>
            </a:r>
          </a:p>
          <a:p>
            <a:pPr algn="l"/>
            <a:endParaRPr lang="en-IN" sz="1400" b="1" i="0" dirty="0">
              <a:effectLst/>
              <a:latin typeface="Söhne"/>
            </a:endParaRPr>
          </a:p>
          <a:p>
            <a:pPr algn="l"/>
            <a:r>
              <a:rPr lang="en-IN" sz="1400" b="1" i="0" dirty="0">
                <a:effectLst/>
                <a:latin typeface="Söhne"/>
              </a:rPr>
              <a:t>2. NLP Libraries:</a:t>
            </a:r>
          </a:p>
          <a:p>
            <a:pPr algn="l"/>
            <a:r>
              <a:rPr lang="en-IN" sz="1400" b="1" i="0" dirty="0">
                <a:effectLst/>
                <a:latin typeface="Söhne"/>
              </a:rPr>
              <a:t>Reliance on natural language processing libraries (e.g., NLTK, </a:t>
            </a:r>
            <a:r>
              <a:rPr lang="en-IN" sz="1400" b="1" i="0" dirty="0" err="1">
                <a:effectLst/>
                <a:latin typeface="Söhne"/>
              </a:rPr>
              <a:t>spaCy</a:t>
            </a:r>
            <a:r>
              <a:rPr lang="en-IN" sz="1400" b="1" i="0" dirty="0">
                <a:effectLst/>
                <a:latin typeface="Söhne"/>
              </a:rPr>
              <a:t>) for text analysis and false urgency detection.</a:t>
            </a:r>
          </a:p>
          <a:p>
            <a:pPr algn="l"/>
            <a:endParaRPr lang="en-IN" sz="1400" b="1" i="0" dirty="0">
              <a:effectLst/>
              <a:latin typeface="Söhne"/>
            </a:endParaRPr>
          </a:p>
          <a:p>
            <a:pPr algn="l"/>
            <a:r>
              <a:rPr lang="en-IN" sz="1400" b="1" i="0" dirty="0">
                <a:effectLst/>
                <a:latin typeface="Söhne"/>
              </a:rPr>
              <a:t>3. Computer Vision Libraries:</a:t>
            </a:r>
          </a:p>
          <a:p>
            <a:pPr algn="l"/>
            <a:r>
              <a:rPr lang="en-IN" sz="1400" b="1" i="0" dirty="0">
                <a:effectLst/>
                <a:latin typeface="Söhne"/>
              </a:rPr>
              <a:t>Dependency on computer vision libraries (e.g., TensorFlow, </a:t>
            </a:r>
            <a:r>
              <a:rPr lang="en-IN" sz="1400" b="1" i="0" dirty="0" err="1">
                <a:effectLst/>
                <a:latin typeface="Söhne"/>
              </a:rPr>
              <a:t>Keras</a:t>
            </a:r>
            <a:r>
              <a:rPr lang="en-IN" sz="1400" b="1" i="0" dirty="0">
                <a:effectLst/>
                <a:latin typeface="Söhne"/>
              </a:rPr>
              <a:t>) for image processing and countdown detection.</a:t>
            </a:r>
          </a:p>
          <a:p>
            <a:pPr algn="l"/>
            <a:endParaRPr lang="en-IN" sz="1400" b="1" i="0" dirty="0">
              <a:effectLst/>
              <a:latin typeface="Söhne"/>
            </a:endParaRPr>
          </a:p>
          <a:p>
            <a:pPr algn="l"/>
            <a:r>
              <a:rPr lang="en-IN" sz="1400" b="1" i="0" dirty="0">
                <a:effectLst/>
                <a:latin typeface="Söhne"/>
              </a:rPr>
              <a:t>4. Machine Learning Frameworks:</a:t>
            </a:r>
          </a:p>
          <a:p>
            <a:pPr algn="l"/>
            <a:r>
              <a:rPr lang="en-IN" sz="1400" b="1" i="0" dirty="0">
                <a:effectLst/>
                <a:latin typeface="Söhne"/>
              </a:rPr>
              <a:t>Utilization of machine learning frameworks for model training and prediction (e.g., scikit-learn for NLP, TensorFlow for image classification).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FF6D24-2A6B-94E5-BFC1-E72ADA873E33}"/>
              </a:ext>
            </a:extLst>
          </p:cNvPr>
          <p:cNvSpPr txBox="1"/>
          <p:nvPr/>
        </p:nvSpPr>
        <p:spPr>
          <a:xfrm>
            <a:off x="1198179" y="709448"/>
            <a:ext cx="78512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Showstoppers: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1. Accuracy and Reliability: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The prototype's effectiveness heavily depends on the accuracy and reliability of the false urgency detection model and the image classification model. Poor performance may hinder the utility of the tool.</a:t>
            </a:r>
          </a:p>
          <a:p>
            <a:pPr algn="l"/>
            <a:endParaRPr lang="en-US" b="1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2. Real-Time Analysis: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If real-time analysis is a requirement, the speed of web scraping and model predictions must be optimized to provide timely results.</a:t>
            </a:r>
          </a:p>
          <a:p>
            <a:pPr algn="l"/>
            <a:endParaRPr lang="en-US" b="1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3. Adaptability to Website Changes: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Websites frequently update their layouts and structures. The prototype must be robust enough to adapt to changes in website design without breaking.</a:t>
            </a:r>
          </a:p>
          <a:p>
            <a:pPr algn="l"/>
            <a:endParaRPr lang="en-US" b="1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4. User Interface (UI):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The lack of a user-friendly interface for users who are not familiar with technical details might limit the accessibility and usability of the prototype.</a:t>
            </a:r>
          </a:p>
          <a:p>
            <a:pPr algn="l"/>
            <a:endParaRPr lang="en-US" b="1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5. Security Concerns: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Addressing potential security concerns associated with web scraping, especially if the prototype is handling sensitive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91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chemeClr val="tx1"/>
                </a:solidFill>
              </a:rPr>
              <a:t>Team Leader Name: Type YASHRAJ VERMA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solidFill>
                  <a:schemeClr val="tx1"/>
                </a:solidFill>
              </a:rPr>
              <a:t>Branch (</a:t>
            </a:r>
            <a:r>
              <a:rPr lang="en-US" sz="1200" dirty="0" err="1">
                <a:solidFill>
                  <a:schemeClr val="tx1"/>
                </a:solidFill>
              </a:rPr>
              <a:t>Btech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Mtech</a:t>
            </a:r>
            <a:r>
              <a:rPr lang="en-US" sz="1200" dirty="0">
                <a:solidFill>
                  <a:schemeClr val="tx1"/>
                </a:solidFill>
              </a:rPr>
              <a:t>/PhD </a:t>
            </a:r>
            <a:r>
              <a:rPr lang="en-US" sz="1200" dirty="0" err="1">
                <a:solidFill>
                  <a:schemeClr val="tx1"/>
                </a:solidFill>
              </a:rPr>
              <a:t>etc</a:t>
            </a:r>
            <a:r>
              <a:rPr lang="en-US" sz="1200" dirty="0">
                <a:solidFill>
                  <a:schemeClr val="tx1"/>
                </a:solidFill>
              </a:rPr>
              <a:t>):	AI&amp;DS		Stream (ECE, CSE </a:t>
            </a:r>
            <a:r>
              <a:rPr lang="en-US" sz="1200" dirty="0" err="1">
                <a:solidFill>
                  <a:schemeClr val="tx1"/>
                </a:solidFill>
              </a:rPr>
              <a:t>etc</a:t>
            </a:r>
            <a:r>
              <a:rPr lang="en-US" sz="1200" dirty="0">
                <a:solidFill>
                  <a:schemeClr val="tx1"/>
                </a:solidFill>
              </a:rPr>
              <a:t>):AI&amp;DS			Year (I,II,III,IV): 3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chemeClr val="tx1"/>
                </a:solidFill>
              </a:rPr>
              <a:t>Team Member 1 Name: Type AMRUT K.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solidFill>
                  <a:schemeClr val="tx1"/>
                </a:solidFill>
              </a:rPr>
              <a:t>Branch (</a:t>
            </a:r>
            <a:r>
              <a:rPr lang="en-US" sz="1200" dirty="0" err="1">
                <a:solidFill>
                  <a:schemeClr val="tx1"/>
                </a:solidFill>
              </a:rPr>
              <a:t>Btech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Mtech</a:t>
            </a:r>
            <a:r>
              <a:rPr lang="en-US" sz="1200" dirty="0">
                <a:solidFill>
                  <a:schemeClr val="tx1"/>
                </a:solidFill>
              </a:rPr>
              <a:t>/PhD </a:t>
            </a:r>
            <a:r>
              <a:rPr lang="en-US" sz="1200" dirty="0" err="1">
                <a:solidFill>
                  <a:schemeClr val="tx1"/>
                </a:solidFill>
              </a:rPr>
              <a:t>etc</a:t>
            </a:r>
            <a:r>
              <a:rPr lang="en-US" sz="1200" dirty="0">
                <a:solidFill>
                  <a:schemeClr val="tx1"/>
                </a:solidFill>
              </a:rPr>
              <a:t>):	AI&amp;DS		Stream (ECE, CSE </a:t>
            </a:r>
            <a:r>
              <a:rPr lang="en-US" sz="1200" dirty="0" err="1">
                <a:solidFill>
                  <a:schemeClr val="tx1"/>
                </a:solidFill>
              </a:rPr>
              <a:t>etc</a:t>
            </a:r>
            <a:r>
              <a:rPr lang="en-US" sz="1200" dirty="0">
                <a:solidFill>
                  <a:schemeClr val="tx1"/>
                </a:solidFill>
              </a:rPr>
              <a:t>):AI&amp;DS			Year (I,II,III,IV): 3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chemeClr val="tx1"/>
                </a:solidFill>
              </a:rPr>
              <a:t>Team Mentor 1 Name: Type SOUMYA B.J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solidFill>
                  <a:schemeClr val="tx1"/>
                </a:solidFill>
              </a:rPr>
              <a:t>Category (Academic/Industry): </a:t>
            </a:r>
            <a:r>
              <a:rPr lang="en-US" sz="1200" dirty="0" err="1">
                <a:solidFill>
                  <a:schemeClr val="tx1"/>
                </a:solidFill>
              </a:rPr>
              <a:t>Acadmeic</a:t>
            </a:r>
            <a:r>
              <a:rPr lang="en-US" sz="1200" dirty="0">
                <a:solidFill>
                  <a:schemeClr val="tx1"/>
                </a:solidFill>
              </a:rPr>
              <a:t>		Expertise (AI/ML/Blockchain </a:t>
            </a:r>
            <a:r>
              <a:rPr lang="en-US" sz="1200" dirty="0" err="1">
                <a:solidFill>
                  <a:schemeClr val="tx1"/>
                </a:solidFill>
              </a:rPr>
              <a:t>etc</a:t>
            </a:r>
            <a:r>
              <a:rPr lang="en-US" sz="1200" dirty="0">
                <a:solidFill>
                  <a:schemeClr val="tx1"/>
                </a:solidFill>
              </a:rPr>
              <a:t>):Data Science 		Domain Experience (in years):  5+  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Important Pointers</a:t>
            </a:r>
            <a:endParaRPr dirty="0"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Kindly keep the maximum slides limit to </a:t>
            </a:r>
            <a:r>
              <a:rPr lang="en-GB" dirty="0"/>
              <a:t>6 </a:t>
            </a:r>
            <a:r>
              <a:rPr lang="en-US" dirty="0"/>
              <a:t>pages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All the topics should be utilized for description of your idea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Try to avoid paragraphs and post your idea in points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Keep your explanation precisely and easy to understand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Idea should be unique and novel. If it has a business potential more weightage will be given. 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Apart from this PPT abstract of your idea will be asked separately while submitting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You can delete this slide (Important Pointers) when you upload the details of your idea on SIH portal.</a:t>
            </a:r>
            <a:endParaRPr dirty="0"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</a:rPr>
              <a:t>Please ensure below pointers are met while 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733</Words>
  <Application>Microsoft Office PowerPoint</Application>
  <PresentationFormat>Widescreen</PresentationFormat>
  <Paragraphs>83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Franklin Gothic</vt:lpstr>
      <vt:lpstr>Calibri</vt:lpstr>
      <vt:lpstr>Trebuchet MS</vt:lpstr>
      <vt:lpstr>Libre Franklin</vt:lpstr>
      <vt:lpstr>Noto Sans Symbols</vt:lpstr>
      <vt:lpstr>Arial</vt:lpstr>
      <vt:lpstr>Wingdings 3</vt:lpstr>
      <vt:lpstr>Söhne</vt:lpstr>
      <vt:lpstr>Facet</vt:lpstr>
      <vt:lpstr>PowerPoint Presentation</vt:lpstr>
      <vt:lpstr>Idea/Approach Details</vt:lpstr>
      <vt:lpstr>Idea/Approach Details</vt:lpstr>
      <vt:lpstr>PowerPoint Presentation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yashverma6489vt2@outlook.com</cp:lastModifiedBy>
  <cp:revision>8</cp:revision>
  <dcterms:created xsi:type="dcterms:W3CDTF">2022-02-11T07:14:46Z</dcterms:created>
  <dcterms:modified xsi:type="dcterms:W3CDTF">2024-01-25T07:09:26Z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