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21"/>
  </p:notesMasterIdLst>
  <p:handoutMasterIdLst>
    <p:handoutMasterId r:id="rId22"/>
  </p:handoutMasterIdLst>
  <p:sldIdLst>
    <p:sldId id="308" r:id="rId5"/>
    <p:sldId id="257" r:id="rId6"/>
    <p:sldId id="309" r:id="rId7"/>
    <p:sldId id="260" r:id="rId8"/>
    <p:sldId id="294" r:id="rId9"/>
    <p:sldId id="288" r:id="rId10"/>
    <p:sldId id="295" r:id="rId11"/>
    <p:sldId id="297" r:id="rId12"/>
    <p:sldId id="290" r:id="rId13"/>
    <p:sldId id="298" r:id="rId14"/>
    <p:sldId id="299" r:id="rId15"/>
    <p:sldId id="302" r:id="rId16"/>
    <p:sldId id="303" r:id="rId17"/>
    <p:sldId id="304" r:id="rId18"/>
    <p:sldId id="305" r:id="rId19"/>
    <p:sldId id="306" r:id="rId2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5C6DEA-1E18-427D-8932-9DB4C8ADD6A7}" v="3275" dt="2020-07-22T11:37:31.6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79777" autoAdjust="0"/>
  </p:normalViewPr>
  <p:slideViewPr>
    <p:cSldViewPr snapToGrid="0" showGuides="1">
      <p:cViewPr varScale="1">
        <p:scale>
          <a:sx n="57" d="100"/>
          <a:sy n="57" d="100"/>
        </p:scale>
        <p:origin x="1332" y="78"/>
      </p:cViewPr>
      <p:guideLst>
        <p:guide orient="horz" pos="2160"/>
        <p:guide pos="3840"/>
      </p:guideLst>
    </p:cSldViewPr>
  </p:slideViewPr>
  <p:notesTextViewPr>
    <p:cViewPr>
      <p:scale>
        <a:sx n="133" d="100"/>
        <a:sy n="133" d="100"/>
      </p:scale>
      <p:origin x="0" y="0"/>
    </p:cViewPr>
  </p:notesTextViewPr>
  <p:notesViewPr>
    <p:cSldViewPr snapToGrid="0" showGuides="1">
      <p:cViewPr>
        <p:scale>
          <a:sx n="75" d="100"/>
          <a:sy n="75" d="100"/>
        </p:scale>
        <p:origin x="4092" y="51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16/7/layout/ChevronBlockProcess" loCatId="process" qsTypeId="urn:microsoft.com/office/officeart/2005/8/quickstyle/simple2" qsCatId="simple" csTypeId="urn:microsoft.com/office/officeart/2005/8/colors/accent1_2" csCatId="accent1" phldr="1"/>
      <dgm:spPr/>
      <dgm:t>
        <a:bodyPr rtlCol="0"/>
        <a:lstStyle/>
        <a:p>
          <a:pPr rtl="0"/>
          <a:endParaRPr lang="en-US"/>
        </a:p>
      </dgm:t>
    </dgm:pt>
    <dgm:pt modelId="{B4F1B46E-22B2-4721-950C-8704487586DC}">
      <dgm:prSet phldrT="[Text]" custT="1"/>
      <dgm:spPr/>
      <dgm:t>
        <a:bodyPr rtlCol="0"/>
        <a:lstStyle/>
        <a:p>
          <a:pPr rtl="0"/>
          <a:r>
            <a:rPr lang="es-ES" sz="2400" noProof="0" dirty="0"/>
            <a:t>Búsqueda</a:t>
          </a: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custT="1"/>
      <dgm:spPr/>
      <dgm:t>
        <a:bodyPr rtlCol="0"/>
        <a:lstStyle/>
        <a:p>
          <a:pPr rtl="0"/>
          <a:r>
            <a:rPr lang="es-ES" sz="2000" noProof="0" dirty="0"/>
            <a:t>Proyectos</a:t>
          </a:r>
          <a:r>
            <a:rPr lang="es-ES" sz="2000" baseline="0" noProof="0" dirty="0"/>
            <a:t> de investigación</a:t>
          </a:r>
          <a:endParaRPr lang="es-ES" sz="2000" noProof="0" dirty="0"/>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F9D46839-CD06-4669-AAE4-4D1E9AFEDA78}">
      <dgm:prSet phldrT="[Text]" custT="1"/>
      <dgm:spPr/>
      <dgm:t>
        <a:bodyPr rtlCol="0"/>
        <a:lstStyle/>
        <a:p>
          <a:pPr rtl="0"/>
          <a:r>
            <a:rPr lang="es-ES" sz="2000" noProof="0" dirty="0"/>
            <a:t>Sitios Web</a:t>
          </a:r>
        </a:p>
      </dgm:t>
    </dgm:pt>
    <dgm:pt modelId="{B6B535D8-00AB-4FA1-AAEC-92498ABC6F4C}" type="parTrans" cxnId="{AD25A8A0-4628-40E2-8C9E-64E6AD4D4D91}">
      <dgm:prSet/>
      <dgm:spPr/>
      <dgm:t>
        <a:bodyPr rtlCol="0"/>
        <a:lstStyle/>
        <a:p>
          <a:pPr rtl="0"/>
          <a:endParaRPr lang="en-US"/>
        </a:p>
      </dgm:t>
    </dgm:pt>
    <dgm:pt modelId="{6497F199-DC2A-41F9-A449-D395E6BC4900}" type="sibTrans" cxnId="{AD25A8A0-4628-40E2-8C9E-64E6AD4D4D91}">
      <dgm:prSet/>
      <dgm:spPr/>
      <dgm:t>
        <a:bodyPr rtlCol="0"/>
        <a:lstStyle/>
        <a:p>
          <a:pPr rtl="0"/>
          <a:endParaRPr lang="en-US"/>
        </a:p>
      </dgm:t>
    </dgm:pt>
    <dgm:pt modelId="{7CB6360B-4022-4E96-922B-A12DE0E2A39F}">
      <dgm:prSet phldrT="[Text]" custT="1"/>
      <dgm:spPr/>
      <dgm:t>
        <a:bodyPr rtlCol="0"/>
        <a:lstStyle/>
        <a:p>
          <a:pPr rtl="0"/>
          <a:r>
            <a:rPr lang="es-ES" sz="2000" noProof="0" dirty="0"/>
            <a:t>Libros</a:t>
          </a:r>
        </a:p>
      </dgm:t>
    </dgm:pt>
    <dgm:pt modelId="{44B2858F-607B-47DF-B44B-EA7D73FDC9F2}" type="parTrans" cxnId="{CD5EFFB3-C9FD-4DAC-8D97-0C2FB02B380B}">
      <dgm:prSet/>
      <dgm:spPr/>
      <dgm:t>
        <a:bodyPr rtlCol="0"/>
        <a:lstStyle/>
        <a:p>
          <a:pPr rtl="0"/>
          <a:endParaRPr lang="en-US"/>
        </a:p>
      </dgm:t>
    </dgm:pt>
    <dgm:pt modelId="{B35ED9D1-2A17-4034-8D08-4945CA54F6C9}" type="sibTrans" cxnId="{CD5EFFB3-C9FD-4DAC-8D97-0C2FB02B380B}">
      <dgm:prSet/>
      <dgm:spPr/>
      <dgm:t>
        <a:bodyPr rtlCol="0"/>
        <a:lstStyle/>
        <a:p>
          <a:pPr rtl="0"/>
          <a:endParaRPr lang="en-US"/>
        </a:p>
      </dgm:t>
    </dgm:pt>
    <dgm:pt modelId="{70879558-61CA-4CCD-B2D6-5349B01EF337}">
      <dgm:prSet phldrT="[Text]" custT="1"/>
      <dgm:spPr/>
      <dgm:t>
        <a:bodyPr rtlCol="0"/>
        <a:lstStyle/>
        <a:p>
          <a:pPr rtl="0"/>
          <a:r>
            <a:rPr lang="es-ES" sz="2000" noProof="0" dirty="0"/>
            <a:t>Tesis</a:t>
          </a:r>
          <a:r>
            <a:rPr lang="es-ES" sz="2000" baseline="0" noProof="0" dirty="0"/>
            <a:t> doctorales</a:t>
          </a:r>
          <a:endParaRPr lang="es-ES" sz="2000" noProof="0" dirty="0"/>
        </a:p>
      </dgm:t>
    </dgm:pt>
    <dgm:pt modelId="{95F5E6EE-4E8D-49F8-8C9E-8BBFD01B6A0E}" type="parTrans" cxnId="{8FAB4659-6291-457D-941A-93BCD304031A}">
      <dgm:prSet/>
      <dgm:spPr/>
      <dgm:t>
        <a:bodyPr rtlCol="0"/>
        <a:lstStyle/>
        <a:p>
          <a:pPr rtl="0"/>
          <a:endParaRPr lang="en-US"/>
        </a:p>
      </dgm:t>
    </dgm:pt>
    <dgm:pt modelId="{053E317B-DD3F-4AFF-90D1-A55D37D325DC}" type="sibTrans" cxnId="{8FAB4659-6291-457D-941A-93BCD304031A}">
      <dgm:prSet/>
      <dgm:spPr/>
      <dgm:t>
        <a:bodyPr rtlCol="0"/>
        <a:lstStyle/>
        <a:p>
          <a:pPr rtl="0"/>
          <a:endParaRPr lang="en-US"/>
        </a:p>
      </dgm:t>
    </dgm:pt>
    <dgm:pt modelId="{F2881FB1-6580-4F21-A283-BFAA6F91D5D2}">
      <dgm:prSet phldrT="[Text]" custT="1"/>
      <dgm:spPr/>
      <dgm:t>
        <a:bodyPr rtlCol="0"/>
        <a:lstStyle/>
        <a:p>
          <a:pPr rtl="0"/>
          <a:r>
            <a:rPr lang="es-ES" sz="2400" noProof="0" dirty="0"/>
            <a:t>Recopilación</a:t>
          </a:r>
        </a:p>
      </dgm:t>
    </dgm:pt>
    <dgm:pt modelId="{2D960FDD-BADA-480D-9043-497C56588AD3}" type="parTrans" cxnId="{4A31D641-1B5D-46D3-B685-0C4DC6EFE71B}">
      <dgm:prSet/>
      <dgm:spPr/>
      <dgm:t>
        <a:bodyPr rtlCol="0"/>
        <a:lstStyle/>
        <a:p>
          <a:pPr rtl="0"/>
          <a:endParaRPr lang="en-US"/>
        </a:p>
      </dgm:t>
    </dgm:pt>
    <dgm:pt modelId="{A5ABDC17-7AB5-4F0E-992A-F9343F5D74EB}" type="sibTrans" cxnId="{4A31D641-1B5D-46D3-B685-0C4DC6EFE71B}">
      <dgm:prSet/>
      <dgm:spPr/>
      <dgm:t>
        <a:bodyPr rtlCol="0"/>
        <a:lstStyle/>
        <a:p>
          <a:pPr rtl="0"/>
          <a:endParaRPr lang="en-US"/>
        </a:p>
      </dgm:t>
    </dgm:pt>
    <dgm:pt modelId="{D5197DDB-D5D2-499F-B255-CF7BB5AE2B43}">
      <dgm:prSet phldrT="[Text]"/>
      <dgm:spPr/>
      <dgm:t>
        <a:bodyPr rtlCol="0"/>
        <a:lstStyle/>
        <a:p>
          <a:pPr rtl="0"/>
          <a:r>
            <a:rPr lang="es-ES" noProof="0" dirty="0"/>
            <a:t>Relevancia</a:t>
          </a:r>
        </a:p>
      </dgm:t>
    </dgm:pt>
    <dgm:pt modelId="{B14A4DC9-F40A-4867-ADB8-4BA8A1F83766}" type="parTrans" cxnId="{3204ED53-15A0-4643-A582-021A785F1BA2}">
      <dgm:prSet/>
      <dgm:spPr/>
      <dgm:t>
        <a:bodyPr rtlCol="0"/>
        <a:lstStyle/>
        <a:p>
          <a:pPr rtl="0"/>
          <a:endParaRPr lang="en-US"/>
        </a:p>
      </dgm:t>
    </dgm:pt>
    <dgm:pt modelId="{29F2454A-2FA8-4B3A-AC63-4A0B9FD04A75}" type="sibTrans" cxnId="{3204ED53-15A0-4643-A582-021A785F1BA2}">
      <dgm:prSet/>
      <dgm:spPr/>
      <dgm:t>
        <a:bodyPr rtlCol="0"/>
        <a:lstStyle/>
        <a:p>
          <a:pPr rtl="0"/>
          <a:endParaRPr lang="en-US"/>
        </a:p>
      </dgm:t>
    </dgm:pt>
    <dgm:pt modelId="{29E78340-8EBE-415C-B973-78A91A054B9C}">
      <dgm:prSet phldrT="[Text]"/>
      <dgm:spPr/>
      <dgm:t>
        <a:bodyPr rtlCol="0"/>
        <a:lstStyle/>
        <a:p>
          <a:pPr rtl="0"/>
          <a:r>
            <a:rPr lang="es-ES" noProof="0" dirty="0"/>
            <a:t>Calidad</a:t>
          </a:r>
        </a:p>
      </dgm:t>
    </dgm:pt>
    <dgm:pt modelId="{FF4E5F97-6974-4E39-A85D-DCB2E100798E}" type="parTrans" cxnId="{311348D8-FDE3-4C22-99F5-3B98C5F51F0D}">
      <dgm:prSet/>
      <dgm:spPr/>
      <dgm:t>
        <a:bodyPr rtlCol="0"/>
        <a:lstStyle/>
        <a:p>
          <a:pPr rtl="0"/>
          <a:endParaRPr lang="en-US"/>
        </a:p>
      </dgm:t>
    </dgm:pt>
    <dgm:pt modelId="{B4B9A51E-FA34-465E-B5B4-81CD76EB3FC2}" type="sibTrans" cxnId="{311348D8-FDE3-4C22-99F5-3B98C5F51F0D}">
      <dgm:prSet/>
      <dgm:spPr/>
      <dgm:t>
        <a:bodyPr rtlCol="0"/>
        <a:lstStyle/>
        <a:p>
          <a:pPr rtl="0"/>
          <a:endParaRPr lang="en-US"/>
        </a:p>
      </dgm:t>
    </dgm:pt>
    <dgm:pt modelId="{8321AB85-EA8C-4958-B404-B4C118CB3C18}">
      <dgm:prSet phldrT="[Text]"/>
      <dgm:spPr/>
      <dgm:t>
        <a:bodyPr rtlCol="0"/>
        <a:lstStyle/>
        <a:p>
          <a:pPr rtl="0"/>
          <a:r>
            <a:rPr lang="es-ES" noProof="0" dirty="0"/>
            <a:t>Reciente</a:t>
          </a:r>
        </a:p>
      </dgm:t>
    </dgm:pt>
    <dgm:pt modelId="{24ABE8B3-7220-436D-9636-F7B4C0B99576}" type="parTrans" cxnId="{129AEA77-5D2A-49D4-956D-99009974B6C5}">
      <dgm:prSet/>
      <dgm:spPr/>
      <dgm:t>
        <a:bodyPr rtlCol="0"/>
        <a:lstStyle/>
        <a:p>
          <a:pPr rtl="0"/>
          <a:endParaRPr lang="en-US"/>
        </a:p>
      </dgm:t>
    </dgm:pt>
    <dgm:pt modelId="{AA5F76CE-8FD4-4692-8BB1-EF84CF9D365E}" type="sibTrans" cxnId="{129AEA77-5D2A-49D4-956D-99009974B6C5}">
      <dgm:prSet/>
      <dgm:spPr/>
      <dgm:t>
        <a:bodyPr rtlCol="0"/>
        <a:lstStyle/>
        <a:p>
          <a:pPr rtl="0"/>
          <a:endParaRPr lang="en-US"/>
        </a:p>
      </dgm:t>
    </dgm:pt>
    <dgm:pt modelId="{6352CA33-6755-44BE-808F-400DA4CF80A7}">
      <dgm:prSet phldrT="[Text]" custT="1"/>
      <dgm:spPr/>
      <dgm:t>
        <a:bodyPr rtlCol="0"/>
        <a:lstStyle/>
        <a:p>
          <a:pPr rtl="0"/>
          <a:r>
            <a:rPr lang="es-ES" sz="2400" noProof="0" dirty="0"/>
            <a:t>Análisis crítico</a:t>
          </a:r>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dgm:spPr/>
      <dgm:t>
        <a:bodyPr/>
        <a:lstStyle/>
        <a:p>
          <a:r>
            <a:rPr lang="es-ES" noProof="0" dirty="0"/>
            <a:t>Revisar</a:t>
          </a:r>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3D5CDB25-F8FA-444B-8D4A-1D29D0CBA282}">
      <dgm:prSet phldrT="[Text]"/>
      <dgm:spPr/>
      <dgm:t>
        <a:bodyPr rtlCol="0"/>
        <a:lstStyle/>
        <a:p>
          <a:pPr rtl="0"/>
          <a:r>
            <a:rPr lang="es-ES" noProof="0" dirty="0"/>
            <a:t>Contrastar</a:t>
          </a:r>
        </a:p>
      </dgm:t>
    </dgm:pt>
    <dgm:pt modelId="{4C229933-AC16-44B7-98EC-4C0F07FABCB0}" type="parTrans" cxnId="{2E3C97E6-67D4-4948-B47A-1115C2B2979F}">
      <dgm:prSet/>
      <dgm:spPr/>
      <dgm:t>
        <a:bodyPr rtlCol="0"/>
        <a:lstStyle/>
        <a:p>
          <a:pPr rtl="0"/>
          <a:endParaRPr lang="en-US"/>
        </a:p>
      </dgm:t>
    </dgm:pt>
    <dgm:pt modelId="{189DA4C5-2A22-4C71-A806-7B4AB57767CC}" type="sibTrans" cxnId="{2E3C97E6-67D4-4948-B47A-1115C2B2979F}">
      <dgm:prSet/>
      <dgm:spPr/>
      <dgm:t>
        <a:bodyPr rtlCol="0"/>
        <a:lstStyle/>
        <a:p>
          <a:pPr rtl="0"/>
          <a:endParaRPr lang="en-US"/>
        </a:p>
      </dgm:t>
    </dgm:pt>
    <dgm:pt modelId="{7FCE83D9-631B-4420-BBFC-CA0AFA59F747}">
      <dgm:prSet phldrT="[Text]" custT="1"/>
      <dgm:spPr/>
      <dgm:t>
        <a:bodyPr rtlCol="0"/>
        <a:lstStyle/>
        <a:p>
          <a:pPr rtl="0"/>
          <a:r>
            <a:rPr lang="es-ES" sz="2400" noProof="0" dirty="0"/>
            <a:t>Redacción</a:t>
          </a:r>
        </a:p>
      </dgm:t>
    </dgm:pt>
    <dgm:pt modelId="{C61EC981-13FA-4710-B079-D35692EEB764}" type="parTrans" cxnId="{E572418E-4340-4448-940D-253A2FA3B9B3}">
      <dgm:prSet/>
      <dgm:spPr/>
      <dgm:t>
        <a:bodyPr rtlCol="0"/>
        <a:lstStyle/>
        <a:p>
          <a:pPr rtl="0"/>
          <a:endParaRPr lang="en-US"/>
        </a:p>
      </dgm:t>
    </dgm:pt>
    <dgm:pt modelId="{1B48A0DE-4031-4D45-86A1-94CDAF68824A}" type="sibTrans" cxnId="{E572418E-4340-4448-940D-253A2FA3B9B3}">
      <dgm:prSet/>
      <dgm:spPr/>
      <dgm:t>
        <a:bodyPr rtlCol="0"/>
        <a:lstStyle/>
        <a:p>
          <a:pPr rtl="0"/>
          <a:endParaRPr lang="en-US"/>
        </a:p>
      </dgm:t>
    </dgm:pt>
    <dgm:pt modelId="{DB9FB862-4759-4D6A-84F3-01524B92723B}">
      <dgm:prSet phldrT="[Text]"/>
      <dgm:spPr/>
      <dgm:t>
        <a:bodyPr rtlCol="0"/>
        <a:lstStyle/>
        <a:p>
          <a:pPr rtl="0"/>
          <a:r>
            <a:rPr lang="es-ES" noProof="0" dirty="0"/>
            <a:t>Desde lo general (rayos gamma) hasta lo específico (detectores gamma)</a:t>
          </a:r>
        </a:p>
      </dgm:t>
    </dgm:pt>
    <dgm:pt modelId="{CD1EE44C-3116-420B-89E3-1D797CB25D34}" type="parTrans" cxnId="{70CAB4FC-3D17-49C2-8A7B-F387031FCDCA}">
      <dgm:prSet/>
      <dgm:spPr/>
      <dgm:t>
        <a:bodyPr rtlCol="0"/>
        <a:lstStyle/>
        <a:p>
          <a:pPr rtl="0"/>
          <a:endParaRPr lang="en-US"/>
        </a:p>
      </dgm:t>
    </dgm:pt>
    <dgm:pt modelId="{4BD4D4A5-043E-4ED5-A5CA-8D46DADC3150}" type="sibTrans" cxnId="{70CAB4FC-3D17-49C2-8A7B-F387031FCDCA}">
      <dgm:prSet/>
      <dgm:spPr/>
      <dgm:t>
        <a:bodyPr rtlCol="0"/>
        <a:lstStyle/>
        <a:p>
          <a:pPr rtl="0"/>
          <a:endParaRPr lang="en-US"/>
        </a:p>
      </dgm:t>
    </dgm:pt>
    <dgm:pt modelId="{19D66523-E94A-487D-937A-CA2470C02B55}" type="pres">
      <dgm:prSet presAssocID="{00C18FBF-3FF5-4C16-97CF-AF03740D7AB6}" presName="Name0" presStyleCnt="0">
        <dgm:presLayoutVars>
          <dgm:dir/>
          <dgm:animLvl val="lvl"/>
          <dgm:resizeHandles val="exact"/>
        </dgm:presLayoutVars>
      </dgm:prSet>
      <dgm:spPr/>
    </dgm:pt>
    <dgm:pt modelId="{E6551AF5-063F-4B97-B082-4CF1DBBF0E39}" type="pres">
      <dgm:prSet presAssocID="{B4F1B46E-22B2-4721-950C-8704487586DC}" presName="composite" presStyleCnt="0"/>
      <dgm:spPr/>
    </dgm:pt>
    <dgm:pt modelId="{4855948E-C450-49A7-BCCD-113D33C8B45E}" type="pres">
      <dgm:prSet presAssocID="{B4F1B46E-22B2-4721-950C-8704487586DC}" presName="parTx" presStyleLbl="alignNode1" presStyleIdx="0" presStyleCnt="4">
        <dgm:presLayoutVars>
          <dgm:chMax val="0"/>
          <dgm:chPref val="0"/>
        </dgm:presLayoutVars>
      </dgm:prSet>
      <dgm:spPr/>
    </dgm:pt>
    <dgm:pt modelId="{B2774F6D-9A74-4238-931E-7FCCB5E24683}" type="pres">
      <dgm:prSet presAssocID="{B4F1B46E-22B2-4721-950C-8704487586DC}" presName="desTx" presStyleLbl="alignAccFollowNode1" presStyleIdx="0" presStyleCnt="4">
        <dgm:presLayoutVars/>
      </dgm:prSet>
      <dgm:spPr/>
    </dgm:pt>
    <dgm:pt modelId="{D22BDFB5-C98E-440F-A2D9-83E181C91464}" type="pres">
      <dgm:prSet presAssocID="{A7E2530A-34E2-4E9F-BC78-8920BA140C41}" presName="space" presStyleCnt="0"/>
      <dgm:spPr/>
    </dgm:pt>
    <dgm:pt modelId="{90C76896-9B23-4C10-A226-9E0788C12BBB}" type="pres">
      <dgm:prSet presAssocID="{F2881FB1-6580-4F21-A283-BFAA6F91D5D2}" presName="composite" presStyleCnt="0"/>
      <dgm:spPr/>
    </dgm:pt>
    <dgm:pt modelId="{0264BB7E-9229-4EF5-8702-D0B58C8B1ED4}" type="pres">
      <dgm:prSet presAssocID="{F2881FB1-6580-4F21-A283-BFAA6F91D5D2}" presName="parTx" presStyleLbl="alignNode1" presStyleIdx="1" presStyleCnt="4">
        <dgm:presLayoutVars>
          <dgm:chMax val="0"/>
          <dgm:chPref val="0"/>
        </dgm:presLayoutVars>
      </dgm:prSet>
      <dgm:spPr/>
    </dgm:pt>
    <dgm:pt modelId="{8619FD71-CA6E-4102-9DFA-19BD835E850D}" type="pres">
      <dgm:prSet presAssocID="{F2881FB1-6580-4F21-A283-BFAA6F91D5D2}" presName="desTx" presStyleLbl="alignAccFollowNode1" presStyleIdx="1" presStyleCnt="4">
        <dgm:presLayoutVars/>
      </dgm:prSet>
      <dgm:spPr/>
    </dgm:pt>
    <dgm:pt modelId="{C2934349-35FB-4869-B7B7-291EB0220B8A}" type="pres">
      <dgm:prSet presAssocID="{A5ABDC17-7AB5-4F0E-992A-F9343F5D74EB}" presName="space" presStyleCnt="0"/>
      <dgm:spPr/>
    </dgm:pt>
    <dgm:pt modelId="{36629AE0-1FF3-4BB8-BC33-B818471CEC01}" type="pres">
      <dgm:prSet presAssocID="{6352CA33-6755-44BE-808F-400DA4CF80A7}" presName="composite" presStyleCnt="0"/>
      <dgm:spPr/>
    </dgm:pt>
    <dgm:pt modelId="{BC1100CE-4192-4BE6-91AE-702BFF393F01}" type="pres">
      <dgm:prSet presAssocID="{6352CA33-6755-44BE-808F-400DA4CF80A7}" presName="parTx" presStyleLbl="alignNode1" presStyleIdx="2" presStyleCnt="4">
        <dgm:presLayoutVars>
          <dgm:chMax val="0"/>
          <dgm:chPref val="0"/>
        </dgm:presLayoutVars>
      </dgm:prSet>
      <dgm:spPr/>
    </dgm:pt>
    <dgm:pt modelId="{D3EBA33D-0172-4909-8F0F-6468866E9E6D}" type="pres">
      <dgm:prSet presAssocID="{6352CA33-6755-44BE-808F-400DA4CF80A7}" presName="desTx" presStyleLbl="alignAccFollowNode1" presStyleIdx="2" presStyleCnt="4">
        <dgm:presLayoutVars/>
      </dgm:prSet>
      <dgm:spPr/>
    </dgm:pt>
    <dgm:pt modelId="{2B671304-534B-4543-968F-2131659BD1E3}" type="pres">
      <dgm:prSet presAssocID="{AAB4CF73-4B9B-4AA0-9074-16C2D2AE00A1}" presName="space" presStyleCnt="0"/>
      <dgm:spPr/>
    </dgm:pt>
    <dgm:pt modelId="{BDF8E43A-A70C-436C-818D-03B89B250AA1}" type="pres">
      <dgm:prSet presAssocID="{7FCE83D9-631B-4420-BBFC-CA0AFA59F747}" presName="composite" presStyleCnt="0"/>
      <dgm:spPr/>
    </dgm:pt>
    <dgm:pt modelId="{0747483F-BF14-4B50-9463-3D7CB03209B4}" type="pres">
      <dgm:prSet presAssocID="{7FCE83D9-631B-4420-BBFC-CA0AFA59F747}" presName="parTx" presStyleLbl="alignNode1" presStyleIdx="3" presStyleCnt="4">
        <dgm:presLayoutVars>
          <dgm:chMax val="0"/>
          <dgm:chPref val="0"/>
        </dgm:presLayoutVars>
      </dgm:prSet>
      <dgm:spPr/>
    </dgm:pt>
    <dgm:pt modelId="{1311B327-081B-431E-B0C5-EE39F024CCDC}" type="pres">
      <dgm:prSet presAssocID="{7FCE83D9-631B-4420-BBFC-CA0AFA59F747}" presName="desTx" presStyleLbl="alignAccFollowNode1" presStyleIdx="3" presStyleCnt="4">
        <dgm:presLayoutVars/>
      </dgm:prSet>
      <dgm:spPr/>
    </dgm:pt>
  </dgm:ptLst>
  <dgm:cxnLst>
    <dgm:cxn modelId="{AF120325-8386-4952-A582-AD3253D126E6}" type="presOf" srcId="{B4F1B46E-22B2-4721-950C-8704487586DC}" destId="{4855948E-C450-49A7-BCCD-113D33C8B45E}" srcOrd="0" destOrd="0" presId="urn:microsoft.com/office/officeart/2016/7/layout/ChevronBlockProcess"/>
    <dgm:cxn modelId="{14A72431-2DCC-4ACC-A217-4BEE8F9CE0F7}" type="presOf" srcId="{00C18FBF-3FF5-4C16-97CF-AF03740D7AB6}" destId="{19D66523-E94A-487D-937A-CA2470C02B55}" srcOrd="0" destOrd="0" presId="urn:microsoft.com/office/officeart/2016/7/layout/ChevronBlockProcess"/>
    <dgm:cxn modelId="{FDB2725B-2068-4685-B7E0-3BDCB5F55A70}" type="presOf" srcId="{6352CA33-6755-44BE-808F-400DA4CF80A7}" destId="{BC1100CE-4192-4BE6-91AE-702BFF393F01}" srcOrd="0" destOrd="0" presId="urn:microsoft.com/office/officeart/2016/7/layout/ChevronBlockProcess"/>
    <dgm:cxn modelId="{4A31D641-1B5D-46D3-B685-0C4DC6EFE71B}" srcId="{00C18FBF-3FF5-4C16-97CF-AF03740D7AB6}" destId="{F2881FB1-6580-4F21-A283-BFAA6F91D5D2}" srcOrd="1" destOrd="0" parTransId="{2D960FDD-BADA-480D-9043-497C56588AD3}" sibTransId="{A5ABDC17-7AB5-4F0E-992A-F9343F5D74EB}"/>
    <dgm:cxn modelId="{B9799B6F-5C01-44E2-AC55-7CA32CDE5374}" type="presOf" srcId="{F9D46839-CD06-4669-AAE4-4D1E9AFEDA78}" destId="{B2774F6D-9A74-4238-931E-7FCCB5E24683}" srcOrd="0" destOrd="1" presId="urn:microsoft.com/office/officeart/2016/7/layout/ChevronBlockProcess"/>
    <dgm:cxn modelId="{3204ED53-15A0-4643-A582-021A785F1BA2}" srcId="{F2881FB1-6580-4F21-A283-BFAA6F91D5D2}" destId="{D5197DDB-D5D2-499F-B255-CF7BB5AE2B43}" srcOrd="0" destOrd="0" parTransId="{B14A4DC9-F40A-4867-ADB8-4BA8A1F83766}" sibTransId="{29F2454A-2FA8-4B3A-AC63-4A0B9FD04A75}"/>
    <dgm:cxn modelId="{9AACA255-2A0C-4B62-AE34-23BDFD93A864}" type="presOf" srcId="{8321AB85-EA8C-4958-B404-B4C118CB3C18}" destId="{8619FD71-CA6E-4102-9DFA-19BD835E850D}" srcOrd="0" destOrd="2" presId="urn:microsoft.com/office/officeart/2016/7/layout/ChevronBlockProcess"/>
    <dgm:cxn modelId="{129AEA77-5D2A-49D4-956D-99009974B6C5}" srcId="{F2881FB1-6580-4F21-A283-BFAA6F91D5D2}" destId="{8321AB85-EA8C-4958-B404-B4C118CB3C18}" srcOrd="2"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35837A7D-0B90-4BEB-B72D-8A1ABA99B2EC}" type="presOf" srcId="{7FCE83D9-631B-4420-BBFC-CA0AFA59F747}" destId="{0747483F-BF14-4B50-9463-3D7CB03209B4}" srcOrd="0" destOrd="0" presId="urn:microsoft.com/office/officeart/2016/7/layout/ChevronBlockProcess"/>
    <dgm:cxn modelId="{CD712285-C6A8-4970-AEFE-592143C6BF1E}" type="presOf" srcId="{70879558-61CA-4CCD-B2D6-5349B01EF337}" destId="{B2774F6D-9A74-4238-931E-7FCCB5E24683}" srcOrd="0" destOrd="3" presId="urn:microsoft.com/office/officeart/2016/7/layout/ChevronBlockProcess"/>
    <dgm:cxn modelId="{FC7BD086-74EA-4D6C-9657-E916D355F209}" srcId="{6352CA33-6755-44BE-808F-400DA4CF80A7}" destId="{9614A323-64B1-4077-A841-022051EC749A}" srcOrd="0" destOrd="0" parTransId="{E5F6BCBD-B84E-4018-BE9E-BF57FF3B4B36}" sibTransId="{FEC2A79F-8857-403A-A738-E8CE75C965E2}"/>
    <dgm:cxn modelId="{E572418E-4340-4448-940D-253A2FA3B9B3}" srcId="{00C18FBF-3FF5-4C16-97CF-AF03740D7AB6}" destId="{7FCE83D9-631B-4420-BBFC-CA0AFA59F747}" srcOrd="3" destOrd="0" parTransId="{C61EC981-13FA-4710-B079-D35692EEB764}" sibTransId="{1B48A0DE-4031-4D45-86A1-94CDAF68824A}"/>
    <dgm:cxn modelId="{20EB1192-A7AA-4BDF-BE53-2B914C18E62E}" type="presOf" srcId="{D5197DDB-D5D2-499F-B255-CF7BB5AE2B43}" destId="{8619FD71-CA6E-4102-9DFA-19BD835E850D}" srcOrd="0" destOrd="0" presId="urn:microsoft.com/office/officeart/2016/7/layout/ChevronBlockProcess"/>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5AAA2DBE-8353-4898-ACE3-4D43153A9614}" type="presOf" srcId="{9D72CDD3-5859-43DB-BD75-0C3C30E3DE62}" destId="{B2774F6D-9A74-4238-931E-7FCCB5E24683}" srcOrd="0" destOrd="0" presId="urn:microsoft.com/office/officeart/2016/7/layout/ChevronBlockProcess"/>
    <dgm:cxn modelId="{20FD6FC0-3E6B-47E7-AC3D-5DE06D5B9DEC}" type="presOf" srcId="{F2881FB1-6580-4F21-A283-BFAA6F91D5D2}" destId="{0264BB7E-9229-4EF5-8702-D0B58C8B1ED4}" srcOrd="0" destOrd="0" presId="urn:microsoft.com/office/officeart/2016/7/layout/ChevronBlockProcess"/>
    <dgm:cxn modelId="{FB1559C7-E206-4ACF-9D0B-F5D26C4067F3}" type="presOf" srcId="{7CB6360B-4022-4E96-922B-A12DE0E2A39F}" destId="{B2774F6D-9A74-4238-931E-7FCCB5E24683}" srcOrd="0" destOrd="2" presId="urn:microsoft.com/office/officeart/2016/7/layout/ChevronBlockProcess"/>
    <dgm:cxn modelId="{CC1F84CE-68BF-4504-B36A-48D738F40C80}" type="presOf" srcId="{3D5CDB25-F8FA-444B-8D4A-1D29D0CBA282}" destId="{D3EBA33D-0172-4909-8F0F-6468866E9E6D}" srcOrd="0" destOrd="1" presId="urn:microsoft.com/office/officeart/2016/7/layout/ChevronBlockProcess"/>
    <dgm:cxn modelId="{311348D8-FDE3-4C22-99F5-3B98C5F51F0D}" srcId="{F2881FB1-6580-4F21-A283-BFAA6F91D5D2}" destId="{29E78340-8EBE-415C-B973-78A91A054B9C}" srcOrd="1" destOrd="0" parTransId="{FF4E5F97-6974-4E39-A85D-DCB2E100798E}" sibTransId="{B4B9A51E-FA34-465E-B5B4-81CD76EB3FC2}"/>
    <dgm:cxn modelId="{AD3D09DA-0660-4D20-A330-86475E6BA6C5}" type="presOf" srcId="{29E78340-8EBE-415C-B973-78A91A054B9C}" destId="{8619FD71-CA6E-4102-9DFA-19BD835E850D}" srcOrd="0" destOrd="1" presId="urn:microsoft.com/office/officeart/2016/7/layout/ChevronBlockProcess"/>
    <dgm:cxn modelId="{024E9EDA-A534-4957-8461-63FCED1BAA8A}" type="presOf" srcId="{DB9FB862-4759-4D6A-84F3-01524B92723B}" destId="{1311B327-081B-431E-B0C5-EE39F024CCDC}" srcOrd="0" destOrd="0" presId="urn:microsoft.com/office/officeart/2016/7/layout/ChevronBlockProcess"/>
    <dgm:cxn modelId="{82BAE5DD-3A79-4870-9019-1254385E0650}" srcId="{00C18FBF-3FF5-4C16-97CF-AF03740D7AB6}" destId="{6352CA33-6755-44BE-808F-400DA4CF80A7}" srcOrd="2" destOrd="0" parTransId="{AEB59203-63BA-4A96-BADC-40BAEBD9AA40}" sibTransId="{AAB4CF73-4B9B-4AA0-9074-16C2D2AE00A1}"/>
    <dgm:cxn modelId="{E967E7DD-AC4C-4CD2-83ED-08BE5609DF01}" type="presOf" srcId="{9614A323-64B1-4077-A841-022051EC749A}" destId="{D3EBA33D-0172-4909-8F0F-6468866E9E6D}" srcOrd="0" destOrd="0" presId="urn:microsoft.com/office/officeart/2016/7/layout/ChevronBlockProcess"/>
    <dgm:cxn modelId="{2E3C97E6-67D4-4948-B47A-1115C2B2979F}" srcId="{6352CA33-6755-44BE-808F-400DA4CF80A7}" destId="{3D5CDB25-F8FA-444B-8D4A-1D29D0CBA282}" srcOrd="1" destOrd="0" parTransId="{4C229933-AC16-44B7-98EC-4C0F07FABCB0}" sibTransId="{189DA4C5-2A22-4C71-A806-7B4AB57767CC}"/>
    <dgm:cxn modelId="{70CAB4FC-3D17-49C2-8A7B-F387031FCDCA}" srcId="{7FCE83D9-631B-4420-BBFC-CA0AFA59F747}" destId="{DB9FB862-4759-4D6A-84F3-01524B92723B}" srcOrd="0" destOrd="0" parTransId="{CD1EE44C-3116-420B-89E3-1D797CB25D34}" sibTransId="{4BD4D4A5-043E-4ED5-A5CA-8D46DADC3150}"/>
    <dgm:cxn modelId="{5FE981D7-68BF-4F9A-B057-A5CBD881C134}" type="presParOf" srcId="{19D66523-E94A-487D-937A-CA2470C02B55}" destId="{E6551AF5-063F-4B97-B082-4CF1DBBF0E39}" srcOrd="0" destOrd="0" presId="urn:microsoft.com/office/officeart/2016/7/layout/ChevronBlockProcess"/>
    <dgm:cxn modelId="{E27FEAFA-1EDC-440C-B943-4223DF736DE5}" type="presParOf" srcId="{E6551AF5-063F-4B97-B082-4CF1DBBF0E39}" destId="{4855948E-C450-49A7-BCCD-113D33C8B45E}" srcOrd="0" destOrd="0" presId="urn:microsoft.com/office/officeart/2016/7/layout/ChevronBlockProcess"/>
    <dgm:cxn modelId="{33949578-E174-48EC-AD29-2FE12EECF379}" type="presParOf" srcId="{E6551AF5-063F-4B97-B082-4CF1DBBF0E39}" destId="{B2774F6D-9A74-4238-931E-7FCCB5E24683}" srcOrd="1" destOrd="0" presId="urn:microsoft.com/office/officeart/2016/7/layout/ChevronBlockProcess"/>
    <dgm:cxn modelId="{E0E8E99F-8C86-45C3-9118-2B18A5BDD3C3}" type="presParOf" srcId="{19D66523-E94A-487D-937A-CA2470C02B55}" destId="{D22BDFB5-C98E-440F-A2D9-83E181C91464}" srcOrd="1" destOrd="0" presId="urn:microsoft.com/office/officeart/2016/7/layout/ChevronBlockProcess"/>
    <dgm:cxn modelId="{3F280B4B-38C5-4C9E-8B29-154DF2423739}" type="presParOf" srcId="{19D66523-E94A-487D-937A-CA2470C02B55}" destId="{90C76896-9B23-4C10-A226-9E0788C12BBB}" srcOrd="2" destOrd="0" presId="urn:microsoft.com/office/officeart/2016/7/layout/ChevronBlockProcess"/>
    <dgm:cxn modelId="{E4E561F1-235C-4F22-8533-62392D3FA384}" type="presParOf" srcId="{90C76896-9B23-4C10-A226-9E0788C12BBB}" destId="{0264BB7E-9229-4EF5-8702-D0B58C8B1ED4}" srcOrd="0" destOrd="0" presId="urn:microsoft.com/office/officeart/2016/7/layout/ChevronBlockProcess"/>
    <dgm:cxn modelId="{0618770F-8F92-4739-A9D3-30CF541F80BB}" type="presParOf" srcId="{90C76896-9B23-4C10-A226-9E0788C12BBB}" destId="{8619FD71-CA6E-4102-9DFA-19BD835E850D}" srcOrd="1" destOrd="0" presId="urn:microsoft.com/office/officeart/2016/7/layout/ChevronBlockProcess"/>
    <dgm:cxn modelId="{4E541D67-F8C2-4078-B6B2-3070D000CCD6}" type="presParOf" srcId="{19D66523-E94A-487D-937A-CA2470C02B55}" destId="{C2934349-35FB-4869-B7B7-291EB0220B8A}" srcOrd="3" destOrd="0" presId="urn:microsoft.com/office/officeart/2016/7/layout/ChevronBlockProcess"/>
    <dgm:cxn modelId="{1DB2E641-9D0B-4C75-BA39-B1D59FBB4632}" type="presParOf" srcId="{19D66523-E94A-487D-937A-CA2470C02B55}" destId="{36629AE0-1FF3-4BB8-BC33-B818471CEC01}" srcOrd="4" destOrd="0" presId="urn:microsoft.com/office/officeart/2016/7/layout/ChevronBlockProcess"/>
    <dgm:cxn modelId="{41F0B09D-73A9-4727-A70E-67499E9D4CC9}" type="presParOf" srcId="{36629AE0-1FF3-4BB8-BC33-B818471CEC01}" destId="{BC1100CE-4192-4BE6-91AE-702BFF393F01}" srcOrd="0" destOrd="0" presId="urn:microsoft.com/office/officeart/2016/7/layout/ChevronBlockProcess"/>
    <dgm:cxn modelId="{A122EDC0-E643-45C2-B077-B3880CAB09C1}" type="presParOf" srcId="{36629AE0-1FF3-4BB8-BC33-B818471CEC01}" destId="{D3EBA33D-0172-4909-8F0F-6468866E9E6D}" srcOrd="1" destOrd="0" presId="urn:microsoft.com/office/officeart/2016/7/layout/ChevronBlockProcess"/>
    <dgm:cxn modelId="{F117CB76-65A9-47EE-9896-495ECB6219B3}" type="presParOf" srcId="{19D66523-E94A-487D-937A-CA2470C02B55}" destId="{2B671304-534B-4543-968F-2131659BD1E3}" srcOrd="5" destOrd="0" presId="urn:microsoft.com/office/officeart/2016/7/layout/ChevronBlockProcess"/>
    <dgm:cxn modelId="{A7B59191-7AEB-4603-8CA2-7129C870E288}" type="presParOf" srcId="{19D66523-E94A-487D-937A-CA2470C02B55}" destId="{BDF8E43A-A70C-436C-818D-03B89B250AA1}" srcOrd="6" destOrd="0" presId="urn:microsoft.com/office/officeart/2016/7/layout/ChevronBlockProcess"/>
    <dgm:cxn modelId="{6EACB7F8-5168-47E9-807F-02AEA29045E5}" type="presParOf" srcId="{BDF8E43A-A70C-436C-818D-03B89B250AA1}" destId="{0747483F-BF14-4B50-9463-3D7CB03209B4}" srcOrd="0" destOrd="0" presId="urn:microsoft.com/office/officeart/2016/7/layout/ChevronBlockProcess"/>
    <dgm:cxn modelId="{8B68D276-58C1-4E57-B9D4-B239B65329B6}" type="presParOf" srcId="{BDF8E43A-A70C-436C-818D-03B89B250AA1}" destId="{1311B327-081B-431E-B0C5-EE39F024CCDC}"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18FBF-3FF5-4C16-97CF-AF03740D7AB6}" type="doc">
      <dgm:prSet loTypeId="urn:microsoft.com/office/officeart/2005/8/layout/list1" loCatId="list" qsTypeId="urn:microsoft.com/office/officeart/2005/8/quickstyle/simple2" qsCatId="simple" csTypeId="urn:microsoft.com/office/officeart/2005/8/colors/accent3_2" csCatId="accent3" phldr="1"/>
      <dgm:spPr/>
      <dgm:t>
        <a:bodyPr rtlCol="0"/>
        <a:lstStyle/>
        <a:p>
          <a:pPr rtl="0"/>
          <a:endParaRPr lang="en-US"/>
        </a:p>
      </dgm:t>
    </dgm:pt>
    <dgm:pt modelId="{B4F1B46E-22B2-4721-950C-8704487586DC}">
      <dgm:prSet phldrT="[Text]" custT="1"/>
      <dgm:spPr/>
      <dgm:t>
        <a:bodyPr rtlCol="0"/>
        <a:lstStyle/>
        <a:p>
          <a:pPr rtl="0"/>
          <a:r>
            <a:rPr lang="es-ES" sz="2400" noProof="0" dirty="0"/>
            <a:t>Gaseosos</a:t>
          </a: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custT="1"/>
      <dgm:spPr/>
      <dgm:t>
        <a:bodyPr rtlCol="0"/>
        <a:lstStyle/>
        <a:p>
          <a:pPr rtl="0"/>
          <a:r>
            <a:rPr lang="es-ES" sz="2400" noProof="0" dirty="0"/>
            <a:t>Baja eficiencia</a:t>
          </a:r>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F9D46839-CD06-4669-AAE4-4D1E9AFEDA78}">
      <dgm:prSet phldrT="[Text]" custT="1"/>
      <dgm:spPr/>
      <dgm:t>
        <a:bodyPr rtlCol="0"/>
        <a:lstStyle/>
        <a:p>
          <a:pPr rtl="0"/>
          <a:r>
            <a:rPr lang="es-ES" sz="2400" noProof="0" dirty="0"/>
            <a:t>Poco utilizados</a:t>
          </a:r>
        </a:p>
      </dgm:t>
    </dgm:pt>
    <dgm:pt modelId="{B6B535D8-00AB-4FA1-AAEC-92498ABC6F4C}" type="parTrans" cxnId="{AD25A8A0-4628-40E2-8C9E-64E6AD4D4D91}">
      <dgm:prSet/>
      <dgm:spPr/>
      <dgm:t>
        <a:bodyPr rtlCol="0"/>
        <a:lstStyle/>
        <a:p>
          <a:pPr rtl="0"/>
          <a:endParaRPr lang="en-US"/>
        </a:p>
      </dgm:t>
    </dgm:pt>
    <dgm:pt modelId="{6497F199-DC2A-41F9-A449-D395E6BC4900}" type="sibTrans" cxnId="{AD25A8A0-4628-40E2-8C9E-64E6AD4D4D91}">
      <dgm:prSet/>
      <dgm:spPr/>
      <dgm:t>
        <a:bodyPr rtlCol="0"/>
        <a:lstStyle/>
        <a:p>
          <a:pPr rtl="0"/>
          <a:endParaRPr lang="en-US"/>
        </a:p>
      </dgm:t>
    </dgm:pt>
    <dgm:pt modelId="{F2881FB1-6580-4F21-A283-BFAA6F91D5D2}">
      <dgm:prSet phldrT="[Text]" custT="1"/>
      <dgm:spPr/>
      <dgm:t>
        <a:bodyPr rtlCol="0"/>
        <a:lstStyle/>
        <a:p>
          <a:pPr rtl="0"/>
          <a:r>
            <a:rPr lang="es-ES" sz="2400" noProof="0" dirty="0"/>
            <a:t>Sólidos</a:t>
          </a:r>
        </a:p>
      </dgm:t>
    </dgm:pt>
    <dgm:pt modelId="{2D960FDD-BADA-480D-9043-497C56588AD3}" type="parTrans" cxnId="{4A31D641-1B5D-46D3-B685-0C4DC6EFE71B}">
      <dgm:prSet/>
      <dgm:spPr/>
      <dgm:t>
        <a:bodyPr rtlCol="0"/>
        <a:lstStyle/>
        <a:p>
          <a:pPr rtl="0"/>
          <a:endParaRPr lang="en-US"/>
        </a:p>
      </dgm:t>
    </dgm:pt>
    <dgm:pt modelId="{A5ABDC17-7AB5-4F0E-992A-F9343F5D74EB}" type="sibTrans" cxnId="{4A31D641-1B5D-46D3-B685-0C4DC6EFE71B}">
      <dgm:prSet/>
      <dgm:spPr/>
      <dgm:t>
        <a:bodyPr rtlCol="0"/>
        <a:lstStyle/>
        <a:p>
          <a:pPr rtl="0"/>
          <a:endParaRPr lang="en-US"/>
        </a:p>
      </dgm:t>
    </dgm:pt>
    <dgm:pt modelId="{D5197DDB-D5D2-499F-B255-CF7BB5AE2B43}">
      <dgm:prSet phldrT="[Text]" custT="1"/>
      <dgm:spPr/>
      <dgm:t>
        <a:bodyPr rtlCol="0"/>
        <a:lstStyle/>
        <a:p>
          <a:pPr rtl="0"/>
          <a:r>
            <a:rPr lang="es-ES" sz="2400" noProof="0" dirty="0"/>
            <a:t>Más eficientes y eficaces</a:t>
          </a:r>
        </a:p>
      </dgm:t>
    </dgm:pt>
    <dgm:pt modelId="{B14A4DC9-F40A-4867-ADB8-4BA8A1F83766}" type="parTrans" cxnId="{3204ED53-15A0-4643-A582-021A785F1BA2}">
      <dgm:prSet/>
      <dgm:spPr/>
      <dgm:t>
        <a:bodyPr rtlCol="0"/>
        <a:lstStyle/>
        <a:p>
          <a:pPr rtl="0"/>
          <a:endParaRPr lang="en-US"/>
        </a:p>
      </dgm:t>
    </dgm:pt>
    <dgm:pt modelId="{29F2454A-2FA8-4B3A-AC63-4A0B9FD04A75}" type="sibTrans" cxnId="{3204ED53-15A0-4643-A582-021A785F1BA2}">
      <dgm:prSet/>
      <dgm:spPr/>
      <dgm:t>
        <a:bodyPr rtlCol="0"/>
        <a:lstStyle/>
        <a:p>
          <a:pPr rtl="0"/>
          <a:endParaRPr lang="en-US"/>
        </a:p>
      </dgm:t>
    </dgm:pt>
    <dgm:pt modelId="{8D531677-929E-424D-AEE4-B93EF6C77467}">
      <dgm:prSet phldrT="[Text]" custT="1"/>
      <dgm:spPr/>
      <dgm:t>
        <a:bodyPr rtlCol="0"/>
        <a:lstStyle/>
        <a:p>
          <a:pPr rtl="0"/>
          <a:r>
            <a:rPr lang="es-ES" sz="2400" noProof="0" dirty="0"/>
            <a:t>Más utilizados </a:t>
          </a:r>
        </a:p>
      </dgm:t>
    </dgm:pt>
    <dgm:pt modelId="{6EA0C8DD-FD6F-4D54-8C85-3EBAE1C55384}" type="parTrans" cxnId="{0A15B1FA-205B-41DC-A7F4-126F810D722C}">
      <dgm:prSet/>
      <dgm:spPr/>
    </dgm:pt>
    <dgm:pt modelId="{962A0566-AD6F-4707-B22C-C8131740D175}" type="sibTrans" cxnId="{0A15B1FA-205B-41DC-A7F4-126F810D722C}">
      <dgm:prSet/>
      <dgm:spPr/>
    </dgm:pt>
    <dgm:pt modelId="{B5B7E42F-A9C5-4AB9-BED0-2A1BB71D8621}" type="pres">
      <dgm:prSet presAssocID="{00C18FBF-3FF5-4C16-97CF-AF03740D7AB6}" presName="linear" presStyleCnt="0">
        <dgm:presLayoutVars>
          <dgm:dir/>
          <dgm:animLvl val="lvl"/>
          <dgm:resizeHandles val="exact"/>
        </dgm:presLayoutVars>
      </dgm:prSet>
      <dgm:spPr/>
    </dgm:pt>
    <dgm:pt modelId="{FC0616F9-D468-48CD-9D53-C8FBCAA8701E}" type="pres">
      <dgm:prSet presAssocID="{B4F1B46E-22B2-4721-950C-8704487586DC}" presName="parentLin" presStyleCnt="0"/>
      <dgm:spPr/>
    </dgm:pt>
    <dgm:pt modelId="{AE1B7468-3DDA-4350-BD5A-3D6DCD9B2B80}" type="pres">
      <dgm:prSet presAssocID="{B4F1B46E-22B2-4721-950C-8704487586DC}" presName="parentLeftMargin" presStyleLbl="node1" presStyleIdx="0" presStyleCnt="2"/>
      <dgm:spPr/>
    </dgm:pt>
    <dgm:pt modelId="{1665489D-83E7-4525-8BE2-99FDEF4B3014}" type="pres">
      <dgm:prSet presAssocID="{B4F1B46E-22B2-4721-950C-8704487586DC}" presName="parentText" presStyleLbl="node1" presStyleIdx="0" presStyleCnt="2" custLinFactNeighborX="-12723" custLinFactNeighborY="-2868">
        <dgm:presLayoutVars>
          <dgm:chMax val="0"/>
          <dgm:bulletEnabled val="1"/>
        </dgm:presLayoutVars>
      </dgm:prSet>
      <dgm:spPr/>
    </dgm:pt>
    <dgm:pt modelId="{719A3B43-2A77-402B-9C5C-32363BFC6568}" type="pres">
      <dgm:prSet presAssocID="{B4F1B46E-22B2-4721-950C-8704487586DC}" presName="negativeSpace" presStyleCnt="0"/>
      <dgm:spPr/>
    </dgm:pt>
    <dgm:pt modelId="{ED995ECF-BE52-4D30-ABE2-17D8F163A506}" type="pres">
      <dgm:prSet presAssocID="{B4F1B46E-22B2-4721-950C-8704487586DC}" presName="childText" presStyleLbl="conFgAcc1" presStyleIdx="0" presStyleCnt="2">
        <dgm:presLayoutVars>
          <dgm:bulletEnabled val="1"/>
        </dgm:presLayoutVars>
      </dgm:prSet>
      <dgm:spPr/>
    </dgm:pt>
    <dgm:pt modelId="{396B2E73-76A6-4671-92B3-D1AB0E926581}" type="pres">
      <dgm:prSet presAssocID="{A7E2530A-34E2-4E9F-BC78-8920BA140C41}" presName="spaceBetweenRectangles" presStyleCnt="0"/>
      <dgm:spPr/>
    </dgm:pt>
    <dgm:pt modelId="{01D58ED7-4671-4FDE-8766-52AE88F33DAB}" type="pres">
      <dgm:prSet presAssocID="{F2881FB1-6580-4F21-A283-BFAA6F91D5D2}" presName="parentLin" presStyleCnt="0"/>
      <dgm:spPr/>
    </dgm:pt>
    <dgm:pt modelId="{081275D9-CD44-421B-924E-861429BFFF73}" type="pres">
      <dgm:prSet presAssocID="{F2881FB1-6580-4F21-A283-BFAA6F91D5D2}" presName="parentLeftMargin" presStyleLbl="node1" presStyleIdx="0" presStyleCnt="2"/>
      <dgm:spPr/>
    </dgm:pt>
    <dgm:pt modelId="{53872FDC-6DA0-4E99-97CB-E29D53B82FAD}" type="pres">
      <dgm:prSet presAssocID="{F2881FB1-6580-4F21-A283-BFAA6F91D5D2}" presName="parentText" presStyleLbl="node1" presStyleIdx="1" presStyleCnt="2">
        <dgm:presLayoutVars>
          <dgm:chMax val="0"/>
          <dgm:bulletEnabled val="1"/>
        </dgm:presLayoutVars>
      </dgm:prSet>
      <dgm:spPr/>
    </dgm:pt>
    <dgm:pt modelId="{34454C02-262D-4312-A260-36BE89D5E478}" type="pres">
      <dgm:prSet presAssocID="{F2881FB1-6580-4F21-A283-BFAA6F91D5D2}" presName="negativeSpace" presStyleCnt="0"/>
      <dgm:spPr/>
    </dgm:pt>
    <dgm:pt modelId="{7C18CAC8-5394-406C-8BDB-5D285EE994E5}" type="pres">
      <dgm:prSet presAssocID="{F2881FB1-6580-4F21-A283-BFAA6F91D5D2}" presName="childText" presStyleLbl="conFgAcc1" presStyleIdx="1" presStyleCnt="2" custLinFactY="270" custLinFactNeighborX="-12500" custLinFactNeighborY="100000">
        <dgm:presLayoutVars>
          <dgm:bulletEnabled val="1"/>
        </dgm:presLayoutVars>
      </dgm:prSet>
      <dgm:spPr/>
    </dgm:pt>
  </dgm:ptLst>
  <dgm:cxnLst>
    <dgm:cxn modelId="{EB91CE2F-367D-4D18-B6AD-52B10DB9C78E}" type="presOf" srcId="{F2881FB1-6580-4F21-A283-BFAA6F91D5D2}" destId="{53872FDC-6DA0-4E99-97CB-E29D53B82FAD}" srcOrd="1" destOrd="0" presId="urn:microsoft.com/office/officeart/2005/8/layout/list1"/>
    <dgm:cxn modelId="{4A31D641-1B5D-46D3-B685-0C4DC6EFE71B}" srcId="{00C18FBF-3FF5-4C16-97CF-AF03740D7AB6}" destId="{F2881FB1-6580-4F21-A283-BFAA6F91D5D2}" srcOrd="1" destOrd="0" parTransId="{2D960FDD-BADA-480D-9043-497C56588AD3}" sibTransId="{A5ABDC17-7AB5-4F0E-992A-F9343F5D74EB}"/>
    <dgm:cxn modelId="{4E35AD44-1EC6-4F95-BA37-20BB0E887AFD}" type="presOf" srcId="{B4F1B46E-22B2-4721-950C-8704487586DC}" destId="{1665489D-83E7-4525-8BE2-99FDEF4B3014}" srcOrd="1" destOrd="0" presId="urn:microsoft.com/office/officeart/2005/8/layout/list1"/>
    <dgm:cxn modelId="{8A0F7F4D-4FF2-4C07-B23F-7B93CC7F3D0D}" type="presOf" srcId="{8D531677-929E-424D-AEE4-B93EF6C77467}" destId="{7C18CAC8-5394-406C-8BDB-5D285EE994E5}" srcOrd="0" destOrd="1" presId="urn:microsoft.com/office/officeart/2005/8/layout/list1"/>
    <dgm:cxn modelId="{3204ED53-15A0-4643-A582-021A785F1BA2}" srcId="{F2881FB1-6580-4F21-A283-BFAA6F91D5D2}" destId="{D5197DDB-D5D2-499F-B255-CF7BB5AE2B43}" srcOrd="0" destOrd="0" parTransId="{B14A4DC9-F40A-4867-ADB8-4BA8A1F83766}" sibTransId="{29F2454A-2FA8-4B3A-AC63-4A0B9FD04A75}"/>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2C8317B2-2EBB-4589-86EA-C77B3B6E81AA}" srcId="{00C18FBF-3FF5-4C16-97CF-AF03740D7AB6}" destId="{B4F1B46E-22B2-4721-950C-8704487586DC}" srcOrd="0" destOrd="0" parTransId="{E8A66543-CC4D-4785-A93E-5B125E09F826}" sibTransId="{A7E2530A-34E2-4E9F-BC78-8920BA140C41}"/>
    <dgm:cxn modelId="{F26E45C2-B298-431E-8BBC-9CBC73FA18FD}" type="presOf" srcId="{00C18FBF-3FF5-4C16-97CF-AF03740D7AB6}" destId="{B5B7E42F-A9C5-4AB9-BED0-2A1BB71D8621}" srcOrd="0" destOrd="0" presId="urn:microsoft.com/office/officeart/2005/8/layout/list1"/>
    <dgm:cxn modelId="{05186ACB-3B0F-435A-98FB-0E6B2364A9A8}" type="presOf" srcId="{D5197DDB-D5D2-499F-B255-CF7BB5AE2B43}" destId="{7C18CAC8-5394-406C-8BDB-5D285EE994E5}" srcOrd="0" destOrd="0" presId="urn:microsoft.com/office/officeart/2005/8/layout/list1"/>
    <dgm:cxn modelId="{4624B8D8-D4A4-4A6F-9DA0-AF2AF454166E}" type="presOf" srcId="{B4F1B46E-22B2-4721-950C-8704487586DC}" destId="{AE1B7468-3DDA-4350-BD5A-3D6DCD9B2B80}" srcOrd="0" destOrd="0" presId="urn:microsoft.com/office/officeart/2005/8/layout/list1"/>
    <dgm:cxn modelId="{245B28E3-7046-45DF-BAE0-49EEC9446050}" type="presOf" srcId="{F2881FB1-6580-4F21-A283-BFAA6F91D5D2}" destId="{081275D9-CD44-421B-924E-861429BFFF73}" srcOrd="0" destOrd="0" presId="urn:microsoft.com/office/officeart/2005/8/layout/list1"/>
    <dgm:cxn modelId="{CE0719F4-C085-4875-A74A-93DE5C762A54}" type="presOf" srcId="{9D72CDD3-5859-43DB-BD75-0C3C30E3DE62}" destId="{ED995ECF-BE52-4D30-ABE2-17D8F163A506}" srcOrd="0" destOrd="0" presId="urn:microsoft.com/office/officeart/2005/8/layout/list1"/>
    <dgm:cxn modelId="{0A15B1FA-205B-41DC-A7F4-126F810D722C}" srcId="{F2881FB1-6580-4F21-A283-BFAA6F91D5D2}" destId="{8D531677-929E-424D-AEE4-B93EF6C77467}" srcOrd="1" destOrd="0" parTransId="{6EA0C8DD-FD6F-4D54-8C85-3EBAE1C55384}" sibTransId="{962A0566-AD6F-4707-B22C-C8131740D175}"/>
    <dgm:cxn modelId="{FF2EAAFD-B6B3-4425-830A-8934BD3362CD}" type="presOf" srcId="{F9D46839-CD06-4669-AAE4-4D1E9AFEDA78}" destId="{ED995ECF-BE52-4D30-ABE2-17D8F163A506}" srcOrd="0" destOrd="1" presId="urn:microsoft.com/office/officeart/2005/8/layout/list1"/>
    <dgm:cxn modelId="{B79A4E0F-06A4-4CBC-95C1-BD029F83D99F}" type="presParOf" srcId="{B5B7E42F-A9C5-4AB9-BED0-2A1BB71D8621}" destId="{FC0616F9-D468-48CD-9D53-C8FBCAA8701E}" srcOrd="0" destOrd="0" presId="urn:microsoft.com/office/officeart/2005/8/layout/list1"/>
    <dgm:cxn modelId="{1B0B192B-A17E-4E5F-98AE-4C9636189DDC}" type="presParOf" srcId="{FC0616F9-D468-48CD-9D53-C8FBCAA8701E}" destId="{AE1B7468-3DDA-4350-BD5A-3D6DCD9B2B80}" srcOrd="0" destOrd="0" presId="urn:microsoft.com/office/officeart/2005/8/layout/list1"/>
    <dgm:cxn modelId="{E785B0C1-1858-440A-8FC1-B1734CA2ED83}" type="presParOf" srcId="{FC0616F9-D468-48CD-9D53-C8FBCAA8701E}" destId="{1665489D-83E7-4525-8BE2-99FDEF4B3014}" srcOrd="1" destOrd="0" presId="urn:microsoft.com/office/officeart/2005/8/layout/list1"/>
    <dgm:cxn modelId="{80E68442-94C5-4421-BACF-922AFC6118D9}" type="presParOf" srcId="{B5B7E42F-A9C5-4AB9-BED0-2A1BB71D8621}" destId="{719A3B43-2A77-402B-9C5C-32363BFC6568}" srcOrd="1" destOrd="0" presId="urn:microsoft.com/office/officeart/2005/8/layout/list1"/>
    <dgm:cxn modelId="{F46ABC52-7242-47A2-9326-88A30AE445A5}" type="presParOf" srcId="{B5B7E42F-A9C5-4AB9-BED0-2A1BB71D8621}" destId="{ED995ECF-BE52-4D30-ABE2-17D8F163A506}" srcOrd="2" destOrd="0" presId="urn:microsoft.com/office/officeart/2005/8/layout/list1"/>
    <dgm:cxn modelId="{58426421-FC4D-41A7-B561-34A3C51AFC0E}" type="presParOf" srcId="{B5B7E42F-A9C5-4AB9-BED0-2A1BB71D8621}" destId="{396B2E73-76A6-4671-92B3-D1AB0E926581}" srcOrd="3" destOrd="0" presId="urn:microsoft.com/office/officeart/2005/8/layout/list1"/>
    <dgm:cxn modelId="{3A713C4F-5E4C-4DED-921F-79B9FA0958BC}" type="presParOf" srcId="{B5B7E42F-A9C5-4AB9-BED0-2A1BB71D8621}" destId="{01D58ED7-4671-4FDE-8766-52AE88F33DAB}" srcOrd="4" destOrd="0" presId="urn:microsoft.com/office/officeart/2005/8/layout/list1"/>
    <dgm:cxn modelId="{60D8151C-8E96-4BAB-9EE4-418392DD4846}" type="presParOf" srcId="{01D58ED7-4671-4FDE-8766-52AE88F33DAB}" destId="{081275D9-CD44-421B-924E-861429BFFF73}" srcOrd="0" destOrd="0" presId="urn:microsoft.com/office/officeart/2005/8/layout/list1"/>
    <dgm:cxn modelId="{1BF3138D-2057-4A90-AD0A-26C2CD38EC88}" type="presParOf" srcId="{01D58ED7-4671-4FDE-8766-52AE88F33DAB}" destId="{53872FDC-6DA0-4E99-97CB-E29D53B82FAD}" srcOrd="1" destOrd="0" presId="urn:microsoft.com/office/officeart/2005/8/layout/list1"/>
    <dgm:cxn modelId="{98646825-2884-467E-8A11-2DBC2CD7D40D}" type="presParOf" srcId="{B5B7E42F-A9C5-4AB9-BED0-2A1BB71D8621}" destId="{34454C02-262D-4312-A260-36BE89D5E478}" srcOrd="5" destOrd="0" presId="urn:microsoft.com/office/officeart/2005/8/layout/list1"/>
    <dgm:cxn modelId="{7E316331-5513-4ABC-AF86-2ED70DE3B6AD}" type="presParOf" srcId="{B5B7E42F-A9C5-4AB9-BED0-2A1BB71D8621}" destId="{7C18CAC8-5394-406C-8BDB-5D285EE994E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C18FBF-3FF5-4C16-97CF-AF03740D7AB6}" type="doc">
      <dgm:prSet loTypeId="urn:microsoft.com/office/officeart/2005/8/layout/list1" loCatId="list" qsTypeId="urn:microsoft.com/office/officeart/2005/8/quickstyle/simple2" qsCatId="simple" csTypeId="urn:microsoft.com/office/officeart/2005/8/colors/accent3_2" csCatId="accent3" phldr="1"/>
      <dgm:spPr/>
      <dgm:t>
        <a:bodyPr rtlCol="0"/>
        <a:lstStyle/>
        <a:p>
          <a:pPr rtl="0"/>
          <a:endParaRPr lang="en-US"/>
        </a:p>
      </dgm:t>
    </dgm:pt>
    <dgm:pt modelId="{B4F1B46E-22B2-4721-950C-8704487586DC}">
      <dgm:prSet phldrT="[Text]" custT="1"/>
      <dgm:spPr/>
      <dgm:t>
        <a:bodyPr rtlCol="0"/>
        <a:lstStyle/>
        <a:p>
          <a:pPr rtl="0"/>
          <a:r>
            <a:rPr lang="es-ES" sz="2400" noProof="0" dirty="0"/>
            <a:t>Cámara de ionización</a:t>
          </a: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custT="1"/>
      <dgm:spPr/>
      <dgm:t>
        <a:bodyPr rtlCol="0"/>
        <a:lstStyle/>
        <a:p>
          <a:pPr rtl="0"/>
          <a:r>
            <a:rPr lang="es-ES" sz="2400" noProof="0" dirty="0"/>
            <a:t>Condensador plano-paralelo</a:t>
          </a:r>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F9D46839-CD06-4669-AAE4-4D1E9AFEDA78}">
      <dgm:prSet phldrT="[Text]" custT="1"/>
      <dgm:spPr/>
      <dgm:t>
        <a:bodyPr rtlCol="0"/>
        <a:lstStyle/>
        <a:p>
          <a:pPr rtl="0"/>
          <a:r>
            <a:rPr lang="es-ES" sz="2400" noProof="0" dirty="0"/>
            <a:t>Amplitud directamente proporcional</a:t>
          </a:r>
        </a:p>
      </dgm:t>
    </dgm:pt>
    <dgm:pt modelId="{B6B535D8-00AB-4FA1-AAEC-92498ABC6F4C}" type="parTrans" cxnId="{AD25A8A0-4628-40E2-8C9E-64E6AD4D4D91}">
      <dgm:prSet/>
      <dgm:spPr/>
      <dgm:t>
        <a:bodyPr rtlCol="0"/>
        <a:lstStyle/>
        <a:p>
          <a:pPr rtl="0"/>
          <a:endParaRPr lang="en-US"/>
        </a:p>
      </dgm:t>
    </dgm:pt>
    <dgm:pt modelId="{6497F199-DC2A-41F9-A449-D395E6BC4900}" type="sibTrans" cxnId="{AD25A8A0-4628-40E2-8C9E-64E6AD4D4D91}">
      <dgm:prSet/>
      <dgm:spPr/>
      <dgm:t>
        <a:bodyPr rtlCol="0"/>
        <a:lstStyle/>
        <a:p>
          <a:pPr rtl="0"/>
          <a:endParaRPr lang="en-US"/>
        </a:p>
      </dgm:t>
    </dgm:pt>
    <dgm:pt modelId="{7CB6360B-4022-4E96-922B-A12DE0E2A39F}">
      <dgm:prSet phldrT="[Text]" custT="1"/>
      <dgm:spPr/>
      <dgm:t>
        <a:bodyPr rtlCol="0"/>
        <a:lstStyle/>
        <a:p>
          <a:pPr rtl="0"/>
          <a:r>
            <a:rPr lang="es-ES" sz="2400" noProof="0" dirty="0"/>
            <a:t>Lenta</a:t>
          </a:r>
        </a:p>
      </dgm:t>
    </dgm:pt>
    <dgm:pt modelId="{44B2858F-607B-47DF-B44B-EA7D73FDC9F2}" type="parTrans" cxnId="{CD5EFFB3-C9FD-4DAC-8D97-0C2FB02B380B}">
      <dgm:prSet/>
      <dgm:spPr/>
      <dgm:t>
        <a:bodyPr rtlCol="0"/>
        <a:lstStyle/>
        <a:p>
          <a:pPr rtl="0"/>
          <a:endParaRPr lang="en-US"/>
        </a:p>
      </dgm:t>
    </dgm:pt>
    <dgm:pt modelId="{B35ED9D1-2A17-4034-8D08-4945CA54F6C9}" type="sibTrans" cxnId="{CD5EFFB3-C9FD-4DAC-8D97-0C2FB02B380B}">
      <dgm:prSet/>
      <dgm:spPr/>
      <dgm:t>
        <a:bodyPr rtlCol="0"/>
        <a:lstStyle/>
        <a:p>
          <a:pPr rtl="0"/>
          <a:endParaRPr lang="en-US"/>
        </a:p>
      </dgm:t>
    </dgm:pt>
    <dgm:pt modelId="{F2881FB1-6580-4F21-A283-BFAA6F91D5D2}">
      <dgm:prSet phldrT="[Text]" custT="1"/>
      <dgm:spPr/>
      <dgm:t>
        <a:bodyPr rtlCol="0"/>
        <a:lstStyle/>
        <a:p>
          <a:pPr rtl="0"/>
          <a:r>
            <a:rPr lang="es-ES" sz="2400" noProof="0" dirty="0"/>
            <a:t>Contador proporcional</a:t>
          </a:r>
        </a:p>
      </dgm:t>
    </dgm:pt>
    <dgm:pt modelId="{2D960FDD-BADA-480D-9043-497C56588AD3}" type="parTrans" cxnId="{4A31D641-1B5D-46D3-B685-0C4DC6EFE71B}">
      <dgm:prSet/>
      <dgm:spPr/>
      <dgm:t>
        <a:bodyPr rtlCol="0"/>
        <a:lstStyle/>
        <a:p>
          <a:pPr rtl="0"/>
          <a:endParaRPr lang="en-US"/>
        </a:p>
      </dgm:t>
    </dgm:pt>
    <dgm:pt modelId="{A5ABDC17-7AB5-4F0E-992A-F9343F5D74EB}" type="sibTrans" cxnId="{4A31D641-1B5D-46D3-B685-0C4DC6EFE71B}">
      <dgm:prSet/>
      <dgm:spPr/>
      <dgm:t>
        <a:bodyPr rtlCol="0"/>
        <a:lstStyle/>
        <a:p>
          <a:pPr rtl="0"/>
          <a:endParaRPr lang="en-US"/>
        </a:p>
      </dgm:t>
    </dgm:pt>
    <dgm:pt modelId="{D5197DDB-D5D2-499F-B255-CF7BB5AE2B43}">
      <dgm:prSet phldrT="[Text]" custT="1"/>
      <dgm:spPr/>
      <dgm:t>
        <a:bodyPr rtlCol="0"/>
        <a:lstStyle/>
        <a:p>
          <a:pPr rtl="0"/>
          <a:r>
            <a:rPr lang="es-ES" sz="2400" noProof="0" dirty="0"/>
            <a:t>Cascada de ionizaciones</a:t>
          </a:r>
        </a:p>
      </dgm:t>
    </dgm:pt>
    <dgm:pt modelId="{B14A4DC9-F40A-4867-ADB8-4BA8A1F83766}" type="parTrans" cxnId="{3204ED53-15A0-4643-A582-021A785F1BA2}">
      <dgm:prSet/>
      <dgm:spPr/>
      <dgm:t>
        <a:bodyPr rtlCol="0"/>
        <a:lstStyle/>
        <a:p>
          <a:pPr rtl="0"/>
          <a:endParaRPr lang="en-US"/>
        </a:p>
      </dgm:t>
    </dgm:pt>
    <dgm:pt modelId="{29F2454A-2FA8-4B3A-AC63-4A0B9FD04A75}" type="sibTrans" cxnId="{3204ED53-15A0-4643-A582-021A785F1BA2}">
      <dgm:prSet/>
      <dgm:spPr/>
      <dgm:t>
        <a:bodyPr rtlCol="0"/>
        <a:lstStyle/>
        <a:p>
          <a:pPr rtl="0"/>
          <a:endParaRPr lang="en-US"/>
        </a:p>
      </dgm:t>
    </dgm:pt>
    <dgm:pt modelId="{29E78340-8EBE-415C-B973-78A91A054B9C}">
      <dgm:prSet phldrT="[Text]" custT="1"/>
      <dgm:spPr/>
      <dgm:t>
        <a:bodyPr rtlCol="0"/>
        <a:lstStyle/>
        <a:p>
          <a:pPr rtl="0"/>
          <a:r>
            <a:rPr lang="es-ES" sz="2400" noProof="0" dirty="0"/>
            <a:t>Lento</a:t>
          </a:r>
        </a:p>
      </dgm:t>
    </dgm:pt>
    <dgm:pt modelId="{FF4E5F97-6974-4E39-A85D-DCB2E100798E}" type="parTrans" cxnId="{311348D8-FDE3-4C22-99F5-3B98C5F51F0D}">
      <dgm:prSet/>
      <dgm:spPr/>
      <dgm:t>
        <a:bodyPr rtlCol="0"/>
        <a:lstStyle/>
        <a:p>
          <a:pPr rtl="0"/>
          <a:endParaRPr lang="en-US"/>
        </a:p>
      </dgm:t>
    </dgm:pt>
    <dgm:pt modelId="{B4B9A51E-FA34-465E-B5B4-81CD76EB3FC2}" type="sibTrans" cxnId="{311348D8-FDE3-4C22-99F5-3B98C5F51F0D}">
      <dgm:prSet/>
      <dgm:spPr/>
      <dgm:t>
        <a:bodyPr rtlCol="0"/>
        <a:lstStyle/>
        <a:p>
          <a:pPr rtl="0"/>
          <a:endParaRPr lang="en-US"/>
        </a:p>
      </dgm:t>
    </dgm:pt>
    <dgm:pt modelId="{6352CA33-6755-44BE-808F-400DA4CF80A7}">
      <dgm:prSet phldrT="[Text]" custT="1"/>
      <dgm:spPr/>
      <dgm:t>
        <a:bodyPr rtlCol="0"/>
        <a:lstStyle/>
        <a:p>
          <a:pPr rtl="0"/>
          <a:r>
            <a:rPr lang="es-ES" sz="2400" noProof="0" dirty="0"/>
            <a:t>Contador Geiger-Müller</a:t>
          </a:r>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custT="1"/>
      <dgm:spPr/>
      <dgm:t>
        <a:bodyPr rtlCol="0"/>
        <a:lstStyle/>
        <a:p>
          <a:pPr rtl="0"/>
          <a:r>
            <a:rPr lang="es-ES" sz="2400" noProof="0" dirty="0"/>
            <a:t>Avalanchas de </a:t>
          </a:r>
          <a:r>
            <a:rPr lang="es-ES" sz="2400" noProof="0" dirty="0" err="1"/>
            <a:t>Towsend</a:t>
          </a:r>
          <a:endParaRPr lang="es-ES" sz="2400" noProof="0" dirty="0"/>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E6A05B1C-9BE7-4F5A-B744-368754035A4C}">
      <dgm:prSet phldrT="[Text]" custT="1"/>
      <dgm:spPr/>
      <dgm:t>
        <a:bodyPr rtlCol="0"/>
        <a:lstStyle/>
        <a:p>
          <a:pPr rtl="0"/>
          <a:r>
            <a:rPr lang="es-ES" sz="2400" noProof="0" dirty="0"/>
            <a:t>Baja eficiencia</a:t>
          </a:r>
        </a:p>
      </dgm:t>
    </dgm:pt>
    <dgm:pt modelId="{4F254AF6-9615-4E36-8CDA-18FB898F2B02}" type="parTrans" cxnId="{07F282CB-DE98-4E76-9130-EEF98D8228DF}">
      <dgm:prSet/>
      <dgm:spPr/>
    </dgm:pt>
    <dgm:pt modelId="{641FE37E-FAA0-41B1-8381-E4DA63A930C1}" type="sibTrans" cxnId="{07F282CB-DE98-4E76-9130-EEF98D8228DF}">
      <dgm:prSet/>
      <dgm:spPr/>
    </dgm:pt>
    <dgm:pt modelId="{B5B7E42F-A9C5-4AB9-BED0-2A1BB71D8621}" type="pres">
      <dgm:prSet presAssocID="{00C18FBF-3FF5-4C16-97CF-AF03740D7AB6}" presName="linear" presStyleCnt="0">
        <dgm:presLayoutVars>
          <dgm:dir/>
          <dgm:animLvl val="lvl"/>
          <dgm:resizeHandles val="exact"/>
        </dgm:presLayoutVars>
      </dgm:prSet>
      <dgm:spPr/>
    </dgm:pt>
    <dgm:pt modelId="{FC0616F9-D468-48CD-9D53-C8FBCAA8701E}" type="pres">
      <dgm:prSet presAssocID="{B4F1B46E-22B2-4721-950C-8704487586DC}" presName="parentLin" presStyleCnt="0"/>
      <dgm:spPr/>
    </dgm:pt>
    <dgm:pt modelId="{AE1B7468-3DDA-4350-BD5A-3D6DCD9B2B80}" type="pres">
      <dgm:prSet presAssocID="{B4F1B46E-22B2-4721-950C-8704487586DC}" presName="parentLeftMargin" presStyleLbl="node1" presStyleIdx="0" presStyleCnt="3"/>
      <dgm:spPr/>
    </dgm:pt>
    <dgm:pt modelId="{1665489D-83E7-4525-8BE2-99FDEF4B3014}" type="pres">
      <dgm:prSet presAssocID="{B4F1B46E-22B2-4721-950C-8704487586DC}" presName="parentText" presStyleLbl="node1" presStyleIdx="0" presStyleCnt="3" custLinFactNeighborX="-12723" custLinFactNeighborY="-2868">
        <dgm:presLayoutVars>
          <dgm:chMax val="0"/>
          <dgm:bulletEnabled val="1"/>
        </dgm:presLayoutVars>
      </dgm:prSet>
      <dgm:spPr/>
    </dgm:pt>
    <dgm:pt modelId="{719A3B43-2A77-402B-9C5C-32363BFC6568}" type="pres">
      <dgm:prSet presAssocID="{B4F1B46E-22B2-4721-950C-8704487586DC}" presName="negativeSpace" presStyleCnt="0"/>
      <dgm:spPr/>
    </dgm:pt>
    <dgm:pt modelId="{ED995ECF-BE52-4D30-ABE2-17D8F163A506}" type="pres">
      <dgm:prSet presAssocID="{B4F1B46E-22B2-4721-950C-8704487586DC}" presName="childText" presStyleLbl="conFgAcc1" presStyleIdx="0" presStyleCnt="3">
        <dgm:presLayoutVars>
          <dgm:bulletEnabled val="1"/>
        </dgm:presLayoutVars>
      </dgm:prSet>
      <dgm:spPr/>
    </dgm:pt>
    <dgm:pt modelId="{396B2E73-76A6-4671-92B3-D1AB0E926581}" type="pres">
      <dgm:prSet presAssocID="{A7E2530A-34E2-4E9F-BC78-8920BA140C41}" presName="spaceBetweenRectangles" presStyleCnt="0"/>
      <dgm:spPr/>
    </dgm:pt>
    <dgm:pt modelId="{01D58ED7-4671-4FDE-8766-52AE88F33DAB}" type="pres">
      <dgm:prSet presAssocID="{F2881FB1-6580-4F21-A283-BFAA6F91D5D2}" presName="parentLin" presStyleCnt="0"/>
      <dgm:spPr/>
    </dgm:pt>
    <dgm:pt modelId="{081275D9-CD44-421B-924E-861429BFFF73}" type="pres">
      <dgm:prSet presAssocID="{F2881FB1-6580-4F21-A283-BFAA6F91D5D2}" presName="parentLeftMargin" presStyleLbl="node1" presStyleIdx="0" presStyleCnt="3"/>
      <dgm:spPr/>
    </dgm:pt>
    <dgm:pt modelId="{53872FDC-6DA0-4E99-97CB-E29D53B82FAD}" type="pres">
      <dgm:prSet presAssocID="{F2881FB1-6580-4F21-A283-BFAA6F91D5D2}" presName="parentText" presStyleLbl="node1" presStyleIdx="1" presStyleCnt="3">
        <dgm:presLayoutVars>
          <dgm:chMax val="0"/>
          <dgm:bulletEnabled val="1"/>
        </dgm:presLayoutVars>
      </dgm:prSet>
      <dgm:spPr/>
    </dgm:pt>
    <dgm:pt modelId="{34454C02-262D-4312-A260-36BE89D5E478}" type="pres">
      <dgm:prSet presAssocID="{F2881FB1-6580-4F21-A283-BFAA6F91D5D2}" presName="negativeSpace" presStyleCnt="0"/>
      <dgm:spPr/>
    </dgm:pt>
    <dgm:pt modelId="{7C18CAC8-5394-406C-8BDB-5D285EE994E5}" type="pres">
      <dgm:prSet presAssocID="{F2881FB1-6580-4F21-A283-BFAA6F91D5D2}" presName="childText" presStyleLbl="conFgAcc1" presStyleIdx="1" presStyleCnt="3">
        <dgm:presLayoutVars>
          <dgm:bulletEnabled val="1"/>
        </dgm:presLayoutVars>
      </dgm:prSet>
      <dgm:spPr/>
    </dgm:pt>
    <dgm:pt modelId="{83B198DE-107A-49BC-A035-21AC65D6D3B4}" type="pres">
      <dgm:prSet presAssocID="{A5ABDC17-7AB5-4F0E-992A-F9343F5D74EB}" presName="spaceBetweenRectangles" presStyleCnt="0"/>
      <dgm:spPr/>
    </dgm:pt>
    <dgm:pt modelId="{7109EA51-B12F-492D-9189-7B10DEAE18D8}" type="pres">
      <dgm:prSet presAssocID="{6352CA33-6755-44BE-808F-400DA4CF80A7}" presName="parentLin" presStyleCnt="0"/>
      <dgm:spPr/>
    </dgm:pt>
    <dgm:pt modelId="{091E3439-C78F-43A7-B814-C18159EE9885}" type="pres">
      <dgm:prSet presAssocID="{6352CA33-6755-44BE-808F-400DA4CF80A7}" presName="parentLeftMargin" presStyleLbl="node1" presStyleIdx="1" presStyleCnt="3"/>
      <dgm:spPr/>
    </dgm:pt>
    <dgm:pt modelId="{5936FB92-543A-4410-8376-0F1C990ABA6D}" type="pres">
      <dgm:prSet presAssocID="{6352CA33-6755-44BE-808F-400DA4CF80A7}" presName="parentText" presStyleLbl="node1" presStyleIdx="2" presStyleCnt="3">
        <dgm:presLayoutVars>
          <dgm:chMax val="0"/>
          <dgm:bulletEnabled val="1"/>
        </dgm:presLayoutVars>
      </dgm:prSet>
      <dgm:spPr/>
    </dgm:pt>
    <dgm:pt modelId="{B4E7D9FD-DD02-4310-A312-FFCD09A2A69E}" type="pres">
      <dgm:prSet presAssocID="{6352CA33-6755-44BE-808F-400DA4CF80A7}" presName="negativeSpace" presStyleCnt="0"/>
      <dgm:spPr/>
    </dgm:pt>
    <dgm:pt modelId="{3E8E84E2-6066-4182-997B-F2E403776138}" type="pres">
      <dgm:prSet presAssocID="{6352CA33-6755-44BE-808F-400DA4CF80A7}" presName="childText" presStyleLbl="conFgAcc1" presStyleIdx="2" presStyleCnt="3">
        <dgm:presLayoutVars>
          <dgm:bulletEnabled val="1"/>
        </dgm:presLayoutVars>
      </dgm:prSet>
      <dgm:spPr/>
    </dgm:pt>
  </dgm:ptLst>
  <dgm:cxnLst>
    <dgm:cxn modelId="{EB91CE2F-367D-4D18-B6AD-52B10DB9C78E}" type="presOf" srcId="{F2881FB1-6580-4F21-A283-BFAA6F91D5D2}" destId="{53872FDC-6DA0-4E99-97CB-E29D53B82FAD}" srcOrd="1" destOrd="0" presId="urn:microsoft.com/office/officeart/2005/8/layout/list1"/>
    <dgm:cxn modelId="{EA5A3D32-D791-4A86-AC79-1FF9A2F4516B}" type="presOf" srcId="{6352CA33-6755-44BE-808F-400DA4CF80A7}" destId="{091E3439-C78F-43A7-B814-C18159EE9885}" srcOrd="0" destOrd="0" presId="urn:microsoft.com/office/officeart/2005/8/layout/list1"/>
    <dgm:cxn modelId="{0A0D5132-0688-41F4-89A0-685790D294CF}" type="presOf" srcId="{6352CA33-6755-44BE-808F-400DA4CF80A7}" destId="{5936FB92-543A-4410-8376-0F1C990ABA6D}" srcOrd="1" destOrd="0" presId="urn:microsoft.com/office/officeart/2005/8/layout/list1"/>
    <dgm:cxn modelId="{B204F438-FB59-45C8-BE43-3823C6685DBC}" type="presOf" srcId="{29E78340-8EBE-415C-B973-78A91A054B9C}" destId="{7C18CAC8-5394-406C-8BDB-5D285EE994E5}" srcOrd="0" destOrd="1" presId="urn:microsoft.com/office/officeart/2005/8/layout/list1"/>
    <dgm:cxn modelId="{4A31D641-1B5D-46D3-B685-0C4DC6EFE71B}" srcId="{00C18FBF-3FF5-4C16-97CF-AF03740D7AB6}" destId="{F2881FB1-6580-4F21-A283-BFAA6F91D5D2}" srcOrd="1" destOrd="0" parTransId="{2D960FDD-BADA-480D-9043-497C56588AD3}" sibTransId="{A5ABDC17-7AB5-4F0E-992A-F9343F5D74EB}"/>
    <dgm:cxn modelId="{4E35AD44-1EC6-4F95-BA37-20BB0E887AFD}" type="presOf" srcId="{B4F1B46E-22B2-4721-950C-8704487586DC}" destId="{1665489D-83E7-4525-8BE2-99FDEF4B3014}" srcOrd="1" destOrd="0" presId="urn:microsoft.com/office/officeart/2005/8/layout/list1"/>
    <dgm:cxn modelId="{9921A766-F956-4BDA-9A9B-9608BA576BDE}" type="presOf" srcId="{9614A323-64B1-4077-A841-022051EC749A}" destId="{3E8E84E2-6066-4182-997B-F2E403776138}" srcOrd="0" destOrd="0" presId="urn:microsoft.com/office/officeart/2005/8/layout/list1"/>
    <dgm:cxn modelId="{3204ED53-15A0-4643-A582-021A785F1BA2}" srcId="{F2881FB1-6580-4F21-A283-BFAA6F91D5D2}" destId="{D5197DDB-D5D2-499F-B255-CF7BB5AE2B43}" srcOrd="0" destOrd="0" parTransId="{B14A4DC9-F40A-4867-ADB8-4BA8A1F83766}" sibTransId="{29F2454A-2FA8-4B3A-AC63-4A0B9FD04A75}"/>
    <dgm:cxn modelId="{FC7BD086-74EA-4D6C-9657-E916D355F209}" srcId="{6352CA33-6755-44BE-808F-400DA4CF80A7}" destId="{9614A323-64B1-4077-A841-022051EC749A}" srcOrd="0" destOrd="0" parTransId="{E5F6BCBD-B84E-4018-BE9E-BF57FF3B4B36}" sibTransId="{FEC2A79F-8857-403A-A738-E8CE75C965E2}"/>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F26E45C2-B298-431E-8BBC-9CBC73FA18FD}" type="presOf" srcId="{00C18FBF-3FF5-4C16-97CF-AF03740D7AB6}" destId="{B5B7E42F-A9C5-4AB9-BED0-2A1BB71D8621}" srcOrd="0" destOrd="0" presId="urn:microsoft.com/office/officeart/2005/8/layout/list1"/>
    <dgm:cxn modelId="{05186ACB-3B0F-435A-98FB-0E6B2364A9A8}" type="presOf" srcId="{D5197DDB-D5D2-499F-B255-CF7BB5AE2B43}" destId="{7C18CAC8-5394-406C-8BDB-5D285EE994E5}" srcOrd="0" destOrd="0" presId="urn:microsoft.com/office/officeart/2005/8/layout/list1"/>
    <dgm:cxn modelId="{07F282CB-DE98-4E76-9130-EEF98D8228DF}" srcId="{6352CA33-6755-44BE-808F-400DA4CF80A7}" destId="{E6A05B1C-9BE7-4F5A-B744-368754035A4C}" srcOrd="1" destOrd="0" parTransId="{4F254AF6-9615-4E36-8CDA-18FB898F2B02}" sibTransId="{641FE37E-FAA0-41B1-8381-E4DA63A930C1}"/>
    <dgm:cxn modelId="{CF6122D3-8080-4D84-BBA5-75F52B7385BC}" type="presOf" srcId="{7CB6360B-4022-4E96-922B-A12DE0E2A39F}" destId="{ED995ECF-BE52-4D30-ABE2-17D8F163A506}" srcOrd="0" destOrd="2" presId="urn:microsoft.com/office/officeart/2005/8/layout/list1"/>
    <dgm:cxn modelId="{311348D8-FDE3-4C22-99F5-3B98C5F51F0D}" srcId="{F2881FB1-6580-4F21-A283-BFAA6F91D5D2}" destId="{29E78340-8EBE-415C-B973-78A91A054B9C}" srcOrd="1" destOrd="0" parTransId="{FF4E5F97-6974-4E39-A85D-DCB2E100798E}" sibTransId="{B4B9A51E-FA34-465E-B5B4-81CD76EB3FC2}"/>
    <dgm:cxn modelId="{4624B8D8-D4A4-4A6F-9DA0-AF2AF454166E}" type="presOf" srcId="{B4F1B46E-22B2-4721-950C-8704487586DC}" destId="{AE1B7468-3DDA-4350-BD5A-3D6DCD9B2B80}" srcOrd="0" destOrd="0" presId="urn:microsoft.com/office/officeart/2005/8/layout/list1"/>
    <dgm:cxn modelId="{82BAE5DD-3A79-4870-9019-1254385E0650}" srcId="{00C18FBF-3FF5-4C16-97CF-AF03740D7AB6}" destId="{6352CA33-6755-44BE-808F-400DA4CF80A7}" srcOrd="2" destOrd="0" parTransId="{AEB59203-63BA-4A96-BADC-40BAEBD9AA40}" sibTransId="{AAB4CF73-4B9B-4AA0-9074-16C2D2AE00A1}"/>
    <dgm:cxn modelId="{245B28E3-7046-45DF-BAE0-49EEC9446050}" type="presOf" srcId="{F2881FB1-6580-4F21-A283-BFAA6F91D5D2}" destId="{081275D9-CD44-421B-924E-861429BFFF73}" srcOrd="0" destOrd="0" presId="urn:microsoft.com/office/officeart/2005/8/layout/list1"/>
    <dgm:cxn modelId="{CE0719F4-C085-4875-A74A-93DE5C762A54}" type="presOf" srcId="{9D72CDD3-5859-43DB-BD75-0C3C30E3DE62}" destId="{ED995ECF-BE52-4D30-ABE2-17D8F163A506}" srcOrd="0" destOrd="0" presId="urn:microsoft.com/office/officeart/2005/8/layout/list1"/>
    <dgm:cxn modelId="{488310F6-F788-47AA-BC63-D742C911826B}" type="presOf" srcId="{E6A05B1C-9BE7-4F5A-B744-368754035A4C}" destId="{3E8E84E2-6066-4182-997B-F2E403776138}" srcOrd="0" destOrd="1" presId="urn:microsoft.com/office/officeart/2005/8/layout/list1"/>
    <dgm:cxn modelId="{FF2EAAFD-B6B3-4425-830A-8934BD3362CD}" type="presOf" srcId="{F9D46839-CD06-4669-AAE4-4D1E9AFEDA78}" destId="{ED995ECF-BE52-4D30-ABE2-17D8F163A506}" srcOrd="0" destOrd="1" presId="urn:microsoft.com/office/officeart/2005/8/layout/list1"/>
    <dgm:cxn modelId="{B79A4E0F-06A4-4CBC-95C1-BD029F83D99F}" type="presParOf" srcId="{B5B7E42F-A9C5-4AB9-BED0-2A1BB71D8621}" destId="{FC0616F9-D468-48CD-9D53-C8FBCAA8701E}" srcOrd="0" destOrd="0" presId="urn:microsoft.com/office/officeart/2005/8/layout/list1"/>
    <dgm:cxn modelId="{1B0B192B-A17E-4E5F-98AE-4C9636189DDC}" type="presParOf" srcId="{FC0616F9-D468-48CD-9D53-C8FBCAA8701E}" destId="{AE1B7468-3DDA-4350-BD5A-3D6DCD9B2B80}" srcOrd="0" destOrd="0" presId="urn:microsoft.com/office/officeart/2005/8/layout/list1"/>
    <dgm:cxn modelId="{E785B0C1-1858-440A-8FC1-B1734CA2ED83}" type="presParOf" srcId="{FC0616F9-D468-48CD-9D53-C8FBCAA8701E}" destId="{1665489D-83E7-4525-8BE2-99FDEF4B3014}" srcOrd="1" destOrd="0" presId="urn:microsoft.com/office/officeart/2005/8/layout/list1"/>
    <dgm:cxn modelId="{80E68442-94C5-4421-BACF-922AFC6118D9}" type="presParOf" srcId="{B5B7E42F-A9C5-4AB9-BED0-2A1BB71D8621}" destId="{719A3B43-2A77-402B-9C5C-32363BFC6568}" srcOrd="1" destOrd="0" presId="urn:microsoft.com/office/officeart/2005/8/layout/list1"/>
    <dgm:cxn modelId="{F46ABC52-7242-47A2-9326-88A30AE445A5}" type="presParOf" srcId="{B5B7E42F-A9C5-4AB9-BED0-2A1BB71D8621}" destId="{ED995ECF-BE52-4D30-ABE2-17D8F163A506}" srcOrd="2" destOrd="0" presId="urn:microsoft.com/office/officeart/2005/8/layout/list1"/>
    <dgm:cxn modelId="{58426421-FC4D-41A7-B561-34A3C51AFC0E}" type="presParOf" srcId="{B5B7E42F-A9C5-4AB9-BED0-2A1BB71D8621}" destId="{396B2E73-76A6-4671-92B3-D1AB0E926581}" srcOrd="3" destOrd="0" presId="urn:microsoft.com/office/officeart/2005/8/layout/list1"/>
    <dgm:cxn modelId="{3A713C4F-5E4C-4DED-921F-79B9FA0958BC}" type="presParOf" srcId="{B5B7E42F-A9C5-4AB9-BED0-2A1BB71D8621}" destId="{01D58ED7-4671-4FDE-8766-52AE88F33DAB}" srcOrd="4" destOrd="0" presId="urn:microsoft.com/office/officeart/2005/8/layout/list1"/>
    <dgm:cxn modelId="{60D8151C-8E96-4BAB-9EE4-418392DD4846}" type="presParOf" srcId="{01D58ED7-4671-4FDE-8766-52AE88F33DAB}" destId="{081275D9-CD44-421B-924E-861429BFFF73}" srcOrd="0" destOrd="0" presId="urn:microsoft.com/office/officeart/2005/8/layout/list1"/>
    <dgm:cxn modelId="{1BF3138D-2057-4A90-AD0A-26C2CD38EC88}" type="presParOf" srcId="{01D58ED7-4671-4FDE-8766-52AE88F33DAB}" destId="{53872FDC-6DA0-4E99-97CB-E29D53B82FAD}" srcOrd="1" destOrd="0" presId="urn:microsoft.com/office/officeart/2005/8/layout/list1"/>
    <dgm:cxn modelId="{98646825-2884-467E-8A11-2DBC2CD7D40D}" type="presParOf" srcId="{B5B7E42F-A9C5-4AB9-BED0-2A1BB71D8621}" destId="{34454C02-262D-4312-A260-36BE89D5E478}" srcOrd="5" destOrd="0" presId="urn:microsoft.com/office/officeart/2005/8/layout/list1"/>
    <dgm:cxn modelId="{7E316331-5513-4ABC-AF86-2ED70DE3B6AD}" type="presParOf" srcId="{B5B7E42F-A9C5-4AB9-BED0-2A1BB71D8621}" destId="{7C18CAC8-5394-406C-8BDB-5D285EE994E5}" srcOrd="6" destOrd="0" presId="urn:microsoft.com/office/officeart/2005/8/layout/list1"/>
    <dgm:cxn modelId="{5B4FFC38-E35B-402F-A104-D1BDAD238054}" type="presParOf" srcId="{B5B7E42F-A9C5-4AB9-BED0-2A1BB71D8621}" destId="{83B198DE-107A-49BC-A035-21AC65D6D3B4}" srcOrd="7" destOrd="0" presId="urn:microsoft.com/office/officeart/2005/8/layout/list1"/>
    <dgm:cxn modelId="{A10793F9-EDDD-4F3D-BD29-A197872FEDE2}" type="presParOf" srcId="{B5B7E42F-A9C5-4AB9-BED0-2A1BB71D8621}" destId="{7109EA51-B12F-492D-9189-7B10DEAE18D8}" srcOrd="8" destOrd="0" presId="urn:microsoft.com/office/officeart/2005/8/layout/list1"/>
    <dgm:cxn modelId="{67716006-5590-49F6-91E4-81725EBDE357}" type="presParOf" srcId="{7109EA51-B12F-492D-9189-7B10DEAE18D8}" destId="{091E3439-C78F-43A7-B814-C18159EE9885}" srcOrd="0" destOrd="0" presId="urn:microsoft.com/office/officeart/2005/8/layout/list1"/>
    <dgm:cxn modelId="{1C262245-FDB9-4BA8-A8E3-ECEA43424210}" type="presParOf" srcId="{7109EA51-B12F-492D-9189-7B10DEAE18D8}" destId="{5936FB92-543A-4410-8376-0F1C990ABA6D}" srcOrd="1" destOrd="0" presId="urn:microsoft.com/office/officeart/2005/8/layout/list1"/>
    <dgm:cxn modelId="{1AE978F3-1E97-47E4-8D21-2DE6F37B1F08}" type="presParOf" srcId="{B5B7E42F-A9C5-4AB9-BED0-2A1BB71D8621}" destId="{B4E7D9FD-DD02-4310-A312-FFCD09A2A69E}" srcOrd="9" destOrd="0" presId="urn:microsoft.com/office/officeart/2005/8/layout/list1"/>
    <dgm:cxn modelId="{44E3FFF5-1929-435F-9DA1-6C32ACCF0E61}" type="presParOf" srcId="{B5B7E42F-A9C5-4AB9-BED0-2A1BB71D8621}" destId="{3E8E84E2-6066-4182-997B-F2E40377613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C18FBF-3FF5-4C16-97CF-AF03740D7AB6}" type="doc">
      <dgm:prSet loTypeId="urn:microsoft.com/office/officeart/2005/8/layout/list1" loCatId="list" qsTypeId="urn:microsoft.com/office/officeart/2005/8/quickstyle/simple2" qsCatId="simple" csTypeId="urn:microsoft.com/office/officeart/2005/8/colors/accent3_2" csCatId="accent3" phldr="1"/>
      <dgm:spPr/>
      <dgm:t>
        <a:bodyPr rtlCol="0"/>
        <a:lstStyle/>
        <a:p>
          <a:pPr rtl="0"/>
          <a:endParaRPr lang="en-US"/>
        </a:p>
      </dgm:t>
    </dgm:pt>
    <dgm:pt modelId="{B4F1B46E-22B2-4721-950C-8704487586DC}">
      <dgm:prSet phldrT="[Text]" custT="1"/>
      <dgm:spPr/>
      <dgm:t>
        <a:bodyPr rtlCol="0"/>
        <a:lstStyle/>
        <a:p>
          <a:pPr rtl="0"/>
          <a:r>
            <a:rPr lang="es-ES" sz="2400" noProof="0" dirty="0"/>
            <a:t>Funcionamiento</a:t>
          </a: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custT="1"/>
      <dgm:spPr/>
      <dgm:t>
        <a:bodyPr rtlCol="0"/>
        <a:lstStyle/>
        <a:p>
          <a:pPr rtl="0"/>
          <a:r>
            <a:rPr lang="es-ES" sz="2400" noProof="0" dirty="0"/>
            <a:t>Espectroscopía</a:t>
          </a:r>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F2881FB1-6580-4F21-A283-BFAA6F91D5D2}">
      <dgm:prSet phldrT="[Text]" custT="1"/>
      <dgm:spPr/>
      <dgm:t>
        <a:bodyPr rtlCol="0"/>
        <a:lstStyle/>
        <a:p>
          <a:pPr rtl="0"/>
          <a:r>
            <a:rPr lang="es-ES" sz="2400" noProof="0" dirty="0"/>
            <a:t>Partes</a:t>
          </a:r>
        </a:p>
      </dgm:t>
    </dgm:pt>
    <dgm:pt modelId="{2D960FDD-BADA-480D-9043-497C56588AD3}" type="parTrans" cxnId="{4A31D641-1B5D-46D3-B685-0C4DC6EFE71B}">
      <dgm:prSet/>
      <dgm:spPr/>
      <dgm:t>
        <a:bodyPr rtlCol="0"/>
        <a:lstStyle/>
        <a:p>
          <a:pPr rtl="0"/>
          <a:endParaRPr lang="en-US"/>
        </a:p>
      </dgm:t>
    </dgm:pt>
    <dgm:pt modelId="{A5ABDC17-7AB5-4F0E-992A-F9343F5D74EB}" type="sibTrans" cxnId="{4A31D641-1B5D-46D3-B685-0C4DC6EFE71B}">
      <dgm:prSet/>
      <dgm:spPr/>
      <dgm:t>
        <a:bodyPr rtlCol="0"/>
        <a:lstStyle/>
        <a:p>
          <a:pPr rtl="0"/>
          <a:endParaRPr lang="en-US"/>
        </a:p>
      </dgm:t>
    </dgm:pt>
    <dgm:pt modelId="{D5197DDB-D5D2-499F-B255-CF7BB5AE2B43}">
      <dgm:prSet phldrT="[Text]" custT="1"/>
      <dgm:spPr/>
      <dgm:t>
        <a:bodyPr rtlCol="0"/>
        <a:lstStyle/>
        <a:p>
          <a:pPr rtl="0"/>
          <a:r>
            <a:rPr lang="es-ES" sz="2400" noProof="0" dirty="0"/>
            <a:t>Substancia luminiscente: Eficacia, espesor y transparencia</a:t>
          </a:r>
        </a:p>
      </dgm:t>
    </dgm:pt>
    <dgm:pt modelId="{B14A4DC9-F40A-4867-ADB8-4BA8A1F83766}" type="parTrans" cxnId="{3204ED53-15A0-4643-A582-021A785F1BA2}">
      <dgm:prSet/>
      <dgm:spPr/>
      <dgm:t>
        <a:bodyPr rtlCol="0"/>
        <a:lstStyle/>
        <a:p>
          <a:pPr rtl="0"/>
          <a:endParaRPr lang="en-US"/>
        </a:p>
      </dgm:t>
    </dgm:pt>
    <dgm:pt modelId="{29F2454A-2FA8-4B3A-AC63-4A0B9FD04A75}" type="sibTrans" cxnId="{3204ED53-15A0-4643-A582-021A785F1BA2}">
      <dgm:prSet/>
      <dgm:spPr/>
      <dgm:t>
        <a:bodyPr rtlCol="0"/>
        <a:lstStyle/>
        <a:p>
          <a:pPr rtl="0"/>
          <a:endParaRPr lang="en-US"/>
        </a:p>
      </dgm:t>
    </dgm:pt>
    <dgm:pt modelId="{29E78340-8EBE-415C-B973-78A91A054B9C}">
      <dgm:prSet phldrT="[Text]" custT="1"/>
      <dgm:spPr/>
      <dgm:t>
        <a:bodyPr rtlCol="0"/>
        <a:lstStyle/>
        <a:p>
          <a:pPr rtl="0"/>
          <a:r>
            <a:rPr lang="es-ES" sz="2400" noProof="0" dirty="0"/>
            <a:t>Fotomultiplicador</a:t>
          </a:r>
        </a:p>
      </dgm:t>
    </dgm:pt>
    <dgm:pt modelId="{FF4E5F97-6974-4E39-A85D-DCB2E100798E}" type="parTrans" cxnId="{311348D8-FDE3-4C22-99F5-3B98C5F51F0D}">
      <dgm:prSet/>
      <dgm:spPr/>
      <dgm:t>
        <a:bodyPr rtlCol="0"/>
        <a:lstStyle/>
        <a:p>
          <a:pPr rtl="0"/>
          <a:endParaRPr lang="en-US"/>
        </a:p>
      </dgm:t>
    </dgm:pt>
    <dgm:pt modelId="{B4B9A51E-FA34-465E-B5B4-81CD76EB3FC2}" type="sibTrans" cxnId="{311348D8-FDE3-4C22-99F5-3B98C5F51F0D}">
      <dgm:prSet/>
      <dgm:spPr/>
      <dgm:t>
        <a:bodyPr rtlCol="0"/>
        <a:lstStyle/>
        <a:p>
          <a:pPr rtl="0"/>
          <a:endParaRPr lang="en-US"/>
        </a:p>
      </dgm:t>
    </dgm:pt>
    <dgm:pt modelId="{6352CA33-6755-44BE-808F-400DA4CF80A7}">
      <dgm:prSet phldrT="[Text]" custT="1"/>
      <dgm:spPr/>
      <dgm:t>
        <a:bodyPr rtlCol="0"/>
        <a:lstStyle/>
        <a:p>
          <a:pPr rtl="0"/>
          <a:r>
            <a:rPr lang="es-ES" sz="2400" noProof="0" dirty="0"/>
            <a:t>Factores</a:t>
          </a:r>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custT="1"/>
      <dgm:spPr/>
      <dgm:t>
        <a:bodyPr/>
        <a:lstStyle/>
        <a:p>
          <a:r>
            <a:rPr lang="es-ES" sz="2400" noProof="0" dirty="0"/>
            <a:t>Material del detector</a:t>
          </a:r>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C84429BB-C36D-4F39-BF19-4C526AE53A4D}">
      <dgm:prSet custT="1"/>
      <dgm:spPr/>
      <dgm:t>
        <a:bodyPr/>
        <a:lstStyle/>
        <a:p>
          <a:pPr rtl="0"/>
          <a:r>
            <a:rPr lang="es-ES" sz="2400" noProof="0" dirty="0"/>
            <a:t>Tamaño</a:t>
          </a:r>
        </a:p>
      </dgm:t>
    </dgm:pt>
    <dgm:pt modelId="{65BE9B13-BFD1-4E1E-AD09-DF6EA0BE7B3A}" type="parTrans" cxnId="{EE9FAD38-D682-407C-A2E5-70C3A29460B6}">
      <dgm:prSet/>
      <dgm:spPr/>
      <dgm:t>
        <a:bodyPr/>
        <a:lstStyle/>
        <a:p>
          <a:endParaRPr lang="es-ES"/>
        </a:p>
      </dgm:t>
    </dgm:pt>
    <dgm:pt modelId="{872BC9B0-72DD-4B26-AABE-81352FF1AFC6}" type="sibTrans" cxnId="{EE9FAD38-D682-407C-A2E5-70C3A29460B6}">
      <dgm:prSet/>
      <dgm:spPr/>
      <dgm:t>
        <a:bodyPr/>
        <a:lstStyle/>
        <a:p>
          <a:endParaRPr lang="es-ES"/>
        </a:p>
      </dgm:t>
    </dgm:pt>
    <dgm:pt modelId="{B5B7E42F-A9C5-4AB9-BED0-2A1BB71D8621}" type="pres">
      <dgm:prSet presAssocID="{00C18FBF-3FF5-4C16-97CF-AF03740D7AB6}" presName="linear" presStyleCnt="0">
        <dgm:presLayoutVars>
          <dgm:dir/>
          <dgm:animLvl val="lvl"/>
          <dgm:resizeHandles val="exact"/>
        </dgm:presLayoutVars>
      </dgm:prSet>
      <dgm:spPr/>
    </dgm:pt>
    <dgm:pt modelId="{FC0616F9-D468-48CD-9D53-C8FBCAA8701E}" type="pres">
      <dgm:prSet presAssocID="{B4F1B46E-22B2-4721-950C-8704487586DC}" presName="parentLin" presStyleCnt="0"/>
      <dgm:spPr/>
    </dgm:pt>
    <dgm:pt modelId="{AE1B7468-3DDA-4350-BD5A-3D6DCD9B2B80}" type="pres">
      <dgm:prSet presAssocID="{B4F1B46E-22B2-4721-950C-8704487586DC}" presName="parentLeftMargin" presStyleLbl="node1" presStyleIdx="0" presStyleCnt="3"/>
      <dgm:spPr/>
    </dgm:pt>
    <dgm:pt modelId="{1665489D-83E7-4525-8BE2-99FDEF4B3014}" type="pres">
      <dgm:prSet presAssocID="{B4F1B46E-22B2-4721-950C-8704487586DC}" presName="parentText" presStyleLbl="node1" presStyleIdx="0" presStyleCnt="3" custLinFactNeighborX="-12723" custLinFactNeighborY="-2868">
        <dgm:presLayoutVars>
          <dgm:chMax val="0"/>
          <dgm:bulletEnabled val="1"/>
        </dgm:presLayoutVars>
      </dgm:prSet>
      <dgm:spPr/>
    </dgm:pt>
    <dgm:pt modelId="{719A3B43-2A77-402B-9C5C-32363BFC6568}" type="pres">
      <dgm:prSet presAssocID="{B4F1B46E-22B2-4721-950C-8704487586DC}" presName="negativeSpace" presStyleCnt="0"/>
      <dgm:spPr/>
    </dgm:pt>
    <dgm:pt modelId="{ED995ECF-BE52-4D30-ABE2-17D8F163A506}" type="pres">
      <dgm:prSet presAssocID="{B4F1B46E-22B2-4721-950C-8704487586DC}" presName="childText" presStyleLbl="conFgAcc1" presStyleIdx="0" presStyleCnt="3">
        <dgm:presLayoutVars>
          <dgm:bulletEnabled val="1"/>
        </dgm:presLayoutVars>
      </dgm:prSet>
      <dgm:spPr/>
    </dgm:pt>
    <dgm:pt modelId="{396B2E73-76A6-4671-92B3-D1AB0E926581}" type="pres">
      <dgm:prSet presAssocID="{A7E2530A-34E2-4E9F-BC78-8920BA140C41}" presName="spaceBetweenRectangles" presStyleCnt="0"/>
      <dgm:spPr/>
    </dgm:pt>
    <dgm:pt modelId="{01D58ED7-4671-4FDE-8766-52AE88F33DAB}" type="pres">
      <dgm:prSet presAssocID="{F2881FB1-6580-4F21-A283-BFAA6F91D5D2}" presName="parentLin" presStyleCnt="0"/>
      <dgm:spPr/>
    </dgm:pt>
    <dgm:pt modelId="{081275D9-CD44-421B-924E-861429BFFF73}" type="pres">
      <dgm:prSet presAssocID="{F2881FB1-6580-4F21-A283-BFAA6F91D5D2}" presName="parentLeftMargin" presStyleLbl="node1" presStyleIdx="0" presStyleCnt="3"/>
      <dgm:spPr/>
    </dgm:pt>
    <dgm:pt modelId="{53872FDC-6DA0-4E99-97CB-E29D53B82FAD}" type="pres">
      <dgm:prSet presAssocID="{F2881FB1-6580-4F21-A283-BFAA6F91D5D2}" presName="parentText" presStyleLbl="node1" presStyleIdx="1" presStyleCnt="3">
        <dgm:presLayoutVars>
          <dgm:chMax val="0"/>
          <dgm:bulletEnabled val="1"/>
        </dgm:presLayoutVars>
      </dgm:prSet>
      <dgm:spPr/>
    </dgm:pt>
    <dgm:pt modelId="{34454C02-262D-4312-A260-36BE89D5E478}" type="pres">
      <dgm:prSet presAssocID="{F2881FB1-6580-4F21-A283-BFAA6F91D5D2}" presName="negativeSpace" presStyleCnt="0"/>
      <dgm:spPr/>
    </dgm:pt>
    <dgm:pt modelId="{7C18CAC8-5394-406C-8BDB-5D285EE994E5}" type="pres">
      <dgm:prSet presAssocID="{F2881FB1-6580-4F21-A283-BFAA6F91D5D2}" presName="childText" presStyleLbl="conFgAcc1" presStyleIdx="1" presStyleCnt="3">
        <dgm:presLayoutVars>
          <dgm:bulletEnabled val="1"/>
        </dgm:presLayoutVars>
      </dgm:prSet>
      <dgm:spPr/>
    </dgm:pt>
    <dgm:pt modelId="{83B198DE-107A-49BC-A035-21AC65D6D3B4}" type="pres">
      <dgm:prSet presAssocID="{A5ABDC17-7AB5-4F0E-992A-F9343F5D74EB}" presName="spaceBetweenRectangles" presStyleCnt="0"/>
      <dgm:spPr/>
    </dgm:pt>
    <dgm:pt modelId="{7109EA51-B12F-492D-9189-7B10DEAE18D8}" type="pres">
      <dgm:prSet presAssocID="{6352CA33-6755-44BE-808F-400DA4CF80A7}" presName="parentLin" presStyleCnt="0"/>
      <dgm:spPr/>
    </dgm:pt>
    <dgm:pt modelId="{091E3439-C78F-43A7-B814-C18159EE9885}" type="pres">
      <dgm:prSet presAssocID="{6352CA33-6755-44BE-808F-400DA4CF80A7}" presName="parentLeftMargin" presStyleLbl="node1" presStyleIdx="1" presStyleCnt="3"/>
      <dgm:spPr/>
    </dgm:pt>
    <dgm:pt modelId="{5936FB92-543A-4410-8376-0F1C990ABA6D}" type="pres">
      <dgm:prSet presAssocID="{6352CA33-6755-44BE-808F-400DA4CF80A7}" presName="parentText" presStyleLbl="node1" presStyleIdx="2" presStyleCnt="3">
        <dgm:presLayoutVars>
          <dgm:chMax val="0"/>
          <dgm:bulletEnabled val="1"/>
        </dgm:presLayoutVars>
      </dgm:prSet>
      <dgm:spPr/>
    </dgm:pt>
    <dgm:pt modelId="{B4E7D9FD-DD02-4310-A312-FFCD09A2A69E}" type="pres">
      <dgm:prSet presAssocID="{6352CA33-6755-44BE-808F-400DA4CF80A7}" presName="negativeSpace" presStyleCnt="0"/>
      <dgm:spPr/>
    </dgm:pt>
    <dgm:pt modelId="{3E8E84E2-6066-4182-997B-F2E403776138}" type="pres">
      <dgm:prSet presAssocID="{6352CA33-6755-44BE-808F-400DA4CF80A7}" presName="childText" presStyleLbl="conFgAcc1" presStyleIdx="2" presStyleCnt="3">
        <dgm:presLayoutVars>
          <dgm:bulletEnabled val="1"/>
        </dgm:presLayoutVars>
      </dgm:prSet>
      <dgm:spPr/>
    </dgm:pt>
  </dgm:ptLst>
  <dgm:cxnLst>
    <dgm:cxn modelId="{EB91CE2F-367D-4D18-B6AD-52B10DB9C78E}" type="presOf" srcId="{F2881FB1-6580-4F21-A283-BFAA6F91D5D2}" destId="{53872FDC-6DA0-4E99-97CB-E29D53B82FAD}" srcOrd="1" destOrd="0" presId="urn:microsoft.com/office/officeart/2005/8/layout/list1"/>
    <dgm:cxn modelId="{EA5A3D32-D791-4A86-AC79-1FF9A2F4516B}" type="presOf" srcId="{6352CA33-6755-44BE-808F-400DA4CF80A7}" destId="{091E3439-C78F-43A7-B814-C18159EE9885}" srcOrd="0" destOrd="0" presId="urn:microsoft.com/office/officeart/2005/8/layout/list1"/>
    <dgm:cxn modelId="{0A0D5132-0688-41F4-89A0-685790D294CF}" type="presOf" srcId="{6352CA33-6755-44BE-808F-400DA4CF80A7}" destId="{5936FB92-543A-4410-8376-0F1C990ABA6D}" srcOrd="1" destOrd="0" presId="urn:microsoft.com/office/officeart/2005/8/layout/list1"/>
    <dgm:cxn modelId="{EE9FAD38-D682-407C-A2E5-70C3A29460B6}" srcId="{6352CA33-6755-44BE-808F-400DA4CF80A7}" destId="{C84429BB-C36D-4F39-BF19-4C526AE53A4D}" srcOrd="1" destOrd="0" parTransId="{65BE9B13-BFD1-4E1E-AD09-DF6EA0BE7B3A}" sibTransId="{872BC9B0-72DD-4B26-AABE-81352FF1AFC6}"/>
    <dgm:cxn modelId="{B204F438-FB59-45C8-BE43-3823C6685DBC}" type="presOf" srcId="{29E78340-8EBE-415C-B973-78A91A054B9C}" destId="{7C18CAC8-5394-406C-8BDB-5D285EE994E5}" srcOrd="0" destOrd="1" presId="urn:microsoft.com/office/officeart/2005/8/layout/list1"/>
    <dgm:cxn modelId="{4A31D641-1B5D-46D3-B685-0C4DC6EFE71B}" srcId="{00C18FBF-3FF5-4C16-97CF-AF03740D7AB6}" destId="{F2881FB1-6580-4F21-A283-BFAA6F91D5D2}" srcOrd="1" destOrd="0" parTransId="{2D960FDD-BADA-480D-9043-497C56588AD3}" sibTransId="{A5ABDC17-7AB5-4F0E-992A-F9343F5D74EB}"/>
    <dgm:cxn modelId="{4E35AD44-1EC6-4F95-BA37-20BB0E887AFD}" type="presOf" srcId="{B4F1B46E-22B2-4721-950C-8704487586DC}" destId="{1665489D-83E7-4525-8BE2-99FDEF4B3014}" srcOrd="1" destOrd="0" presId="urn:microsoft.com/office/officeart/2005/8/layout/list1"/>
    <dgm:cxn modelId="{A1F28366-5659-452D-82CD-7F473280684A}" type="presOf" srcId="{C84429BB-C36D-4F39-BF19-4C526AE53A4D}" destId="{3E8E84E2-6066-4182-997B-F2E403776138}" srcOrd="0" destOrd="1" presId="urn:microsoft.com/office/officeart/2005/8/layout/list1"/>
    <dgm:cxn modelId="{9921A766-F956-4BDA-9A9B-9608BA576BDE}" type="presOf" srcId="{9614A323-64B1-4077-A841-022051EC749A}" destId="{3E8E84E2-6066-4182-997B-F2E403776138}" srcOrd="0" destOrd="0" presId="urn:microsoft.com/office/officeart/2005/8/layout/list1"/>
    <dgm:cxn modelId="{3204ED53-15A0-4643-A582-021A785F1BA2}" srcId="{F2881FB1-6580-4F21-A283-BFAA6F91D5D2}" destId="{D5197DDB-D5D2-499F-B255-CF7BB5AE2B43}" srcOrd="0" destOrd="0" parTransId="{B14A4DC9-F40A-4867-ADB8-4BA8A1F83766}" sibTransId="{29F2454A-2FA8-4B3A-AC63-4A0B9FD04A75}"/>
    <dgm:cxn modelId="{FC7BD086-74EA-4D6C-9657-E916D355F209}" srcId="{6352CA33-6755-44BE-808F-400DA4CF80A7}" destId="{9614A323-64B1-4077-A841-022051EC749A}" srcOrd="0" destOrd="0" parTransId="{E5F6BCBD-B84E-4018-BE9E-BF57FF3B4B36}" sibTransId="{FEC2A79F-8857-403A-A738-E8CE75C965E2}"/>
    <dgm:cxn modelId="{DDB5AD9A-40B0-48EF-AF2C-8CCDA330F7FE}" srcId="{B4F1B46E-22B2-4721-950C-8704487586DC}" destId="{9D72CDD3-5859-43DB-BD75-0C3C30E3DE62}" srcOrd="0" destOrd="0" parTransId="{1D5B1F83-33A7-4298-BC11-2B1252AFAEA5}" sibTransId="{15E25BD4-1EBF-43C2-8885-DBF66B8429E1}"/>
    <dgm:cxn modelId="{2C8317B2-2EBB-4589-86EA-C77B3B6E81AA}" srcId="{00C18FBF-3FF5-4C16-97CF-AF03740D7AB6}" destId="{B4F1B46E-22B2-4721-950C-8704487586DC}" srcOrd="0" destOrd="0" parTransId="{E8A66543-CC4D-4785-A93E-5B125E09F826}" sibTransId="{A7E2530A-34E2-4E9F-BC78-8920BA140C41}"/>
    <dgm:cxn modelId="{F26E45C2-B298-431E-8BBC-9CBC73FA18FD}" type="presOf" srcId="{00C18FBF-3FF5-4C16-97CF-AF03740D7AB6}" destId="{B5B7E42F-A9C5-4AB9-BED0-2A1BB71D8621}" srcOrd="0" destOrd="0" presId="urn:microsoft.com/office/officeart/2005/8/layout/list1"/>
    <dgm:cxn modelId="{05186ACB-3B0F-435A-98FB-0E6B2364A9A8}" type="presOf" srcId="{D5197DDB-D5D2-499F-B255-CF7BB5AE2B43}" destId="{7C18CAC8-5394-406C-8BDB-5D285EE994E5}" srcOrd="0" destOrd="0" presId="urn:microsoft.com/office/officeart/2005/8/layout/list1"/>
    <dgm:cxn modelId="{311348D8-FDE3-4C22-99F5-3B98C5F51F0D}" srcId="{F2881FB1-6580-4F21-A283-BFAA6F91D5D2}" destId="{29E78340-8EBE-415C-B973-78A91A054B9C}" srcOrd="1" destOrd="0" parTransId="{FF4E5F97-6974-4E39-A85D-DCB2E100798E}" sibTransId="{B4B9A51E-FA34-465E-B5B4-81CD76EB3FC2}"/>
    <dgm:cxn modelId="{4624B8D8-D4A4-4A6F-9DA0-AF2AF454166E}" type="presOf" srcId="{B4F1B46E-22B2-4721-950C-8704487586DC}" destId="{AE1B7468-3DDA-4350-BD5A-3D6DCD9B2B80}" srcOrd="0" destOrd="0" presId="urn:microsoft.com/office/officeart/2005/8/layout/list1"/>
    <dgm:cxn modelId="{82BAE5DD-3A79-4870-9019-1254385E0650}" srcId="{00C18FBF-3FF5-4C16-97CF-AF03740D7AB6}" destId="{6352CA33-6755-44BE-808F-400DA4CF80A7}" srcOrd="2" destOrd="0" parTransId="{AEB59203-63BA-4A96-BADC-40BAEBD9AA40}" sibTransId="{AAB4CF73-4B9B-4AA0-9074-16C2D2AE00A1}"/>
    <dgm:cxn modelId="{245B28E3-7046-45DF-BAE0-49EEC9446050}" type="presOf" srcId="{F2881FB1-6580-4F21-A283-BFAA6F91D5D2}" destId="{081275D9-CD44-421B-924E-861429BFFF73}" srcOrd="0" destOrd="0" presId="urn:microsoft.com/office/officeart/2005/8/layout/list1"/>
    <dgm:cxn modelId="{CE0719F4-C085-4875-A74A-93DE5C762A54}" type="presOf" srcId="{9D72CDD3-5859-43DB-BD75-0C3C30E3DE62}" destId="{ED995ECF-BE52-4D30-ABE2-17D8F163A506}" srcOrd="0" destOrd="0" presId="urn:microsoft.com/office/officeart/2005/8/layout/list1"/>
    <dgm:cxn modelId="{B79A4E0F-06A4-4CBC-95C1-BD029F83D99F}" type="presParOf" srcId="{B5B7E42F-A9C5-4AB9-BED0-2A1BB71D8621}" destId="{FC0616F9-D468-48CD-9D53-C8FBCAA8701E}" srcOrd="0" destOrd="0" presId="urn:microsoft.com/office/officeart/2005/8/layout/list1"/>
    <dgm:cxn modelId="{1B0B192B-A17E-4E5F-98AE-4C9636189DDC}" type="presParOf" srcId="{FC0616F9-D468-48CD-9D53-C8FBCAA8701E}" destId="{AE1B7468-3DDA-4350-BD5A-3D6DCD9B2B80}" srcOrd="0" destOrd="0" presId="urn:microsoft.com/office/officeart/2005/8/layout/list1"/>
    <dgm:cxn modelId="{E785B0C1-1858-440A-8FC1-B1734CA2ED83}" type="presParOf" srcId="{FC0616F9-D468-48CD-9D53-C8FBCAA8701E}" destId="{1665489D-83E7-4525-8BE2-99FDEF4B3014}" srcOrd="1" destOrd="0" presId="urn:microsoft.com/office/officeart/2005/8/layout/list1"/>
    <dgm:cxn modelId="{80E68442-94C5-4421-BACF-922AFC6118D9}" type="presParOf" srcId="{B5B7E42F-A9C5-4AB9-BED0-2A1BB71D8621}" destId="{719A3B43-2A77-402B-9C5C-32363BFC6568}" srcOrd="1" destOrd="0" presId="urn:microsoft.com/office/officeart/2005/8/layout/list1"/>
    <dgm:cxn modelId="{F46ABC52-7242-47A2-9326-88A30AE445A5}" type="presParOf" srcId="{B5B7E42F-A9C5-4AB9-BED0-2A1BB71D8621}" destId="{ED995ECF-BE52-4D30-ABE2-17D8F163A506}" srcOrd="2" destOrd="0" presId="urn:microsoft.com/office/officeart/2005/8/layout/list1"/>
    <dgm:cxn modelId="{58426421-FC4D-41A7-B561-34A3C51AFC0E}" type="presParOf" srcId="{B5B7E42F-A9C5-4AB9-BED0-2A1BB71D8621}" destId="{396B2E73-76A6-4671-92B3-D1AB0E926581}" srcOrd="3" destOrd="0" presId="urn:microsoft.com/office/officeart/2005/8/layout/list1"/>
    <dgm:cxn modelId="{3A713C4F-5E4C-4DED-921F-79B9FA0958BC}" type="presParOf" srcId="{B5B7E42F-A9C5-4AB9-BED0-2A1BB71D8621}" destId="{01D58ED7-4671-4FDE-8766-52AE88F33DAB}" srcOrd="4" destOrd="0" presId="urn:microsoft.com/office/officeart/2005/8/layout/list1"/>
    <dgm:cxn modelId="{60D8151C-8E96-4BAB-9EE4-418392DD4846}" type="presParOf" srcId="{01D58ED7-4671-4FDE-8766-52AE88F33DAB}" destId="{081275D9-CD44-421B-924E-861429BFFF73}" srcOrd="0" destOrd="0" presId="urn:microsoft.com/office/officeart/2005/8/layout/list1"/>
    <dgm:cxn modelId="{1BF3138D-2057-4A90-AD0A-26C2CD38EC88}" type="presParOf" srcId="{01D58ED7-4671-4FDE-8766-52AE88F33DAB}" destId="{53872FDC-6DA0-4E99-97CB-E29D53B82FAD}" srcOrd="1" destOrd="0" presId="urn:microsoft.com/office/officeart/2005/8/layout/list1"/>
    <dgm:cxn modelId="{98646825-2884-467E-8A11-2DBC2CD7D40D}" type="presParOf" srcId="{B5B7E42F-A9C5-4AB9-BED0-2A1BB71D8621}" destId="{34454C02-262D-4312-A260-36BE89D5E478}" srcOrd="5" destOrd="0" presId="urn:microsoft.com/office/officeart/2005/8/layout/list1"/>
    <dgm:cxn modelId="{7E316331-5513-4ABC-AF86-2ED70DE3B6AD}" type="presParOf" srcId="{B5B7E42F-A9C5-4AB9-BED0-2A1BB71D8621}" destId="{7C18CAC8-5394-406C-8BDB-5D285EE994E5}" srcOrd="6" destOrd="0" presId="urn:microsoft.com/office/officeart/2005/8/layout/list1"/>
    <dgm:cxn modelId="{5B4FFC38-E35B-402F-A104-D1BDAD238054}" type="presParOf" srcId="{B5B7E42F-A9C5-4AB9-BED0-2A1BB71D8621}" destId="{83B198DE-107A-49BC-A035-21AC65D6D3B4}" srcOrd="7" destOrd="0" presId="urn:microsoft.com/office/officeart/2005/8/layout/list1"/>
    <dgm:cxn modelId="{A10793F9-EDDD-4F3D-BD29-A197872FEDE2}" type="presParOf" srcId="{B5B7E42F-A9C5-4AB9-BED0-2A1BB71D8621}" destId="{7109EA51-B12F-492D-9189-7B10DEAE18D8}" srcOrd="8" destOrd="0" presId="urn:microsoft.com/office/officeart/2005/8/layout/list1"/>
    <dgm:cxn modelId="{67716006-5590-49F6-91E4-81725EBDE357}" type="presParOf" srcId="{7109EA51-B12F-492D-9189-7B10DEAE18D8}" destId="{091E3439-C78F-43A7-B814-C18159EE9885}" srcOrd="0" destOrd="0" presId="urn:microsoft.com/office/officeart/2005/8/layout/list1"/>
    <dgm:cxn modelId="{1C262245-FDB9-4BA8-A8E3-ECEA43424210}" type="presParOf" srcId="{7109EA51-B12F-492D-9189-7B10DEAE18D8}" destId="{5936FB92-543A-4410-8376-0F1C990ABA6D}" srcOrd="1" destOrd="0" presId="urn:microsoft.com/office/officeart/2005/8/layout/list1"/>
    <dgm:cxn modelId="{1AE978F3-1E97-47E4-8D21-2DE6F37B1F08}" type="presParOf" srcId="{B5B7E42F-A9C5-4AB9-BED0-2A1BB71D8621}" destId="{B4E7D9FD-DD02-4310-A312-FFCD09A2A69E}" srcOrd="9" destOrd="0" presId="urn:microsoft.com/office/officeart/2005/8/layout/list1"/>
    <dgm:cxn modelId="{44E3FFF5-1929-435F-9DA1-6C32ACCF0E61}" type="presParOf" srcId="{B5B7E42F-A9C5-4AB9-BED0-2A1BB71D8621}" destId="{3E8E84E2-6066-4182-997B-F2E40377613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C18FBF-3FF5-4C16-97CF-AF03740D7AB6}" type="doc">
      <dgm:prSet loTypeId="urn:microsoft.com/office/officeart/2005/8/layout/list1" loCatId="list" qsTypeId="urn:microsoft.com/office/officeart/2005/8/quickstyle/simple2" qsCatId="simple" csTypeId="urn:microsoft.com/office/officeart/2005/8/colors/accent3_2" csCatId="accent3" phldr="1"/>
      <dgm:spPr/>
      <dgm:t>
        <a:bodyPr rtlCol="0"/>
        <a:lstStyle/>
        <a:p>
          <a:pPr rtl="0"/>
          <a:endParaRPr lang="en-US"/>
        </a:p>
      </dgm:t>
    </dgm:pt>
    <dgm:pt modelId="{B4F1B46E-22B2-4721-950C-8704487586DC}">
      <dgm:prSet phldrT="[Text]" custT="1"/>
      <dgm:spPr/>
      <dgm:t>
        <a:bodyPr rtlCol="0"/>
        <a:lstStyle/>
        <a:p>
          <a:pPr rtl="0"/>
          <a:r>
            <a:rPr lang="es-ES" sz="2400" noProof="0" dirty="0"/>
            <a:t>Funcionamiento</a:t>
          </a: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custT="1"/>
      <dgm:spPr/>
      <dgm:t>
        <a:bodyPr rtlCol="0"/>
        <a:lstStyle/>
        <a:p>
          <a:pPr rtl="0"/>
          <a:r>
            <a:rPr lang="es-ES" sz="2400" noProof="0" dirty="0"/>
            <a:t>GAP</a:t>
          </a:r>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6352CA33-6755-44BE-808F-400DA4CF80A7}">
      <dgm:prSet phldrT="[Text]" custT="1"/>
      <dgm:spPr/>
      <dgm:t>
        <a:bodyPr rtlCol="0"/>
        <a:lstStyle/>
        <a:p>
          <a:pPr rtl="0"/>
          <a:r>
            <a:rPr lang="es-ES" sz="2400" noProof="0" dirty="0"/>
            <a:t>Características</a:t>
          </a:r>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custT="1"/>
      <dgm:spPr/>
      <dgm:t>
        <a:bodyPr/>
        <a:lstStyle/>
        <a:p>
          <a:r>
            <a:rPr lang="es-ES" sz="2400" noProof="0" dirty="0"/>
            <a:t>Baja energía incidente</a:t>
          </a:r>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C84429BB-C36D-4F39-BF19-4C526AE53A4D}">
      <dgm:prSet custT="1"/>
      <dgm:spPr/>
      <dgm:t>
        <a:bodyPr/>
        <a:lstStyle/>
        <a:p>
          <a:pPr rtl="0"/>
          <a:r>
            <a:rPr lang="es-ES" sz="2400" noProof="0" dirty="0"/>
            <a:t>Tiempo de respuesta inferior</a:t>
          </a:r>
        </a:p>
      </dgm:t>
    </dgm:pt>
    <dgm:pt modelId="{65BE9B13-BFD1-4E1E-AD09-DF6EA0BE7B3A}" type="parTrans" cxnId="{EE9FAD38-D682-407C-A2E5-70C3A29460B6}">
      <dgm:prSet/>
      <dgm:spPr/>
      <dgm:t>
        <a:bodyPr/>
        <a:lstStyle/>
        <a:p>
          <a:endParaRPr lang="es-ES"/>
        </a:p>
      </dgm:t>
    </dgm:pt>
    <dgm:pt modelId="{872BC9B0-72DD-4B26-AABE-81352FF1AFC6}" type="sibTrans" cxnId="{EE9FAD38-D682-407C-A2E5-70C3A29460B6}">
      <dgm:prSet/>
      <dgm:spPr/>
      <dgm:t>
        <a:bodyPr/>
        <a:lstStyle/>
        <a:p>
          <a:endParaRPr lang="es-ES"/>
        </a:p>
      </dgm:t>
    </dgm:pt>
    <dgm:pt modelId="{A5A4DD71-938D-432F-82D6-59329D28F044}">
      <dgm:prSet custT="1"/>
      <dgm:spPr/>
      <dgm:t>
        <a:bodyPr/>
        <a:lstStyle/>
        <a:p>
          <a:pPr rtl="0"/>
          <a:r>
            <a:rPr lang="es-ES" sz="2400" noProof="0" dirty="0"/>
            <a:t>Mayor resolución</a:t>
          </a:r>
        </a:p>
      </dgm:t>
    </dgm:pt>
    <dgm:pt modelId="{404C8AD4-CE35-45B1-915F-D149D73EAC35}" type="parTrans" cxnId="{0B9EB23B-0474-43C2-843B-33D3C93C6443}">
      <dgm:prSet/>
      <dgm:spPr/>
      <dgm:t>
        <a:bodyPr/>
        <a:lstStyle/>
        <a:p>
          <a:endParaRPr lang="es-ES"/>
        </a:p>
      </dgm:t>
    </dgm:pt>
    <dgm:pt modelId="{CDFBD657-56A7-4B00-B0E3-5CEF3B1957D2}" type="sibTrans" cxnId="{0B9EB23B-0474-43C2-843B-33D3C93C6443}">
      <dgm:prSet/>
      <dgm:spPr/>
      <dgm:t>
        <a:bodyPr/>
        <a:lstStyle/>
        <a:p>
          <a:endParaRPr lang="es-ES"/>
        </a:p>
      </dgm:t>
    </dgm:pt>
    <dgm:pt modelId="{B5B7E42F-A9C5-4AB9-BED0-2A1BB71D8621}" type="pres">
      <dgm:prSet presAssocID="{00C18FBF-3FF5-4C16-97CF-AF03740D7AB6}" presName="linear" presStyleCnt="0">
        <dgm:presLayoutVars>
          <dgm:dir/>
          <dgm:animLvl val="lvl"/>
          <dgm:resizeHandles val="exact"/>
        </dgm:presLayoutVars>
      </dgm:prSet>
      <dgm:spPr/>
    </dgm:pt>
    <dgm:pt modelId="{FC0616F9-D468-48CD-9D53-C8FBCAA8701E}" type="pres">
      <dgm:prSet presAssocID="{B4F1B46E-22B2-4721-950C-8704487586DC}" presName="parentLin" presStyleCnt="0"/>
      <dgm:spPr/>
    </dgm:pt>
    <dgm:pt modelId="{AE1B7468-3DDA-4350-BD5A-3D6DCD9B2B80}" type="pres">
      <dgm:prSet presAssocID="{B4F1B46E-22B2-4721-950C-8704487586DC}" presName="parentLeftMargin" presStyleLbl="node1" presStyleIdx="0" presStyleCnt="2"/>
      <dgm:spPr/>
    </dgm:pt>
    <dgm:pt modelId="{1665489D-83E7-4525-8BE2-99FDEF4B3014}" type="pres">
      <dgm:prSet presAssocID="{B4F1B46E-22B2-4721-950C-8704487586DC}" presName="parentText" presStyleLbl="node1" presStyleIdx="0" presStyleCnt="2" custLinFactNeighborX="-12723" custLinFactNeighborY="-2868">
        <dgm:presLayoutVars>
          <dgm:chMax val="0"/>
          <dgm:bulletEnabled val="1"/>
        </dgm:presLayoutVars>
      </dgm:prSet>
      <dgm:spPr/>
    </dgm:pt>
    <dgm:pt modelId="{719A3B43-2A77-402B-9C5C-32363BFC6568}" type="pres">
      <dgm:prSet presAssocID="{B4F1B46E-22B2-4721-950C-8704487586DC}" presName="negativeSpace" presStyleCnt="0"/>
      <dgm:spPr/>
    </dgm:pt>
    <dgm:pt modelId="{ED995ECF-BE52-4D30-ABE2-17D8F163A506}" type="pres">
      <dgm:prSet presAssocID="{B4F1B46E-22B2-4721-950C-8704487586DC}" presName="childText" presStyleLbl="conFgAcc1" presStyleIdx="0" presStyleCnt="2">
        <dgm:presLayoutVars>
          <dgm:bulletEnabled val="1"/>
        </dgm:presLayoutVars>
      </dgm:prSet>
      <dgm:spPr/>
    </dgm:pt>
    <dgm:pt modelId="{396B2E73-76A6-4671-92B3-D1AB0E926581}" type="pres">
      <dgm:prSet presAssocID="{A7E2530A-34E2-4E9F-BC78-8920BA140C41}" presName="spaceBetweenRectangles" presStyleCnt="0"/>
      <dgm:spPr/>
    </dgm:pt>
    <dgm:pt modelId="{7109EA51-B12F-492D-9189-7B10DEAE18D8}" type="pres">
      <dgm:prSet presAssocID="{6352CA33-6755-44BE-808F-400DA4CF80A7}" presName="parentLin" presStyleCnt="0"/>
      <dgm:spPr/>
    </dgm:pt>
    <dgm:pt modelId="{091E3439-C78F-43A7-B814-C18159EE9885}" type="pres">
      <dgm:prSet presAssocID="{6352CA33-6755-44BE-808F-400DA4CF80A7}" presName="parentLeftMargin" presStyleLbl="node1" presStyleIdx="0" presStyleCnt="2"/>
      <dgm:spPr/>
    </dgm:pt>
    <dgm:pt modelId="{5936FB92-543A-4410-8376-0F1C990ABA6D}" type="pres">
      <dgm:prSet presAssocID="{6352CA33-6755-44BE-808F-400DA4CF80A7}" presName="parentText" presStyleLbl="node1" presStyleIdx="1" presStyleCnt="2">
        <dgm:presLayoutVars>
          <dgm:chMax val="0"/>
          <dgm:bulletEnabled val="1"/>
        </dgm:presLayoutVars>
      </dgm:prSet>
      <dgm:spPr/>
    </dgm:pt>
    <dgm:pt modelId="{B4E7D9FD-DD02-4310-A312-FFCD09A2A69E}" type="pres">
      <dgm:prSet presAssocID="{6352CA33-6755-44BE-808F-400DA4CF80A7}" presName="negativeSpace" presStyleCnt="0"/>
      <dgm:spPr/>
    </dgm:pt>
    <dgm:pt modelId="{3E8E84E2-6066-4182-997B-F2E403776138}" type="pres">
      <dgm:prSet presAssocID="{6352CA33-6755-44BE-808F-400DA4CF80A7}" presName="childText" presStyleLbl="conFgAcc1" presStyleIdx="1" presStyleCnt="2">
        <dgm:presLayoutVars>
          <dgm:bulletEnabled val="1"/>
        </dgm:presLayoutVars>
      </dgm:prSet>
      <dgm:spPr/>
    </dgm:pt>
  </dgm:ptLst>
  <dgm:cxnLst>
    <dgm:cxn modelId="{EA5A3D32-D791-4A86-AC79-1FF9A2F4516B}" type="presOf" srcId="{6352CA33-6755-44BE-808F-400DA4CF80A7}" destId="{091E3439-C78F-43A7-B814-C18159EE9885}" srcOrd="0" destOrd="0" presId="urn:microsoft.com/office/officeart/2005/8/layout/list1"/>
    <dgm:cxn modelId="{0A0D5132-0688-41F4-89A0-685790D294CF}" type="presOf" srcId="{6352CA33-6755-44BE-808F-400DA4CF80A7}" destId="{5936FB92-543A-4410-8376-0F1C990ABA6D}" srcOrd="1" destOrd="0" presId="urn:microsoft.com/office/officeart/2005/8/layout/list1"/>
    <dgm:cxn modelId="{EE9FAD38-D682-407C-A2E5-70C3A29460B6}" srcId="{6352CA33-6755-44BE-808F-400DA4CF80A7}" destId="{C84429BB-C36D-4F39-BF19-4C526AE53A4D}" srcOrd="1" destOrd="0" parTransId="{65BE9B13-BFD1-4E1E-AD09-DF6EA0BE7B3A}" sibTransId="{872BC9B0-72DD-4B26-AABE-81352FF1AFC6}"/>
    <dgm:cxn modelId="{0B9EB23B-0474-43C2-843B-33D3C93C6443}" srcId="{6352CA33-6755-44BE-808F-400DA4CF80A7}" destId="{A5A4DD71-938D-432F-82D6-59329D28F044}" srcOrd="2" destOrd="0" parTransId="{404C8AD4-CE35-45B1-915F-D149D73EAC35}" sibTransId="{CDFBD657-56A7-4B00-B0E3-5CEF3B1957D2}"/>
    <dgm:cxn modelId="{4E35AD44-1EC6-4F95-BA37-20BB0E887AFD}" type="presOf" srcId="{B4F1B46E-22B2-4721-950C-8704487586DC}" destId="{1665489D-83E7-4525-8BE2-99FDEF4B3014}" srcOrd="1" destOrd="0" presId="urn:microsoft.com/office/officeart/2005/8/layout/list1"/>
    <dgm:cxn modelId="{A1F28366-5659-452D-82CD-7F473280684A}" type="presOf" srcId="{C84429BB-C36D-4F39-BF19-4C526AE53A4D}" destId="{3E8E84E2-6066-4182-997B-F2E403776138}" srcOrd="0" destOrd="1" presId="urn:microsoft.com/office/officeart/2005/8/layout/list1"/>
    <dgm:cxn modelId="{9921A766-F956-4BDA-9A9B-9608BA576BDE}" type="presOf" srcId="{9614A323-64B1-4077-A841-022051EC749A}" destId="{3E8E84E2-6066-4182-997B-F2E403776138}" srcOrd="0" destOrd="0" presId="urn:microsoft.com/office/officeart/2005/8/layout/list1"/>
    <dgm:cxn modelId="{FC7BD086-74EA-4D6C-9657-E916D355F209}" srcId="{6352CA33-6755-44BE-808F-400DA4CF80A7}" destId="{9614A323-64B1-4077-A841-022051EC749A}" srcOrd="0" destOrd="0" parTransId="{E5F6BCBD-B84E-4018-BE9E-BF57FF3B4B36}" sibTransId="{FEC2A79F-8857-403A-A738-E8CE75C965E2}"/>
    <dgm:cxn modelId="{DDB5AD9A-40B0-48EF-AF2C-8CCDA330F7FE}" srcId="{B4F1B46E-22B2-4721-950C-8704487586DC}" destId="{9D72CDD3-5859-43DB-BD75-0C3C30E3DE62}" srcOrd="0" destOrd="0" parTransId="{1D5B1F83-33A7-4298-BC11-2B1252AFAEA5}" sibTransId="{15E25BD4-1EBF-43C2-8885-DBF66B8429E1}"/>
    <dgm:cxn modelId="{7308D0AA-3464-433E-9E52-76A743FC4200}" type="presOf" srcId="{A5A4DD71-938D-432F-82D6-59329D28F044}" destId="{3E8E84E2-6066-4182-997B-F2E403776138}" srcOrd="0" destOrd="2" presId="urn:microsoft.com/office/officeart/2005/8/layout/list1"/>
    <dgm:cxn modelId="{2C8317B2-2EBB-4589-86EA-C77B3B6E81AA}" srcId="{00C18FBF-3FF5-4C16-97CF-AF03740D7AB6}" destId="{B4F1B46E-22B2-4721-950C-8704487586DC}" srcOrd="0" destOrd="0" parTransId="{E8A66543-CC4D-4785-A93E-5B125E09F826}" sibTransId="{A7E2530A-34E2-4E9F-BC78-8920BA140C41}"/>
    <dgm:cxn modelId="{F26E45C2-B298-431E-8BBC-9CBC73FA18FD}" type="presOf" srcId="{00C18FBF-3FF5-4C16-97CF-AF03740D7AB6}" destId="{B5B7E42F-A9C5-4AB9-BED0-2A1BB71D8621}" srcOrd="0" destOrd="0" presId="urn:microsoft.com/office/officeart/2005/8/layout/list1"/>
    <dgm:cxn modelId="{4624B8D8-D4A4-4A6F-9DA0-AF2AF454166E}" type="presOf" srcId="{B4F1B46E-22B2-4721-950C-8704487586DC}" destId="{AE1B7468-3DDA-4350-BD5A-3D6DCD9B2B80}" srcOrd="0" destOrd="0" presId="urn:microsoft.com/office/officeart/2005/8/layout/list1"/>
    <dgm:cxn modelId="{82BAE5DD-3A79-4870-9019-1254385E0650}" srcId="{00C18FBF-3FF5-4C16-97CF-AF03740D7AB6}" destId="{6352CA33-6755-44BE-808F-400DA4CF80A7}" srcOrd="1" destOrd="0" parTransId="{AEB59203-63BA-4A96-BADC-40BAEBD9AA40}" sibTransId="{AAB4CF73-4B9B-4AA0-9074-16C2D2AE00A1}"/>
    <dgm:cxn modelId="{CE0719F4-C085-4875-A74A-93DE5C762A54}" type="presOf" srcId="{9D72CDD3-5859-43DB-BD75-0C3C30E3DE62}" destId="{ED995ECF-BE52-4D30-ABE2-17D8F163A506}" srcOrd="0" destOrd="0" presId="urn:microsoft.com/office/officeart/2005/8/layout/list1"/>
    <dgm:cxn modelId="{B79A4E0F-06A4-4CBC-95C1-BD029F83D99F}" type="presParOf" srcId="{B5B7E42F-A9C5-4AB9-BED0-2A1BB71D8621}" destId="{FC0616F9-D468-48CD-9D53-C8FBCAA8701E}" srcOrd="0" destOrd="0" presId="urn:microsoft.com/office/officeart/2005/8/layout/list1"/>
    <dgm:cxn modelId="{1B0B192B-A17E-4E5F-98AE-4C9636189DDC}" type="presParOf" srcId="{FC0616F9-D468-48CD-9D53-C8FBCAA8701E}" destId="{AE1B7468-3DDA-4350-BD5A-3D6DCD9B2B80}" srcOrd="0" destOrd="0" presId="urn:microsoft.com/office/officeart/2005/8/layout/list1"/>
    <dgm:cxn modelId="{E785B0C1-1858-440A-8FC1-B1734CA2ED83}" type="presParOf" srcId="{FC0616F9-D468-48CD-9D53-C8FBCAA8701E}" destId="{1665489D-83E7-4525-8BE2-99FDEF4B3014}" srcOrd="1" destOrd="0" presId="urn:microsoft.com/office/officeart/2005/8/layout/list1"/>
    <dgm:cxn modelId="{80E68442-94C5-4421-BACF-922AFC6118D9}" type="presParOf" srcId="{B5B7E42F-A9C5-4AB9-BED0-2A1BB71D8621}" destId="{719A3B43-2A77-402B-9C5C-32363BFC6568}" srcOrd="1" destOrd="0" presId="urn:microsoft.com/office/officeart/2005/8/layout/list1"/>
    <dgm:cxn modelId="{F46ABC52-7242-47A2-9326-88A30AE445A5}" type="presParOf" srcId="{B5B7E42F-A9C5-4AB9-BED0-2A1BB71D8621}" destId="{ED995ECF-BE52-4D30-ABE2-17D8F163A506}" srcOrd="2" destOrd="0" presId="urn:microsoft.com/office/officeart/2005/8/layout/list1"/>
    <dgm:cxn modelId="{58426421-FC4D-41A7-B561-34A3C51AFC0E}" type="presParOf" srcId="{B5B7E42F-A9C5-4AB9-BED0-2A1BB71D8621}" destId="{396B2E73-76A6-4671-92B3-D1AB0E926581}" srcOrd="3" destOrd="0" presId="urn:microsoft.com/office/officeart/2005/8/layout/list1"/>
    <dgm:cxn modelId="{A10793F9-EDDD-4F3D-BD29-A197872FEDE2}" type="presParOf" srcId="{B5B7E42F-A9C5-4AB9-BED0-2A1BB71D8621}" destId="{7109EA51-B12F-492D-9189-7B10DEAE18D8}" srcOrd="4" destOrd="0" presId="urn:microsoft.com/office/officeart/2005/8/layout/list1"/>
    <dgm:cxn modelId="{67716006-5590-49F6-91E4-81725EBDE357}" type="presParOf" srcId="{7109EA51-B12F-492D-9189-7B10DEAE18D8}" destId="{091E3439-C78F-43A7-B814-C18159EE9885}" srcOrd="0" destOrd="0" presId="urn:microsoft.com/office/officeart/2005/8/layout/list1"/>
    <dgm:cxn modelId="{1C262245-FDB9-4BA8-A8E3-ECEA43424210}" type="presParOf" srcId="{7109EA51-B12F-492D-9189-7B10DEAE18D8}" destId="{5936FB92-543A-4410-8376-0F1C990ABA6D}" srcOrd="1" destOrd="0" presId="urn:microsoft.com/office/officeart/2005/8/layout/list1"/>
    <dgm:cxn modelId="{1AE978F3-1E97-47E4-8D21-2DE6F37B1F08}" type="presParOf" srcId="{B5B7E42F-A9C5-4AB9-BED0-2A1BB71D8621}" destId="{B4E7D9FD-DD02-4310-A312-FFCD09A2A69E}" srcOrd="5" destOrd="0" presId="urn:microsoft.com/office/officeart/2005/8/layout/list1"/>
    <dgm:cxn modelId="{44E3FFF5-1929-435F-9DA1-6C32ACCF0E61}" type="presParOf" srcId="{B5B7E42F-A9C5-4AB9-BED0-2A1BB71D8621}" destId="{3E8E84E2-6066-4182-997B-F2E40377613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C18FBF-3FF5-4C16-97CF-AF03740D7AB6}" type="doc">
      <dgm:prSet loTypeId="urn:microsoft.com/office/officeart/2005/8/layout/list1" loCatId="list" qsTypeId="urn:microsoft.com/office/officeart/2005/8/quickstyle/simple2" qsCatId="simple" csTypeId="urn:microsoft.com/office/officeart/2005/8/colors/accent3_2" csCatId="accent3" phldr="1"/>
      <dgm:spPr/>
      <dgm:t>
        <a:bodyPr rtlCol="0"/>
        <a:lstStyle/>
        <a:p>
          <a:pPr rtl="0"/>
          <a:endParaRPr lang="en-US"/>
        </a:p>
      </dgm:t>
    </dgm:pt>
    <dgm:pt modelId="{B4F1B46E-22B2-4721-950C-8704487586DC}">
      <dgm:prSet phldrT="[Text]" custT="1"/>
      <dgm:spPr/>
      <dgm:t>
        <a:bodyPr rtlCol="0"/>
        <a:lstStyle/>
        <a:p>
          <a:pPr rtl="0"/>
          <a:r>
            <a:rPr lang="es-ES" sz="2400" noProof="0" dirty="0"/>
            <a:t>Sector sanitario</a:t>
          </a: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custT="1"/>
      <dgm:spPr/>
      <dgm:t>
        <a:bodyPr rtlCol="0"/>
        <a:lstStyle/>
        <a:p>
          <a:pPr rtl="0"/>
          <a:r>
            <a:rPr lang="es-ES" sz="2400" noProof="0" dirty="0"/>
            <a:t>Gammagrafía</a:t>
          </a:r>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6352CA33-6755-44BE-808F-400DA4CF80A7}">
      <dgm:prSet phldrT="[Text]" custT="1"/>
      <dgm:spPr/>
      <dgm:t>
        <a:bodyPr rtlCol="0"/>
        <a:lstStyle/>
        <a:p>
          <a:pPr rtl="0"/>
          <a:r>
            <a:rPr lang="es-ES" sz="2400" noProof="0" dirty="0"/>
            <a:t>Agricultura</a:t>
          </a:r>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custT="1"/>
      <dgm:spPr/>
      <dgm:t>
        <a:bodyPr/>
        <a:lstStyle/>
        <a:p>
          <a:r>
            <a:rPr lang="es-ES" sz="2400" noProof="0" dirty="0"/>
            <a:t>Esterilización</a:t>
          </a:r>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40CB2A3A-7E8D-4220-9071-ED1659C99F6B}">
      <dgm:prSet phldrT="[Text]" custT="1"/>
      <dgm:spPr/>
      <dgm:t>
        <a:bodyPr rtlCol="0"/>
        <a:lstStyle/>
        <a:p>
          <a:pPr rtl="0"/>
          <a:r>
            <a:rPr lang="es-ES" sz="2400" noProof="0" dirty="0"/>
            <a:t>Cámara gamma</a:t>
          </a:r>
        </a:p>
      </dgm:t>
    </dgm:pt>
    <dgm:pt modelId="{39A4083A-7DB2-4860-B715-6F1F3B1F34C9}" type="parTrans" cxnId="{DBFA38CD-0CA2-4221-8621-A25E5126821E}">
      <dgm:prSet/>
      <dgm:spPr/>
      <dgm:t>
        <a:bodyPr/>
        <a:lstStyle/>
        <a:p>
          <a:endParaRPr lang="es-ES"/>
        </a:p>
      </dgm:t>
    </dgm:pt>
    <dgm:pt modelId="{6EDB53B6-13D5-4739-8C27-2D03C8BA53F6}" type="sibTrans" cxnId="{DBFA38CD-0CA2-4221-8621-A25E5126821E}">
      <dgm:prSet/>
      <dgm:spPr/>
      <dgm:t>
        <a:bodyPr/>
        <a:lstStyle/>
        <a:p>
          <a:endParaRPr lang="es-ES"/>
        </a:p>
      </dgm:t>
    </dgm:pt>
    <dgm:pt modelId="{FA4E5989-4C32-40DA-9B7F-5C540DE8155B}">
      <dgm:prSet phldrT="[Text]" custT="1"/>
      <dgm:spPr/>
      <dgm:t>
        <a:bodyPr rtlCol="0"/>
        <a:lstStyle/>
        <a:p>
          <a:pPr rtl="0"/>
          <a:r>
            <a:rPr lang="es-ES" sz="2400" noProof="0" dirty="0"/>
            <a:t>PET</a:t>
          </a:r>
        </a:p>
      </dgm:t>
    </dgm:pt>
    <dgm:pt modelId="{C7F51F1C-CC02-4440-8005-C6D3FF325827}" type="parTrans" cxnId="{0332ACC9-BC38-4D94-951B-3CA19871EC78}">
      <dgm:prSet/>
      <dgm:spPr/>
      <dgm:t>
        <a:bodyPr/>
        <a:lstStyle/>
        <a:p>
          <a:endParaRPr lang="es-ES"/>
        </a:p>
      </dgm:t>
    </dgm:pt>
    <dgm:pt modelId="{64037DE8-8A14-44AA-9034-F59512E74931}" type="sibTrans" cxnId="{0332ACC9-BC38-4D94-951B-3CA19871EC78}">
      <dgm:prSet/>
      <dgm:spPr/>
      <dgm:t>
        <a:bodyPr/>
        <a:lstStyle/>
        <a:p>
          <a:endParaRPr lang="es-ES"/>
        </a:p>
      </dgm:t>
    </dgm:pt>
    <dgm:pt modelId="{B5B7E42F-A9C5-4AB9-BED0-2A1BB71D8621}" type="pres">
      <dgm:prSet presAssocID="{00C18FBF-3FF5-4C16-97CF-AF03740D7AB6}" presName="linear" presStyleCnt="0">
        <dgm:presLayoutVars>
          <dgm:dir/>
          <dgm:animLvl val="lvl"/>
          <dgm:resizeHandles val="exact"/>
        </dgm:presLayoutVars>
      </dgm:prSet>
      <dgm:spPr/>
    </dgm:pt>
    <dgm:pt modelId="{FC0616F9-D468-48CD-9D53-C8FBCAA8701E}" type="pres">
      <dgm:prSet presAssocID="{B4F1B46E-22B2-4721-950C-8704487586DC}" presName="parentLin" presStyleCnt="0"/>
      <dgm:spPr/>
    </dgm:pt>
    <dgm:pt modelId="{AE1B7468-3DDA-4350-BD5A-3D6DCD9B2B80}" type="pres">
      <dgm:prSet presAssocID="{B4F1B46E-22B2-4721-950C-8704487586DC}" presName="parentLeftMargin" presStyleLbl="node1" presStyleIdx="0" presStyleCnt="2"/>
      <dgm:spPr/>
    </dgm:pt>
    <dgm:pt modelId="{1665489D-83E7-4525-8BE2-99FDEF4B3014}" type="pres">
      <dgm:prSet presAssocID="{B4F1B46E-22B2-4721-950C-8704487586DC}" presName="parentText" presStyleLbl="node1" presStyleIdx="0" presStyleCnt="2" custLinFactNeighborX="-12723" custLinFactNeighborY="-2868">
        <dgm:presLayoutVars>
          <dgm:chMax val="0"/>
          <dgm:bulletEnabled val="1"/>
        </dgm:presLayoutVars>
      </dgm:prSet>
      <dgm:spPr/>
    </dgm:pt>
    <dgm:pt modelId="{719A3B43-2A77-402B-9C5C-32363BFC6568}" type="pres">
      <dgm:prSet presAssocID="{B4F1B46E-22B2-4721-950C-8704487586DC}" presName="negativeSpace" presStyleCnt="0"/>
      <dgm:spPr/>
    </dgm:pt>
    <dgm:pt modelId="{ED995ECF-BE52-4D30-ABE2-17D8F163A506}" type="pres">
      <dgm:prSet presAssocID="{B4F1B46E-22B2-4721-950C-8704487586DC}" presName="childText" presStyleLbl="conFgAcc1" presStyleIdx="0" presStyleCnt="2">
        <dgm:presLayoutVars>
          <dgm:bulletEnabled val="1"/>
        </dgm:presLayoutVars>
      </dgm:prSet>
      <dgm:spPr/>
    </dgm:pt>
    <dgm:pt modelId="{396B2E73-76A6-4671-92B3-D1AB0E926581}" type="pres">
      <dgm:prSet presAssocID="{A7E2530A-34E2-4E9F-BC78-8920BA140C41}" presName="spaceBetweenRectangles" presStyleCnt="0"/>
      <dgm:spPr/>
    </dgm:pt>
    <dgm:pt modelId="{7109EA51-B12F-492D-9189-7B10DEAE18D8}" type="pres">
      <dgm:prSet presAssocID="{6352CA33-6755-44BE-808F-400DA4CF80A7}" presName="parentLin" presStyleCnt="0"/>
      <dgm:spPr/>
    </dgm:pt>
    <dgm:pt modelId="{091E3439-C78F-43A7-B814-C18159EE9885}" type="pres">
      <dgm:prSet presAssocID="{6352CA33-6755-44BE-808F-400DA4CF80A7}" presName="parentLeftMargin" presStyleLbl="node1" presStyleIdx="0" presStyleCnt="2"/>
      <dgm:spPr/>
    </dgm:pt>
    <dgm:pt modelId="{5936FB92-543A-4410-8376-0F1C990ABA6D}" type="pres">
      <dgm:prSet presAssocID="{6352CA33-6755-44BE-808F-400DA4CF80A7}" presName="parentText" presStyleLbl="node1" presStyleIdx="1" presStyleCnt="2">
        <dgm:presLayoutVars>
          <dgm:chMax val="0"/>
          <dgm:bulletEnabled val="1"/>
        </dgm:presLayoutVars>
      </dgm:prSet>
      <dgm:spPr/>
    </dgm:pt>
    <dgm:pt modelId="{B4E7D9FD-DD02-4310-A312-FFCD09A2A69E}" type="pres">
      <dgm:prSet presAssocID="{6352CA33-6755-44BE-808F-400DA4CF80A7}" presName="negativeSpace" presStyleCnt="0"/>
      <dgm:spPr/>
    </dgm:pt>
    <dgm:pt modelId="{3E8E84E2-6066-4182-997B-F2E403776138}" type="pres">
      <dgm:prSet presAssocID="{6352CA33-6755-44BE-808F-400DA4CF80A7}" presName="childText" presStyleLbl="conFgAcc1" presStyleIdx="1" presStyleCnt="2">
        <dgm:presLayoutVars>
          <dgm:bulletEnabled val="1"/>
        </dgm:presLayoutVars>
      </dgm:prSet>
      <dgm:spPr/>
    </dgm:pt>
  </dgm:ptLst>
  <dgm:cxnLst>
    <dgm:cxn modelId="{EA5A3D32-D791-4A86-AC79-1FF9A2F4516B}" type="presOf" srcId="{6352CA33-6755-44BE-808F-400DA4CF80A7}" destId="{091E3439-C78F-43A7-B814-C18159EE9885}" srcOrd="0" destOrd="0" presId="urn:microsoft.com/office/officeart/2005/8/layout/list1"/>
    <dgm:cxn modelId="{0A0D5132-0688-41F4-89A0-685790D294CF}" type="presOf" srcId="{6352CA33-6755-44BE-808F-400DA4CF80A7}" destId="{5936FB92-543A-4410-8376-0F1C990ABA6D}" srcOrd="1" destOrd="0" presId="urn:microsoft.com/office/officeart/2005/8/layout/list1"/>
    <dgm:cxn modelId="{DD5D545F-493A-4052-9AC7-1095EDD8CF1C}" type="presOf" srcId="{FA4E5989-4C32-40DA-9B7F-5C540DE8155B}" destId="{ED995ECF-BE52-4D30-ABE2-17D8F163A506}" srcOrd="0" destOrd="2" presId="urn:microsoft.com/office/officeart/2005/8/layout/list1"/>
    <dgm:cxn modelId="{4E35AD44-1EC6-4F95-BA37-20BB0E887AFD}" type="presOf" srcId="{B4F1B46E-22B2-4721-950C-8704487586DC}" destId="{1665489D-83E7-4525-8BE2-99FDEF4B3014}" srcOrd="1" destOrd="0" presId="urn:microsoft.com/office/officeart/2005/8/layout/list1"/>
    <dgm:cxn modelId="{9921A766-F956-4BDA-9A9B-9608BA576BDE}" type="presOf" srcId="{9614A323-64B1-4077-A841-022051EC749A}" destId="{3E8E84E2-6066-4182-997B-F2E403776138}" srcOrd="0" destOrd="0" presId="urn:microsoft.com/office/officeart/2005/8/layout/list1"/>
    <dgm:cxn modelId="{FC7BD086-74EA-4D6C-9657-E916D355F209}" srcId="{6352CA33-6755-44BE-808F-400DA4CF80A7}" destId="{9614A323-64B1-4077-A841-022051EC749A}" srcOrd="0" destOrd="0" parTransId="{E5F6BCBD-B84E-4018-BE9E-BF57FF3B4B36}" sibTransId="{FEC2A79F-8857-403A-A738-E8CE75C965E2}"/>
    <dgm:cxn modelId="{DDB5AD9A-40B0-48EF-AF2C-8CCDA330F7FE}" srcId="{B4F1B46E-22B2-4721-950C-8704487586DC}" destId="{9D72CDD3-5859-43DB-BD75-0C3C30E3DE62}" srcOrd="0" destOrd="0" parTransId="{1D5B1F83-33A7-4298-BC11-2B1252AFAEA5}" sibTransId="{15E25BD4-1EBF-43C2-8885-DBF66B8429E1}"/>
    <dgm:cxn modelId="{2C8317B2-2EBB-4589-86EA-C77B3B6E81AA}" srcId="{00C18FBF-3FF5-4C16-97CF-AF03740D7AB6}" destId="{B4F1B46E-22B2-4721-950C-8704487586DC}" srcOrd="0" destOrd="0" parTransId="{E8A66543-CC4D-4785-A93E-5B125E09F826}" sibTransId="{A7E2530A-34E2-4E9F-BC78-8920BA140C41}"/>
    <dgm:cxn modelId="{F26E45C2-B298-431E-8BBC-9CBC73FA18FD}" type="presOf" srcId="{00C18FBF-3FF5-4C16-97CF-AF03740D7AB6}" destId="{B5B7E42F-A9C5-4AB9-BED0-2A1BB71D8621}" srcOrd="0" destOrd="0" presId="urn:microsoft.com/office/officeart/2005/8/layout/list1"/>
    <dgm:cxn modelId="{0332ACC9-BC38-4D94-951B-3CA19871EC78}" srcId="{B4F1B46E-22B2-4721-950C-8704487586DC}" destId="{FA4E5989-4C32-40DA-9B7F-5C540DE8155B}" srcOrd="2" destOrd="0" parTransId="{C7F51F1C-CC02-4440-8005-C6D3FF325827}" sibTransId="{64037DE8-8A14-44AA-9034-F59512E74931}"/>
    <dgm:cxn modelId="{DBFA38CD-0CA2-4221-8621-A25E5126821E}" srcId="{B4F1B46E-22B2-4721-950C-8704487586DC}" destId="{40CB2A3A-7E8D-4220-9071-ED1659C99F6B}" srcOrd="1" destOrd="0" parTransId="{39A4083A-7DB2-4860-B715-6F1F3B1F34C9}" sibTransId="{6EDB53B6-13D5-4739-8C27-2D03C8BA53F6}"/>
    <dgm:cxn modelId="{4624B8D8-D4A4-4A6F-9DA0-AF2AF454166E}" type="presOf" srcId="{B4F1B46E-22B2-4721-950C-8704487586DC}" destId="{AE1B7468-3DDA-4350-BD5A-3D6DCD9B2B80}" srcOrd="0" destOrd="0" presId="urn:microsoft.com/office/officeart/2005/8/layout/list1"/>
    <dgm:cxn modelId="{82BAE5DD-3A79-4870-9019-1254385E0650}" srcId="{00C18FBF-3FF5-4C16-97CF-AF03740D7AB6}" destId="{6352CA33-6755-44BE-808F-400DA4CF80A7}" srcOrd="1" destOrd="0" parTransId="{AEB59203-63BA-4A96-BADC-40BAEBD9AA40}" sibTransId="{AAB4CF73-4B9B-4AA0-9074-16C2D2AE00A1}"/>
    <dgm:cxn modelId="{881664E2-F96C-4D80-AF07-DB9744BABC1C}" type="presOf" srcId="{40CB2A3A-7E8D-4220-9071-ED1659C99F6B}" destId="{ED995ECF-BE52-4D30-ABE2-17D8F163A506}" srcOrd="0" destOrd="1" presId="urn:microsoft.com/office/officeart/2005/8/layout/list1"/>
    <dgm:cxn modelId="{CE0719F4-C085-4875-A74A-93DE5C762A54}" type="presOf" srcId="{9D72CDD3-5859-43DB-BD75-0C3C30E3DE62}" destId="{ED995ECF-BE52-4D30-ABE2-17D8F163A506}" srcOrd="0" destOrd="0" presId="urn:microsoft.com/office/officeart/2005/8/layout/list1"/>
    <dgm:cxn modelId="{B79A4E0F-06A4-4CBC-95C1-BD029F83D99F}" type="presParOf" srcId="{B5B7E42F-A9C5-4AB9-BED0-2A1BB71D8621}" destId="{FC0616F9-D468-48CD-9D53-C8FBCAA8701E}" srcOrd="0" destOrd="0" presId="urn:microsoft.com/office/officeart/2005/8/layout/list1"/>
    <dgm:cxn modelId="{1B0B192B-A17E-4E5F-98AE-4C9636189DDC}" type="presParOf" srcId="{FC0616F9-D468-48CD-9D53-C8FBCAA8701E}" destId="{AE1B7468-3DDA-4350-BD5A-3D6DCD9B2B80}" srcOrd="0" destOrd="0" presId="urn:microsoft.com/office/officeart/2005/8/layout/list1"/>
    <dgm:cxn modelId="{E785B0C1-1858-440A-8FC1-B1734CA2ED83}" type="presParOf" srcId="{FC0616F9-D468-48CD-9D53-C8FBCAA8701E}" destId="{1665489D-83E7-4525-8BE2-99FDEF4B3014}" srcOrd="1" destOrd="0" presId="urn:microsoft.com/office/officeart/2005/8/layout/list1"/>
    <dgm:cxn modelId="{80E68442-94C5-4421-BACF-922AFC6118D9}" type="presParOf" srcId="{B5B7E42F-A9C5-4AB9-BED0-2A1BB71D8621}" destId="{719A3B43-2A77-402B-9C5C-32363BFC6568}" srcOrd="1" destOrd="0" presId="urn:microsoft.com/office/officeart/2005/8/layout/list1"/>
    <dgm:cxn modelId="{F46ABC52-7242-47A2-9326-88A30AE445A5}" type="presParOf" srcId="{B5B7E42F-A9C5-4AB9-BED0-2A1BB71D8621}" destId="{ED995ECF-BE52-4D30-ABE2-17D8F163A506}" srcOrd="2" destOrd="0" presId="urn:microsoft.com/office/officeart/2005/8/layout/list1"/>
    <dgm:cxn modelId="{58426421-FC4D-41A7-B561-34A3C51AFC0E}" type="presParOf" srcId="{B5B7E42F-A9C5-4AB9-BED0-2A1BB71D8621}" destId="{396B2E73-76A6-4671-92B3-D1AB0E926581}" srcOrd="3" destOrd="0" presId="urn:microsoft.com/office/officeart/2005/8/layout/list1"/>
    <dgm:cxn modelId="{A10793F9-EDDD-4F3D-BD29-A197872FEDE2}" type="presParOf" srcId="{B5B7E42F-A9C5-4AB9-BED0-2A1BB71D8621}" destId="{7109EA51-B12F-492D-9189-7B10DEAE18D8}" srcOrd="4" destOrd="0" presId="urn:microsoft.com/office/officeart/2005/8/layout/list1"/>
    <dgm:cxn modelId="{67716006-5590-49F6-91E4-81725EBDE357}" type="presParOf" srcId="{7109EA51-B12F-492D-9189-7B10DEAE18D8}" destId="{091E3439-C78F-43A7-B814-C18159EE9885}" srcOrd="0" destOrd="0" presId="urn:microsoft.com/office/officeart/2005/8/layout/list1"/>
    <dgm:cxn modelId="{1C262245-FDB9-4BA8-A8E3-ECEA43424210}" type="presParOf" srcId="{7109EA51-B12F-492D-9189-7B10DEAE18D8}" destId="{5936FB92-543A-4410-8376-0F1C990ABA6D}" srcOrd="1" destOrd="0" presId="urn:microsoft.com/office/officeart/2005/8/layout/list1"/>
    <dgm:cxn modelId="{1AE978F3-1E97-47E4-8D21-2DE6F37B1F08}" type="presParOf" srcId="{B5B7E42F-A9C5-4AB9-BED0-2A1BB71D8621}" destId="{B4E7D9FD-DD02-4310-A312-FFCD09A2A69E}" srcOrd="5" destOrd="0" presId="urn:microsoft.com/office/officeart/2005/8/layout/list1"/>
    <dgm:cxn modelId="{44E3FFF5-1929-435F-9DA1-6C32ACCF0E61}" type="presParOf" srcId="{B5B7E42F-A9C5-4AB9-BED0-2A1BB71D8621}" destId="{3E8E84E2-6066-4182-997B-F2E40377613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5948E-C450-49A7-BCCD-113D33C8B45E}">
      <dsp:nvSpPr>
        <dsp:cNvPr id="0" name=""/>
        <dsp:cNvSpPr/>
      </dsp:nvSpPr>
      <dsp:spPr>
        <a:xfrm>
          <a:off x="6614" y="999586"/>
          <a:ext cx="2524346" cy="757303"/>
        </a:xfrm>
        <a:prstGeom prst="chevron">
          <a:avLst>
            <a:gd name="adj" fmla="val 30000"/>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a:outerShdw blurRad="45000" dist="25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3506" tIns="93506" rIns="93506" bIns="93506" numCol="1" spcCol="1270" rtlCol="0" anchor="ctr" anchorCtr="0">
          <a:noAutofit/>
        </a:bodyPr>
        <a:lstStyle/>
        <a:p>
          <a:pPr marL="0" lvl="0" indent="0" algn="ctr" defTabSz="1066800" rtl="0">
            <a:lnSpc>
              <a:spcPct val="90000"/>
            </a:lnSpc>
            <a:spcBef>
              <a:spcPct val="0"/>
            </a:spcBef>
            <a:spcAft>
              <a:spcPct val="35000"/>
            </a:spcAft>
            <a:buNone/>
          </a:pPr>
          <a:r>
            <a:rPr lang="es-ES" sz="2400" kern="1200" noProof="0" dirty="0"/>
            <a:t>Búsqueda</a:t>
          </a:r>
        </a:p>
      </dsp:txBody>
      <dsp:txXfrm>
        <a:off x="233805" y="999586"/>
        <a:ext cx="2069964" cy="757303"/>
      </dsp:txXfrm>
    </dsp:sp>
    <dsp:sp modelId="{B2774F6D-9A74-4238-931E-7FCCB5E24683}">
      <dsp:nvSpPr>
        <dsp:cNvPr id="0" name=""/>
        <dsp:cNvSpPr/>
      </dsp:nvSpPr>
      <dsp:spPr>
        <a:xfrm>
          <a:off x="6614" y="1756890"/>
          <a:ext cx="2297155" cy="2425122"/>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526" tIns="181526" rIns="181526" bIns="363053" numCol="1" spcCol="1270" rtlCol="0" anchor="t" anchorCtr="0">
          <a:noAutofit/>
        </a:bodyPr>
        <a:lstStyle/>
        <a:p>
          <a:pPr marL="0" lvl="0" indent="0" algn="l" defTabSz="889000" rtl="0">
            <a:lnSpc>
              <a:spcPct val="90000"/>
            </a:lnSpc>
            <a:spcBef>
              <a:spcPct val="0"/>
            </a:spcBef>
            <a:spcAft>
              <a:spcPct val="35000"/>
            </a:spcAft>
            <a:buNone/>
          </a:pPr>
          <a:r>
            <a:rPr lang="es-ES" sz="2000" kern="1200" noProof="0" dirty="0"/>
            <a:t>Proyectos</a:t>
          </a:r>
          <a:r>
            <a:rPr lang="es-ES" sz="2000" kern="1200" baseline="0" noProof="0" dirty="0"/>
            <a:t> de investigación</a:t>
          </a:r>
          <a:endParaRPr lang="es-ES" sz="2000" kern="1200" noProof="0" dirty="0"/>
        </a:p>
        <a:p>
          <a:pPr marL="0" lvl="0" indent="0" algn="l" defTabSz="889000" rtl="0">
            <a:lnSpc>
              <a:spcPct val="90000"/>
            </a:lnSpc>
            <a:spcBef>
              <a:spcPct val="0"/>
            </a:spcBef>
            <a:spcAft>
              <a:spcPct val="35000"/>
            </a:spcAft>
            <a:buNone/>
          </a:pPr>
          <a:r>
            <a:rPr lang="es-ES" sz="2000" kern="1200" noProof="0" dirty="0"/>
            <a:t>Sitios Web</a:t>
          </a:r>
        </a:p>
        <a:p>
          <a:pPr marL="0" lvl="0" indent="0" algn="l" defTabSz="889000" rtl="0">
            <a:lnSpc>
              <a:spcPct val="90000"/>
            </a:lnSpc>
            <a:spcBef>
              <a:spcPct val="0"/>
            </a:spcBef>
            <a:spcAft>
              <a:spcPct val="35000"/>
            </a:spcAft>
            <a:buNone/>
          </a:pPr>
          <a:r>
            <a:rPr lang="es-ES" sz="2000" kern="1200" noProof="0" dirty="0"/>
            <a:t>Libros</a:t>
          </a:r>
        </a:p>
        <a:p>
          <a:pPr marL="0" lvl="0" indent="0" algn="l" defTabSz="889000" rtl="0">
            <a:lnSpc>
              <a:spcPct val="90000"/>
            </a:lnSpc>
            <a:spcBef>
              <a:spcPct val="0"/>
            </a:spcBef>
            <a:spcAft>
              <a:spcPct val="35000"/>
            </a:spcAft>
            <a:buNone/>
          </a:pPr>
          <a:r>
            <a:rPr lang="es-ES" sz="2000" kern="1200" noProof="0" dirty="0"/>
            <a:t>Tesis</a:t>
          </a:r>
          <a:r>
            <a:rPr lang="es-ES" sz="2000" kern="1200" baseline="0" noProof="0" dirty="0"/>
            <a:t> doctorales</a:t>
          </a:r>
          <a:endParaRPr lang="es-ES" sz="2000" kern="1200" noProof="0" dirty="0"/>
        </a:p>
      </dsp:txBody>
      <dsp:txXfrm>
        <a:off x="6614" y="1756890"/>
        <a:ext cx="2297155" cy="2425122"/>
      </dsp:txXfrm>
    </dsp:sp>
    <dsp:sp modelId="{0264BB7E-9229-4EF5-8702-D0B58C8B1ED4}">
      <dsp:nvSpPr>
        <dsp:cNvPr id="0" name=""/>
        <dsp:cNvSpPr/>
      </dsp:nvSpPr>
      <dsp:spPr>
        <a:xfrm>
          <a:off x="2481155" y="999586"/>
          <a:ext cx="2524346" cy="757303"/>
        </a:xfrm>
        <a:prstGeom prst="chevron">
          <a:avLst>
            <a:gd name="adj" fmla="val 30000"/>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a:outerShdw blurRad="45000" dist="25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3506" tIns="93506" rIns="93506" bIns="93506" numCol="1" spcCol="1270" rtlCol="0" anchor="ctr" anchorCtr="0">
          <a:noAutofit/>
        </a:bodyPr>
        <a:lstStyle/>
        <a:p>
          <a:pPr marL="0" lvl="0" indent="0" algn="ctr" defTabSz="1066800" rtl="0">
            <a:lnSpc>
              <a:spcPct val="90000"/>
            </a:lnSpc>
            <a:spcBef>
              <a:spcPct val="0"/>
            </a:spcBef>
            <a:spcAft>
              <a:spcPct val="35000"/>
            </a:spcAft>
            <a:buNone/>
          </a:pPr>
          <a:r>
            <a:rPr lang="es-ES" sz="2400" kern="1200" noProof="0" dirty="0"/>
            <a:t>Recopilación</a:t>
          </a:r>
        </a:p>
      </dsp:txBody>
      <dsp:txXfrm>
        <a:off x="2708346" y="999586"/>
        <a:ext cx="2069964" cy="757303"/>
      </dsp:txXfrm>
    </dsp:sp>
    <dsp:sp modelId="{8619FD71-CA6E-4102-9DFA-19BD835E850D}">
      <dsp:nvSpPr>
        <dsp:cNvPr id="0" name=""/>
        <dsp:cNvSpPr/>
      </dsp:nvSpPr>
      <dsp:spPr>
        <a:xfrm>
          <a:off x="2481155" y="1756890"/>
          <a:ext cx="2297155" cy="2425122"/>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526" tIns="181526" rIns="181526" bIns="363053" numCol="1" spcCol="1270" rtlCol="0" anchor="t" anchorCtr="0">
          <a:noAutofit/>
        </a:bodyPr>
        <a:lstStyle/>
        <a:p>
          <a:pPr marL="0" lvl="0" indent="0" algn="l" defTabSz="889000" rtl="0">
            <a:lnSpc>
              <a:spcPct val="90000"/>
            </a:lnSpc>
            <a:spcBef>
              <a:spcPct val="0"/>
            </a:spcBef>
            <a:spcAft>
              <a:spcPct val="35000"/>
            </a:spcAft>
            <a:buNone/>
          </a:pPr>
          <a:r>
            <a:rPr lang="es-ES" sz="2000" kern="1200" noProof="0" dirty="0"/>
            <a:t>Relevancia</a:t>
          </a:r>
        </a:p>
        <a:p>
          <a:pPr marL="0" lvl="0" indent="0" algn="l" defTabSz="889000" rtl="0">
            <a:lnSpc>
              <a:spcPct val="90000"/>
            </a:lnSpc>
            <a:spcBef>
              <a:spcPct val="0"/>
            </a:spcBef>
            <a:spcAft>
              <a:spcPct val="35000"/>
            </a:spcAft>
            <a:buNone/>
          </a:pPr>
          <a:r>
            <a:rPr lang="es-ES" sz="2000" kern="1200" noProof="0" dirty="0"/>
            <a:t>Calidad</a:t>
          </a:r>
        </a:p>
        <a:p>
          <a:pPr marL="0" lvl="0" indent="0" algn="l" defTabSz="889000" rtl="0">
            <a:lnSpc>
              <a:spcPct val="90000"/>
            </a:lnSpc>
            <a:spcBef>
              <a:spcPct val="0"/>
            </a:spcBef>
            <a:spcAft>
              <a:spcPct val="35000"/>
            </a:spcAft>
            <a:buNone/>
          </a:pPr>
          <a:r>
            <a:rPr lang="es-ES" sz="2000" kern="1200" noProof="0" dirty="0"/>
            <a:t>Reciente</a:t>
          </a:r>
        </a:p>
      </dsp:txBody>
      <dsp:txXfrm>
        <a:off x="2481155" y="1756890"/>
        <a:ext cx="2297155" cy="2425122"/>
      </dsp:txXfrm>
    </dsp:sp>
    <dsp:sp modelId="{BC1100CE-4192-4BE6-91AE-702BFF393F01}">
      <dsp:nvSpPr>
        <dsp:cNvPr id="0" name=""/>
        <dsp:cNvSpPr/>
      </dsp:nvSpPr>
      <dsp:spPr>
        <a:xfrm>
          <a:off x="4955695" y="999586"/>
          <a:ext cx="2524346" cy="757303"/>
        </a:xfrm>
        <a:prstGeom prst="chevron">
          <a:avLst>
            <a:gd name="adj" fmla="val 30000"/>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a:outerShdw blurRad="45000" dist="25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3506" tIns="93506" rIns="93506" bIns="93506" numCol="1" spcCol="1270" rtlCol="0" anchor="ctr" anchorCtr="0">
          <a:noAutofit/>
        </a:bodyPr>
        <a:lstStyle/>
        <a:p>
          <a:pPr marL="0" lvl="0" indent="0" algn="ctr" defTabSz="1066800" rtl="0">
            <a:lnSpc>
              <a:spcPct val="90000"/>
            </a:lnSpc>
            <a:spcBef>
              <a:spcPct val="0"/>
            </a:spcBef>
            <a:spcAft>
              <a:spcPct val="35000"/>
            </a:spcAft>
            <a:buNone/>
          </a:pPr>
          <a:r>
            <a:rPr lang="es-ES" sz="2400" kern="1200" noProof="0" dirty="0"/>
            <a:t>Análisis crítico</a:t>
          </a:r>
        </a:p>
      </dsp:txBody>
      <dsp:txXfrm>
        <a:off x="5182886" y="999586"/>
        <a:ext cx="2069964" cy="757303"/>
      </dsp:txXfrm>
    </dsp:sp>
    <dsp:sp modelId="{D3EBA33D-0172-4909-8F0F-6468866E9E6D}">
      <dsp:nvSpPr>
        <dsp:cNvPr id="0" name=""/>
        <dsp:cNvSpPr/>
      </dsp:nvSpPr>
      <dsp:spPr>
        <a:xfrm>
          <a:off x="4955695" y="1756890"/>
          <a:ext cx="2297155" cy="2425122"/>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526" tIns="181526" rIns="181526" bIns="363053" numCol="1" spcCol="1270" anchor="t" anchorCtr="0">
          <a:noAutofit/>
        </a:bodyPr>
        <a:lstStyle/>
        <a:p>
          <a:pPr marL="0" lvl="0" indent="0" algn="l" defTabSz="889000">
            <a:lnSpc>
              <a:spcPct val="90000"/>
            </a:lnSpc>
            <a:spcBef>
              <a:spcPct val="0"/>
            </a:spcBef>
            <a:spcAft>
              <a:spcPct val="35000"/>
            </a:spcAft>
            <a:buNone/>
          </a:pPr>
          <a:r>
            <a:rPr lang="es-ES" sz="2000" kern="1200" noProof="0" dirty="0"/>
            <a:t>Revisar</a:t>
          </a:r>
        </a:p>
        <a:p>
          <a:pPr marL="0" lvl="0" indent="0" algn="l" defTabSz="889000" rtl="0">
            <a:lnSpc>
              <a:spcPct val="90000"/>
            </a:lnSpc>
            <a:spcBef>
              <a:spcPct val="0"/>
            </a:spcBef>
            <a:spcAft>
              <a:spcPct val="35000"/>
            </a:spcAft>
            <a:buNone/>
          </a:pPr>
          <a:r>
            <a:rPr lang="es-ES" sz="2000" kern="1200" noProof="0" dirty="0"/>
            <a:t>Contrastar</a:t>
          </a:r>
        </a:p>
      </dsp:txBody>
      <dsp:txXfrm>
        <a:off x="4955695" y="1756890"/>
        <a:ext cx="2297155" cy="2425122"/>
      </dsp:txXfrm>
    </dsp:sp>
    <dsp:sp modelId="{0747483F-BF14-4B50-9463-3D7CB03209B4}">
      <dsp:nvSpPr>
        <dsp:cNvPr id="0" name=""/>
        <dsp:cNvSpPr/>
      </dsp:nvSpPr>
      <dsp:spPr>
        <a:xfrm>
          <a:off x="7430235" y="999586"/>
          <a:ext cx="2524346" cy="757303"/>
        </a:xfrm>
        <a:prstGeom prst="chevron">
          <a:avLst>
            <a:gd name="adj" fmla="val 30000"/>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a:outerShdw blurRad="45000" dist="25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3506" tIns="93506" rIns="93506" bIns="93506" numCol="1" spcCol="1270" rtlCol="0" anchor="ctr" anchorCtr="0">
          <a:noAutofit/>
        </a:bodyPr>
        <a:lstStyle/>
        <a:p>
          <a:pPr marL="0" lvl="0" indent="0" algn="ctr" defTabSz="1066800" rtl="0">
            <a:lnSpc>
              <a:spcPct val="90000"/>
            </a:lnSpc>
            <a:spcBef>
              <a:spcPct val="0"/>
            </a:spcBef>
            <a:spcAft>
              <a:spcPct val="35000"/>
            </a:spcAft>
            <a:buNone/>
          </a:pPr>
          <a:r>
            <a:rPr lang="es-ES" sz="2400" kern="1200" noProof="0" dirty="0"/>
            <a:t>Redacción</a:t>
          </a:r>
        </a:p>
      </dsp:txBody>
      <dsp:txXfrm>
        <a:off x="7657426" y="999586"/>
        <a:ext cx="2069964" cy="757303"/>
      </dsp:txXfrm>
    </dsp:sp>
    <dsp:sp modelId="{1311B327-081B-431E-B0C5-EE39F024CCDC}">
      <dsp:nvSpPr>
        <dsp:cNvPr id="0" name=""/>
        <dsp:cNvSpPr/>
      </dsp:nvSpPr>
      <dsp:spPr>
        <a:xfrm>
          <a:off x="7430235" y="1756890"/>
          <a:ext cx="2297155" cy="2425122"/>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526" tIns="181526" rIns="181526" bIns="363053" numCol="1" spcCol="1270" rtlCol="0" anchor="t" anchorCtr="0">
          <a:noAutofit/>
        </a:bodyPr>
        <a:lstStyle/>
        <a:p>
          <a:pPr marL="0" lvl="0" indent="0" algn="l" defTabSz="889000" rtl="0">
            <a:lnSpc>
              <a:spcPct val="90000"/>
            </a:lnSpc>
            <a:spcBef>
              <a:spcPct val="0"/>
            </a:spcBef>
            <a:spcAft>
              <a:spcPct val="35000"/>
            </a:spcAft>
            <a:buNone/>
          </a:pPr>
          <a:r>
            <a:rPr lang="es-ES" sz="2000" kern="1200" noProof="0" dirty="0"/>
            <a:t>Desde lo general (rayos gamma) hasta lo específico (detectores gamma)</a:t>
          </a:r>
        </a:p>
      </dsp:txBody>
      <dsp:txXfrm>
        <a:off x="7430235" y="1756890"/>
        <a:ext cx="2297155" cy="24251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95ECF-BE52-4D30-ABE2-17D8F163A506}">
      <dsp:nvSpPr>
        <dsp:cNvPr id="0" name=""/>
        <dsp:cNvSpPr/>
      </dsp:nvSpPr>
      <dsp:spPr>
        <a:xfrm>
          <a:off x="0" y="534149"/>
          <a:ext cx="9982200" cy="1660050"/>
        </a:xfrm>
        <a:prstGeom prst="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30" tIns="708152" rIns="774730" bIns="170688" numCol="1" spcCol="1270" rtlCol="0" anchor="t" anchorCtr="0">
          <a:noAutofit/>
        </a:bodyPr>
        <a:lstStyle/>
        <a:p>
          <a:pPr marL="228600" lvl="1" indent="-228600" algn="l" defTabSz="1066800" rtl="0">
            <a:lnSpc>
              <a:spcPct val="90000"/>
            </a:lnSpc>
            <a:spcBef>
              <a:spcPct val="0"/>
            </a:spcBef>
            <a:spcAft>
              <a:spcPct val="15000"/>
            </a:spcAft>
            <a:buChar char="•"/>
          </a:pPr>
          <a:r>
            <a:rPr lang="es-ES" sz="2400" kern="1200" noProof="0" dirty="0"/>
            <a:t>Baja eficiencia</a:t>
          </a:r>
        </a:p>
        <a:p>
          <a:pPr marL="228600" lvl="1" indent="-228600" algn="l" defTabSz="1066800" rtl="0">
            <a:lnSpc>
              <a:spcPct val="90000"/>
            </a:lnSpc>
            <a:spcBef>
              <a:spcPct val="0"/>
            </a:spcBef>
            <a:spcAft>
              <a:spcPct val="15000"/>
            </a:spcAft>
            <a:buChar char="•"/>
          </a:pPr>
          <a:r>
            <a:rPr lang="es-ES" sz="2400" kern="1200" noProof="0" dirty="0"/>
            <a:t>Poco utilizados</a:t>
          </a:r>
        </a:p>
      </dsp:txBody>
      <dsp:txXfrm>
        <a:off x="0" y="534149"/>
        <a:ext cx="9982200" cy="1660050"/>
      </dsp:txXfrm>
    </dsp:sp>
    <dsp:sp modelId="{1665489D-83E7-4525-8BE2-99FDEF4B3014}">
      <dsp:nvSpPr>
        <dsp:cNvPr id="0" name=""/>
        <dsp:cNvSpPr/>
      </dsp:nvSpPr>
      <dsp:spPr>
        <a:xfrm>
          <a:off x="435608" y="3524"/>
          <a:ext cx="6987540" cy="1003680"/>
        </a:xfrm>
        <a:prstGeom prst="roundRect">
          <a:avLst/>
        </a:prstGeom>
        <a:solidFill>
          <a:schemeClr val="accent3">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4112" tIns="0" rIns="264112" bIns="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Gaseosos</a:t>
          </a:r>
        </a:p>
      </dsp:txBody>
      <dsp:txXfrm>
        <a:off x="484604" y="52520"/>
        <a:ext cx="6889548" cy="905688"/>
      </dsp:txXfrm>
    </dsp:sp>
    <dsp:sp modelId="{7C18CAC8-5394-406C-8BDB-5D285EE994E5}">
      <dsp:nvSpPr>
        <dsp:cNvPr id="0" name=""/>
        <dsp:cNvSpPr/>
      </dsp:nvSpPr>
      <dsp:spPr>
        <a:xfrm>
          <a:off x="0" y="2911950"/>
          <a:ext cx="9982200" cy="1660050"/>
        </a:xfrm>
        <a:prstGeom prst="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30" tIns="708152" rIns="774730" bIns="170688" numCol="1" spcCol="1270" rtlCol="0" anchor="t" anchorCtr="0">
          <a:noAutofit/>
        </a:bodyPr>
        <a:lstStyle/>
        <a:p>
          <a:pPr marL="228600" lvl="1" indent="-228600" algn="l" defTabSz="1066800" rtl="0">
            <a:lnSpc>
              <a:spcPct val="90000"/>
            </a:lnSpc>
            <a:spcBef>
              <a:spcPct val="0"/>
            </a:spcBef>
            <a:spcAft>
              <a:spcPct val="15000"/>
            </a:spcAft>
            <a:buChar char="•"/>
          </a:pPr>
          <a:r>
            <a:rPr lang="es-ES" sz="2400" kern="1200" noProof="0" dirty="0"/>
            <a:t>Más eficientes y eficaces</a:t>
          </a:r>
        </a:p>
        <a:p>
          <a:pPr marL="228600" lvl="1" indent="-228600" algn="l" defTabSz="1066800" rtl="0">
            <a:lnSpc>
              <a:spcPct val="90000"/>
            </a:lnSpc>
            <a:spcBef>
              <a:spcPct val="0"/>
            </a:spcBef>
            <a:spcAft>
              <a:spcPct val="15000"/>
            </a:spcAft>
            <a:buChar char="•"/>
          </a:pPr>
          <a:r>
            <a:rPr lang="es-ES" sz="2400" kern="1200" noProof="0" dirty="0"/>
            <a:t>Más utilizados </a:t>
          </a:r>
        </a:p>
      </dsp:txBody>
      <dsp:txXfrm>
        <a:off x="0" y="2911950"/>
        <a:ext cx="9982200" cy="1660050"/>
      </dsp:txXfrm>
    </dsp:sp>
    <dsp:sp modelId="{53872FDC-6DA0-4E99-97CB-E29D53B82FAD}">
      <dsp:nvSpPr>
        <dsp:cNvPr id="0" name=""/>
        <dsp:cNvSpPr/>
      </dsp:nvSpPr>
      <dsp:spPr>
        <a:xfrm>
          <a:off x="499110" y="2377800"/>
          <a:ext cx="6987540" cy="1003680"/>
        </a:xfrm>
        <a:prstGeom prst="roundRect">
          <a:avLst/>
        </a:prstGeom>
        <a:solidFill>
          <a:schemeClr val="accent3">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4112" tIns="0" rIns="264112" bIns="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Sólidos</a:t>
          </a:r>
        </a:p>
      </dsp:txBody>
      <dsp:txXfrm>
        <a:off x="548106" y="2426796"/>
        <a:ext cx="6889548" cy="905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95ECF-BE52-4D30-ABE2-17D8F163A506}">
      <dsp:nvSpPr>
        <dsp:cNvPr id="0" name=""/>
        <dsp:cNvSpPr/>
      </dsp:nvSpPr>
      <dsp:spPr>
        <a:xfrm>
          <a:off x="0" y="189449"/>
          <a:ext cx="9982200" cy="1606500"/>
        </a:xfrm>
        <a:prstGeom prst="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30" tIns="208280" rIns="774730" bIns="170688" numCol="1" spcCol="1270" rtlCol="0" anchor="t" anchorCtr="0">
          <a:noAutofit/>
        </a:bodyPr>
        <a:lstStyle/>
        <a:p>
          <a:pPr marL="228600" lvl="1" indent="-228600" algn="l" defTabSz="1066800" rtl="0">
            <a:lnSpc>
              <a:spcPct val="90000"/>
            </a:lnSpc>
            <a:spcBef>
              <a:spcPct val="0"/>
            </a:spcBef>
            <a:spcAft>
              <a:spcPct val="15000"/>
            </a:spcAft>
            <a:buChar char="•"/>
          </a:pPr>
          <a:r>
            <a:rPr lang="es-ES" sz="2400" kern="1200" noProof="0" dirty="0"/>
            <a:t>Condensador plano-paralelo</a:t>
          </a:r>
        </a:p>
        <a:p>
          <a:pPr marL="228600" lvl="1" indent="-228600" algn="l" defTabSz="1066800" rtl="0">
            <a:lnSpc>
              <a:spcPct val="90000"/>
            </a:lnSpc>
            <a:spcBef>
              <a:spcPct val="0"/>
            </a:spcBef>
            <a:spcAft>
              <a:spcPct val="15000"/>
            </a:spcAft>
            <a:buChar char="•"/>
          </a:pPr>
          <a:r>
            <a:rPr lang="es-ES" sz="2400" kern="1200" noProof="0" dirty="0"/>
            <a:t>Amplitud directamente proporcional</a:t>
          </a:r>
        </a:p>
        <a:p>
          <a:pPr marL="228600" lvl="1" indent="-228600" algn="l" defTabSz="1066800" rtl="0">
            <a:lnSpc>
              <a:spcPct val="90000"/>
            </a:lnSpc>
            <a:spcBef>
              <a:spcPct val="0"/>
            </a:spcBef>
            <a:spcAft>
              <a:spcPct val="15000"/>
            </a:spcAft>
            <a:buChar char="•"/>
          </a:pPr>
          <a:r>
            <a:rPr lang="es-ES" sz="2400" kern="1200" noProof="0" dirty="0"/>
            <a:t>Lenta</a:t>
          </a:r>
        </a:p>
      </dsp:txBody>
      <dsp:txXfrm>
        <a:off x="0" y="189449"/>
        <a:ext cx="9982200" cy="1606500"/>
      </dsp:txXfrm>
    </dsp:sp>
    <dsp:sp modelId="{1665489D-83E7-4525-8BE2-99FDEF4B3014}">
      <dsp:nvSpPr>
        <dsp:cNvPr id="0" name=""/>
        <dsp:cNvSpPr/>
      </dsp:nvSpPr>
      <dsp:spPr>
        <a:xfrm>
          <a:off x="435608" y="33383"/>
          <a:ext cx="6987540" cy="295200"/>
        </a:xfrm>
        <a:prstGeom prst="roundRect">
          <a:avLst/>
        </a:prstGeom>
        <a:solidFill>
          <a:schemeClr val="accent3">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4112" tIns="0" rIns="264112" bIns="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Cámara de ionización</a:t>
          </a:r>
        </a:p>
      </dsp:txBody>
      <dsp:txXfrm>
        <a:off x="450018" y="47793"/>
        <a:ext cx="6958720" cy="266380"/>
      </dsp:txXfrm>
    </dsp:sp>
    <dsp:sp modelId="{7C18CAC8-5394-406C-8BDB-5D285EE994E5}">
      <dsp:nvSpPr>
        <dsp:cNvPr id="0" name=""/>
        <dsp:cNvSpPr/>
      </dsp:nvSpPr>
      <dsp:spPr>
        <a:xfrm>
          <a:off x="0" y="1997549"/>
          <a:ext cx="9982200" cy="1165500"/>
        </a:xfrm>
        <a:prstGeom prst="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30" tIns="208280" rIns="774730" bIns="170688" numCol="1" spcCol="1270" rtlCol="0" anchor="t" anchorCtr="0">
          <a:noAutofit/>
        </a:bodyPr>
        <a:lstStyle/>
        <a:p>
          <a:pPr marL="228600" lvl="1" indent="-228600" algn="l" defTabSz="1066800" rtl="0">
            <a:lnSpc>
              <a:spcPct val="90000"/>
            </a:lnSpc>
            <a:spcBef>
              <a:spcPct val="0"/>
            </a:spcBef>
            <a:spcAft>
              <a:spcPct val="15000"/>
            </a:spcAft>
            <a:buChar char="•"/>
          </a:pPr>
          <a:r>
            <a:rPr lang="es-ES" sz="2400" kern="1200" noProof="0" dirty="0"/>
            <a:t>Cascada de ionizaciones</a:t>
          </a:r>
        </a:p>
        <a:p>
          <a:pPr marL="228600" lvl="1" indent="-228600" algn="l" defTabSz="1066800" rtl="0">
            <a:lnSpc>
              <a:spcPct val="90000"/>
            </a:lnSpc>
            <a:spcBef>
              <a:spcPct val="0"/>
            </a:spcBef>
            <a:spcAft>
              <a:spcPct val="15000"/>
            </a:spcAft>
            <a:buChar char="•"/>
          </a:pPr>
          <a:r>
            <a:rPr lang="es-ES" sz="2400" kern="1200" noProof="0" dirty="0"/>
            <a:t>Lento</a:t>
          </a:r>
        </a:p>
      </dsp:txBody>
      <dsp:txXfrm>
        <a:off x="0" y="1997549"/>
        <a:ext cx="9982200" cy="1165500"/>
      </dsp:txXfrm>
    </dsp:sp>
    <dsp:sp modelId="{53872FDC-6DA0-4E99-97CB-E29D53B82FAD}">
      <dsp:nvSpPr>
        <dsp:cNvPr id="0" name=""/>
        <dsp:cNvSpPr/>
      </dsp:nvSpPr>
      <dsp:spPr>
        <a:xfrm>
          <a:off x="499110" y="1849949"/>
          <a:ext cx="6987540" cy="295200"/>
        </a:xfrm>
        <a:prstGeom prst="roundRect">
          <a:avLst/>
        </a:prstGeom>
        <a:solidFill>
          <a:schemeClr val="accent3">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4112" tIns="0" rIns="264112" bIns="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Contador proporcional</a:t>
          </a:r>
        </a:p>
      </dsp:txBody>
      <dsp:txXfrm>
        <a:off x="513520" y="1864359"/>
        <a:ext cx="6958720" cy="266380"/>
      </dsp:txXfrm>
    </dsp:sp>
    <dsp:sp modelId="{3E8E84E2-6066-4182-997B-F2E403776138}">
      <dsp:nvSpPr>
        <dsp:cNvPr id="0" name=""/>
        <dsp:cNvSpPr/>
      </dsp:nvSpPr>
      <dsp:spPr>
        <a:xfrm>
          <a:off x="0" y="3364650"/>
          <a:ext cx="9982200" cy="1165500"/>
        </a:xfrm>
        <a:prstGeom prst="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30" tIns="208280" rIns="774730" bIns="170688" numCol="1" spcCol="1270" rtlCol="0" anchor="t" anchorCtr="0">
          <a:noAutofit/>
        </a:bodyPr>
        <a:lstStyle/>
        <a:p>
          <a:pPr marL="228600" lvl="1" indent="-228600" algn="l" defTabSz="1066800" rtl="0">
            <a:lnSpc>
              <a:spcPct val="90000"/>
            </a:lnSpc>
            <a:spcBef>
              <a:spcPct val="0"/>
            </a:spcBef>
            <a:spcAft>
              <a:spcPct val="15000"/>
            </a:spcAft>
            <a:buChar char="•"/>
          </a:pPr>
          <a:r>
            <a:rPr lang="es-ES" sz="2400" kern="1200" noProof="0" dirty="0"/>
            <a:t>Avalanchas de </a:t>
          </a:r>
          <a:r>
            <a:rPr lang="es-ES" sz="2400" kern="1200" noProof="0" dirty="0" err="1"/>
            <a:t>Towsend</a:t>
          </a:r>
          <a:endParaRPr lang="es-ES" sz="2400" kern="1200" noProof="0" dirty="0"/>
        </a:p>
        <a:p>
          <a:pPr marL="228600" lvl="1" indent="-228600" algn="l" defTabSz="1066800" rtl="0">
            <a:lnSpc>
              <a:spcPct val="90000"/>
            </a:lnSpc>
            <a:spcBef>
              <a:spcPct val="0"/>
            </a:spcBef>
            <a:spcAft>
              <a:spcPct val="15000"/>
            </a:spcAft>
            <a:buChar char="•"/>
          </a:pPr>
          <a:r>
            <a:rPr lang="es-ES" sz="2400" kern="1200" noProof="0" dirty="0"/>
            <a:t>Baja eficiencia</a:t>
          </a:r>
        </a:p>
      </dsp:txBody>
      <dsp:txXfrm>
        <a:off x="0" y="3364650"/>
        <a:ext cx="9982200" cy="1165500"/>
      </dsp:txXfrm>
    </dsp:sp>
    <dsp:sp modelId="{5936FB92-543A-4410-8376-0F1C990ABA6D}">
      <dsp:nvSpPr>
        <dsp:cNvPr id="0" name=""/>
        <dsp:cNvSpPr/>
      </dsp:nvSpPr>
      <dsp:spPr>
        <a:xfrm>
          <a:off x="499110" y="3217050"/>
          <a:ext cx="6987540" cy="295200"/>
        </a:xfrm>
        <a:prstGeom prst="roundRect">
          <a:avLst/>
        </a:prstGeom>
        <a:solidFill>
          <a:schemeClr val="accent3">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4112" tIns="0" rIns="264112" bIns="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Contador Geiger-Müller</a:t>
          </a:r>
        </a:p>
      </dsp:txBody>
      <dsp:txXfrm>
        <a:off x="513520" y="3231460"/>
        <a:ext cx="6958720"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95ECF-BE52-4D30-ABE2-17D8F163A506}">
      <dsp:nvSpPr>
        <dsp:cNvPr id="0" name=""/>
        <dsp:cNvSpPr/>
      </dsp:nvSpPr>
      <dsp:spPr>
        <a:xfrm>
          <a:off x="0" y="269909"/>
          <a:ext cx="9982200" cy="907200"/>
        </a:xfrm>
        <a:prstGeom prst="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30" tIns="374904" rIns="774730" bIns="170688" numCol="1" spcCol="1270" rtlCol="0" anchor="t" anchorCtr="0">
          <a:noAutofit/>
        </a:bodyPr>
        <a:lstStyle/>
        <a:p>
          <a:pPr marL="228600" lvl="1" indent="-228600" algn="l" defTabSz="1066800" rtl="0">
            <a:lnSpc>
              <a:spcPct val="90000"/>
            </a:lnSpc>
            <a:spcBef>
              <a:spcPct val="0"/>
            </a:spcBef>
            <a:spcAft>
              <a:spcPct val="15000"/>
            </a:spcAft>
            <a:buChar char="•"/>
          </a:pPr>
          <a:r>
            <a:rPr lang="es-ES" sz="2400" kern="1200" noProof="0" dirty="0"/>
            <a:t>Espectroscopía</a:t>
          </a:r>
        </a:p>
      </dsp:txBody>
      <dsp:txXfrm>
        <a:off x="0" y="269909"/>
        <a:ext cx="9982200" cy="907200"/>
      </dsp:txXfrm>
    </dsp:sp>
    <dsp:sp modelId="{1665489D-83E7-4525-8BE2-99FDEF4B3014}">
      <dsp:nvSpPr>
        <dsp:cNvPr id="0" name=""/>
        <dsp:cNvSpPr/>
      </dsp:nvSpPr>
      <dsp:spPr>
        <a:xfrm>
          <a:off x="435608" y="0"/>
          <a:ext cx="6987540" cy="531360"/>
        </a:xfrm>
        <a:prstGeom prst="roundRect">
          <a:avLst/>
        </a:prstGeom>
        <a:solidFill>
          <a:schemeClr val="accent3">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4112" tIns="0" rIns="264112" bIns="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Funcionamiento</a:t>
          </a:r>
        </a:p>
      </dsp:txBody>
      <dsp:txXfrm>
        <a:off x="461547" y="25939"/>
        <a:ext cx="6935662" cy="479482"/>
      </dsp:txXfrm>
    </dsp:sp>
    <dsp:sp modelId="{7C18CAC8-5394-406C-8BDB-5D285EE994E5}">
      <dsp:nvSpPr>
        <dsp:cNvPr id="0" name=""/>
        <dsp:cNvSpPr/>
      </dsp:nvSpPr>
      <dsp:spPr>
        <a:xfrm>
          <a:off x="0" y="1539989"/>
          <a:ext cx="9982200" cy="1332450"/>
        </a:xfrm>
        <a:prstGeom prst="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30" tIns="374904" rIns="774730" bIns="170688" numCol="1" spcCol="1270" rtlCol="0" anchor="t" anchorCtr="0">
          <a:noAutofit/>
        </a:bodyPr>
        <a:lstStyle/>
        <a:p>
          <a:pPr marL="228600" lvl="1" indent="-228600" algn="l" defTabSz="1066800" rtl="0">
            <a:lnSpc>
              <a:spcPct val="90000"/>
            </a:lnSpc>
            <a:spcBef>
              <a:spcPct val="0"/>
            </a:spcBef>
            <a:spcAft>
              <a:spcPct val="15000"/>
            </a:spcAft>
            <a:buChar char="•"/>
          </a:pPr>
          <a:r>
            <a:rPr lang="es-ES" sz="2400" kern="1200" noProof="0" dirty="0"/>
            <a:t>Substancia luminiscente: Eficacia, espesor y transparencia</a:t>
          </a:r>
        </a:p>
        <a:p>
          <a:pPr marL="228600" lvl="1" indent="-228600" algn="l" defTabSz="1066800" rtl="0">
            <a:lnSpc>
              <a:spcPct val="90000"/>
            </a:lnSpc>
            <a:spcBef>
              <a:spcPct val="0"/>
            </a:spcBef>
            <a:spcAft>
              <a:spcPct val="15000"/>
            </a:spcAft>
            <a:buChar char="•"/>
          </a:pPr>
          <a:r>
            <a:rPr lang="es-ES" sz="2400" kern="1200" noProof="0" dirty="0"/>
            <a:t>Fotomultiplicador</a:t>
          </a:r>
        </a:p>
      </dsp:txBody>
      <dsp:txXfrm>
        <a:off x="0" y="1539989"/>
        <a:ext cx="9982200" cy="1332450"/>
      </dsp:txXfrm>
    </dsp:sp>
    <dsp:sp modelId="{53872FDC-6DA0-4E99-97CB-E29D53B82FAD}">
      <dsp:nvSpPr>
        <dsp:cNvPr id="0" name=""/>
        <dsp:cNvSpPr/>
      </dsp:nvSpPr>
      <dsp:spPr>
        <a:xfrm>
          <a:off x="499110" y="1274309"/>
          <a:ext cx="6987540" cy="531360"/>
        </a:xfrm>
        <a:prstGeom prst="roundRect">
          <a:avLst/>
        </a:prstGeom>
        <a:solidFill>
          <a:schemeClr val="accent3">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4112" tIns="0" rIns="264112" bIns="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Partes</a:t>
          </a:r>
        </a:p>
      </dsp:txBody>
      <dsp:txXfrm>
        <a:off x="525049" y="1300248"/>
        <a:ext cx="6935662" cy="479482"/>
      </dsp:txXfrm>
    </dsp:sp>
    <dsp:sp modelId="{3E8E84E2-6066-4182-997B-F2E403776138}">
      <dsp:nvSpPr>
        <dsp:cNvPr id="0" name=""/>
        <dsp:cNvSpPr/>
      </dsp:nvSpPr>
      <dsp:spPr>
        <a:xfrm>
          <a:off x="0" y="3235320"/>
          <a:ext cx="9982200" cy="1332450"/>
        </a:xfrm>
        <a:prstGeom prst="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30" tIns="374904" rIns="774730" bIns="170688" numCol="1" spcCol="1270" anchor="t" anchorCtr="0">
          <a:noAutofit/>
        </a:bodyPr>
        <a:lstStyle/>
        <a:p>
          <a:pPr marL="228600" lvl="1" indent="-228600" algn="l" defTabSz="1066800">
            <a:lnSpc>
              <a:spcPct val="90000"/>
            </a:lnSpc>
            <a:spcBef>
              <a:spcPct val="0"/>
            </a:spcBef>
            <a:spcAft>
              <a:spcPct val="15000"/>
            </a:spcAft>
            <a:buChar char="•"/>
          </a:pPr>
          <a:r>
            <a:rPr lang="es-ES" sz="2400" kern="1200" noProof="0" dirty="0"/>
            <a:t>Material del detector</a:t>
          </a:r>
        </a:p>
        <a:p>
          <a:pPr marL="228600" lvl="1" indent="-228600" algn="l" defTabSz="1066800" rtl="0">
            <a:lnSpc>
              <a:spcPct val="90000"/>
            </a:lnSpc>
            <a:spcBef>
              <a:spcPct val="0"/>
            </a:spcBef>
            <a:spcAft>
              <a:spcPct val="15000"/>
            </a:spcAft>
            <a:buChar char="•"/>
          </a:pPr>
          <a:r>
            <a:rPr lang="es-ES" sz="2400" kern="1200" noProof="0" dirty="0"/>
            <a:t>Tamaño</a:t>
          </a:r>
        </a:p>
      </dsp:txBody>
      <dsp:txXfrm>
        <a:off x="0" y="3235320"/>
        <a:ext cx="9982200" cy="1332450"/>
      </dsp:txXfrm>
    </dsp:sp>
    <dsp:sp modelId="{5936FB92-543A-4410-8376-0F1C990ABA6D}">
      <dsp:nvSpPr>
        <dsp:cNvPr id="0" name=""/>
        <dsp:cNvSpPr/>
      </dsp:nvSpPr>
      <dsp:spPr>
        <a:xfrm>
          <a:off x="499110" y="2969640"/>
          <a:ext cx="6987540" cy="531360"/>
        </a:xfrm>
        <a:prstGeom prst="roundRect">
          <a:avLst/>
        </a:prstGeom>
        <a:solidFill>
          <a:schemeClr val="accent3">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4112" tIns="0" rIns="264112" bIns="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Factores</a:t>
          </a:r>
        </a:p>
      </dsp:txBody>
      <dsp:txXfrm>
        <a:off x="525049" y="2995579"/>
        <a:ext cx="6935662"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95ECF-BE52-4D30-ABE2-17D8F163A506}">
      <dsp:nvSpPr>
        <dsp:cNvPr id="0" name=""/>
        <dsp:cNvSpPr/>
      </dsp:nvSpPr>
      <dsp:spPr>
        <a:xfrm>
          <a:off x="0" y="520762"/>
          <a:ext cx="9982200" cy="1258424"/>
        </a:xfrm>
        <a:prstGeom prst="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30" tIns="708152" rIns="774730" bIns="170688" numCol="1" spcCol="1270" rtlCol="0" anchor="t" anchorCtr="0">
          <a:noAutofit/>
        </a:bodyPr>
        <a:lstStyle/>
        <a:p>
          <a:pPr marL="228600" lvl="1" indent="-228600" algn="l" defTabSz="1066800" rtl="0">
            <a:lnSpc>
              <a:spcPct val="90000"/>
            </a:lnSpc>
            <a:spcBef>
              <a:spcPct val="0"/>
            </a:spcBef>
            <a:spcAft>
              <a:spcPct val="15000"/>
            </a:spcAft>
            <a:buChar char="•"/>
          </a:pPr>
          <a:r>
            <a:rPr lang="es-ES" sz="2400" kern="1200" noProof="0" dirty="0"/>
            <a:t>GAP</a:t>
          </a:r>
        </a:p>
      </dsp:txBody>
      <dsp:txXfrm>
        <a:off x="0" y="520762"/>
        <a:ext cx="9982200" cy="1258424"/>
      </dsp:txXfrm>
    </dsp:sp>
    <dsp:sp modelId="{1665489D-83E7-4525-8BE2-99FDEF4B3014}">
      <dsp:nvSpPr>
        <dsp:cNvPr id="0" name=""/>
        <dsp:cNvSpPr/>
      </dsp:nvSpPr>
      <dsp:spPr>
        <a:xfrm>
          <a:off x="435608" y="0"/>
          <a:ext cx="6987540" cy="1003680"/>
        </a:xfrm>
        <a:prstGeom prst="roundRect">
          <a:avLst/>
        </a:prstGeom>
        <a:solidFill>
          <a:schemeClr val="accent3">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4112" tIns="0" rIns="264112" bIns="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Funcionamiento</a:t>
          </a:r>
        </a:p>
      </dsp:txBody>
      <dsp:txXfrm>
        <a:off x="484604" y="48996"/>
        <a:ext cx="6889548" cy="905688"/>
      </dsp:txXfrm>
    </dsp:sp>
    <dsp:sp modelId="{3E8E84E2-6066-4182-997B-F2E403776138}">
      <dsp:nvSpPr>
        <dsp:cNvPr id="0" name=""/>
        <dsp:cNvSpPr/>
      </dsp:nvSpPr>
      <dsp:spPr>
        <a:xfrm>
          <a:off x="0" y="2464627"/>
          <a:ext cx="9982200" cy="2088450"/>
        </a:xfrm>
        <a:prstGeom prst="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30" tIns="708152" rIns="774730" bIns="170688" numCol="1" spcCol="1270" anchor="t" anchorCtr="0">
          <a:noAutofit/>
        </a:bodyPr>
        <a:lstStyle/>
        <a:p>
          <a:pPr marL="228600" lvl="1" indent="-228600" algn="l" defTabSz="1066800">
            <a:lnSpc>
              <a:spcPct val="90000"/>
            </a:lnSpc>
            <a:spcBef>
              <a:spcPct val="0"/>
            </a:spcBef>
            <a:spcAft>
              <a:spcPct val="15000"/>
            </a:spcAft>
            <a:buChar char="•"/>
          </a:pPr>
          <a:r>
            <a:rPr lang="es-ES" sz="2400" kern="1200" noProof="0" dirty="0"/>
            <a:t>Baja energía incidente</a:t>
          </a:r>
        </a:p>
        <a:p>
          <a:pPr marL="228600" lvl="1" indent="-228600" algn="l" defTabSz="1066800" rtl="0">
            <a:lnSpc>
              <a:spcPct val="90000"/>
            </a:lnSpc>
            <a:spcBef>
              <a:spcPct val="0"/>
            </a:spcBef>
            <a:spcAft>
              <a:spcPct val="15000"/>
            </a:spcAft>
            <a:buChar char="•"/>
          </a:pPr>
          <a:r>
            <a:rPr lang="es-ES" sz="2400" kern="1200" noProof="0" dirty="0"/>
            <a:t>Tiempo de respuesta inferior</a:t>
          </a:r>
        </a:p>
        <a:p>
          <a:pPr marL="228600" lvl="1" indent="-228600" algn="l" defTabSz="1066800" rtl="0">
            <a:lnSpc>
              <a:spcPct val="90000"/>
            </a:lnSpc>
            <a:spcBef>
              <a:spcPct val="0"/>
            </a:spcBef>
            <a:spcAft>
              <a:spcPct val="15000"/>
            </a:spcAft>
            <a:buChar char="•"/>
          </a:pPr>
          <a:r>
            <a:rPr lang="es-ES" sz="2400" kern="1200" noProof="0" dirty="0"/>
            <a:t>Mayor resolución</a:t>
          </a:r>
        </a:p>
      </dsp:txBody>
      <dsp:txXfrm>
        <a:off x="0" y="2464627"/>
        <a:ext cx="9982200" cy="2088450"/>
      </dsp:txXfrm>
    </dsp:sp>
    <dsp:sp modelId="{5936FB92-543A-4410-8376-0F1C990ABA6D}">
      <dsp:nvSpPr>
        <dsp:cNvPr id="0" name=""/>
        <dsp:cNvSpPr/>
      </dsp:nvSpPr>
      <dsp:spPr>
        <a:xfrm>
          <a:off x="499110" y="1962787"/>
          <a:ext cx="6987540" cy="1003680"/>
        </a:xfrm>
        <a:prstGeom prst="roundRect">
          <a:avLst/>
        </a:prstGeom>
        <a:solidFill>
          <a:schemeClr val="accent3">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4112" tIns="0" rIns="264112" bIns="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Características</a:t>
          </a:r>
        </a:p>
      </dsp:txBody>
      <dsp:txXfrm>
        <a:off x="548106" y="2011783"/>
        <a:ext cx="6889548" cy="905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95ECF-BE52-4D30-ABE2-17D8F163A506}">
      <dsp:nvSpPr>
        <dsp:cNvPr id="0" name=""/>
        <dsp:cNvSpPr/>
      </dsp:nvSpPr>
      <dsp:spPr>
        <a:xfrm>
          <a:off x="0" y="520762"/>
          <a:ext cx="9982200" cy="2088450"/>
        </a:xfrm>
        <a:prstGeom prst="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30" tIns="708152" rIns="774730" bIns="170688" numCol="1" spcCol="1270" rtlCol="0" anchor="t" anchorCtr="0">
          <a:noAutofit/>
        </a:bodyPr>
        <a:lstStyle/>
        <a:p>
          <a:pPr marL="228600" lvl="1" indent="-228600" algn="l" defTabSz="1066800" rtl="0">
            <a:lnSpc>
              <a:spcPct val="90000"/>
            </a:lnSpc>
            <a:spcBef>
              <a:spcPct val="0"/>
            </a:spcBef>
            <a:spcAft>
              <a:spcPct val="15000"/>
            </a:spcAft>
            <a:buChar char="•"/>
          </a:pPr>
          <a:r>
            <a:rPr lang="es-ES" sz="2400" kern="1200" noProof="0" dirty="0"/>
            <a:t>Gammagrafía</a:t>
          </a:r>
        </a:p>
        <a:p>
          <a:pPr marL="228600" lvl="1" indent="-228600" algn="l" defTabSz="1066800" rtl="0">
            <a:lnSpc>
              <a:spcPct val="90000"/>
            </a:lnSpc>
            <a:spcBef>
              <a:spcPct val="0"/>
            </a:spcBef>
            <a:spcAft>
              <a:spcPct val="15000"/>
            </a:spcAft>
            <a:buChar char="•"/>
          </a:pPr>
          <a:r>
            <a:rPr lang="es-ES" sz="2400" kern="1200" noProof="0" dirty="0"/>
            <a:t>Cámara gamma</a:t>
          </a:r>
        </a:p>
        <a:p>
          <a:pPr marL="228600" lvl="1" indent="-228600" algn="l" defTabSz="1066800" rtl="0">
            <a:lnSpc>
              <a:spcPct val="90000"/>
            </a:lnSpc>
            <a:spcBef>
              <a:spcPct val="0"/>
            </a:spcBef>
            <a:spcAft>
              <a:spcPct val="15000"/>
            </a:spcAft>
            <a:buChar char="•"/>
          </a:pPr>
          <a:r>
            <a:rPr lang="es-ES" sz="2400" kern="1200" noProof="0" dirty="0"/>
            <a:t>PET</a:t>
          </a:r>
        </a:p>
      </dsp:txBody>
      <dsp:txXfrm>
        <a:off x="0" y="520762"/>
        <a:ext cx="9982200" cy="2088450"/>
      </dsp:txXfrm>
    </dsp:sp>
    <dsp:sp modelId="{1665489D-83E7-4525-8BE2-99FDEF4B3014}">
      <dsp:nvSpPr>
        <dsp:cNvPr id="0" name=""/>
        <dsp:cNvSpPr/>
      </dsp:nvSpPr>
      <dsp:spPr>
        <a:xfrm>
          <a:off x="435608" y="0"/>
          <a:ext cx="6987540" cy="1003680"/>
        </a:xfrm>
        <a:prstGeom prst="roundRect">
          <a:avLst/>
        </a:prstGeom>
        <a:solidFill>
          <a:schemeClr val="accent3">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4112" tIns="0" rIns="264112" bIns="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Sector sanitario</a:t>
          </a:r>
        </a:p>
      </dsp:txBody>
      <dsp:txXfrm>
        <a:off x="484604" y="48996"/>
        <a:ext cx="6889548" cy="905688"/>
      </dsp:txXfrm>
    </dsp:sp>
    <dsp:sp modelId="{3E8E84E2-6066-4182-997B-F2E403776138}">
      <dsp:nvSpPr>
        <dsp:cNvPr id="0" name=""/>
        <dsp:cNvSpPr/>
      </dsp:nvSpPr>
      <dsp:spPr>
        <a:xfrm>
          <a:off x="0" y="3294652"/>
          <a:ext cx="9982200" cy="1258424"/>
        </a:xfrm>
        <a:prstGeom prst="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30" tIns="708152" rIns="774730" bIns="170688" numCol="1" spcCol="1270" anchor="t" anchorCtr="0">
          <a:noAutofit/>
        </a:bodyPr>
        <a:lstStyle/>
        <a:p>
          <a:pPr marL="228600" lvl="1" indent="-228600" algn="l" defTabSz="1066800">
            <a:lnSpc>
              <a:spcPct val="90000"/>
            </a:lnSpc>
            <a:spcBef>
              <a:spcPct val="0"/>
            </a:spcBef>
            <a:spcAft>
              <a:spcPct val="15000"/>
            </a:spcAft>
            <a:buChar char="•"/>
          </a:pPr>
          <a:r>
            <a:rPr lang="es-ES" sz="2400" kern="1200" noProof="0" dirty="0"/>
            <a:t>Esterilización</a:t>
          </a:r>
        </a:p>
      </dsp:txBody>
      <dsp:txXfrm>
        <a:off x="0" y="3294652"/>
        <a:ext cx="9982200" cy="1258424"/>
      </dsp:txXfrm>
    </dsp:sp>
    <dsp:sp modelId="{5936FB92-543A-4410-8376-0F1C990ABA6D}">
      <dsp:nvSpPr>
        <dsp:cNvPr id="0" name=""/>
        <dsp:cNvSpPr/>
      </dsp:nvSpPr>
      <dsp:spPr>
        <a:xfrm>
          <a:off x="499110" y="2792812"/>
          <a:ext cx="6987540" cy="1003680"/>
        </a:xfrm>
        <a:prstGeom prst="roundRect">
          <a:avLst/>
        </a:prstGeom>
        <a:solidFill>
          <a:schemeClr val="accent3">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4112" tIns="0" rIns="264112" bIns="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Agricultura</a:t>
          </a:r>
        </a:p>
      </dsp:txBody>
      <dsp:txXfrm>
        <a:off x="548106" y="2841808"/>
        <a:ext cx="6889548" cy="905688"/>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690DC06B-AB08-4449-BBF2-D264D52BB5AA}" type="datetime1">
              <a:rPr lang="es-ES" smtClean="0"/>
              <a:pPr algn="r" rtl="0"/>
              <a:t>22/07/2020</a:t>
            </a:fld>
            <a:r>
              <a:rPr lang="es-ES" dirty="0"/>
              <a:t>​</a:t>
            </a:r>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s-ES" smtClean="0"/>
              <a:pPr algn="r" rtl="0"/>
              <a:t>‹Nº›</a:t>
            </a:fld>
            <a:endParaRPr lang="es-ES"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l" rtl="0">
              <a:defRPr sz="1200"/>
            </a:lvl1pPr>
          </a:lstStyle>
          <a:p>
            <a:pPr algn="r"/>
            <a:fld id="{093B6963-495A-4FE1-8B7F-59E549A2EEB6}" type="datetime1">
              <a:rPr lang="es-ES" smtClean="0"/>
              <a:pPr algn="r"/>
              <a:t>22/07/2020</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t>Haga clic para modificar el estilo de texto del patrón</a:t>
            </a:r>
          </a:p>
          <a:p>
            <a:pPr lvl="1" rtl="0"/>
            <a:r>
              <a:t>Segundo nivel</a:t>
            </a:r>
          </a:p>
          <a:p>
            <a:pPr lvl="2" rtl="0"/>
            <a:r>
              <a:t>Tercer nivel</a:t>
            </a:r>
          </a:p>
          <a:p>
            <a:pPr lvl="3" rtl="0"/>
            <a:r>
              <a:t>Cuarto nivel</a:t>
            </a:r>
          </a:p>
          <a:p>
            <a:pPr lvl="4" rtl="0"/>
            <a:r>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a:fld id="{0A3C37BE-C303-496D-B5CD-85F2937540FC}" type="slidenum">
              <a:rPr lang="es-ES" smtClean="0"/>
              <a:pPr algn="r"/>
              <a:t>‹Nº›</a:t>
            </a:fld>
            <a:endParaRPr lang="es-ES"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lgn="r"/>
            <a:fld id="{0A3C37BE-C303-496D-B5CD-85F2937540FC}" type="slidenum">
              <a:rPr lang="es-ES" smtClean="0"/>
              <a:pPr algn="r"/>
              <a:t>1</a:t>
            </a:fld>
            <a:endParaRPr lang="es-ES" dirty="0"/>
          </a:p>
        </p:txBody>
      </p:sp>
    </p:spTree>
    <p:extLst>
      <p:ext uri="{BB962C8B-B14F-4D97-AF65-F5344CB8AC3E}">
        <p14:creationId xmlns:p14="http://schemas.microsoft.com/office/powerpoint/2010/main" val="1799944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Funcionamiento:</a:t>
            </a: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Los fotones de radiación gamma incidentes interaccionan con el material luminiscente contenido en el detector liberando nuevos fotones luminosos que son dirigidos al fotomultiplicador; allí se emite una señal eléctrica que es leída y traducida por un ordenador. Consta así de dos órganos fundamentales que son la sustancia luminiscente, y el tubo fotomultiplicador (o fotocélula); ambos ubicados en el seno de un cilindro opaco a la luz natural, pero permeable a la radiación.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En el seno del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centelleador</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tiene lugar un complejo proceso dependiente de la energía de la radiación incidente, así como de la existencia de otras radiaciones en la muestra; del material del detector; su tamaño; los materiales que intervienen en el blindaje; y, por supuesto, del tipo de detector.</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a:p>
            <a:r>
              <a:rPr lang="es-ES" dirty="0"/>
              <a:t>Partes:</a:t>
            </a:r>
          </a:p>
          <a:p>
            <a:endParaRPr lang="es-ES" dirty="0"/>
          </a:p>
          <a:p>
            <a:r>
              <a:rPr lang="es-ES" dirty="0"/>
              <a:t>Substancia luminiscente: </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cualidad más fundamental de la sustancia luminiscente será su</a:t>
            </a:r>
            <a:r>
              <a:rPr lang="es-ES_tradnl"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eficiencia en la absorción de la energía procedente de la radiación incidente, así como su capacidad de conversión de dicha energía absorbida en una señal luminosa. Dado el potente poder de penetración de las partículas gamma, es lógico prever que se requerirán importantes espesores de sustancia luminiscente para poder absorber toda la radiación incidente. Será asimismo de gran importancia la transparencia de esta sustancia a la radiación luminosa generada, pues si no tuviese esta cualidad, el nuevo haz no podría alcanzar el fotomultiplicador y, consecuentemente, no se generaría una señal de salida cuantificable. Así, la sustancia luminiscente ideal sería aquella sustancia cristalizada en forma de monocristales del mayor tamaño y transparencia.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a:p>
            <a:r>
              <a:rPr lang="es-ES" dirty="0"/>
              <a:t>Fotomultiplicador:</a:t>
            </a:r>
            <a:br>
              <a:rPr lang="es-ES" dirty="0"/>
            </a:br>
            <a:r>
              <a:rPr lang="es-ES_tradnl" sz="1800" dirty="0">
                <a:effectLst/>
                <a:latin typeface="Times New Roman" panose="02020603050405020304" pitchFamily="18" charset="0"/>
                <a:ea typeface="Calibri" panose="020F0502020204030204" pitchFamily="34" charset="0"/>
              </a:rPr>
              <a:t>el material en contacto con el cristal de centelleo funciona como fotocátodo convirtiendo la luz recibida en electrones, los cuales son acelerados y multiplicados con el objeto de que se pueda obtener una señal eléctrica lo suficientemente alta como para que pueda ser manejada por amplificadores posteriores </a:t>
            </a:r>
          </a:p>
          <a:p>
            <a:endParaRPr lang="es-ES" dirty="0"/>
          </a:p>
          <a:p>
            <a:endParaRPr lang="es-ES" dirty="0"/>
          </a:p>
          <a:p>
            <a:endParaRPr lang="es-ES" dirty="0"/>
          </a:p>
          <a:p>
            <a:endParaRPr lang="es-ES" dirty="0"/>
          </a:p>
          <a:p>
            <a:r>
              <a:rPr lang="es-ES" dirty="0"/>
              <a:t>Factores:</a:t>
            </a:r>
          </a:p>
          <a:p>
            <a:endParaRPr lang="es-ES" dirty="0"/>
          </a:p>
          <a:p>
            <a:pPr algn="just">
              <a:lnSpc>
                <a:spcPct val="150000"/>
              </a:lnSpc>
              <a:spcAft>
                <a:spcPts val="600"/>
              </a:spcAft>
            </a:pPr>
            <a:r>
              <a:rPr lang="es-ES" dirty="0"/>
              <a:t>Material del detector: </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Es lógico comprender que el material del propio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centelleador</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donde ocurren las interacciones entre los fotones incidentes y los radionucleidos de la muestra, constituye la parte más importante de los detectores de centelleo. De este modo, la selección del material más apropiado constituye un factor determinante para la lectura de la muestra, así como para la obtención de datos fiables.  La elección del mejor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centelleador</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estará principalmente fundada en su número atómico, el volumen de detección y la transparencia luminosa.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Así, si bien existen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centelleadores</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sintetizados a partir de materiales orgánicos e inorgánicos, lo más habitual es el uso de sólidos de cristal inorgánico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NaI</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puesto que generan una importante cantidad de luz de salida y tienen una respuesta lineal, aunque más lenta que los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centelleadores</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orgánicos.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a:p>
            <a:r>
              <a:rPr lang="es-ES" dirty="0"/>
              <a:t>Tamaño:</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El tamaño del detector resulta de gran importancia en cuanto a que es determinante de la cantidad y tiempo en que la energía es recogida. Así, se distinguen los detectores de tamaño grande, mediano y pequeño.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En los detectores grandes la radiación </a:t>
            </a:r>
            <a:r>
              <a:rPr lang="es-ES_tradnl" sz="1800" spc="7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γ </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que alcanza el detector es completamente recogida, aunque no instantáneamente. Previa pérdida total de la energía, tienen lugar una serie de procesos, prácticamente fugaces, que concluyen con la generación de fotones de luz en el espectro visible que se dirigen al fotomultiplicador.</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En los detectores medianos, en cambio, la energía de los fotones resultante no coincide exactamente con la energía gamma incidente, puesto que algunos de los rayos escapan del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centelleador</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Igual que ocurría anteriormente, el haz de radiación gamma incide sobre el material detector, pero ahora el proceso se ha ralentizado con lo que parte de la radiación gamma que se genera fruto las interacciones gamma-detector (Compton y aniquilación de pares, dependiendo de si E&gt;1.022MeV), pueden escapar del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centelleador</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con la pérdida energética que ello supone. Son los más comúnmente empleados en el laboratorio.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Por último, en los detectores pequeños existe ya una probabilidad considerable de que los fotones generados escapen del detector, con la consiguiente pérdida energética, creando un espectro muy diferente a los anteriores.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a:p>
            <a:r>
              <a:rPr lang="es-ES" dirty="0"/>
              <a:t>Blindaje:</a:t>
            </a:r>
          </a:p>
          <a:p>
            <a:pPr algn="just">
              <a:lnSpc>
                <a:spcPct val="150000"/>
              </a:lnSpc>
              <a:spcAft>
                <a:spcPts val="600"/>
              </a:spcAft>
            </a:pPr>
            <a:r>
              <a:rPr lang="es-ES_tradnl"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Los materiales del detector afectan notablemente a la detección de la radiación incidente, de modo que dada la gran capacidad de penetración de los rayos </a:t>
            </a:r>
            <a:r>
              <a:rPr lang="es-ES_tradnl" sz="1800" spc="7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γ, </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es lógico prever que se precisará para su apropiada detección, de materiales de mayor espesor que los requeridos para partículas alfa o beta.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Los materiales de protección se comparan atendiendo al espesor necesario para reducir a la mitad la radiación incidente, por lo que parece lógico entonces que se requieran mayores grosores de blindaje para mayores energías.</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El material de blindaje adquiere una importancia capital en cuanto a protección se refiere, pues como se ha comentado anteriormente, los rayos gamma pueden atravesar los tejidos e interactuar con el ADN produciendo mutaciones genéticas o cáncer, entre otras manifestaciones. La protección será de extremada importancia no sólo en los reactores, si no también durante el almacenamiento y transporte.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a:p>
            <a:r>
              <a:rPr lang="es-ES" dirty="0"/>
              <a:t>Generación de rayos X:</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Cuando el haz incidente es poco energético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keV</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aparece en el espectro un pico que expresa la generación de rayos X. Esto se debe a que los materiales que envuelven al detector son ionizados al recibir la radiación gamma dejando vacantes en los niveles electrónicos inferiores, las cuales son ocupadas por electrones de capas superiores que emiten rayos X ligados a la diferencia energética electrónica.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10</a:t>
            </a:fld>
            <a:endParaRPr lang="es-ES" dirty="0"/>
          </a:p>
        </p:txBody>
      </p:sp>
    </p:spTree>
    <p:extLst>
      <p:ext uri="{BB962C8B-B14F-4D97-AF65-F5344CB8AC3E}">
        <p14:creationId xmlns:p14="http://schemas.microsoft.com/office/powerpoint/2010/main" val="3338948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Funcionamiento:</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radiación ionizante incide sobre el cristal semiconductor dando lugar a la ionización de sus átomos mediante la producción de pares de electrones. Así, los electrones de la capa de valencia emigran a las vacantes de la banda de conducción, dejando el mismo número de vacantes en la banda de origen en una reacción en cadena que resulta en un flujo electrónico a través del cristal.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a:p>
            <a:r>
              <a:rPr lang="es-ES" dirty="0"/>
              <a:t>Características:</a:t>
            </a: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principal ventaja que presentan los semiconductores respecto a otros detectores de radiación gamma es que requieren de una energía incidente muy baja en relación con la demandada para el mismo efecto en detectores gaseosos (logrado tradicionalmente con la cámara de ionización, cuyo principio de funcionamiento es realmente muy similar a este tipo de detector). Asimismo, el tiempo requerido para leer la carga de un detector de semiconductor es del orden de 10-100ns, es decir, varios órdenes de magnitud menos que los detectores gaseosos.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Por poner la guinda, cabe reseñar que la resolución energética de los detectores de semiconductor es extraordinaria y, además, la altura del pulso del espectro es prácticamente constante.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a:p>
            <a:r>
              <a:rPr lang="es-ES" dirty="0"/>
              <a:t>Mencionar CZT</a:t>
            </a:r>
          </a:p>
          <a:p>
            <a:endParaRPr lang="es-ES" dirty="0"/>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11</a:t>
            </a:fld>
            <a:endParaRPr lang="es-ES" dirty="0"/>
          </a:p>
        </p:txBody>
      </p:sp>
    </p:spTree>
    <p:extLst>
      <p:ext uri="{BB962C8B-B14F-4D97-AF65-F5344CB8AC3E}">
        <p14:creationId xmlns:p14="http://schemas.microsoft.com/office/powerpoint/2010/main" val="2393303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Sector sanitario:</a:t>
            </a:r>
          </a:p>
          <a:p>
            <a:endParaRPr lang="es-ES" dirty="0"/>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Gammagrafía: </a:t>
            </a: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Una muy interesante, aunque actualmente poco desarrollada, aplicación médica es la gammagrafía, por la cual se inyectan radioisótopos en el cuerpo que se asocian al órgano diana y, con la ayuda de un detector, es posible la visualización del tejido.</a:t>
            </a:r>
          </a:p>
          <a:p>
            <a:pPr algn="just">
              <a:lnSpc>
                <a:spcPct val="150000"/>
              </a:lnSpc>
              <a:spcAft>
                <a:spcPts val="600"/>
              </a:spcAft>
            </a:pPr>
            <a:endParaRPr lang="es-ES_tradn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Cámara gamma: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cámara gamma es, por ejemplo, uno de los instrumentos empleados en radiología e imagen nuclear para el diagnóstico. Consta de un cristal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centelleador</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que permite, previa administración del radiofármaco, observar la distribución de éste por el organismo del paciente, a través de la conversión de los rayos gamma en haces luminosos cuando se introducen en el cristal. La sofisticación de la cámara permite la generación simultanea de varias imágenes.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endParaRPr lang="es-ES_tradn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PET:</a:t>
            </a: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Tomografía por Emisión de Positrones (PET por sus siglas en inglés) es otro método empleado en imagen nuclear para el diagnóstico. Se basa igualmente en la interacción de los rayos gamma con la materia por el fenómeno de aniquilación de pares dado en el interior del paciente. Comparte el principio físico de funcionamiento con la cámara gamma. Es cierto que para lograr una buena resolución en la imagen se precisan millones de eventos coincidentes provenientes de diferentes ángulos del cuerpo donde se halla el radionúclido; estos eventos se estructuran de modo que se formen imágenes tridimensionales de cortes tomográficos axial, coronal y sagital.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12</a:t>
            </a:fld>
            <a:endParaRPr lang="es-ES" dirty="0"/>
          </a:p>
        </p:txBody>
      </p:sp>
    </p:spTree>
    <p:extLst>
      <p:ext uri="{BB962C8B-B14F-4D97-AF65-F5344CB8AC3E}">
        <p14:creationId xmlns:p14="http://schemas.microsoft.com/office/powerpoint/2010/main" val="1700119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13</a:t>
            </a:fld>
            <a:endParaRPr lang="es-ES" dirty="0"/>
          </a:p>
        </p:txBody>
      </p:sp>
    </p:spTree>
    <p:extLst>
      <p:ext uri="{BB962C8B-B14F-4D97-AF65-F5344CB8AC3E}">
        <p14:creationId xmlns:p14="http://schemas.microsoft.com/office/powerpoint/2010/main" val="998009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14</a:t>
            </a:fld>
            <a:endParaRPr lang="es-ES" dirty="0"/>
          </a:p>
        </p:txBody>
      </p:sp>
    </p:spTree>
    <p:extLst>
      <p:ext uri="{BB962C8B-B14F-4D97-AF65-F5344CB8AC3E}">
        <p14:creationId xmlns:p14="http://schemas.microsoft.com/office/powerpoint/2010/main" val="3426627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15</a:t>
            </a:fld>
            <a:endParaRPr lang="es-ES" dirty="0"/>
          </a:p>
        </p:txBody>
      </p:sp>
    </p:spTree>
    <p:extLst>
      <p:ext uri="{BB962C8B-B14F-4D97-AF65-F5344CB8AC3E}">
        <p14:creationId xmlns:p14="http://schemas.microsoft.com/office/powerpoint/2010/main" val="2875491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16</a:t>
            </a:fld>
            <a:endParaRPr lang="es-ES" dirty="0"/>
          </a:p>
        </p:txBody>
      </p:sp>
    </p:spTree>
    <p:extLst>
      <p:ext uri="{BB962C8B-B14F-4D97-AF65-F5344CB8AC3E}">
        <p14:creationId xmlns:p14="http://schemas.microsoft.com/office/powerpoint/2010/main" val="2629850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utilización de fuentes de radiaciones ionizantes, aparatos de rayos X, sustancias radiactivas naturales o radioisótopos producidos artificialmente, en actividades de la medicina, la industria, la agricultura o la investigación ha reportado muchos beneficios a la humanidad, pero también la hacen estar sometida a ciertos riesgos que no quedan limitados a un pequeño grupo de personas, sino a numerosos trabajadores y a la población en su conjunto. </a:t>
            </a:r>
          </a:p>
          <a:p>
            <a:endParaRPr lang="es-ES" dirty="0"/>
          </a:p>
          <a:p>
            <a:r>
              <a:rPr lang="es-ES" dirty="0"/>
              <a:t> </a:t>
            </a:r>
          </a:p>
          <a:p>
            <a:r>
              <a:rPr lang="es-ES" dirty="0"/>
              <a:t>Primero, abordaremos el tema del TFG, sus objetivos y la metodología que se ha seguido para realizarlo. A continuación, iremos desde una perspectiva general de la radiación gamma hasta el tema del </a:t>
            </a:r>
            <a:r>
              <a:rPr lang="es-ES" dirty="0" err="1"/>
              <a:t>tfg</a:t>
            </a:r>
            <a:r>
              <a:rPr lang="es-ES" dirty="0"/>
              <a:t>, los detectores gamma y sus usos y </a:t>
            </a:r>
            <a:r>
              <a:rPr lang="es-ES" dirty="0" err="1"/>
              <a:t>aplicaviones</a:t>
            </a:r>
            <a:r>
              <a:rPr lang="es-ES" dirty="0"/>
              <a:t>. Terminaremos con una conclusiones y la bibliografía utilizada. </a:t>
            </a:r>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2</a:t>
            </a:fld>
            <a:endParaRPr lang="es-ES" dirty="0"/>
          </a:p>
        </p:txBody>
      </p:sp>
    </p:spTree>
    <p:extLst>
      <p:ext uri="{BB962C8B-B14F-4D97-AF65-F5344CB8AC3E}">
        <p14:creationId xmlns:p14="http://schemas.microsoft.com/office/powerpoint/2010/main" val="1287274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Objetivos: </a:t>
            </a:r>
          </a:p>
          <a:p>
            <a:r>
              <a:rPr lang="es-ES" dirty="0"/>
              <a:t> - Presentar la radiación gamma: Sus características (qué diferencia a la radiación gamma de los otros tipos de radiación) y su comportamiento (cómo interacciona la radiación gamma con la materia).</a:t>
            </a:r>
          </a:p>
          <a:p>
            <a:pPr marL="171450" indent="-171450">
              <a:buFontTx/>
              <a:buChar char="-"/>
            </a:pPr>
            <a:r>
              <a:rPr lang="es-ES" dirty="0"/>
              <a:t>Detectores gamma: Qué son, qué tipos existen, cómo funcionan y sus principales usos y aplicaciones.</a:t>
            </a:r>
          </a:p>
          <a:p>
            <a:pPr marL="171450" indent="-171450">
              <a:buFontTx/>
              <a:buChar char="-"/>
            </a:pPr>
            <a:r>
              <a:rPr lang="es-ES" dirty="0"/>
              <a:t>Aplicar conocimientos de la carrera: Los detectores gamma se han usado en asignaturas como física nuclear, física atómica e Interacción radiación materia. En esta última es dónde más se ha dado.</a:t>
            </a:r>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3</a:t>
            </a:fld>
            <a:endParaRPr lang="es-ES" dirty="0"/>
          </a:p>
        </p:txBody>
      </p:sp>
    </p:spTree>
    <p:extLst>
      <p:ext uri="{BB962C8B-B14F-4D97-AF65-F5344CB8AC3E}">
        <p14:creationId xmlns:p14="http://schemas.microsoft.com/office/powerpoint/2010/main" val="2002151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Búsqueda:</a:t>
            </a:r>
          </a:p>
          <a:p>
            <a:endParaRPr lang="es-ES" dirty="0"/>
          </a:p>
          <a:p>
            <a:endParaRPr lang="es-ES" dirty="0"/>
          </a:p>
          <a:p>
            <a:endParaRPr lang="es-ES" dirty="0"/>
          </a:p>
          <a:p>
            <a:endParaRPr lang="es-ES" dirty="0"/>
          </a:p>
          <a:p>
            <a:r>
              <a:rPr lang="es-ES" dirty="0"/>
              <a:t>Recopilación: </a:t>
            </a:r>
          </a:p>
          <a:p>
            <a:endParaRPr lang="es-ES" dirty="0"/>
          </a:p>
          <a:p>
            <a:r>
              <a:rPr lang="es-ES" dirty="0"/>
              <a:t> - Relevancia: </a:t>
            </a:r>
            <a:r>
              <a:rPr lang="es-ES" b="0" i="0" dirty="0">
                <a:solidFill>
                  <a:srgbClr val="0D405F"/>
                </a:solidFill>
                <a:effectLst/>
                <a:latin typeface="Noto Sans"/>
              </a:rPr>
              <a:t>Una publicación relevante es aquella que encaja perfectamente con tu tema o pregunta de investigación. Para determinar la relevancia de un libro o de un artículo sin haberlo leído íntegramente, empieza con la introducción y la conclusión del mismo. En la mayoría de los casos, estos apartados te ofrecerán información suficiente para juzgar si la publicación es relevante para tu revisión bibliográfica o no.</a:t>
            </a:r>
          </a:p>
          <a:p>
            <a:endParaRPr lang="es-ES" b="0" i="0" dirty="0">
              <a:solidFill>
                <a:srgbClr val="0D405F"/>
              </a:solidFill>
              <a:effectLst/>
              <a:latin typeface="Noto Sans"/>
            </a:endParaRPr>
          </a:p>
          <a:p>
            <a:pPr algn="l"/>
            <a:r>
              <a:rPr lang="es-ES" b="0" i="0" dirty="0">
                <a:solidFill>
                  <a:srgbClr val="0D405F"/>
                </a:solidFill>
                <a:effectLst/>
                <a:latin typeface="Noto Sans"/>
              </a:rPr>
              <a:t>- Calidad: La calidad de una publicación viene determinada por un gran número de factores. Como norma general conviene usar solo artículos que se hayan publicado en revistas importantes. Asimismo, revisar la experiencia de los autores también puede ser de ayuda. Es decir, normalmente los autores expertos intentan usar solo artículos que estén afiliados con una institución académica, publicados y, frecuentemente, citados por otros autores.</a:t>
            </a:r>
          </a:p>
          <a:p>
            <a:pPr algn="l"/>
            <a:r>
              <a:rPr lang="es-ES" b="0" i="0" dirty="0">
                <a:solidFill>
                  <a:srgbClr val="0D405F"/>
                </a:solidFill>
                <a:effectLst/>
                <a:latin typeface="Noto Sans"/>
              </a:rPr>
              <a:t>Hay que tener en cuenta que la información que se obtiene de internet no siempre es fiable; con la excepción de aquellos documentos que estén publicados en la página web de una institución científica, gubernamental o intergubernamental. </a:t>
            </a:r>
          </a:p>
          <a:p>
            <a:pPr algn="l"/>
            <a:endParaRPr lang="es-ES" b="0" i="0" dirty="0">
              <a:solidFill>
                <a:srgbClr val="0D405F"/>
              </a:solidFill>
              <a:effectLst/>
              <a:latin typeface="Noto Sans"/>
            </a:endParaRPr>
          </a:p>
          <a:p>
            <a:pPr algn="l"/>
            <a:r>
              <a:rPr lang="es-ES" b="0" i="0" dirty="0">
                <a:solidFill>
                  <a:srgbClr val="0D405F"/>
                </a:solidFill>
                <a:effectLst/>
                <a:latin typeface="Noto Sans"/>
              </a:rPr>
              <a:t>Reciente: Además, es importante usar información reciente; si no se hace, se corre el riesgo de basar la revisión bibliográfica en información obsoleta.</a:t>
            </a:r>
          </a:p>
          <a:p>
            <a:pPr algn="l"/>
            <a:endParaRPr lang="es-ES" b="0" i="0" dirty="0">
              <a:solidFill>
                <a:srgbClr val="0D405F"/>
              </a:solidFill>
              <a:effectLst/>
              <a:latin typeface="Noto Sans"/>
            </a:endParaRPr>
          </a:p>
          <a:p>
            <a:pPr algn="l"/>
            <a:r>
              <a:rPr lang="es-ES" b="0" i="0" dirty="0">
                <a:solidFill>
                  <a:srgbClr val="0D405F"/>
                </a:solidFill>
                <a:effectLst/>
                <a:latin typeface="Noto Sans"/>
              </a:rPr>
              <a:t>Análisis crítico: </a:t>
            </a:r>
          </a:p>
          <a:p>
            <a:pPr algn="l"/>
            <a:endParaRPr lang="es-ES" b="0" i="0" dirty="0">
              <a:solidFill>
                <a:srgbClr val="0D405F"/>
              </a:solidFill>
              <a:effectLst/>
              <a:latin typeface="Noto Sans"/>
            </a:endParaRPr>
          </a:p>
          <a:p>
            <a:r>
              <a:rPr lang="es-ES" dirty="0"/>
              <a:t>Se debe buscar la información y cerciorarse de que sea válida; ante tantas opciones que hay en la red, se debe ser exhaustivo a la hora de revisar y contrastar la información conseguida. Puede que frente al volumen de datos obtenidos uno se quede corto, pero la misma búsqueda va dejando saber que las ideas se repiten y se parafrasean, y corroborando con la fuente primaria o la opinión de expertos reconocidos, puedo percatarme de la veracidad de la información y por ende me permito utilizarla. Si bien los buscadores tradicionales apoyan mucho a la hora de conseguir información concreta, los buscadores especializados me ayudarán a filtrar la misma y a concentrar esfuerzos solo en contenidos previamente validados por la trayectoria y prestigio de expertos.</a:t>
            </a:r>
          </a:p>
          <a:p>
            <a:endParaRPr lang="es-ES" dirty="0"/>
          </a:p>
          <a:p>
            <a:r>
              <a:rPr lang="es-ES" dirty="0"/>
              <a:t>Me apoyo en las nuevas tecnologías, y hago uso de todo lo que esté a mi alcance para recopilar información: los videos, las comunicaciones en vivo, las discusiones por redes sociales sobre temas relacionados o conexos con mi investigación, las críticas o posiciones antagónicas. Sin embargo, acepto que debo certificar todo lo que esté en mi trabajo, siendo crítico y objetivo, para darle preferencia a los datos que tengan reseña completa de sus fuentes y me permitan, adicionalmente, realizar las citaciones adecuadas y la referenciación correcta. De forma ética debo atribuirle los créditos a quienes merecidamente los posean, estableciendo con claridad de donde sale mi información y evitando hacer juicios de valor sobre la información obtenida.</a:t>
            </a:r>
          </a:p>
          <a:p>
            <a:endParaRPr lang="es-ES" dirty="0"/>
          </a:p>
          <a:p>
            <a:r>
              <a:rPr lang="es-ES" dirty="0"/>
              <a:t>Redacción: Se ha tratado de guiar al lector desde una perspectiva más amplia hacia el tema específico a estudiar: Desde los rayos gamma, pasando por los detectores, hasta los detectores gamma.</a:t>
            </a:r>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4</a:t>
            </a:fld>
            <a:endParaRPr lang="es-ES" dirty="0"/>
          </a:p>
        </p:txBody>
      </p:sp>
    </p:spTree>
    <p:extLst>
      <p:ext uri="{BB962C8B-B14F-4D97-AF65-F5344CB8AC3E}">
        <p14:creationId xmlns:p14="http://schemas.microsoft.com/office/powerpoint/2010/main" val="327575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Radiación gamma:</a:t>
            </a:r>
          </a:p>
          <a:p>
            <a:endParaRPr lang="es-ES" dirty="0"/>
          </a:p>
          <a:p>
            <a:pPr marL="171450" indent="-171450">
              <a:buFontTx/>
              <a:buChar char="-"/>
            </a:pPr>
            <a:r>
              <a:rPr lang="es-ES" dirty="0"/>
              <a:t>Origen:</a:t>
            </a:r>
          </a:p>
          <a:p>
            <a:pPr marL="171450" indent="-171450">
              <a:buFontTx/>
              <a:buChar char="-"/>
            </a:pPr>
            <a:r>
              <a:rPr lang="es-ES" dirty="0"/>
              <a:t>- En la tierra: Desintegraciones, interacciones de los rayos cósmicos con la atmósfera, tormentas eléctricas.</a:t>
            </a:r>
          </a:p>
          <a:p>
            <a:pPr marL="171450" indent="-171450">
              <a:buFontTx/>
              <a:buChar char="-"/>
            </a:pPr>
            <a:r>
              <a:rPr lang="es-ES" dirty="0"/>
              <a:t>- En el espacio: Explosión de estrellas masivas para su conversión en agujeros negros o magnetares.</a:t>
            </a:r>
          </a:p>
          <a:p>
            <a:pPr marL="171450" indent="-171450">
              <a:buFontTx/>
              <a:buChar char="-"/>
            </a:pPr>
            <a:endParaRPr lang="es-ES" dirty="0"/>
          </a:p>
          <a:p>
            <a:pPr marL="171450" indent="-171450">
              <a:buFontTx/>
              <a:buChar char="-"/>
            </a:pPr>
            <a:r>
              <a:rPr lang="es-ES" dirty="0"/>
              <a:t>Radiación ionizante: Debido a que es ionizante, puede atravesar los tejidos e interactuar con el material celular. Gracias a la </a:t>
            </a:r>
            <a:r>
              <a:rPr lang="es-ES" dirty="0" err="1"/>
              <a:t>intrumentación</a:t>
            </a:r>
            <a:r>
              <a:rPr lang="es-ES" dirty="0"/>
              <a:t> nuclear podemos detectarla, protegernos de ella y también controlarla para sacar utilidad de ella, tanto en medicina como para la </a:t>
            </a:r>
            <a:r>
              <a:rPr lang="es-ES" dirty="0" err="1"/>
              <a:t>esterilzación</a:t>
            </a:r>
            <a:r>
              <a:rPr lang="es-ES" dirty="0"/>
              <a:t> de alimentos, entre otros.</a:t>
            </a:r>
          </a:p>
          <a:p>
            <a:pPr marL="171450" indent="-171450">
              <a:buFontTx/>
              <a:buChar char="-"/>
            </a:pPr>
            <a:r>
              <a:rPr lang="es-ES" dirty="0"/>
              <a:t>Características:</a:t>
            </a:r>
          </a:p>
          <a:p>
            <a:pPr marL="171450" indent="-171450">
              <a:buFontTx/>
              <a:buChar char="-"/>
            </a:pPr>
            <a:r>
              <a:rPr lang="es-ES" dirty="0"/>
              <a:t>- 1, 2 y 3: En realidad son la misma</a:t>
            </a:r>
          </a:p>
          <a:p>
            <a:pPr marL="171450" indent="-171450">
              <a:buFontTx/>
              <a:buChar char="-"/>
            </a:pPr>
            <a:r>
              <a:rPr lang="es-ES" dirty="0"/>
              <a:t>- 4 : depende del medio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- 5: </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Igualmente, los rayos gamma se caracterizan por ser considerablemente más penetrantes que la radiación resultante de otras formas de desintegración radiactiva. Las partículas de radiación alfa (α), por ejemplo, exhiben un corto radio de acción, puesto que son partículas cargadas positivamente que, aunque muy energéticas, son tan pesadas que consumen su energía en las cortas distancias. Las partículas típicas de la radiación beta (β), en cambio, son partículas cargadas negativamente, pequeñas y veloces, fácilmente detenidas por materiales comunes presentados en capas delgadas.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es-ES" dirty="0"/>
          </a:p>
          <a:p>
            <a:pPr marL="171450" indent="-171450">
              <a:buFontTx/>
              <a:buChar char="-"/>
            </a:pPr>
            <a:r>
              <a:rPr lang="es-ES" dirty="0"/>
              <a:t>Comentario:</a:t>
            </a:r>
          </a:p>
          <a:p>
            <a:pPr marL="171450" indent="-171450">
              <a:buFontTx/>
              <a:buChar char="-"/>
            </a:pPr>
            <a:endParaRPr lang="es-E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En cuanto a su comportamiento como radiación electromagnética ionizante, cabe diferenciar la radiación </a:t>
            </a:r>
            <a:r>
              <a:rPr lang="es-ES_tradnl" sz="1800" spc="7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γ de la radiación</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X. Así, ambas radiaciones divergen directamente desde el origen: los rayos gamma se producen por transiciones subatómicas, mientras que los rayos X se producen por transiciones de energía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extranucleares</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Es lógico entender entonces que, sabiendo que algunas transiciones electrónicas pueden superar las energías de algunas transiciones nucleares, la frecuencia de los rayos X más energéticos podrá superar la de los rayos gamma más débiles.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es-ES" dirty="0"/>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5</a:t>
            </a:fld>
            <a:endParaRPr lang="es-ES" dirty="0"/>
          </a:p>
        </p:txBody>
      </p:sp>
    </p:spTree>
    <p:extLst>
      <p:ext uri="{BB962C8B-B14F-4D97-AF65-F5344CB8AC3E}">
        <p14:creationId xmlns:p14="http://schemas.microsoft.com/office/powerpoint/2010/main" val="2757794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Efecto fotoeléctrico: Proceso </a:t>
                </a:r>
                <a:r>
                  <a:rPr lang="es-ES_tradnl" dirty="0">
                    <a:effectLst/>
                    <a:latin typeface="Times New Roman" panose="02020603050405020304" pitchFamily="18" charset="0"/>
                  </a:rPr>
                  <a:t>en el cual un haz de radiación gamma incidente de frecuencia suficientemente elevada interacciona con un electrón de las capas internas del átomo del material atravesado. Así, la energía del fotón incidente es completamente cedida al electrón ligado al átomo, el cual resulta expulsado del mismo en forma de fotoelectrón con una energía cinética resultante igual a la diferencia entre la energía de la radiación incidente y el potencial de ionización del átomo, esto es:</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_tradnl" i="1" smtClean="0">
                          <a:effectLst/>
                          <a:latin typeface="Cambria Math" panose="02040503050406030204" pitchFamily="18" charset="0"/>
                          <a:cs typeface="Times New Roman" panose="02020603050405020304" pitchFamily="18" charset="0"/>
                        </a:rPr>
                        <m:t>𝑇</m:t>
                      </m:r>
                      <m:r>
                        <a:rPr lang="es-ES_tradnl" i="1" smtClean="0">
                          <a:effectLst/>
                          <a:latin typeface="Cambria Math" panose="02040503050406030204" pitchFamily="18" charset="0"/>
                          <a:cs typeface="Times New Roman" panose="02020603050405020304" pitchFamily="18" charset="0"/>
                        </a:rPr>
                        <m:t>=</m:t>
                      </m:r>
                      <m:sSub>
                        <m:sSubPr>
                          <m:ctrlPr>
                            <a:rPr lang="es-ES" i="1">
                              <a:effectLst/>
                              <a:latin typeface="Cambria Math" panose="02040503050406030204" pitchFamily="18" charset="0"/>
                              <a:cs typeface="Times New Roman" panose="02020603050405020304" pitchFamily="18" charset="0"/>
                            </a:rPr>
                          </m:ctrlPr>
                        </m:sSubPr>
                        <m:e>
                          <m:r>
                            <a:rPr lang="es-ES_tradnl" i="1">
                              <a:effectLst/>
                              <a:latin typeface="Cambria Math" panose="02040503050406030204" pitchFamily="18" charset="0"/>
                              <a:cs typeface="Times New Roman" panose="02020603050405020304" pitchFamily="18" charset="0"/>
                            </a:rPr>
                            <m:t>𝐸</m:t>
                          </m:r>
                        </m:e>
                        <m:sub>
                          <m:r>
                            <a:rPr lang="es-ES_tradnl" i="1">
                              <a:effectLst/>
                              <a:latin typeface="Cambria Math" panose="02040503050406030204" pitchFamily="18" charset="0"/>
                              <a:cs typeface="Times New Roman" panose="02020603050405020304" pitchFamily="18" charset="0"/>
                            </a:rPr>
                            <m:t>𝑦</m:t>
                          </m:r>
                        </m:sub>
                      </m:sSub>
                      <m:r>
                        <a:rPr lang="es-ES_tradnl" i="1">
                          <a:effectLst/>
                          <a:latin typeface="Cambria Math" panose="02040503050406030204" pitchFamily="18" charset="0"/>
                          <a:cs typeface="Times New Roman" panose="02020603050405020304" pitchFamily="18" charset="0"/>
                        </a:rPr>
                        <m:t>−</m:t>
                      </m:r>
                      <m:r>
                        <a:rPr lang="es-ES_tradnl" i="1">
                          <a:effectLst/>
                          <a:latin typeface="Cambria Math" panose="02040503050406030204" pitchFamily="18" charset="0"/>
                          <a:cs typeface="Times New Roman" panose="02020603050405020304" pitchFamily="18" charset="0"/>
                        </a:rPr>
                        <m:t>𝑊</m:t>
                      </m:r>
                      <m:r>
                        <a:rPr lang="es-ES_tradnl" i="1">
                          <a:effectLst/>
                          <a:latin typeface="Cambria Math" panose="02040503050406030204" pitchFamily="18" charset="0"/>
                          <a:cs typeface="Times New Roman" panose="02020603050405020304" pitchFamily="18" charset="0"/>
                        </a:rPr>
                        <m:t>=</m:t>
                      </m:r>
                      <m:r>
                        <a:rPr lang="es-ES_tradnl" i="1">
                          <a:effectLst/>
                          <a:latin typeface="Cambria Math" panose="02040503050406030204" pitchFamily="18" charset="0"/>
                          <a:cs typeface="Times New Roman" panose="02020603050405020304" pitchFamily="18" charset="0"/>
                        </a:rPr>
                        <m:t>h𝑣</m:t>
                      </m:r>
                      <m:r>
                        <a:rPr lang="es-ES_tradnl" i="1">
                          <a:effectLst/>
                          <a:latin typeface="Cambria Math" panose="02040503050406030204" pitchFamily="18" charset="0"/>
                          <a:cs typeface="Times New Roman" panose="02020603050405020304" pitchFamily="18" charset="0"/>
                        </a:rPr>
                        <m:t>−</m:t>
                      </m:r>
                      <m:r>
                        <a:rPr lang="es-ES_tradnl" i="1">
                          <a:effectLst/>
                          <a:latin typeface="Cambria Math" panose="02040503050406030204" pitchFamily="18" charset="0"/>
                          <a:cs typeface="Times New Roman" panose="02020603050405020304" pitchFamily="18" charset="0"/>
                        </a:rPr>
                        <m:t>𝑊</m:t>
                      </m:r>
                    </m:oMath>
                  </m:oMathPara>
                </a14:m>
                <a:endParaRPr lang="es-E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effectLst/>
                    <a:latin typeface="Times New Roman" panose="02020603050405020304" pitchFamily="18" charset="0"/>
                  </a:rPr>
                  <a:t>Efecto Compton: </a:t>
                </a:r>
                <a:r>
                  <a:rPr lang="es-ES_tradnl" sz="1800" dirty="0">
                    <a:effectLst/>
                    <a:latin typeface="Times New Roman" panose="02020603050405020304" pitchFamily="18" charset="0"/>
                  </a:rPr>
                  <a:t>E</a:t>
                </a:r>
                <a:r>
                  <a:rPr lang="es-ES_tradnl" sz="1800" dirty="0">
                    <a:effectLst/>
                    <a:latin typeface="Times New Roman" panose="02020603050405020304" pitchFamily="18" charset="0"/>
                    <a:ea typeface="Calibri" panose="020F0502020204030204" pitchFamily="34" charset="0"/>
                  </a:rPr>
                  <a:t>l fotón incidente cede únicamente parte de su energía (</a:t>
                </a:r>
                <a:r>
                  <a:rPr lang="es-ES_tradnl" sz="1800" i="1" dirty="0" err="1">
                    <a:effectLst/>
                    <a:latin typeface="Times New Roman" panose="02020603050405020304" pitchFamily="18" charset="0"/>
                    <a:ea typeface="Calibri" panose="020F0502020204030204" pitchFamily="34" charset="0"/>
                  </a:rPr>
                  <a:t>Ey</a:t>
                </a:r>
                <a:r>
                  <a:rPr lang="es-ES_tradnl" sz="1800" dirty="0">
                    <a:effectLst/>
                    <a:latin typeface="Times New Roman" panose="02020603050405020304" pitchFamily="18" charset="0"/>
                    <a:ea typeface="Calibri" panose="020F0502020204030204" pitchFamily="34" charset="0"/>
                  </a:rPr>
                  <a:t>) al electrón con el que colisiona, resultando en otro fotón </a:t>
                </a:r>
                <a:r>
                  <a:rPr lang="es-ES_tradnl" sz="1800" spc="75" dirty="0">
                    <a:solidFill>
                      <a:srgbClr val="000000"/>
                    </a:solidFill>
                    <a:effectLst/>
                    <a:latin typeface="Times New Roman" panose="02020603050405020304" pitchFamily="18" charset="0"/>
                    <a:ea typeface="Calibri" panose="020F0502020204030204" pitchFamily="34" charset="0"/>
                  </a:rPr>
                  <a:t>γ</a:t>
                </a:r>
                <a:r>
                  <a:rPr lang="es-ES_tradnl" sz="1800" dirty="0">
                    <a:effectLst/>
                    <a:latin typeface="Times New Roman" panose="02020603050405020304" pitchFamily="18" charset="0"/>
                    <a:ea typeface="Calibri" panose="020F0502020204030204" pitchFamily="34" charset="0"/>
                  </a:rPr>
                  <a:t> de menor energía (</a:t>
                </a:r>
                <a:r>
                  <a:rPr lang="es-ES_tradnl" sz="1800" i="1" dirty="0" err="1">
                    <a:effectLst/>
                    <a:latin typeface="Times New Roman" panose="02020603050405020304" pitchFamily="18" charset="0"/>
                    <a:ea typeface="Calibri" panose="020F0502020204030204" pitchFamily="34" charset="0"/>
                  </a:rPr>
                  <a:t>Ey</a:t>
                </a:r>
                <a:r>
                  <a:rPr lang="es-ES_tradnl" sz="1800" dirty="0">
                    <a:effectLst/>
                    <a:latin typeface="Times New Roman" panose="02020603050405020304" pitchFamily="18" charset="0"/>
                    <a:ea typeface="Calibri" panose="020F0502020204030204" pitchFamily="34" charset="0"/>
                  </a:rPr>
                  <a:t>´) y frecuencia que es, además, despedido con una desviación φ de su trayectoria original.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800" dirty="0">
                  <a:effectLst/>
                  <a:latin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energía obtenida por el electrón vendrá determinada por la diferencia energética existente entre ambos fotones: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600"/>
                  </a:spcAft>
                </a:pPr>
                <a14:m>
                  <m:oMathPara xmlns:m="http://schemas.openxmlformats.org/officeDocument/2006/math">
                    <m:oMathParaPr>
                      <m:jc m:val="centerGroup"/>
                    </m:oMathParaPr>
                    <m:oMath xmlns:m="http://schemas.openxmlformats.org/officeDocument/2006/math">
                      <m:r>
                        <a:rPr lang="es-ES_tradnl" sz="1800" i="1">
                          <a:effectLst/>
                          <a:latin typeface="Cambria Math" panose="02040503050406030204" pitchFamily="18" charset="0"/>
                          <a:ea typeface="Calibri" panose="020F0502020204030204" pitchFamily="34" charset="0"/>
                          <a:cs typeface="Times New Roman" panose="02020603050405020304" pitchFamily="18" charset="0"/>
                        </a:rPr>
                        <m:t>𝑇</m:t>
                      </m:r>
                      <m:r>
                        <a:rPr lang="es-ES_tradnl" sz="1800" i="1">
                          <a:effectLst/>
                          <a:latin typeface="Cambria Math" panose="02040503050406030204" pitchFamily="18" charset="0"/>
                          <a:ea typeface="Calibri" panose="020F0502020204030204" pitchFamily="34" charset="0"/>
                          <a:cs typeface="Times New Roman" panose="02020603050405020304" pitchFamily="18" charset="0"/>
                        </a:rPr>
                        <m:t>=</m:t>
                      </m:r>
                      <m:r>
                        <a:rPr lang="es-ES_tradnl" sz="1800" i="1">
                          <a:effectLst/>
                          <a:latin typeface="Cambria Math" panose="02040503050406030204" pitchFamily="18" charset="0"/>
                          <a:ea typeface="Calibri" panose="020F0502020204030204" pitchFamily="34" charset="0"/>
                          <a:cs typeface="Times New Roman" panose="02020603050405020304" pitchFamily="18" charset="0"/>
                        </a:rPr>
                        <m:t>𝐸𝑦</m:t>
                      </m:r>
                      <m:r>
                        <a:rPr lang="es-ES_tradnl" sz="1800" i="1">
                          <a:effectLst/>
                          <a:latin typeface="Cambria Math" panose="02040503050406030204" pitchFamily="18" charset="0"/>
                          <a:ea typeface="Calibri" panose="020F0502020204030204" pitchFamily="34" charset="0"/>
                          <a:cs typeface="Times New Roman" panose="02020603050405020304" pitchFamily="18" charset="0"/>
                        </a:rPr>
                        <m:t>−</m:t>
                      </m:r>
                      <m:r>
                        <a:rPr lang="es-ES_tradnl" sz="1800" i="1">
                          <a:effectLst/>
                          <a:latin typeface="Cambria Math" panose="02040503050406030204" pitchFamily="18" charset="0"/>
                          <a:ea typeface="Calibri" panose="020F0502020204030204" pitchFamily="34" charset="0"/>
                          <a:cs typeface="Times New Roman" panose="02020603050405020304" pitchFamily="18" charset="0"/>
                        </a:rPr>
                        <m:t>𝐸𝑦</m:t>
                      </m:r>
                      <m:r>
                        <a:rPr lang="es-ES_tradnl" sz="1800" i="1">
                          <a:effectLst/>
                          <a:latin typeface="Cambria Math" panose="02040503050406030204" pitchFamily="18" charset="0"/>
                          <a:ea typeface="Calibri" panose="020F0502020204030204" pitchFamily="34" charset="0"/>
                          <a:cs typeface="Times New Roman" panose="02020603050405020304" pitchFamily="18" charset="0"/>
                        </a:rPr>
                        <m:t>´= </m:t>
                      </m:r>
                      <m:r>
                        <a:rPr lang="es-ES_tradnl" sz="1800" i="1">
                          <a:effectLst/>
                          <a:latin typeface="Cambria Math" panose="02040503050406030204" pitchFamily="18" charset="0"/>
                          <a:ea typeface="Calibri" panose="020F0502020204030204" pitchFamily="34" charset="0"/>
                          <a:cs typeface="Times New Roman" panose="02020603050405020304" pitchFamily="18" charset="0"/>
                        </a:rPr>
                        <m:t>h</m:t>
                      </m:r>
                      <m:r>
                        <a:rPr lang="es-ES_tradnl" sz="1800" i="1">
                          <a:effectLst/>
                          <a:latin typeface="Cambria Math" panose="02040503050406030204" pitchFamily="18" charset="0"/>
                          <a:ea typeface="Calibri" panose="020F0502020204030204" pitchFamily="34" charset="0"/>
                          <a:cs typeface="Times New Roman" panose="02020603050405020304" pitchFamily="18" charset="0"/>
                        </a:rPr>
                        <m:t>𝜐</m:t>
                      </m:r>
                      <m:r>
                        <a:rPr lang="es-ES_tradnl" sz="1800" i="1">
                          <a:effectLst/>
                          <a:latin typeface="Cambria Math" panose="02040503050406030204" pitchFamily="18" charset="0"/>
                          <a:ea typeface="Calibri" panose="020F0502020204030204" pitchFamily="34" charset="0"/>
                          <a:cs typeface="Times New Roman" panose="02020603050405020304" pitchFamily="18" charset="0"/>
                        </a:rPr>
                        <m:t>−</m:t>
                      </m:r>
                      <m:r>
                        <a:rPr lang="es-ES_tradnl" sz="1800" i="1">
                          <a:effectLst/>
                          <a:latin typeface="Cambria Math" panose="02040503050406030204" pitchFamily="18" charset="0"/>
                          <a:ea typeface="Calibri" panose="020F0502020204030204" pitchFamily="34" charset="0"/>
                          <a:cs typeface="Times New Roman" panose="02020603050405020304" pitchFamily="18" charset="0"/>
                        </a:rPr>
                        <m:t>h</m:t>
                      </m:r>
                      <m:r>
                        <a:rPr lang="es-ES_tradnl" sz="1800" i="1">
                          <a:effectLst/>
                          <a:latin typeface="Cambria Math" panose="02040503050406030204" pitchFamily="18" charset="0"/>
                          <a:ea typeface="Calibri" panose="020F0502020204030204" pitchFamily="34" charset="0"/>
                          <a:cs typeface="Times New Roman" panose="02020603050405020304" pitchFamily="18" charset="0"/>
                        </a:rPr>
                        <m:t>𝜐</m:t>
                      </m:r>
                      <m:r>
                        <a:rPr lang="es-ES_tradnl"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6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effectLst/>
                  </a:rPr>
                  <a:t>Creación de pares: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creación de pares va acompañada de la aniquilación electrón-positrón. Una vez creado el positrón, va perdiendo velocidad debido a la interacción que sufre en el átomo hasta encontrarse con un electrón en su mismo estado. En ese momento, se produce la colisión entre ambos, dando lugar a dos fotones de energías iguales (0.511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MeV</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que salen despedidos en direcciones opuestas.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effectLst/>
                </a:endParaRPr>
              </a:p>
              <a:p>
                <a:endParaRPr lang="es-ES" dirty="0"/>
              </a:p>
            </p:txBody>
          </p:sp>
        </mc:Choice>
        <mc:Fallback xmlns="">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Efecto fotoeléctrico: Proceso </a:t>
                </a:r>
                <a:r>
                  <a:rPr lang="es-ES_tradnl" dirty="0">
                    <a:effectLst/>
                    <a:latin typeface="Times New Roman" panose="02020603050405020304" pitchFamily="18" charset="0"/>
                  </a:rPr>
                  <a:t>en el cual un haz de radiación gamma incidente de frecuencia suficientemente elevada interacciona con un electrón de las capas internas del átomo del material atravesado. Así, la energía del fotón incidente es completamente cedida al electrón ligado al átomo, el cual resulta expulsado del mismo en forma de fotoelectrón con una energía cinética resultante igual a la diferencia entre la energía de la radiación incidente y el potencial de ionización del átomo, esto 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i="0">
                    <a:effectLst/>
                    <a:latin typeface="Cambria Math" panose="02040503050406030204" pitchFamily="18" charset="0"/>
                    <a:cs typeface="Times New Roman" panose="02020603050405020304" pitchFamily="18" charset="0"/>
                  </a:rPr>
                  <a:t>𝑇=𝐸</a:t>
                </a:r>
                <a:r>
                  <a:rPr lang="es-ES" i="0">
                    <a:effectLst/>
                    <a:latin typeface="Cambria Math" panose="02040503050406030204" pitchFamily="18" charset="0"/>
                    <a:cs typeface="Times New Roman" panose="02020603050405020304" pitchFamily="18" charset="0"/>
                  </a:rPr>
                  <a:t>_</a:t>
                </a:r>
                <a:r>
                  <a:rPr lang="es-ES_tradnl" i="0">
                    <a:effectLst/>
                    <a:latin typeface="Cambria Math" panose="02040503050406030204" pitchFamily="18" charset="0"/>
                    <a:cs typeface="Times New Roman" panose="02020603050405020304" pitchFamily="18" charset="0"/>
                  </a:rPr>
                  <a:t>𝑦−𝑊=ℎ𝑣−𝑊</a:t>
                </a:r>
                <a:endParaRPr lang="es-E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effectLst/>
                    <a:latin typeface="Times New Roman" panose="02020603050405020304" pitchFamily="18" charset="0"/>
                  </a:rPr>
                  <a:t>Efecto Compton: </a:t>
                </a:r>
                <a:r>
                  <a:rPr lang="es-ES_tradnl" sz="1800" dirty="0">
                    <a:effectLst/>
                    <a:latin typeface="Times New Roman" panose="02020603050405020304" pitchFamily="18" charset="0"/>
                  </a:rPr>
                  <a:t>E</a:t>
                </a:r>
                <a:r>
                  <a:rPr lang="es-ES_tradnl" sz="1800" dirty="0">
                    <a:effectLst/>
                    <a:latin typeface="Times New Roman" panose="02020603050405020304" pitchFamily="18" charset="0"/>
                    <a:ea typeface="Calibri" panose="020F0502020204030204" pitchFamily="34" charset="0"/>
                  </a:rPr>
                  <a:t>l fotón incidente cede únicamente parte de su energía (</a:t>
                </a:r>
                <a:r>
                  <a:rPr lang="es-ES_tradnl" sz="1800" i="1" dirty="0" err="1">
                    <a:effectLst/>
                    <a:latin typeface="Times New Roman" panose="02020603050405020304" pitchFamily="18" charset="0"/>
                    <a:ea typeface="Calibri" panose="020F0502020204030204" pitchFamily="34" charset="0"/>
                  </a:rPr>
                  <a:t>Ey</a:t>
                </a:r>
                <a:r>
                  <a:rPr lang="es-ES_tradnl" sz="1800" dirty="0">
                    <a:effectLst/>
                    <a:latin typeface="Times New Roman" panose="02020603050405020304" pitchFamily="18" charset="0"/>
                    <a:ea typeface="Calibri" panose="020F0502020204030204" pitchFamily="34" charset="0"/>
                  </a:rPr>
                  <a:t>) al electrón con el que colisiona, resultando en otro fotón </a:t>
                </a:r>
                <a:r>
                  <a:rPr lang="es-ES_tradnl" sz="1800" spc="75" dirty="0">
                    <a:solidFill>
                      <a:srgbClr val="000000"/>
                    </a:solidFill>
                    <a:effectLst/>
                    <a:latin typeface="Times New Roman" panose="02020603050405020304" pitchFamily="18" charset="0"/>
                    <a:ea typeface="Calibri" panose="020F0502020204030204" pitchFamily="34" charset="0"/>
                  </a:rPr>
                  <a:t>γ</a:t>
                </a:r>
                <a:r>
                  <a:rPr lang="es-ES_tradnl" sz="1800" dirty="0">
                    <a:effectLst/>
                    <a:latin typeface="Times New Roman" panose="02020603050405020304" pitchFamily="18" charset="0"/>
                    <a:ea typeface="Calibri" panose="020F0502020204030204" pitchFamily="34" charset="0"/>
                  </a:rPr>
                  <a:t> de menor energía (</a:t>
                </a:r>
                <a:r>
                  <a:rPr lang="es-ES_tradnl" sz="1800" i="1" dirty="0" err="1">
                    <a:effectLst/>
                    <a:latin typeface="Times New Roman" panose="02020603050405020304" pitchFamily="18" charset="0"/>
                    <a:ea typeface="Calibri" panose="020F0502020204030204" pitchFamily="34" charset="0"/>
                  </a:rPr>
                  <a:t>Ey</a:t>
                </a:r>
                <a:r>
                  <a:rPr lang="es-ES_tradnl" sz="1800" dirty="0">
                    <a:effectLst/>
                    <a:latin typeface="Times New Roman" panose="02020603050405020304" pitchFamily="18" charset="0"/>
                    <a:ea typeface="Calibri" panose="020F0502020204030204" pitchFamily="34" charset="0"/>
                  </a:rPr>
                  <a:t>´) y frecuencia que es, además, despedido con una desviación φ de su trayectoria original.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800" dirty="0">
                  <a:effectLst/>
                  <a:latin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energía obtenida por el electrón vendrá determinada por la diferencia energética existente entre ambos fotones: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600"/>
                  </a:spcAft>
                </a:pPr>
                <a:r>
                  <a:rPr lang="es-ES_tradnl" sz="1800" i="0">
                    <a:effectLst/>
                    <a:latin typeface="Cambria Math" panose="02040503050406030204" pitchFamily="18" charset="0"/>
                    <a:ea typeface="Calibri" panose="020F0502020204030204" pitchFamily="34" charset="0"/>
                    <a:cs typeface="Times New Roman" panose="02020603050405020304" pitchFamily="18" charset="0"/>
                  </a:rPr>
                  <a:t>𝑇=𝐸𝑦−𝐸𝑦´= ℎ𝜐−ℎ𝜐´</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6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effectLst/>
                  </a:rPr>
                  <a:t>Creación de pares: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creación de pares va acompañada de la aniquilación electrón-positrón. Una vez creado el positrón, va perdiendo velocidad debido a la interacción que sufre en el átomo hasta encontrarse con un electrón en su mismo estado. En ese momento, se produce la colisión entre ambos, dando lugar a dos fotones de energías iguales (0.511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MeV</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que salen despedidos en direcciones opuestas.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effectLst/>
                </a:endParaRPr>
              </a:p>
              <a:p>
                <a:endParaRPr lang="es-ES" dirty="0"/>
              </a:p>
            </p:txBody>
          </p:sp>
        </mc:Fallback>
      </mc:AlternateContent>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6</a:t>
            </a:fld>
            <a:endParaRPr lang="es-ES" dirty="0"/>
          </a:p>
        </p:txBody>
      </p:sp>
    </p:spTree>
    <p:extLst>
      <p:ext uri="{BB962C8B-B14F-4D97-AF65-F5344CB8AC3E}">
        <p14:creationId xmlns:p14="http://schemas.microsoft.com/office/powerpoint/2010/main" val="3970660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effectLst/>
                  </a:rPr>
                  <a:t>La absorción de la radiación gamma en la materia se realiza en virtud de los tres efectos descritos anteriormente. La magnitud de cada uno de los tres efectos en el proceso final dependerá de la energía de la radiación incidente, así como del número atómico Z del cuerpo atravesado. Es sensato entonces desintegrar el coeficiente de absorción total en la suma de los coeficientes de absorción lineal por efecto Compton (σ), por efecto fotoeléctrico (τ), y por creación de pares (K), según:</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_tradnl" sz="1800" i="1" smtClean="0">
                          <a:effectLst/>
                          <a:latin typeface="Cambria Math" panose="02040503050406030204" pitchFamily="18" charset="0"/>
                          <a:ea typeface="Calibri" panose="020F0502020204030204" pitchFamily="34" charset="0"/>
                          <a:cs typeface="Times New Roman" panose="02020603050405020304" pitchFamily="18" charset="0"/>
                        </a:rPr>
                        <m:t>µ=</m:t>
                      </m:r>
                      <m:r>
                        <a:rPr lang="es-ES_tradnl" sz="1800" i="1" smtClean="0">
                          <a:effectLst/>
                          <a:latin typeface="Cambria Math" panose="02040503050406030204" pitchFamily="18" charset="0"/>
                          <a:ea typeface="Calibri" panose="020F0502020204030204" pitchFamily="34" charset="0"/>
                          <a:cs typeface="Times New Roman" panose="02020603050405020304" pitchFamily="18" charset="0"/>
                        </a:rPr>
                        <m:t>𝜎</m:t>
                      </m:r>
                      <m:r>
                        <a:rPr lang="es-ES_tradnl"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_tradnl" sz="1800" i="1" smtClean="0">
                          <a:effectLst/>
                          <a:latin typeface="Cambria Math" panose="02040503050406030204" pitchFamily="18" charset="0"/>
                          <a:ea typeface="Calibri" panose="020F0502020204030204" pitchFamily="34" charset="0"/>
                          <a:cs typeface="Times New Roman" panose="02020603050405020304" pitchFamily="18" charset="0"/>
                        </a:rPr>
                        <m:t>𝜏</m:t>
                      </m:r>
                      <m:r>
                        <a:rPr lang="es-ES_tradnl"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_tradnl" sz="1800" i="1" smtClean="0">
                          <a:effectLst/>
                          <a:latin typeface="Cambria Math" panose="02040503050406030204" pitchFamily="18" charset="0"/>
                          <a:ea typeface="Calibri" panose="020F0502020204030204" pitchFamily="34" charset="0"/>
                          <a:cs typeface="Times New Roman" panose="02020603050405020304" pitchFamily="18" charset="0"/>
                        </a:rPr>
                        <m:t>𝐾</m:t>
                      </m:r>
                    </m:oMath>
                  </m:oMathPara>
                </a14:m>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effectLst/>
                </a:endParaRPr>
              </a:p>
              <a:p>
                <a:endParaRPr lang="es-ES" dirty="0"/>
              </a:p>
            </p:txBody>
          </p:sp>
        </mc:Choice>
        <mc:Fallback xmlns="">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effectLst/>
                  </a:rPr>
                  <a:t>La absorción de la radiación gamma en la materia se realiza en virtud de los tres efectos descritos anteriormente. La magnitud de cada uno de los tres efectos en el proceso final dependerá de la energía de la radiación incidente, así como del número atómico Z del cuerpo atravesado. Es sensato entonces desintegrar el coeficiente de absorción total en la suma de los coeficientes de absorción lineal por efecto Compton (σ), por efecto fotoeléctrico (τ), y por creación de pares (K), según:</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i="0">
                    <a:effectLst/>
                    <a:latin typeface="Cambria Math" panose="02040503050406030204" pitchFamily="18" charset="0"/>
                    <a:ea typeface="Calibri" panose="020F0502020204030204" pitchFamily="34" charset="0"/>
                    <a:cs typeface="Times New Roman" panose="02020603050405020304" pitchFamily="18" charset="0"/>
                  </a:rPr>
                  <a:t>µ=𝜎+𝜏+𝐾</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effectLst/>
                </a:endParaRPr>
              </a:p>
              <a:p>
                <a:endParaRPr lang="es-ES" dirty="0"/>
              </a:p>
            </p:txBody>
          </p:sp>
        </mc:Fallback>
      </mc:AlternateContent>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7</a:t>
            </a:fld>
            <a:endParaRPr lang="es-ES" dirty="0"/>
          </a:p>
        </p:txBody>
      </p:sp>
    </p:spTree>
    <p:extLst>
      <p:ext uri="{BB962C8B-B14F-4D97-AF65-F5344CB8AC3E}">
        <p14:creationId xmlns:p14="http://schemas.microsoft.com/office/powerpoint/2010/main" val="2694064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Gaseosos: </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Por la baja eficiencia que presentan para muchas radiaciones de interés en física nuclear, así como por la existencia de eficientes alternativas, apenas son utilizados. Nótese que mientras los detectores sólidos presentan altas densidades que permiten probabilidades de absorción razonables en detectores de tamaño normal, esto se convierte en una ardua tarea para los detectores gaseosos, puesto que el alcance de un rayo gamma de 1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MeV</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en el aire es próximo a los 100m.</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cámara de ionización, el contador proporcional y el detector Geiger-Müller son los principales detectores cuyo fundamento se basa en la lectura de la ionización derivada del paso de la radiación gamma a través de un gas comprendido entre dos electrodos entre los que existe una diferencia potencial.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a:p>
            <a:endParaRPr lang="es-ES" dirty="0"/>
          </a:p>
          <a:p>
            <a:r>
              <a:rPr lang="es-ES" dirty="0"/>
              <a:t>Sólidos:</a:t>
            </a:r>
          </a:p>
          <a:p>
            <a:endParaRPr lang="es-ES" dirty="0"/>
          </a:p>
          <a:p>
            <a:r>
              <a:rPr lang="es-ES" sz="1800" dirty="0">
                <a:effectLst/>
                <a:latin typeface="Times New Roman" panose="02020603050405020304" pitchFamily="18" charset="0"/>
                <a:ea typeface="Calibri" panose="020F0502020204030204" pitchFamily="34" charset="0"/>
              </a:rPr>
              <a:t>Los detectores de radiación gamma de naturaleza sólida son los típicamente empleados en el laboratorio, pues resultan mucho más eficientes y eficaces que los anteriormente descritos. </a:t>
            </a: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Los detectores sólidos deben cumplir un exigente doble requisito: por un lado, el material empleado para la detección deberá soportar un gran campo eléctrico que permita recoger un potente flujo electrónico, pero que, en ausencia de radiación, este flujo sea inapreciable; por otro, los electrones deberán ser arrancados con facilidad al paso de la radiación, y deberán viajar fácil y rápidamente a través del material sólido.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dirty="0">
                <a:effectLst/>
                <a:latin typeface="Times New Roman" panose="02020603050405020304" pitchFamily="18" charset="0"/>
                <a:ea typeface="Calibri" panose="020F0502020204030204" pitchFamily="34" charset="0"/>
              </a:rPr>
              <a:t>el detector de centelleo y los detectores de semiconductor constituyen los instrumentos más populares en la detección y medición de rayos </a:t>
            </a:r>
            <a:r>
              <a:rPr lang="es-ES_tradnl" sz="1800" spc="75" dirty="0">
                <a:solidFill>
                  <a:srgbClr val="000000"/>
                </a:solidFill>
                <a:effectLst/>
                <a:latin typeface="Times New Roman" panose="02020603050405020304" pitchFamily="18" charset="0"/>
                <a:ea typeface="Calibri" panose="020F0502020204030204" pitchFamily="34" charset="0"/>
              </a:rPr>
              <a:t>γ.</a:t>
            </a:r>
            <a:endParaRPr lang="es-ES" dirty="0"/>
          </a:p>
          <a:p>
            <a:endParaRPr lang="es-ES" dirty="0"/>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8</a:t>
            </a:fld>
            <a:endParaRPr lang="es-ES" dirty="0"/>
          </a:p>
        </p:txBody>
      </p:sp>
    </p:spTree>
    <p:extLst>
      <p:ext uri="{BB962C8B-B14F-4D97-AF65-F5344CB8AC3E}">
        <p14:creationId xmlns:p14="http://schemas.microsoft.com/office/powerpoint/2010/main" val="1406357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Cámara de ionización: </a:t>
            </a:r>
          </a:p>
          <a:p>
            <a:pPr algn="just">
              <a:lnSpc>
                <a:spcPct val="150000"/>
              </a:lnSpc>
              <a:spcAft>
                <a:spcPts val="600"/>
              </a:spcAft>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condensador plano-paralelo donde el espacio entre los planos está ocupado por aire. El campo eléctrico generado evita que los iones se recombinen con los electrones, quienes se dirigen hacia el cátodo al tiempo que los cationes se dirigen hacia el ánodo.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La amplitud de la señal emitida por la cámara es directamente proporcional a la cantidad de iones generados y a la energía de la radiación incidente. Sin embargo, la capacidad para crear iones en una cámara de tamaño mediano es muy reducida (8.9·10</a:t>
            </a:r>
            <a:r>
              <a:rPr lang="es-ES_tradnl" sz="1800" baseline="30000" dirty="0">
                <a:effectLst/>
                <a:latin typeface="Calibri" panose="020F0502020204030204" pitchFamily="34" charset="0"/>
                <a:ea typeface="Calibri" panose="020F0502020204030204" pitchFamily="34" charset="0"/>
                <a:cs typeface="Times New Roman" panose="02020603050405020304" pitchFamily="18" charset="0"/>
              </a:rPr>
              <a:t>-12</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F), por lo que el voltaje de pulso resultante deberá amplificarse antes de poder ser analizado.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No obstante, aunque la capacidad para generar iones no dependa del voltaje aplicado, sí lo hace la velocidad de deriva en el seno de la cámara. Así, la cámara de ionización resulta demasiado lenta en comparación con otros detectores, por lo que su uso ha quedado relegado a la monitorización de la radiación.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a:p>
            <a:r>
              <a:rPr lang="es-ES" dirty="0"/>
              <a:t>Contador proporcional:</a:t>
            </a: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rPr>
              <a:t>El fundamento del contador proporcional gira en torno a aumentar el voltaje aplicado en medida suficiente para lograr un campo eléctrico que permita la aceleración de los electrones en tanto en cuanto </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puedan dar lugar a ionizaciones secundarias. Los electrones secundarios darán lugar a nuevas ionizaciones, y estas a su vez, a otras nuevas, en una cascada de ionizaciones. Como se verá, a diferencia de lo ocurrido en Geiger-Müller, el número de ionizaciones en la cámara es proporcional al número de sucesos primarios.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El factor limitante en el uso de estos detectores vuelve a ser el tiempo. La señal de respuesta del contador proporcional proviene fundamentalmente de la avalancha electrónica, la cual tiene lugar en una pequeña región de la cámara, la más próxima al ánodo. Sin embargo, la gran mayoría de los electrones son creados en otras áreas del habitáculo y deben trasladarse desde su lugar de nacimiento hasta los aledaños del ánodo generando un tiempo de respuesta poco competitivo.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a:p>
            <a:r>
              <a:rPr lang="es-ES" dirty="0"/>
              <a:t>Geiger-Müller:</a:t>
            </a:r>
          </a:p>
          <a:p>
            <a:endParaRPr lang="es-ES" dirty="0"/>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También conocido como tubo Geiger, este detector no es más que un sencillo contador de flujo en el que cada pulso es registrado por un sistema de conteo. Su funcionamiento se basa en la producción de pulsos electrónicos a través de la generación de las conocidas avalanchas de </a:t>
            </a:r>
            <a:r>
              <a:rPr lang="es-ES_tradnl" sz="1800" dirty="0" err="1">
                <a:effectLst/>
                <a:latin typeface="Times New Roman" panose="02020603050405020304" pitchFamily="18" charset="0"/>
                <a:ea typeface="Calibri" panose="020F0502020204030204" pitchFamily="34" charset="0"/>
                <a:cs typeface="Times New Roman" panose="02020603050405020304" pitchFamily="18" charset="0"/>
              </a:rPr>
              <a:t>Towsend</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El paso de la radiación a través del tubo supone, igual que en los casos anteriores, la ionización del gas del detector, produciendo pares electrón-catión que son desplazados hacia los electrodos ubicados en los extremos del tubo y entre los que se establece una diferencia potencial.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problemática de estos detectores radica en que pueden generarse avalanchas a lo largo de todo el tubo Geiger procedentes de los fotones emitidos en la avalancha primera, los cuales suelen distanciarse de ésta, amplificando el proceso a lo largo de todo el tubo. La cadena de avalanchas concluye cuando los cationes han alcanzado el ánodo y son neutralizados (aproximadamente en 10</a:t>
            </a:r>
            <a:r>
              <a:rPr lang="es-ES_tradnl" sz="1800" baseline="30000" dirty="0">
                <a:effectLst/>
                <a:latin typeface="Times New Roman" panose="02020603050405020304" pitchFamily="18" charset="0"/>
                <a:ea typeface="Calibri" panose="020F0502020204030204" pitchFamily="34" charset="0"/>
                <a:cs typeface="Times New Roman" panose="02020603050405020304" pitchFamily="18" charset="0"/>
              </a:rPr>
              <a:t>-4</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-10</a:t>
            </a:r>
            <a:r>
              <a:rPr lang="es-ES_tradnl" sz="18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s). Esta propagación de la ionización por todo el tubo conduce a una baja eficiencia (inferior incluso al 1%) del detector, que resulta incapaz de medir la energía de la radiación original, así como de discriminar entre diferentes tipos de radiación, con lo que tampoco genera información espectral. Por todo ello, en la práctica su utilidad se reduce al conteo de pulsos.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No obstante, para controlar las avalanchas, a menudo se recurre a la mezcla del gas del detector con un “</a:t>
            </a:r>
            <a:r>
              <a:rPr lang="es-ES_tradnl" sz="1800" i="1" dirty="0" err="1">
                <a:effectLst/>
                <a:latin typeface="Times New Roman" panose="02020603050405020304" pitchFamily="18" charset="0"/>
                <a:ea typeface="Calibri" panose="020F0502020204030204" pitchFamily="34" charset="0"/>
                <a:cs typeface="Times New Roman" panose="02020603050405020304" pitchFamily="18" charset="0"/>
              </a:rPr>
              <a:t>quenching</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ES_tradnl" sz="1800" i="1" dirty="0">
                <a:effectLst/>
                <a:latin typeface="Times New Roman" panose="02020603050405020304" pitchFamily="18" charset="0"/>
                <a:ea typeface="Calibri" panose="020F0502020204030204" pitchFamily="34" charset="0"/>
                <a:cs typeface="Times New Roman" panose="02020603050405020304" pitchFamily="18" charset="0"/>
              </a:rPr>
              <a:t>gas</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o gas de extinción, de naturaleza orgánica.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Se entiende la eficiencia de un detector como la probabilidad de detectar un fotón que lo atraviese.</a:t>
            </a:r>
          </a:p>
          <a:p>
            <a:endParaRPr lang="es-ES" dirty="0"/>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9</a:t>
            </a:fld>
            <a:endParaRPr lang="es-ES" dirty="0"/>
          </a:p>
        </p:txBody>
      </p:sp>
    </p:spTree>
    <p:extLst>
      <p:ext uri="{BB962C8B-B14F-4D97-AF65-F5344CB8AC3E}">
        <p14:creationId xmlns:p14="http://schemas.microsoft.com/office/powerpoint/2010/main" val="111019089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p>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pic>
        <p:nvPicPr>
          <p:cNvPr id="11" name="Imagen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lgn="l" rtl="0">
              <a:defRPr sz="3200"/>
            </a:lvl1pPr>
          </a:lstStyle>
          <a:p>
            <a:pPr rtl="0"/>
            <a:r>
              <a:rPr lang="es-ES" noProof="0"/>
              <a:t>Haga clic para modificar el estilo de título del patrón</a:t>
            </a:r>
            <a:endParaRPr lang="es-ES" noProof="0" dirty="0"/>
          </a:p>
        </p:txBody>
      </p:sp>
      <p:sp>
        <p:nvSpPr>
          <p:cNvPr id="3" name="Marcador de posición de imagen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372600" y="365125"/>
            <a:ext cx="1714500" cy="5811838"/>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104900" y="365125"/>
            <a:ext cx="8098896"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grpSp>
        <p:nvGrpSpPr>
          <p:cNvPr id="7" name="Grupo 6"/>
          <p:cNvGrpSpPr/>
          <p:nvPr/>
        </p:nvGrpSpPr>
        <p:grpSpPr>
          <a:xfrm rot="5400000">
            <a:off x="6514047" y="3228843"/>
            <a:ext cx="5632704" cy="84403"/>
            <a:chOff x="1073150" y="1219201"/>
            <a:chExt cx="10058400" cy="63125"/>
          </a:xfrm>
        </p:grpSpPr>
        <p:cxnSp>
          <p:nvCxnSpPr>
            <p:cNvPr id="8" name="Conector recto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con imagen">
    <p:spTree>
      <p:nvGrpSpPr>
        <p:cNvPr id="1" name=""/>
        <p:cNvGrpSpPr/>
        <p:nvPr/>
      </p:nvGrpSpPr>
      <p:grpSpPr>
        <a:xfrm>
          <a:off x="0" y="0"/>
          <a:ext cx="0" cy="0"/>
          <a:chOff x="0" y="0"/>
          <a:chExt cx="0" cy="0"/>
        </a:xfrm>
      </p:grpSpPr>
      <p:grpSp>
        <p:nvGrpSpPr>
          <p:cNvPr id="13" name="Grupo 12"/>
          <p:cNvGrpSpPr/>
          <p:nvPr/>
        </p:nvGrpSpPr>
        <p:grpSpPr>
          <a:xfrm rot="10800000">
            <a:off x="0" y="5645510"/>
            <a:ext cx="12192000" cy="63125"/>
            <a:chOff x="507492" y="1501519"/>
            <a:chExt cx="8129016" cy="63125"/>
          </a:xfrm>
        </p:grpSpPr>
        <p:cxnSp>
          <p:nvCxnSpPr>
            <p:cNvPr id="17" name="Conector recto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upo 13"/>
          <p:cNvGrpSpPr/>
          <p:nvPr/>
        </p:nvGrpSpPr>
        <p:grpSpPr>
          <a:xfrm>
            <a:off x="0" y="1143000"/>
            <a:ext cx="12192000" cy="63125"/>
            <a:chOff x="507492" y="1501519"/>
            <a:chExt cx="8129016" cy="63125"/>
          </a:xfrm>
        </p:grpSpPr>
        <p:cxnSp>
          <p:nvCxnSpPr>
            <p:cNvPr id="15" name="Conector recto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2" name="Título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a:t>Haga clic para modificar el estilo de subtítulo del patrón</a:t>
            </a:r>
            <a:endParaRPr lang="es-ES" noProof="0" dirty="0"/>
          </a:p>
        </p:txBody>
      </p:sp>
      <p:pic>
        <p:nvPicPr>
          <p:cNvPr id="10" name="Imagen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Marcador de posición de imagen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s-ES" noProof="0"/>
              <a:t>Haga clic en el icono para agregar una imagen</a:t>
            </a:r>
            <a:endParaRPr lang="es-ES" noProof="0" dirty="0"/>
          </a:p>
        </p:txBody>
      </p:sp>
      <p:sp>
        <p:nvSpPr>
          <p:cNvPr id="19" name="Texto de instrucciones"/>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es-ES" sz="1200" b="1" i="1" noProof="0" dirty="0">
                <a:latin typeface="Arial" pitchFamily="34" charset="0"/>
                <a:cs typeface="Arial" pitchFamily="34" charset="0"/>
              </a:rPr>
              <a:t>NOTA:</a:t>
            </a:r>
          </a:p>
          <a:p>
            <a:pPr rtl="0"/>
            <a:r>
              <a:rPr lang="es-ES" sz="1200" i="1" noProof="0" dirty="0">
                <a:latin typeface="Arial" pitchFamily="34" charset="0"/>
                <a:cs typeface="Arial" pitchFamily="34" charset="0"/>
              </a:rPr>
              <a:t>Para cambiar la imagen de esta diapositiva, seleccione la imagen y elimínela. Después, haga clic en el icono Imágenes del marcador de posición para insertar su propia imagen.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upo 7"/>
          <p:cNvGrpSpPr/>
          <p:nvPr/>
        </p:nvGrpSpPr>
        <p:grpSpPr>
          <a:xfrm>
            <a:off x="0" y="2514600"/>
            <a:ext cx="12192000" cy="3194035"/>
            <a:chOff x="647402" y="2514600"/>
            <a:chExt cx="10838688" cy="3194035"/>
          </a:xfrm>
        </p:grpSpPr>
        <p:grpSp>
          <p:nvGrpSpPr>
            <p:cNvPr id="9" name="Grupo 8"/>
            <p:cNvGrpSpPr/>
            <p:nvPr/>
          </p:nvGrpSpPr>
          <p:grpSpPr>
            <a:xfrm>
              <a:off x="647402" y="2514600"/>
              <a:ext cx="10838688" cy="63125"/>
              <a:chOff x="507492" y="1501519"/>
              <a:chExt cx="8129016" cy="63125"/>
            </a:xfrm>
          </p:grpSpPr>
          <p:cxnSp>
            <p:nvCxnSpPr>
              <p:cNvPr id="14" name="Conector recto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ángulo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nvGrpSpPr>
            <p:cNvPr id="11" name="Grupo 10"/>
            <p:cNvGrpSpPr/>
            <p:nvPr/>
          </p:nvGrpSpPr>
          <p:grpSpPr>
            <a:xfrm rot="10800000">
              <a:off x="647402" y="5645510"/>
              <a:ext cx="10838688" cy="63125"/>
              <a:chOff x="507492" y="1501519"/>
              <a:chExt cx="8129016" cy="63125"/>
            </a:xfrm>
          </p:grpSpPr>
          <p:cxnSp>
            <p:nvCxnSpPr>
              <p:cNvPr id="12" name="Conector recto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pic>
        <p:nvPicPr>
          <p:cNvPr id="7" name="Imagen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10490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16611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lgn="l" rtl="0">
              <a:defRPr sz="320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5" rtl="0"/>
            <a:r>
              <a:rPr lang="es-ES" noProof="0" dirty="0"/>
              <a:t>Sexto nivel</a:t>
            </a:r>
          </a:p>
          <a:p>
            <a:pPr lvl="6" rtl="0"/>
            <a:r>
              <a:rPr lang="es-ES" noProof="0" dirty="0"/>
              <a:t>Séptimo nivel</a:t>
            </a:r>
          </a:p>
          <a:p>
            <a:pPr lvl="7" rtl="0"/>
            <a:r>
              <a:rPr lang="es-ES" noProof="0" dirty="0"/>
              <a:t>Octavo nivel</a:t>
            </a:r>
          </a:p>
          <a:p>
            <a:pPr lvl="8" rtl="0"/>
            <a:r>
              <a:rPr lang="es-ES" noProof="0" dirty="0"/>
              <a:t>Noveno nivel</a:t>
            </a:r>
          </a:p>
        </p:txBody>
      </p:sp>
      <p:sp>
        <p:nvSpPr>
          <p:cNvPr id="4" name="Marcador de posición de fecha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endParaRPr lang="es-ES" noProof="0" dirty="0"/>
          </a:p>
        </p:txBody>
      </p:sp>
      <p:sp>
        <p:nvSpPr>
          <p:cNvPr id="5" name="Marcador de posición de pie de página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pPr algn="r"/>
            <a:fld id="{0FF54DE5-C571-48E8-A5BC-B369434E2F44}" type="slidenum">
              <a:rPr lang="es-ES" noProof="0" smtClean="0"/>
              <a:pPr algn="r"/>
              <a:t>‹Nº›</a:t>
            </a:fld>
            <a:endParaRPr lang="es-ES" noProof="0" dirty="0"/>
          </a:p>
        </p:txBody>
      </p:sp>
      <p:grpSp>
        <p:nvGrpSpPr>
          <p:cNvPr id="15" name="Grupo 14"/>
          <p:cNvGrpSpPr/>
          <p:nvPr/>
        </p:nvGrpSpPr>
        <p:grpSpPr>
          <a:xfrm>
            <a:off x="1103376" y="1219201"/>
            <a:ext cx="9985248" cy="84403"/>
            <a:chOff x="1073150" y="1219201"/>
            <a:chExt cx="10058400" cy="63125"/>
          </a:xfrm>
        </p:grpSpPr>
        <p:cxnSp>
          <p:nvCxnSpPr>
            <p:cNvPr id="13" name="Conector recto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inis.iaea.org/collection/NCLCollectionStore/_Public/43/124/43124059.pdf"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2FB2DD8-5490-482B-8950-3CAF8450AEFD}"/>
              </a:ext>
            </a:extLst>
          </p:cNvPr>
          <p:cNvSpPr>
            <a:spLocks noGrp="1"/>
          </p:cNvSpPr>
          <p:nvPr>
            <p:ph type="sldNum" sz="quarter" idx="12"/>
          </p:nvPr>
        </p:nvSpPr>
        <p:spPr>
          <a:xfrm>
            <a:off x="9256782" y="6356351"/>
            <a:ext cx="1828800" cy="365125"/>
          </a:xfrm>
        </p:spPr>
        <p:txBody>
          <a:bodyPr anchor="ctr">
            <a:normAutofit/>
          </a:bodyPr>
          <a:lstStyle/>
          <a:p>
            <a:pPr algn="r">
              <a:spcAft>
                <a:spcPts val="600"/>
              </a:spcAft>
            </a:pPr>
            <a:fld id="{00000000-1234-1234-1234-123412341234}" type="slidenum">
              <a:rPr lang="es-ES" smtClean="0"/>
              <a:pPr algn="r">
                <a:spcAft>
                  <a:spcPts val="600"/>
                </a:spcAft>
              </a:pPr>
              <a:t>1</a:t>
            </a:fld>
            <a:endParaRPr lang="es-ES"/>
          </a:p>
        </p:txBody>
      </p:sp>
      <p:sp>
        <p:nvSpPr>
          <p:cNvPr id="6" name="CuadroTexto 5">
            <a:extLst>
              <a:ext uri="{FF2B5EF4-FFF2-40B4-BE49-F238E27FC236}">
                <a16:creationId xmlns:a16="http://schemas.microsoft.com/office/drawing/2014/main" id="{E2A33923-74FF-49C4-A6CC-43D9472B26F2}"/>
              </a:ext>
            </a:extLst>
          </p:cNvPr>
          <p:cNvSpPr txBox="1"/>
          <p:nvPr/>
        </p:nvSpPr>
        <p:spPr>
          <a:xfrm>
            <a:off x="725254" y="136524"/>
            <a:ext cx="10741483" cy="1484061"/>
          </a:xfrm>
          <a:prstGeom prst="rect">
            <a:avLst/>
          </a:prstGeom>
          <a:noFill/>
        </p:spPr>
        <p:txBody>
          <a:bodyPr wrap="square">
            <a:spAutoFit/>
          </a:bodyPr>
          <a:lstStyle/>
          <a:p>
            <a:pPr marL="0" marR="29633" lvl="0" indent="0" algn="ctr" defTabSz="914400" rtl="0" eaLnBrk="1" fontAlgn="auto" latinLnBrk="0" hangingPunct="1">
              <a:lnSpc>
                <a:spcPct val="150000"/>
              </a:lnSpc>
              <a:spcBef>
                <a:spcPts val="240"/>
              </a:spcBef>
              <a:spcAft>
                <a:spcPts val="800"/>
              </a:spcAft>
              <a:buClrTx/>
              <a:buSzTx/>
              <a:buFontTx/>
              <a:buNone/>
              <a:tabLst/>
              <a:defRPr/>
            </a:pPr>
            <a:r>
              <a:rPr kumimoji="0" lang="es-ES_tradnl" sz="2133" b="1" i="0" u="none" strike="noStrike" kern="1200" cap="none" spc="-7" normalizeH="0" baseline="0" noProof="0" dirty="0">
                <a:ln>
                  <a:noFill/>
                </a:ln>
                <a:solidFill>
                  <a:srgbClr val="514843"/>
                </a:solidFill>
                <a:effectLst/>
                <a:uLnTx/>
                <a:uFillTx/>
                <a:latin typeface="Arial" panose="020B0604020202020204" pitchFamily="34" charset="0"/>
                <a:ea typeface="Calibri" panose="020F0502020204030204" pitchFamily="34" charset="0"/>
                <a:cs typeface="Times New Roman" panose="02020603050405020304" pitchFamily="18" charset="0"/>
              </a:rPr>
              <a:t>UNIVERSIDAD COMPLUTENSE</a:t>
            </a:r>
            <a:r>
              <a:rPr kumimoji="0" lang="es-ES_tradnl" sz="2133" b="1" i="0" u="none" strike="noStrike" kern="1200" cap="none" spc="7" normalizeH="0" baseline="0" noProof="0" dirty="0">
                <a:ln>
                  <a:noFill/>
                </a:ln>
                <a:solidFill>
                  <a:srgbClr val="514843"/>
                </a:solidFill>
                <a:effectLst/>
                <a:uLnTx/>
                <a:uFillTx/>
                <a:latin typeface="Arial" panose="020B0604020202020204" pitchFamily="34" charset="0"/>
                <a:ea typeface="Calibri" panose="020F0502020204030204" pitchFamily="34" charset="0"/>
                <a:cs typeface="Times New Roman" panose="02020603050405020304" pitchFamily="18" charset="0"/>
              </a:rPr>
              <a:t> </a:t>
            </a:r>
            <a:r>
              <a:rPr kumimoji="0" lang="es-ES_tradnl" sz="2133" b="1" i="0" u="none" strike="noStrike" kern="1200" cap="none" spc="-7" normalizeH="0" baseline="0" noProof="0" dirty="0">
                <a:ln>
                  <a:noFill/>
                </a:ln>
                <a:solidFill>
                  <a:srgbClr val="514843"/>
                </a:solidFill>
                <a:effectLst/>
                <a:uLnTx/>
                <a:uFillTx/>
                <a:latin typeface="Arial" panose="020B0604020202020204" pitchFamily="34" charset="0"/>
                <a:ea typeface="Calibri" panose="020F0502020204030204" pitchFamily="34" charset="0"/>
                <a:cs typeface="Times New Roman" panose="02020603050405020304" pitchFamily="18" charset="0"/>
              </a:rPr>
              <a:t>DE</a:t>
            </a:r>
            <a:r>
              <a:rPr kumimoji="0" lang="es-ES_tradnl" sz="2133" b="1" i="0" u="none" strike="noStrike" kern="1200" cap="none" spc="0" normalizeH="0" baseline="0" noProof="0" dirty="0">
                <a:ln>
                  <a:noFill/>
                </a:ln>
                <a:solidFill>
                  <a:srgbClr val="514843"/>
                </a:solidFill>
                <a:effectLst/>
                <a:uLnTx/>
                <a:uFillTx/>
                <a:latin typeface="Arial" panose="020B0604020202020204" pitchFamily="34" charset="0"/>
                <a:ea typeface="Calibri" panose="020F0502020204030204" pitchFamily="34" charset="0"/>
                <a:cs typeface="Times New Roman" panose="02020603050405020304" pitchFamily="18" charset="0"/>
              </a:rPr>
              <a:t> MADRID</a:t>
            </a:r>
            <a:endParaRPr kumimoji="0" lang="es-ES" sz="2133" b="0" i="0" u="none" strike="noStrike" kern="1200" cap="none" spc="0" normalizeH="0" baseline="0" noProof="0" dirty="0">
              <a:ln>
                <a:noFill/>
              </a:ln>
              <a:solidFill>
                <a:srgbClr val="514843"/>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86070" marR="28786" lvl="0" indent="0" algn="ctr" defTabSz="914400" rtl="0" eaLnBrk="1" fontAlgn="auto" latinLnBrk="0" hangingPunct="1">
              <a:lnSpc>
                <a:spcPct val="150000"/>
              </a:lnSpc>
              <a:spcBef>
                <a:spcPts val="0"/>
              </a:spcBef>
              <a:spcAft>
                <a:spcPts val="800"/>
              </a:spcAft>
              <a:buClrTx/>
              <a:buSzTx/>
              <a:buFontTx/>
              <a:buNone/>
              <a:tabLst/>
              <a:defRPr/>
            </a:pPr>
            <a:r>
              <a:rPr kumimoji="0" lang="es-ES_tradnl" sz="1600" b="1" i="0" u="none" strike="noStrike" kern="1200" cap="none" spc="0" normalizeH="0" baseline="0" noProof="0" dirty="0">
                <a:ln>
                  <a:noFill/>
                </a:ln>
                <a:solidFill>
                  <a:srgbClr val="514843"/>
                </a:solidFill>
                <a:effectLst/>
                <a:uLnTx/>
                <a:uFillTx/>
                <a:latin typeface="Arial" panose="020B0604020202020204" pitchFamily="34" charset="0"/>
                <a:ea typeface="Times New Roman" panose="02020603050405020304" pitchFamily="18" charset="0"/>
                <a:cs typeface="Times New Roman" panose="02020603050405020304" pitchFamily="18" charset="0"/>
              </a:rPr>
              <a:t>FACULTAD</a:t>
            </a:r>
            <a:r>
              <a:rPr kumimoji="0" lang="es-ES_tradnl" sz="1600" b="1" i="0" u="none" strike="noStrike" kern="1200" cap="none" spc="-100" normalizeH="0" baseline="0" noProof="0" dirty="0">
                <a:ln>
                  <a:noFill/>
                </a:ln>
                <a:solidFill>
                  <a:srgbClr val="514843"/>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r>
              <a:rPr kumimoji="0" lang="es-ES_tradnl" sz="1600" b="1" i="0" u="none" strike="noStrike" kern="1200" cap="none" spc="0" normalizeH="0" baseline="0" noProof="0" dirty="0">
                <a:ln>
                  <a:noFill/>
                </a:ln>
                <a:solidFill>
                  <a:srgbClr val="514843"/>
                </a:solidFill>
                <a:effectLst/>
                <a:uLnTx/>
                <a:uFillTx/>
                <a:latin typeface="Arial" panose="020B0604020202020204" pitchFamily="34" charset="0"/>
                <a:ea typeface="Times New Roman" panose="02020603050405020304" pitchFamily="18" charset="0"/>
                <a:cs typeface="Times New Roman" panose="02020603050405020304" pitchFamily="18" charset="0"/>
              </a:rPr>
              <a:t>DE</a:t>
            </a:r>
            <a:r>
              <a:rPr kumimoji="0" lang="es-ES_tradnl" sz="1600" b="1" i="0" u="none" strike="noStrike" kern="1200" cap="none" spc="-93" normalizeH="0" baseline="0" noProof="0" dirty="0">
                <a:ln>
                  <a:noFill/>
                </a:ln>
                <a:solidFill>
                  <a:srgbClr val="514843"/>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r>
              <a:rPr kumimoji="0" lang="es-ES_tradnl" sz="1600" b="1" i="0" u="none" strike="noStrike" kern="1200" cap="none" spc="0" normalizeH="0" baseline="0" noProof="0" dirty="0">
                <a:ln>
                  <a:noFill/>
                </a:ln>
                <a:solidFill>
                  <a:srgbClr val="514843"/>
                </a:solidFill>
                <a:effectLst/>
                <a:uLnTx/>
                <a:uFillTx/>
                <a:latin typeface="Arial" panose="020B0604020202020204" pitchFamily="34" charset="0"/>
                <a:ea typeface="Times New Roman" panose="02020603050405020304" pitchFamily="18" charset="0"/>
                <a:cs typeface="Times New Roman" panose="02020603050405020304" pitchFamily="18" charset="0"/>
              </a:rPr>
              <a:t>CIENCIAS</a:t>
            </a:r>
            <a:r>
              <a:rPr kumimoji="0" lang="es-ES_tradnl" sz="1600" b="1" i="0" u="none" strike="noStrike" kern="1200" cap="none" spc="-100" normalizeH="0" baseline="0" noProof="0" dirty="0">
                <a:ln>
                  <a:noFill/>
                </a:ln>
                <a:solidFill>
                  <a:srgbClr val="514843"/>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r>
              <a:rPr kumimoji="0" lang="es-ES_tradnl" sz="1600" b="1" i="0" u="none" strike="noStrike" kern="1200" cap="none" spc="7" normalizeH="0" baseline="0" noProof="0" dirty="0">
                <a:ln>
                  <a:noFill/>
                </a:ln>
                <a:solidFill>
                  <a:srgbClr val="514843"/>
                </a:solidFill>
                <a:effectLst/>
                <a:uLnTx/>
                <a:uFillTx/>
                <a:latin typeface="Arial" panose="020B0604020202020204" pitchFamily="34" charset="0"/>
                <a:ea typeface="Times New Roman" panose="02020603050405020304" pitchFamily="18" charset="0"/>
                <a:cs typeface="Times New Roman" panose="02020603050405020304" pitchFamily="18" charset="0"/>
              </a:rPr>
              <a:t>FÍSICAS</a:t>
            </a:r>
            <a:endParaRPr kumimoji="0" lang="es-ES" sz="1600" b="1" i="0" u="none" strike="noStrike" kern="1200" cap="none" spc="0" normalizeH="0" baseline="0" noProof="0" dirty="0">
              <a:ln>
                <a:noFill/>
              </a:ln>
              <a:solidFill>
                <a:srgbClr val="514843"/>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386070" marR="29633" lvl="0" indent="0" algn="ctr" defTabSz="914400" rtl="0" eaLnBrk="1" fontAlgn="auto" latinLnBrk="0" hangingPunct="1">
              <a:lnSpc>
                <a:spcPct val="150000"/>
              </a:lnSpc>
              <a:spcBef>
                <a:spcPts val="0"/>
              </a:spcBef>
              <a:spcAft>
                <a:spcPts val="800"/>
              </a:spcAft>
              <a:buClrTx/>
              <a:buSzTx/>
              <a:buFontTx/>
              <a:buNone/>
              <a:tabLst/>
              <a:defRPr/>
            </a:pPr>
            <a:r>
              <a:rPr kumimoji="0" lang="es-ES" sz="1600" b="1" i="0" u="none" strike="noStrike" kern="1200" cap="none" spc="0" normalizeH="0" baseline="0" noProof="0" dirty="0">
                <a:ln>
                  <a:noFill/>
                </a:ln>
                <a:solidFill>
                  <a:srgbClr val="514843"/>
                </a:solidFill>
                <a:effectLst/>
                <a:uLnTx/>
                <a:uFillTx/>
                <a:latin typeface="Arial" panose="020B0604020202020204" pitchFamily="34" charset="0"/>
                <a:ea typeface="Times New Roman" panose="02020603050405020304" pitchFamily="18" charset="0"/>
                <a:cs typeface="Times New Roman" panose="02020603050405020304" pitchFamily="18" charset="0"/>
              </a:rPr>
              <a:t>DEPARTAMENTO</a:t>
            </a:r>
            <a:r>
              <a:rPr kumimoji="0" lang="es-ES" sz="1600" b="1" i="0" u="none" strike="noStrike" kern="1200" cap="none" spc="-93" normalizeH="0" baseline="0" noProof="0" dirty="0">
                <a:ln>
                  <a:noFill/>
                </a:ln>
                <a:solidFill>
                  <a:srgbClr val="514843"/>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r>
              <a:rPr kumimoji="0" lang="es-ES" sz="1600" b="1" i="0" u="none" strike="noStrike" kern="1200" cap="none" spc="0" normalizeH="0" baseline="0" noProof="0" dirty="0">
                <a:ln>
                  <a:noFill/>
                </a:ln>
                <a:solidFill>
                  <a:srgbClr val="514843"/>
                </a:solidFill>
                <a:effectLst/>
                <a:uLnTx/>
                <a:uFillTx/>
                <a:latin typeface="Arial" panose="020B0604020202020204" pitchFamily="34" charset="0"/>
                <a:ea typeface="Times New Roman" panose="02020603050405020304" pitchFamily="18" charset="0"/>
                <a:cs typeface="Times New Roman" panose="02020603050405020304" pitchFamily="18" charset="0"/>
              </a:rPr>
              <a:t>DE</a:t>
            </a:r>
            <a:r>
              <a:rPr kumimoji="0" lang="es-ES" sz="1600" b="1" i="0" u="none" strike="noStrike" kern="1200" cap="none" spc="-87" normalizeH="0" baseline="0" noProof="0" dirty="0">
                <a:ln>
                  <a:noFill/>
                </a:ln>
                <a:solidFill>
                  <a:srgbClr val="514843"/>
                </a:solidFill>
                <a:effectLst/>
                <a:uLnTx/>
                <a:uFillTx/>
                <a:latin typeface="Arial" panose="020B0604020202020204" pitchFamily="34" charset="0"/>
                <a:ea typeface="Times New Roman" panose="02020603050405020304" pitchFamily="18" charset="0"/>
                <a:cs typeface="Times New Roman" panose="02020603050405020304" pitchFamily="18" charset="0"/>
              </a:rPr>
              <a:t> ESTRUCTURA DE LA MATERIA, FÍSICA TÉRMICA Y ELECTRÓNICA</a:t>
            </a:r>
            <a:endParaRPr kumimoji="0" lang="es-ES" sz="1600" b="1" i="0" u="none" strike="noStrike" kern="1200" cap="none" spc="0" normalizeH="0" baseline="0" noProof="0" dirty="0">
              <a:ln>
                <a:noFill/>
              </a:ln>
              <a:solidFill>
                <a:srgbClr val="514843"/>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0553D721-4396-4994-AEC7-D8FEC97650E0}"/>
              </a:ext>
            </a:extLst>
          </p:cNvPr>
          <p:cNvSpPr txBox="1"/>
          <p:nvPr/>
        </p:nvSpPr>
        <p:spPr>
          <a:xfrm>
            <a:off x="982132" y="3001650"/>
            <a:ext cx="10227733" cy="3354701"/>
          </a:xfrm>
          <a:prstGeom prst="rect">
            <a:avLst/>
          </a:prstGeom>
          <a:noFill/>
        </p:spPr>
        <p:txBody>
          <a:bodyPr wrap="square">
            <a:spAutoFit/>
          </a:bodyPr>
          <a:lstStyle/>
          <a:p>
            <a:pPr marL="0" marR="29633" lvl="0" indent="0" algn="ctr" defTabSz="914400" rtl="0" eaLnBrk="1" fontAlgn="auto" latinLnBrk="0" hangingPunct="1">
              <a:spcBef>
                <a:spcPts val="0"/>
              </a:spcBef>
              <a:spcAft>
                <a:spcPts val="800"/>
              </a:spcAft>
              <a:buClrTx/>
              <a:buSzTx/>
              <a:buFontTx/>
              <a:buNone/>
              <a:tabLst/>
              <a:defRPr/>
            </a:pPr>
            <a:r>
              <a:rPr kumimoji="0" lang="es-ES_tradnl" sz="2133" b="1" i="0" u="none" strike="noStrike" kern="1200" cap="none" spc="0" normalizeH="0" baseline="0" noProof="0" dirty="0">
                <a:ln>
                  <a:noFill/>
                </a:ln>
                <a:solidFill>
                  <a:srgbClr val="514843"/>
                </a:solidFill>
                <a:effectLst/>
                <a:uLnTx/>
                <a:uFillTx/>
                <a:latin typeface="Calibri" panose="020F0502020204030204" pitchFamily="34" charset="0"/>
                <a:ea typeface="Calibri" panose="020F0502020204030204" pitchFamily="34" charset="0"/>
                <a:cs typeface="Calibri" panose="020F0502020204030204" pitchFamily="34" charset="0"/>
              </a:rPr>
              <a:t>TRABAJO</a:t>
            </a:r>
            <a:r>
              <a:rPr kumimoji="0" lang="es-ES_tradnl" sz="2133" b="1" i="0" u="none" strike="noStrike" kern="1200" cap="none" spc="180" normalizeH="0" baseline="0" noProof="0" dirty="0">
                <a:ln>
                  <a:noFill/>
                </a:ln>
                <a:solidFill>
                  <a:srgbClr val="514843"/>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s-ES_tradnl" sz="2133" b="1" i="0" u="none" strike="noStrike" kern="1200" cap="none" spc="0" normalizeH="0" baseline="0" noProof="0" dirty="0">
                <a:ln>
                  <a:noFill/>
                </a:ln>
                <a:solidFill>
                  <a:srgbClr val="514843"/>
                </a:solidFill>
                <a:effectLst/>
                <a:uLnTx/>
                <a:uFillTx/>
                <a:latin typeface="Calibri" panose="020F0502020204030204" pitchFamily="34" charset="0"/>
                <a:ea typeface="Calibri" panose="020F0502020204030204" pitchFamily="34" charset="0"/>
                <a:cs typeface="Calibri" panose="020F0502020204030204" pitchFamily="34" charset="0"/>
              </a:rPr>
              <a:t>DE</a:t>
            </a:r>
            <a:r>
              <a:rPr kumimoji="0" lang="es-ES_tradnl" sz="2133" b="1" i="0" u="none" strike="noStrike" kern="1200" cap="none" spc="180" normalizeH="0" baseline="0" noProof="0" dirty="0">
                <a:ln>
                  <a:noFill/>
                </a:ln>
                <a:solidFill>
                  <a:srgbClr val="514843"/>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s-ES_tradnl" sz="2133" b="1" i="0" u="none" strike="noStrike" kern="1200" cap="none" spc="0" normalizeH="0" baseline="0" noProof="0" dirty="0">
                <a:ln>
                  <a:noFill/>
                </a:ln>
                <a:solidFill>
                  <a:srgbClr val="514843"/>
                </a:solidFill>
                <a:effectLst/>
                <a:uLnTx/>
                <a:uFillTx/>
                <a:latin typeface="Calibri" panose="020F0502020204030204" pitchFamily="34" charset="0"/>
                <a:ea typeface="Calibri" panose="020F0502020204030204" pitchFamily="34" charset="0"/>
                <a:cs typeface="Calibri" panose="020F0502020204030204" pitchFamily="34" charset="0"/>
              </a:rPr>
              <a:t>FIN</a:t>
            </a:r>
            <a:r>
              <a:rPr kumimoji="0" lang="es-ES_tradnl" sz="2133" b="1" i="0" u="none" strike="noStrike" kern="1200" cap="none" spc="180" normalizeH="0" baseline="0" noProof="0" dirty="0">
                <a:ln>
                  <a:noFill/>
                </a:ln>
                <a:solidFill>
                  <a:srgbClr val="514843"/>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s-ES_tradnl" sz="2133" b="1" i="0" u="none" strike="noStrike" kern="1200" cap="none" spc="0" normalizeH="0" baseline="0" noProof="0" dirty="0">
                <a:ln>
                  <a:noFill/>
                </a:ln>
                <a:solidFill>
                  <a:srgbClr val="514843"/>
                </a:solidFill>
                <a:effectLst/>
                <a:uLnTx/>
                <a:uFillTx/>
                <a:latin typeface="Calibri" panose="020F0502020204030204" pitchFamily="34" charset="0"/>
                <a:ea typeface="Calibri" panose="020F0502020204030204" pitchFamily="34" charset="0"/>
                <a:cs typeface="Calibri" panose="020F0502020204030204" pitchFamily="34" charset="0"/>
              </a:rPr>
              <a:t>DE</a:t>
            </a:r>
            <a:r>
              <a:rPr kumimoji="0" lang="es-ES_tradnl" sz="2133" b="1" i="0" u="none" strike="noStrike" kern="1200" cap="none" spc="187" normalizeH="0" baseline="0" noProof="0" dirty="0">
                <a:ln>
                  <a:noFill/>
                </a:ln>
                <a:solidFill>
                  <a:srgbClr val="514843"/>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s-ES_tradnl" sz="2133" b="1" i="0" u="none" strike="noStrike" kern="1200" cap="none" spc="7" normalizeH="0" baseline="0" noProof="0" dirty="0">
                <a:ln>
                  <a:noFill/>
                </a:ln>
                <a:solidFill>
                  <a:srgbClr val="514843"/>
                </a:solidFill>
                <a:effectLst/>
                <a:uLnTx/>
                <a:uFillTx/>
                <a:latin typeface="Calibri" panose="020F0502020204030204" pitchFamily="34" charset="0"/>
                <a:ea typeface="Calibri" panose="020F0502020204030204" pitchFamily="34" charset="0"/>
                <a:cs typeface="Calibri" panose="020F0502020204030204" pitchFamily="34" charset="0"/>
              </a:rPr>
              <a:t>GRADO</a:t>
            </a:r>
            <a:endParaRPr kumimoji="0" lang="es-ES" sz="2133" b="0" i="0" u="none" strike="noStrike" kern="1200" cap="none" spc="0" normalizeH="0" baseline="0" noProof="0" dirty="0">
              <a:ln>
                <a:noFill/>
              </a:ln>
              <a:solidFill>
                <a:srgbClr val="514843"/>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86070" marR="29633" lvl="0" indent="0" algn="ctr" defTabSz="914400" rtl="0" eaLnBrk="1" fontAlgn="auto" latinLnBrk="0" hangingPunct="1">
              <a:spcBef>
                <a:spcPts val="0"/>
              </a:spcBef>
              <a:spcAft>
                <a:spcPts val="800"/>
              </a:spcAft>
              <a:buClrTx/>
              <a:buSzTx/>
              <a:buFontTx/>
              <a:buNone/>
              <a:tabLst/>
              <a:defRPr/>
            </a:pPr>
            <a:r>
              <a:rPr kumimoji="0" lang="es-ES_tradnl" sz="2400" b="1" i="0" u="none" strike="noStrike" kern="1200" cap="none" spc="0" normalizeH="0" baseline="0" noProof="0" dirty="0">
                <a:ln>
                  <a:noFill/>
                </a:ln>
                <a:solidFill>
                  <a:srgbClr val="514843"/>
                </a:solidFill>
                <a:effectLst/>
                <a:uLnTx/>
                <a:uFillTx/>
                <a:latin typeface="Calibri" panose="020F0502020204030204" pitchFamily="34" charset="0"/>
                <a:ea typeface="Times New Roman" panose="02020603050405020304" pitchFamily="18" charset="0"/>
                <a:cs typeface="Times New Roman" panose="02020603050405020304" pitchFamily="18" charset="0"/>
              </a:rPr>
              <a:t>Código TFG</a:t>
            </a:r>
            <a:r>
              <a:rPr kumimoji="0" lang="es-ES_tradnl" sz="2400" b="0" i="0" u="none" strike="noStrike" kern="1200" cap="none" spc="0" normalizeH="0" baseline="0" noProof="0" dirty="0">
                <a:ln>
                  <a:noFill/>
                </a:ln>
                <a:solidFill>
                  <a:srgbClr val="514843"/>
                </a:solidFill>
                <a:effectLst/>
                <a:uLnTx/>
                <a:uFillTx/>
                <a:latin typeface="Calibri" panose="020F0502020204030204" pitchFamily="34" charset="0"/>
                <a:ea typeface="Times New Roman" panose="02020603050405020304" pitchFamily="18" charset="0"/>
                <a:cs typeface="Times New Roman" panose="02020603050405020304" pitchFamily="18" charset="0"/>
              </a:rPr>
              <a:t>: ETE12</a:t>
            </a:r>
            <a:endParaRPr kumimoji="0" lang="es-ES" sz="2400" b="1" i="0" u="none" strike="noStrike" kern="1200" cap="none" spc="0" normalizeH="0" baseline="0" noProof="0" dirty="0">
              <a:ln>
                <a:noFill/>
              </a:ln>
              <a:solidFill>
                <a:srgbClr val="514843"/>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386070" marR="29633" lvl="0" indent="0" algn="ctr" defTabSz="914400" rtl="0" eaLnBrk="1" fontAlgn="auto" latinLnBrk="0" hangingPunct="1">
              <a:spcBef>
                <a:spcPts val="0"/>
              </a:spcBef>
              <a:spcAft>
                <a:spcPts val="800"/>
              </a:spcAft>
              <a:buClrTx/>
              <a:buSzTx/>
              <a:buFontTx/>
              <a:buNone/>
              <a:tabLst/>
              <a:defRPr/>
            </a:pPr>
            <a:r>
              <a:rPr kumimoji="0" lang="es-ES_tradnl" sz="2400" b="1" i="0" u="none" strike="noStrike" kern="1200" cap="none" spc="0" normalizeH="0" baseline="0" noProof="0" dirty="0">
                <a:ln>
                  <a:noFill/>
                </a:ln>
                <a:solidFill>
                  <a:srgbClr val="514843"/>
                </a:solidFill>
                <a:effectLst/>
                <a:uLnTx/>
                <a:uFillTx/>
                <a:latin typeface="Calibri" panose="020F0502020204030204" pitchFamily="34" charset="0"/>
                <a:ea typeface="Times New Roman" panose="02020603050405020304" pitchFamily="18" charset="0"/>
                <a:cs typeface="Times New Roman" panose="02020603050405020304" pitchFamily="18" charset="0"/>
              </a:rPr>
              <a:t>Instrumentación Nuclear / Nuclear </a:t>
            </a:r>
            <a:r>
              <a:rPr kumimoji="0" lang="es-ES_tradnl" sz="2400" b="1" i="0" u="none" strike="noStrike" kern="1200" cap="none" spc="0" normalizeH="0" baseline="0" noProof="0" dirty="0" err="1">
                <a:ln>
                  <a:noFill/>
                </a:ln>
                <a:solidFill>
                  <a:srgbClr val="514843"/>
                </a:solidFill>
                <a:effectLst/>
                <a:uLnTx/>
                <a:uFillTx/>
                <a:latin typeface="Calibri" panose="020F0502020204030204" pitchFamily="34" charset="0"/>
                <a:ea typeface="Times New Roman" panose="02020603050405020304" pitchFamily="18" charset="0"/>
                <a:cs typeface="Times New Roman" panose="02020603050405020304" pitchFamily="18" charset="0"/>
              </a:rPr>
              <a:t>Instrumentation</a:t>
            </a:r>
            <a:endParaRPr kumimoji="0" lang="es-ES" sz="2400" b="1" i="0" u="none" strike="noStrike" kern="1200" cap="none" spc="0" normalizeH="0" baseline="0" noProof="0" dirty="0">
              <a:ln>
                <a:noFill/>
              </a:ln>
              <a:solidFill>
                <a:srgbClr val="514843"/>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386070" marR="29633" lvl="0" indent="0" algn="ctr" defTabSz="914400" rtl="0" eaLnBrk="1" fontAlgn="auto" latinLnBrk="0" hangingPunct="1">
              <a:spcBef>
                <a:spcPts val="0"/>
              </a:spcBef>
              <a:spcAft>
                <a:spcPts val="800"/>
              </a:spcAft>
              <a:buClrTx/>
              <a:buSzTx/>
              <a:buFontTx/>
              <a:buNone/>
              <a:tabLst/>
              <a:defRPr/>
            </a:pPr>
            <a:r>
              <a:rPr kumimoji="0" lang="es-ES_tradnl" sz="2400" b="1" i="0" u="none" strike="noStrike" kern="1200" cap="none" spc="0" normalizeH="0" baseline="0" noProof="0" dirty="0">
                <a:ln>
                  <a:noFill/>
                </a:ln>
                <a:solidFill>
                  <a:srgbClr val="514843"/>
                </a:solidFill>
                <a:effectLst/>
                <a:uLnTx/>
                <a:uFillTx/>
                <a:latin typeface="Calibri" panose="020F0502020204030204" pitchFamily="34" charset="0"/>
                <a:ea typeface="Times New Roman" panose="02020603050405020304" pitchFamily="18" charset="0"/>
                <a:cs typeface="Times New Roman" panose="02020603050405020304" pitchFamily="18" charset="0"/>
              </a:rPr>
              <a:t>José Manuel Udías </a:t>
            </a:r>
            <a:r>
              <a:rPr kumimoji="0" lang="es-ES_tradnl" sz="2400" b="1" i="0" u="none" strike="noStrike" kern="1200" cap="none" spc="0" normalizeH="0" baseline="0" noProof="0" dirty="0" err="1">
                <a:ln>
                  <a:noFill/>
                </a:ln>
                <a:solidFill>
                  <a:srgbClr val="514843"/>
                </a:solidFill>
                <a:effectLst/>
                <a:uLnTx/>
                <a:uFillTx/>
                <a:latin typeface="Calibri" panose="020F0502020204030204" pitchFamily="34" charset="0"/>
                <a:ea typeface="Times New Roman" panose="02020603050405020304" pitchFamily="18" charset="0"/>
                <a:cs typeface="Times New Roman" panose="02020603050405020304" pitchFamily="18" charset="0"/>
              </a:rPr>
              <a:t>Moinelo</a:t>
            </a:r>
            <a:r>
              <a:rPr kumimoji="0" lang="es-ES_tradnl" sz="2400" b="1" i="0" u="none" strike="noStrike" kern="1200" cap="none" spc="0" normalizeH="0" baseline="0" noProof="0" dirty="0">
                <a:ln>
                  <a:noFill/>
                </a:ln>
                <a:solidFill>
                  <a:srgbClr val="514843"/>
                </a:solidFill>
                <a:effectLst/>
                <a:uLnTx/>
                <a:uFillTx/>
                <a:latin typeface="Calibri" panose="020F0502020204030204" pitchFamily="34" charset="0"/>
                <a:ea typeface="Times New Roman" panose="02020603050405020304" pitchFamily="18" charset="0"/>
                <a:cs typeface="Times New Roman" panose="02020603050405020304" pitchFamily="18" charset="0"/>
              </a:rPr>
              <a:t> / Luis Mario Fraile Prieto</a:t>
            </a:r>
            <a:endParaRPr kumimoji="0" lang="es-ES" sz="2400" b="1" i="0" u="none" strike="noStrike" kern="1200" cap="none" spc="0" normalizeH="0" baseline="0" noProof="0" dirty="0">
              <a:ln>
                <a:noFill/>
              </a:ln>
              <a:solidFill>
                <a:srgbClr val="514843"/>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386070" marR="29633" lvl="0" indent="0" algn="ctr" defTabSz="914400" rtl="0" eaLnBrk="1" fontAlgn="auto" latinLnBrk="0" hangingPunct="1">
              <a:spcBef>
                <a:spcPts val="0"/>
              </a:spcBef>
              <a:spcAft>
                <a:spcPts val="800"/>
              </a:spcAft>
              <a:buClrTx/>
              <a:buSzTx/>
              <a:buFontTx/>
              <a:buNone/>
              <a:tabLst/>
              <a:defRPr/>
            </a:pPr>
            <a:r>
              <a:rPr kumimoji="0" lang="es-ES_tradnl" sz="2400" b="1" i="0" u="none" strike="noStrike" kern="1200" cap="none" spc="0" normalizeH="0" baseline="0" noProof="0" dirty="0">
                <a:ln>
                  <a:noFill/>
                </a:ln>
                <a:solidFill>
                  <a:srgbClr val="514843"/>
                </a:solidFill>
                <a:effectLst/>
                <a:uLnTx/>
                <a:uFillTx/>
                <a:latin typeface="Calibri" panose="020F0502020204030204" pitchFamily="34" charset="0"/>
                <a:ea typeface="Times New Roman" panose="02020603050405020304" pitchFamily="18" charset="0"/>
                <a:cs typeface="Times New Roman" panose="02020603050405020304" pitchFamily="18" charset="0"/>
              </a:rPr>
              <a:t>ANXO RODRÍGUEZ ÁLVAREZ</a:t>
            </a:r>
          </a:p>
          <a:p>
            <a:pPr marL="386070" marR="29633" lvl="0" indent="0" algn="ctr" defTabSz="914400" rtl="0" eaLnBrk="1" fontAlgn="auto" latinLnBrk="0" hangingPunct="1">
              <a:spcBef>
                <a:spcPts val="0"/>
              </a:spcBef>
              <a:spcAft>
                <a:spcPts val="800"/>
              </a:spcAft>
              <a:buClrTx/>
              <a:buSzTx/>
              <a:buFontTx/>
              <a:buNone/>
              <a:tabLst/>
              <a:defRPr/>
            </a:pPr>
            <a:r>
              <a:rPr kumimoji="0" lang="es-ES_tradnl" sz="1600" b="1" i="0" u="none" strike="noStrike" kern="1200" cap="none" spc="0" normalizeH="0" baseline="0" noProof="0" dirty="0">
                <a:ln>
                  <a:noFill/>
                </a:ln>
                <a:solidFill>
                  <a:srgbClr val="514843"/>
                </a:solidFill>
                <a:effectLst/>
                <a:uLnTx/>
                <a:uFillTx/>
                <a:latin typeface="Arial" panose="020B0604020202020204" pitchFamily="34" charset="0"/>
                <a:ea typeface="Arial" panose="020B0604020202020204" pitchFamily="34" charset="0"/>
                <a:cs typeface="Times New Roman" panose="02020603050405020304" pitchFamily="18" charset="0"/>
              </a:rPr>
              <a:t>Grado en Física </a:t>
            </a:r>
          </a:p>
          <a:p>
            <a:pPr marL="386070" marR="29633" lvl="0" indent="0" algn="ctr" defTabSz="914400" rtl="0" eaLnBrk="1" fontAlgn="auto" latinLnBrk="0" hangingPunct="1">
              <a:spcBef>
                <a:spcPts val="0"/>
              </a:spcBef>
              <a:spcAft>
                <a:spcPts val="800"/>
              </a:spcAft>
              <a:buClrTx/>
              <a:buSzTx/>
              <a:buFontTx/>
              <a:buNone/>
              <a:tabLst/>
              <a:defRPr/>
            </a:pPr>
            <a:r>
              <a:rPr kumimoji="0" lang="es-ES_tradnl" sz="1600" b="1" i="0" u="none" strike="noStrike" kern="1200" cap="none" spc="-7" normalizeH="0" baseline="0" noProof="0" dirty="0">
                <a:ln>
                  <a:noFill/>
                </a:ln>
                <a:solidFill>
                  <a:srgbClr val="514843"/>
                </a:solidFill>
                <a:effectLst/>
                <a:uLnTx/>
                <a:uFillTx/>
                <a:latin typeface="Arial" panose="020B0604020202020204" pitchFamily="34" charset="0"/>
                <a:ea typeface="Calibri" panose="020F0502020204030204" pitchFamily="34" charset="0"/>
                <a:cs typeface="Times New Roman" panose="02020603050405020304" pitchFamily="18" charset="0"/>
              </a:rPr>
              <a:t>Curso</a:t>
            </a:r>
            <a:r>
              <a:rPr kumimoji="0" lang="es-ES_tradnl" sz="1600" b="1" i="0" u="none" strike="noStrike" kern="1200" cap="none" spc="-40" normalizeH="0" baseline="0" noProof="0" dirty="0">
                <a:ln>
                  <a:noFill/>
                </a:ln>
                <a:solidFill>
                  <a:srgbClr val="514843"/>
                </a:solidFill>
                <a:effectLst/>
                <a:uLnTx/>
                <a:uFillTx/>
                <a:latin typeface="Arial" panose="020B0604020202020204" pitchFamily="34" charset="0"/>
                <a:ea typeface="Calibri" panose="020F0502020204030204" pitchFamily="34" charset="0"/>
                <a:cs typeface="Times New Roman" panose="02020603050405020304" pitchFamily="18" charset="0"/>
              </a:rPr>
              <a:t> </a:t>
            </a:r>
            <a:r>
              <a:rPr kumimoji="0" lang="es-ES_tradnl" sz="1600" b="1" i="0" u="none" strike="noStrike" kern="1200" cap="none" spc="0" normalizeH="0" baseline="0" noProof="0" dirty="0">
                <a:ln>
                  <a:noFill/>
                </a:ln>
                <a:solidFill>
                  <a:srgbClr val="514843"/>
                </a:solidFill>
                <a:effectLst/>
                <a:uLnTx/>
                <a:uFillTx/>
                <a:latin typeface="Arial" panose="020B0604020202020204" pitchFamily="34" charset="0"/>
                <a:ea typeface="Calibri" panose="020F0502020204030204" pitchFamily="34" charset="0"/>
                <a:cs typeface="Times New Roman" panose="02020603050405020304" pitchFamily="18" charset="0"/>
              </a:rPr>
              <a:t>académico</a:t>
            </a:r>
            <a:r>
              <a:rPr kumimoji="0" lang="es-ES_tradnl" sz="1600" b="1" i="0" u="none" strike="noStrike" kern="1200" cap="none" spc="-33" normalizeH="0" baseline="0" noProof="0" dirty="0">
                <a:ln>
                  <a:noFill/>
                </a:ln>
                <a:solidFill>
                  <a:srgbClr val="514843"/>
                </a:solidFill>
                <a:effectLst/>
                <a:uLnTx/>
                <a:uFillTx/>
                <a:latin typeface="Arial" panose="020B0604020202020204" pitchFamily="34" charset="0"/>
                <a:ea typeface="Calibri" panose="020F0502020204030204" pitchFamily="34" charset="0"/>
                <a:cs typeface="Times New Roman" panose="02020603050405020304" pitchFamily="18" charset="0"/>
              </a:rPr>
              <a:t> </a:t>
            </a:r>
            <a:r>
              <a:rPr kumimoji="0" lang="es-ES_tradnl" sz="1600" b="1" i="0" u="none" strike="noStrike" kern="1200" cap="none" spc="0" normalizeH="0" baseline="0" noProof="0" dirty="0">
                <a:ln>
                  <a:noFill/>
                </a:ln>
                <a:solidFill>
                  <a:srgbClr val="514843"/>
                </a:solidFill>
                <a:effectLst/>
                <a:uLnTx/>
                <a:uFillTx/>
                <a:latin typeface="Arial" panose="020B0604020202020204" pitchFamily="34" charset="0"/>
                <a:ea typeface="Calibri" panose="020F0502020204030204" pitchFamily="34" charset="0"/>
                <a:cs typeface="Times New Roman" panose="02020603050405020304" pitchFamily="18" charset="0"/>
              </a:rPr>
              <a:t>2019-20</a:t>
            </a:r>
            <a:endParaRPr kumimoji="0" lang="es-ES" sz="1600" b="0" i="0" u="none" strike="noStrike" kern="1200" cap="none" spc="0" normalizeH="0" baseline="0" noProof="0" dirty="0">
              <a:ln>
                <a:noFill/>
              </a:ln>
              <a:solidFill>
                <a:srgbClr val="514843"/>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spcBef>
                <a:spcPts val="0"/>
              </a:spcBef>
              <a:spcAft>
                <a:spcPts val="0"/>
              </a:spcAft>
              <a:buClrTx/>
              <a:buSzTx/>
              <a:buFontTx/>
              <a:buNone/>
              <a:tabLst/>
              <a:defRPr/>
            </a:pPr>
            <a:r>
              <a:rPr kumimoji="0" lang="es-ES_tradnl" sz="1600" b="1" i="0" u="none" strike="noStrike" kern="1200" cap="none" spc="0" normalizeH="0" baseline="0" noProof="0" dirty="0">
                <a:ln>
                  <a:noFill/>
                </a:ln>
                <a:solidFill>
                  <a:srgbClr val="514843"/>
                </a:solidFill>
                <a:effectLst/>
                <a:uLnTx/>
                <a:uFillTx/>
                <a:latin typeface="Arial" panose="020B0604020202020204" pitchFamily="34" charset="0"/>
                <a:ea typeface="Calibri" panose="020F0502020204030204" pitchFamily="34" charset="0"/>
                <a:cs typeface="+mn-cs"/>
              </a:rPr>
              <a:t>       Convocatoria ordinaria</a:t>
            </a:r>
            <a:endParaRPr lang="es-ES" dirty="0"/>
          </a:p>
        </p:txBody>
      </p:sp>
      <p:sp>
        <p:nvSpPr>
          <p:cNvPr id="10" name="CuadroTexto 9">
            <a:extLst>
              <a:ext uri="{FF2B5EF4-FFF2-40B4-BE49-F238E27FC236}">
                <a16:creationId xmlns:a16="http://schemas.microsoft.com/office/drawing/2014/main" id="{CA0F5DDB-A27B-4FCD-9B94-2BC54CAC4EB4}"/>
              </a:ext>
            </a:extLst>
          </p:cNvPr>
          <p:cNvSpPr txBox="1"/>
          <p:nvPr/>
        </p:nvSpPr>
        <p:spPr>
          <a:xfrm>
            <a:off x="1761064" y="2080285"/>
            <a:ext cx="8669865" cy="461665"/>
          </a:xfrm>
          <a:prstGeom prst="rect">
            <a:avLst/>
          </a:prstGeom>
          <a:noFill/>
        </p:spPr>
        <p:txBody>
          <a:bodyPr wrap="square" rtlCol="0">
            <a:spAutoFit/>
          </a:bodyPr>
          <a:lstStyle/>
          <a:p>
            <a:pPr algn="ctr"/>
            <a:r>
              <a:rPr lang="es-ES" sz="2400" b="1" dirty="0"/>
              <a:t>INSTRUMENTACÍÓN NUCLEAR. DETECTORES GAMMA</a:t>
            </a:r>
            <a:r>
              <a:rPr lang="es-ES" dirty="0"/>
              <a:t>.</a:t>
            </a:r>
          </a:p>
        </p:txBody>
      </p:sp>
      <p:pic>
        <p:nvPicPr>
          <p:cNvPr id="11" name="Imagen 10">
            <a:extLst>
              <a:ext uri="{FF2B5EF4-FFF2-40B4-BE49-F238E27FC236}">
                <a16:creationId xmlns:a16="http://schemas.microsoft.com/office/drawing/2014/main" id="{28C32F42-B852-418A-B24C-0BD92E3CB80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0291" y="151482"/>
            <a:ext cx="1848485" cy="2159635"/>
          </a:xfrm>
          <a:prstGeom prst="rect">
            <a:avLst/>
          </a:prstGeom>
          <a:noFill/>
          <a:ln>
            <a:noFill/>
          </a:ln>
        </p:spPr>
      </p:pic>
      <p:pic>
        <p:nvPicPr>
          <p:cNvPr id="13" name="Imagen 12">
            <a:extLst>
              <a:ext uri="{FF2B5EF4-FFF2-40B4-BE49-F238E27FC236}">
                <a16:creationId xmlns:a16="http://schemas.microsoft.com/office/drawing/2014/main" id="{E3984A6B-18E5-45F9-8DAB-F1D975D778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85622" y="151482"/>
            <a:ext cx="1848485" cy="2159635"/>
          </a:xfrm>
          <a:prstGeom prst="rect">
            <a:avLst/>
          </a:prstGeom>
          <a:noFill/>
          <a:ln>
            <a:noFill/>
          </a:ln>
        </p:spPr>
      </p:pic>
    </p:spTree>
    <p:extLst>
      <p:ext uri="{BB962C8B-B14F-4D97-AF65-F5344CB8AC3E}">
        <p14:creationId xmlns:p14="http://schemas.microsoft.com/office/powerpoint/2010/main" val="394594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900" y="76200"/>
            <a:ext cx="9980682" cy="1096962"/>
          </a:xfrm>
        </p:spPr>
        <p:txBody>
          <a:bodyPr rtlCol="0" anchor="b">
            <a:normAutofit/>
          </a:bodyPr>
          <a:lstStyle/>
          <a:p>
            <a:pPr rtl="0"/>
            <a:r>
              <a:rPr lang="es-ES" sz="3200" dirty="0"/>
              <a:t>Detectores sólidos: Detector de centelleo</a:t>
            </a:r>
          </a:p>
        </p:txBody>
      </p:sp>
      <p:graphicFrame>
        <p:nvGraphicFramePr>
          <p:cNvPr id="4" name="Marcador de posición de contenido 3" descr="Lista apilada" title="SmartArt"/>
          <p:cNvGraphicFramePr>
            <a:graphicFrameLocks noGrp="1"/>
          </p:cNvGraphicFramePr>
          <p:nvPr>
            <p:ph idx="1"/>
            <p:extLst>
              <p:ext uri="{D42A27DB-BD31-4B8C-83A1-F6EECF244321}">
                <p14:modId xmlns:p14="http://schemas.microsoft.com/office/powerpoint/2010/main" val="2044805983"/>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3CAB1D1-2344-4C75-BB79-09068D4A1557}"/>
              </a:ext>
            </a:extLst>
          </p:cNvPr>
          <p:cNvSpPr>
            <a:spLocks noGrp="1"/>
          </p:cNvSpPr>
          <p:nvPr>
            <p:ph type="sldNum" sz="quarter" idx="12"/>
          </p:nvPr>
        </p:nvSpPr>
        <p:spPr/>
        <p:txBody>
          <a:bodyPr/>
          <a:lstStyle/>
          <a:p>
            <a:pPr algn="r"/>
            <a:fld id="{0FF54DE5-C571-48E8-A5BC-B369434E2F44}" type="slidenum">
              <a:rPr lang="es-ES" smtClean="0"/>
              <a:pPr algn="r"/>
              <a:t>10</a:t>
            </a:fld>
            <a:endParaRPr lang="es-ES" dirty="0"/>
          </a:p>
        </p:txBody>
      </p:sp>
    </p:spTree>
    <p:extLst>
      <p:ext uri="{BB962C8B-B14F-4D97-AF65-F5344CB8AC3E}">
        <p14:creationId xmlns:p14="http://schemas.microsoft.com/office/powerpoint/2010/main" val="148923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900" y="76200"/>
            <a:ext cx="9980682" cy="1096962"/>
          </a:xfrm>
        </p:spPr>
        <p:txBody>
          <a:bodyPr rtlCol="0" anchor="b">
            <a:normAutofit/>
          </a:bodyPr>
          <a:lstStyle/>
          <a:p>
            <a:pPr rtl="0"/>
            <a:r>
              <a:rPr lang="es-ES" sz="3200" dirty="0"/>
              <a:t>Detectores sólidos: Detectores semiconductores</a:t>
            </a:r>
          </a:p>
        </p:txBody>
      </p:sp>
      <p:graphicFrame>
        <p:nvGraphicFramePr>
          <p:cNvPr id="4" name="Marcador de posición de contenido 3" descr="Lista apilada" title="SmartArt"/>
          <p:cNvGraphicFramePr>
            <a:graphicFrameLocks noGrp="1"/>
          </p:cNvGraphicFramePr>
          <p:nvPr>
            <p:ph idx="1"/>
            <p:extLst>
              <p:ext uri="{D42A27DB-BD31-4B8C-83A1-F6EECF244321}">
                <p14:modId xmlns:p14="http://schemas.microsoft.com/office/powerpoint/2010/main" val="2559901749"/>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3CAB1D1-2344-4C75-BB79-09068D4A1557}"/>
              </a:ext>
            </a:extLst>
          </p:cNvPr>
          <p:cNvSpPr>
            <a:spLocks noGrp="1"/>
          </p:cNvSpPr>
          <p:nvPr>
            <p:ph type="sldNum" sz="quarter" idx="12"/>
          </p:nvPr>
        </p:nvSpPr>
        <p:spPr/>
        <p:txBody>
          <a:bodyPr/>
          <a:lstStyle/>
          <a:p>
            <a:pPr algn="r"/>
            <a:fld id="{0FF54DE5-C571-48E8-A5BC-B369434E2F44}" type="slidenum">
              <a:rPr lang="es-ES" smtClean="0"/>
              <a:pPr algn="r"/>
              <a:t>11</a:t>
            </a:fld>
            <a:endParaRPr lang="es-ES" dirty="0"/>
          </a:p>
        </p:txBody>
      </p:sp>
    </p:spTree>
    <p:extLst>
      <p:ext uri="{BB962C8B-B14F-4D97-AF65-F5344CB8AC3E}">
        <p14:creationId xmlns:p14="http://schemas.microsoft.com/office/powerpoint/2010/main" val="373681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900" y="76200"/>
            <a:ext cx="9980682" cy="1096962"/>
          </a:xfrm>
        </p:spPr>
        <p:txBody>
          <a:bodyPr rtlCol="0" anchor="b">
            <a:normAutofit/>
          </a:bodyPr>
          <a:lstStyle/>
          <a:p>
            <a:pPr rtl="0"/>
            <a:r>
              <a:rPr lang="es-ES" sz="3200" dirty="0"/>
              <a:t>Usos y aplicaciones de los detectores</a:t>
            </a:r>
          </a:p>
        </p:txBody>
      </p:sp>
      <p:graphicFrame>
        <p:nvGraphicFramePr>
          <p:cNvPr id="4" name="Marcador de posición de contenido 3" descr="Lista apilada" title="SmartArt"/>
          <p:cNvGraphicFramePr>
            <a:graphicFrameLocks noGrp="1"/>
          </p:cNvGraphicFramePr>
          <p:nvPr>
            <p:ph idx="1"/>
            <p:extLst>
              <p:ext uri="{D42A27DB-BD31-4B8C-83A1-F6EECF244321}">
                <p14:modId xmlns:p14="http://schemas.microsoft.com/office/powerpoint/2010/main" val="2421108574"/>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3CAB1D1-2344-4C75-BB79-09068D4A1557}"/>
              </a:ext>
            </a:extLst>
          </p:cNvPr>
          <p:cNvSpPr>
            <a:spLocks noGrp="1"/>
          </p:cNvSpPr>
          <p:nvPr>
            <p:ph type="sldNum" sz="quarter" idx="12"/>
          </p:nvPr>
        </p:nvSpPr>
        <p:spPr/>
        <p:txBody>
          <a:bodyPr/>
          <a:lstStyle/>
          <a:p>
            <a:pPr algn="r"/>
            <a:fld id="{0FF54DE5-C571-48E8-A5BC-B369434E2F44}" type="slidenum">
              <a:rPr lang="es-ES" smtClean="0"/>
              <a:pPr algn="r"/>
              <a:t>12</a:t>
            </a:fld>
            <a:endParaRPr lang="es-ES" dirty="0"/>
          </a:p>
        </p:txBody>
      </p:sp>
    </p:spTree>
    <p:extLst>
      <p:ext uri="{BB962C8B-B14F-4D97-AF65-F5344CB8AC3E}">
        <p14:creationId xmlns:p14="http://schemas.microsoft.com/office/powerpoint/2010/main" val="368703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3200" dirty="0"/>
              <a:t>Conclusiones</a:t>
            </a:r>
          </a:p>
        </p:txBody>
      </p:sp>
      <p:sp>
        <p:nvSpPr>
          <p:cNvPr id="3" name="Marcador de posición de contenido 2"/>
          <p:cNvSpPr>
            <a:spLocks noGrp="1"/>
          </p:cNvSpPr>
          <p:nvPr>
            <p:ph sz="half" idx="1"/>
          </p:nvPr>
        </p:nvSpPr>
        <p:spPr>
          <a:xfrm>
            <a:off x="1104900" y="1600200"/>
            <a:ext cx="9980682" cy="4571999"/>
          </a:xfrm>
        </p:spPr>
        <p:txBody>
          <a:bodyPr rtlCol="0">
            <a:normAutofit/>
          </a:bodyPr>
          <a:lstStyle/>
          <a:p>
            <a:pPr rtl="0"/>
            <a:r>
              <a:rPr lang="es-ES" sz="2400" b="1" dirty="0"/>
              <a:t>Radiación gamma</a:t>
            </a:r>
            <a:r>
              <a:rPr lang="es-ES" sz="2400" dirty="0"/>
              <a:t>:</a:t>
            </a:r>
            <a:r>
              <a:rPr lang="es-ES" sz="2400" b="1" dirty="0"/>
              <a:t> </a:t>
            </a:r>
            <a:r>
              <a:rPr lang="es-ES" sz="2400" dirty="0"/>
              <a:t>Alta frecuencia y penetración</a:t>
            </a:r>
          </a:p>
          <a:p>
            <a:pPr rtl="0"/>
            <a:r>
              <a:rPr lang="es-ES" sz="2400" b="1" dirty="0"/>
              <a:t>Interacción: </a:t>
            </a:r>
            <a:r>
              <a:rPr lang="es-ES" sz="2400" dirty="0"/>
              <a:t>Efecto fotoeléctrico, Compton y aniquilación de pares</a:t>
            </a:r>
          </a:p>
          <a:p>
            <a:pPr rtl="0"/>
            <a:r>
              <a:rPr lang="es-ES" sz="2400" b="1" dirty="0"/>
              <a:t>Los detectores gaseosos: </a:t>
            </a:r>
            <a:r>
              <a:rPr lang="es-ES" sz="2400" dirty="0"/>
              <a:t>poco eficientes</a:t>
            </a:r>
          </a:p>
          <a:p>
            <a:pPr rtl="0"/>
            <a:r>
              <a:rPr lang="es-ES" sz="2400" b="1" dirty="0"/>
              <a:t>Los detectores de centelleo </a:t>
            </a:r>
            <a:r>
              <a:rPr lang="es-ES" sz="2400" dirty="0"/>
              <a:t>funcionan mediante espectroscopía</a:t>
            </a:r>
          </a:p>
          <a:p>
            <a:pPr rtl="0"/>
            <a:r>
              <a:rPr lang="es-ES" sz="2400" b="1" dirty="0"/>
              <a:t>El detector semiconductor</a:t>
            </a:r>
            <a:r>
              <a:rPr lang="es-ES" sz="2400" dirty="0"/>
              <a:t> aprovecha las bandas prohibidas</a:t>
            </a:r>
          </a:p>
          <a:p>
            <a:pPr rtl="0"/>
            <a:r>
              <a:rPr lang="es-ES" sz="2400" dirty="0"/>
              <a:t>Los detectores se usan en campos como la medicina</a:t>
            </a:r>
          </a:p>
          <a:p>
            <a:pPr rtl="0"/>
            <a:endParaRPr lang="es-ES" dirty="0"/>
          </a:p>
          <a:p>
            <a:pPr rtl="0"/>
            <a:endParaRPr lang="es-ES" dirty="0"/>
          </a:p>
          <a:p>
            <a:pPr rtl="0"/>
            <a:endParaRPr lang="es-ES" dirty="0"/>
          </a:p>
        </p:txBody>
      </p:sp>
      <p:sp>
        <p:nvSpPr>
          <p:cNvPr id="4" name="Marcador de número de diapositiva 3">
            <a:extLst>
              <a:ext uri="{FF2B5EF4-FFF2-40B4-BE49-F238E27FC236}">
                <a16:creationId xmlns:a16="http://schemas.microsoft.com/office/drawing/2014/main" id="{0E146611-1AF3-4C32-8302-6B2F058AF203}"/>
              </a:ext>
            </a:extLst>
          </p:cNvPr>
          <p:cNvSpPr>
            <a:spLocks noGrp="1"/>
          </p:cNvSpPr>
          <p:nvPr>
            <p:ph type="sldNum" sz="quarter" idx="12"/>
          </p:nvPr>
        </p:nvSpPr>
        <p:spPr/>
        <p:txBody>
          <a:bodyPr/>
          <a:lstStyle/>
          <a:p>
            <a:pPr algn="r"/>
            <a:fld id="{0FF54DE5-C571-48E8-A5BC-B369434E2F44}" type="slidenum">
              <a:rPr lang="es-ES" smtClean="0"/>
              <a:pPr algn="r"/>
              <a:t>13</a:t>
            </a:fld>
            <a:endParaRPr lang="es-ES" dirty="0"/>
          </a:p>
        </p:txBody>
      </p:sp>
    </p:spTree>
    <p:extLst>
      <p:ext uri="{BB962C8B-B14F-4D97-AF65-F5344CB8AC3E}">
        <p14:creationId xmlns:p14="http://schemas.microsoft.com/office/powerpoint/2010/main" val="426448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3200" dirty="0"/>
              <a:t>Bibliografía</a:t>
            </a:r>
          </a:p>
        </p:txBody>
      </p:sp>
      <p:sp>
        <p:nvSpPr>
          <p:cNvPr id="3" name="Marcador de posición de contenido 2"/>
          <p:cNvSpPr>
            <a:spLocks noGrp="1"/>
          </p:cNvSpPr>
          <p:nvPr>
            <p:ph sz="half" idx="1"/>
          </p:nvPr>
        </p:nvSpPr>
        <p:spPr>
          <a:xfrm>
            <a:off x="1104900" y="1600200"/>
            <a:ext cx="9980682" cy="4571999"/>
          </a:xfrm>
        </p:spPr>
        <p:txBody>
          <a:bodyPr rtlCol="0">
            <a:normAutofit fontScale="25000" lnSpcReduction="20000"/>
          </a:bodyPr>
          <a:lstStyle/>
          <a:p>
            <a:pPr algn="just">
              <a:lnSpc>
                <a:spcPct val="150000"/>
              </a:lnSpc>
              <a:spcAft>
                <a:spcPts val="600"/>
              </a:spcAft>
            </a:pPr>
            <a:r>
              <a:rPr lang="en-US" sz="8000" dirty="0" err="1">
                <a:effectLst/>
                <a:ea typeface="Calibri" panose="020F0502020204030204" pitchFamily="34" charset="0"/>
                <a:cs typeface="Times New Roman" panose="02020603050405020304" pitchFamily="18" charset="0"/>
              </a:rPr>
              <a:t>Gnell</a:t>
            </a:r>
            <a:r>
              <a:rPr lang="en-US" sz="8000" dirty="0">
                <a:effectLst/>
                <a:ea typeface="Calibri" panose="020F0502020204030204" pitchFamily="34" charset="0"/>
                <a:cs typeface="Times New Roman" panose="02020603050405020304" pitchFamily="18" charset="0"/>
              </a:rPr>
              <a:t> F. </a:t>
            </a:r>
            <a:r>
              <a:rPr lang="en-US" sz="8000" i="1" dirty="0">
                <a:effectLst/>
                <a:ea typeface="Calibri" panose="020F0502020204030204" pitchFamily="34" charset="0"/>
                <a:cs typeface="Times New Roman" panose="02020603050405020304" pitchFamily="18" charset="0"/>
              </a:rPr>
              <a:t>Knoll (2000). Radiation, Detection and Measurement</a:t>
            </a:r>
            <a:endParaRPr lang="es-ES" sz="8000" dirty="0">
              <a:effectLst/>
              <a:ea typeface="Calibri" panose="020F0502020204030204" pitchFamily="34" charset="0"/>
              <a:cs typeface="Times New Roman" panose="02020603050405020304" pitchFamily="18" charset="0"/>
            </a:endParaRPr>
          </a:p>
          <a:p>
            <a:pPr algn="just">
              <a:lnSpc>
                <a:spcPct val="150000"/>
              </a:lnSpc>
              <a:spcAft>
                <a:spcPts val="600"/>
              </a:spcAft>
            </a:pPr>
            <a:r>
              <a:rPr lang="es-ES_tradnl" sz="8000" dirty="0">
                <a:effectLst/>
                <a:ea typeface="Calibri" panose="020F0502020204030204" pitchFamily="34" charset="0"/>
                <a:cs typeface="Times New Roman" panose="02020603050405020304" pitchFamily="18" charset="0"/>
              </a:rPr>
              <a:t>Giler, D., &amp; Gabriel, A. (2017). </a:t>
            </a:r>
            <a:r>
              <a:rPr lang="es-ES_tradnl" sz="8000" i="1" dirty="0">
                <a:effectLst/>
                <a:ea typeface="Calibri" panose="020F0502020204030204" pitchFamily="34" charset="0"/>
                <a:cs typeface="Times New Roman" panose="02020603050405020304" pitchFamily="18" charset="0"/>
              </a:rPr>
              <a:t>Caracterización de los detectores Cherenkov de </a:t>
            </a:r>
            <a:r>
              <a:rPr lang="es-ES_tradnl" sz="8000" i="1" dirty="0" err="1">
                <a:effectLst/>
                <a:ea typeface="Calibri" panose="020F0502020204030204" pitchFamily="34" charset="0"/>
                <a:cs typeface="Times New Roman" panose="02020603050405020304" pitchFamily="18" charset="0"/>
              </a:rPr>
              <a:t>dgua</a:t>
            </a:r>
            <a:r>
              <a:rPr lang="es-ES_tradnl" sz="8000" i="1" dirty="0">
                <a:effectLst/>
                <a:ea typeface="Calibri" panose="020F0502020204030204" pitchFamily="34" charset="0"/>
                <a:cs typeface="Times New Roman" panose="02020603050405020304" pitchFamily="18" charset="0"/>
              </a:rPr>
              <a:t> de LAGO-México mediante simulación, para la determinación del área efectiva de partículas secundarias generadas por un gamma primario de energías entre 200 </a:t>
            </a:r>
            <a:r>
              <a:rPr lang="es-ES_tradnl" sz="8000" i="1" dirty="0" err="1">
                <a:effectLst/>
                <a:ea typeface="Calibri" panose="020F0502020204030204" pitchFamily="34" charset="0"/>
                <a:cs typeface="Times New Roman" panose="02020603050405020304" pitchFamily="18" charset="0"/>
              </a:rPr>
              <a:t>GeV</a:t>
            </a:r>
            <a:r>
              <a:rPr lang="es-ES_tradnl" sz="8000" i="1" dirty="0">
                <a:effectLst/>
                <a:ea typeface="Calibri" panose="020F0502020204030204" pitchFamily="34" charset="0"/>
                <a:cs typeface="Times New Roman" panose="02020603050405020304" pitchFamily="18" charset="0"/>
              </a:rPr>
              <a:t> y 1.1 </a:t>
            </a:r>
            <a:r>
              <a:rPr lang="es-ES_tradnl" sz="8000" i="1" dirty="0" err="1">
                <a:effectLst/>
                <a:ea typeface="Calibri" panose="020F0502020204030204" pitchFamily="34" charset="0"/>
                <a:cs typeface="Times New Roman" panose="02020603050405020304" pitchFamily="18" charset="0"/>
              </a:rPr>
              <a:t>TeV</a:t>
            </a:r>
            <a:r>
              <a:rPr lang="es-ES_tradnl" sz="8000" dirty="0">
                <a:effectLst/>
                <a:ea typeface="Calibri" panose="020F0502020204030204" pitchFamily="34" charset="0"/>
                <a:cs typeface="Times New Roman" panose="02020603050405020304" pitchFamily="18" charset="0"/>
              </a:rPr>
              <a:t>. Recuperado el 26 de 5 de 2020, de http://bibdigital.epn.edu.ec/bitstream/15000/17304/1/cd-7798.pdf</a:t>
            </a:r>
            <a:endParaRPr lang="es-ES" sz="8000" dirty="0">
              <a:effectLst/>
              <a:ea typeface="Calibri" panose="020F0502020204030204" pitchFamily="34" charset="0"/>
              <a:cs typeface="Times New Roman" panose="02020603050405020304" pitchFamily="18" charset="0"/>
            </a:endParaRPr>
          </a:p>
          <a:p>
            <a:pPr algn="just">
              <a:lnSpc>
                <a:spcPct val="150000"/>
              </a:lnSpc>
              <a:spcAft>
                <a:spcPts val="600"/>
              </a:spcAft>
            </a:pPr>
            <a:r>
              <a:rPr lang="es-ES_tradnl" sz="8000" dirty="0" err="1">
                <a:effectLst/>
                <a:ea typeface="Calibri" panose="020F0502020204030204" pitchFamily="34" charset="0"/>
                <a:cs typeface="Times New Roman" panose="02020603050405020304" pitchFamily="18" charset="0"/>
              </a:rPr>
              <a:t>Kainka</a:t>
            </a:r>
            <a:r>
              <a:rPr lang="es-ES_tradnl" sz="8000" dirty="0">
                <a:effectLst/>
                <a:ea typeface="Calibri" panose="020F0502020204030204" pitchFamily="34" charset="0"/>
                <a:cs typeface="Times New Roman" panose="02020603050405020304" pitchFamily="18" charset="0"/>
              </a:rPr>
              <a:t>, B. (2011). </a:t>
            </a:r>
            <a:r>
              <a:rPr lang="es-ES_tradnl" sz="8000" i="1" dirty="0">
                <a:effectLst/>
                <a:ea typeface="Calibri" panose="020F0502020204030204" pitchFamily="34" charset="0"/>
                <a:cs typeface="Times New Roman" panose="02020603050405020304" pitchFamily="18" charset="0"/>
              </a:rPr>
              <a:t>Fotodiodo para medir rayos gamma: detector de radiación con el BPW34</a:t>
            </a:r>
            <a:r>
              <a:rPr lang="es-ES_tradnl" sz="8000" dirty="0">
                <a:effectLst/>
                <a:ea typeface="Calibri" panose="020F0502020204030204" pitchFamily="34" charset="0"/>
                <a:cs typeface="Times New Roman" panose="02020603050405020304" pitchFamily="18" charset="0"/>
              </a:rPr>
              <a:t>. Recuperado el 20 de 5 de 2020, de https://dialnet.unirioja.es/servlet/articulo?codigo=3630815</a:t>
            </a:r>
            <a:endParaRPr lang="es-ES" sz="8000" dirty="0">
              <a:effectLst/>
              <a:ea typeface="Calibri" panose="020F0502020204030204" pitchFamily="34" charset="0"/>
              <a:cs typeface="Times New Roman" panose="02020603050405020304" pitchFamily="18" charset="0"/>
            </a:endParaRPr>
          </a:p>
          <a:p>
            <a:pPr rtl="0"/>
            <a:endParaRPr lang="es-ES" dirty="0"/>
          </a:p>
          <a:p>
            <a:pPr rtl="0"/>
            <a:endParaRPr lang="es-ES" dirty="0"/>
          </a:p>
          <a:p>
            <a:pPr rtl="0"/>
            <a:endParaRPr lang="es-ES" dirty="0"/>
          </a:p>
          <a:p>
            <a:pPr rtl="0"/>
            <a:endParaRPr lang="es-ES" dirty="0"/>
          </a:p>
        </p:txBody>
      </p:sp>
      <p:sp>
        <p:nvSpPr>
          <p:cNvPr id="4" name="Marcador de número de diapositiva 3">
            <a:extLst>
              <a:ext uri="{FF2B5EF4-FFF2-40B4-BE49-F238E27FC236}">
                <a16:creationId xmlns:a16="http://schemas.microsoft.com/office/drawing/2014/main" id="{0E146611-1AF3-4C32-8302-6B2F058AF203}"/>
              </a:ext>
            </a:extLst>
          </p:cNvPr>
          <p:cNvSpPr>
            <a:spLocks noGrp="1"/>
          </p:cNvSpPr>
          <p:nvPr>
            <p:ph type="sldNum" sz="quarter" idx="12"/>
          </p:nvPr>
        </p:nvSpPr>
        <p:spPr/>
        <p:txBody>
          <a:bodyPr/>
          <a:lstStyle/>
          <a:p>
            <a:pPr algn="r"/>
            <a:fld id="{0FF54DE5-C571-48E8-A5BC-B369434E2F44}" type="slidenum">
              <a:rPr lang="es-ES" smtClean="0"/>
              <a:pPr algn="r"/>
              <a:t>14</a:t>
            </a:fld>
            <a:endParaRPr lang="es-ES" dirty="0"/>
          </a:p>
        </p:txBody>
      </p:sp>
    </p:spTree>
    <p:extLst>
      <p:ext uri="{BB962C8B-B14F-4D97-AF65-F5344CB8AC3E}">
        <p14:creationId xmlns:p14="http://schemas.microsoft.com/office/powerpoint/2010/main" val="229952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3200" dirty="0"/>
              <a:t>Bibliografía</a:t>
            </a:r>
          </a:p>
        </p:txBody>
      </p:sp>
      <p:sp>
        <p:nvSpPr>
          <p:cNvPr id="3" name="Marcador de posición de contenido 2"/>
          <p:cNvSpPr>
            <a:spLocks noGrp="1"/>
          </p:cNvSpPr>
          <p:nvPr>
            <p:ph sz="half" idx="1"/>
          </p:nvPr>
        </p:nvSpPr>
        <p:spPr>
          <a:xfrm>
            <a:off x="1104900" y="1600200"/>
            <a:ext cx="9980682" cy="4571999"/>
          </a:xfrm>
        </p:spPr>
        <p:txBody>
          <a:bodyPr rtlCol="0">
            <a:normAutofit fontScale="25000" lnSpcReduction="20000"/>
          </a:bodyPr>
          <a:lstStyle/>
          <a:p>
            <a:pPr algn="just">
              <a:lnSpc>
                <a:spcPct val="150000"/>
              </a:lnSpc>
              <a:spcAft>
                <a:spcPts val="600"/>
              </a:spcAft>
            </a:pPr>
            <a:r>
              <a:rPr lang="es-ES_tradnl" sz="8000" dirty="0" err="1">
                <a:effectLst/>
                <a:ea typeface="Calibri" panose="020F0502020204030204" pitchFamily="34" charset="0"/>
                <a:cs typeface="Times New Roman" panose="02020603050405020304" pitchFamily="18" charset="0"/>
              </a:rPr>
              <a:t>Laá</a:t>
            </a:r>
            <a:r>
              <a:rPr lang="es-ES_tradnl" sz="8000" dirty="0">
                <a:effectLst/>
                <a:ea typeface="Calibri" panose="020F0502020204030204" pitchFamily="34" charset="0"/>
                <a:cs typeface="Times New Roman" panose="02020603050405020304" pitchFamily="18" charset="0"/>
              </a:rPr>
              <a:t>, M. P. (2012). </a:t>
            </a:r>
            <a:r>
              <a:rPr lang="es-ES_tradnl" sz="8000" i="1" dirty="0">
                <a:effectLst/>
                <a:ea typeface="Calibri" panose="020F0502020204030204" pitchFamily="34" charset="0"/>
                <a:cs typeface="Times New Roman" panose="02020603050405020304" pitchFamily="18" charset="0"/>
              </a:rPr>
              <a:t>Procedimiento de entrenamiento de redes neuronales para detectores </a:t>
            </a:r>
            <a:r>
              <a:rPr lang="es-ES_tradnl" sz="8000" i="1" dirty="0" err="1">
                <a:effectLst/>
                <a:ea typeface="Calibri" panose="020F0502020204030204" pitchFamily="34" charset="0"/>
                <a:cs typeface="Times New Roman" panose="02020603050405020304" pitchFamily="18" charset="0"/>
              </a:rPr>
              <a:t>centelleadores</a:t>
            </a:r>
            <a:r>
              <a:rPr lang="es-ES_tradnl" sz="8000" i="1" dirty="0">
                <a:effectLst/>
                <a:ea typeface="Calibri" panose="020F0502020204030204" pitchFamily="34" charset="0"/>
                <a:cs typeface="Times New Roman" panose="02020603050405020304" pitchFamily="18" charset="0"/>
              </a:rPr>
              <a:t>.</a:t>
            </a:r>
            <a:r>
              <a:rPr lang="es-ES_tradnl" sz="8000" dirty="0">
                <a:effectLst/>
                <a:ea typeface="Calibri" panose="020F0502020204030204" pitchFamily="34" charset="0"/>
                <a:cs typeface="Times New Roman" panose="02020603050405020304" pitchFamily="18" charset="0"/>
              </a:rPr>
              <a:t> Recuperado el 16 de 6 de 2020, de https://patents.google.com/patent/ES2435093A2/es</a:t>
            </a:r>
          </a:p>
          <a:p>
            <a:pPr algn="just">
              <a:lnSpc>
                <a:spcPct val="150000"/>
              </a:lnSpc>
              <a:spcAft>
                <a:spcPts val="600"/>
              </a:spcAft>
            </a:pPr>
            <a:r>
              <a:rPr lang="es-ES_tradnl" sz="8000" dirty="0">
                <a:effectLst/>
                <a:ea typeface="Calibri" panose="020F0502020204030204" pitchFamily="34" charset="0"/>
                <a:cs typeface="Times New Roman" panose="02020603050405020304" pitchFamily="18" charset="0"/>
              </a:rPr>
              <a:t>Morales, J. M. (1993). </a:t>
            </a:r>
            <a:r>
              <a:rPr lang="es-ES_tradnl" sz="8000" i="1" dirty="0">
                <a:effectLst/>
                <a:ea typeface="Calibri" panose="020F0502020204030204" pitchFamily="34" charset="0"/>
                <a:cs typeface="Times New Roman" panose="02020603050405020304" pitchFamily="18" charset="0"/>
              </a:rPr>
              <a:t>Empleo del yoduro de mercurio como detector de radiación gamma</a:t>
            </a:r>
            <a:r>
              <a:rPr lang="es-ES_tradnl" sz="8000" dirty="0">
                <a:effectLst/>
                <a:ea typeface="Calibri" panose="020F0502020204030204" pitchFamily="34" charset="0"/>
                <a:cs typeface="Times New Roman" panose="02020603050405020304" pitchFamily="18" charset="0"/>
              </a:rPr>
              <a:t>. Recuperado el 26 de 5 de 2020, de https://dialnet.unirioja.es/servlet/tesis?codigo=201045</a:t>
            </a:r>
            <a:endParaRPr lang="es-ES" sz="8000" dirty="0">
              <a:effectLst/>
              <a:ea typeface="Calibri" panose="020F0502020204030204" pitchFamily="34" charset="0"/>
              <a:cs typeface="Times New Roman" panose="02020603050405020304" pitchFamily="18" charset="0"/>
            </a:endParaRPr>
          </a:p>
          <a:p>
            <a:pPr algn="just">
              <a:lnSpc>
                <a:spcPct val="150000"/>
              </a:lnSpc>
              <a:spcAft>
                <a:spcPts val="600"/>
              </a:spcAft>
            </a:pPr>
            <a:r>
              <a:rPr lang="es-ES_tradnl" sz="8000" dirty="0">
                <a:effectLst/>
                <a:ea typeface="Calibri" panose="020F0502020204030204" pitchFamily="34" charset="0"/>
                <a:cs typeface="Times New Roman" panose="02020603050405020304" pitchFamily="18" charset="0"/>
              </a:rPr>
              <a:t>Olaizola, A. M. (2000). </a:t>
            </a:r>
            <a:r>
              <a:rPr lang="es-ES_tradnl" sz="8000" i="1" dirty="0">
                <a:effectLst/>
                <a:ea typeface="Calibri" panose="020F0502020204030204" pitchFamily="34" charset="0"/>
                <a:cs typeface="Times New Roman" panose="02020603050405020304" pitchFamily="18" charset="0"/>
              </a:rPr>
              <a:t>Búsqueda de fuentes cósmicas de radiación gamma de muy alta energía con el detector </a:t>
            </a:r>
            <a:r>
              <a:rPr lang="es-ES_tradnl" sz="8000" i="1" dirty="0" err="1">
                <a:effectLst/>
                <a:ea typeface="Calibri" panose="020F0502020204030204" pitchFamily="34" charset="0"/>
                <a:cs typeface="Times New Roman" panose="02020603050405020304" pitchFamily="18" charset="0"/>
              </a:rPr>
              <a:t>airobicc</a:t>
            </a:r>
            <a:r>
              <a:rPr lang="es-ES_tradnl" sz="8000" dirty="0">
                <a:effectLst/>
                <a:ea typeface="Calibri" panose="020F0502020204030204" pitchFamily="34" charset="0"/>
                <a:cs typeface="Times New Roman" panose="02020603050405020304" pitchFamily="18" charset="0"/>
              </a:rPr>
              <a:t>. Recuperado el 22 de 5 de 2020, de https://dialnet.unirioja.es/servlet/tesis?codigo=10497</a:t>
            </a:r>
            <a:endParaRPr lang="es-ES" sz="8000" dirty="0">
              <a:effectLst/>
              <a:ea typeface="Calibri" panose="020F0502020204030204" pitchFamily="34" charset="0"/>
              <a:cs typeface="Times New Roman" panose="02020603050405020304" pitchFamily="18" charset="0"/>
            </a:endParaRPr>
          </a:p>
          <a:p>
            <a:pPr rtl="0"/>
            <a:endParaRPr lang="es-ES" dirty="0"/>
          </a:p>
          <a:p>
            <a:pPr rtl="0"/>
            <a:endParaRPr lang="es-ES" dirty="0"/>
          </a:p>
          <a:p>
            <a:pPr rtl="0"/>
            <a:endParaRPr lang="es-ES" dirty="0"/>
          </a:p>
          <a:p>
            <a:pPr rtl="0"/>
            <a:endParaRPr lang="es-ES" dirty="0"/>
          </a:p>
        </p:txBody>
      </p:sp>
      <p:sp>
        <p:nvSpPr>
          <p:cNvPr id="4" name="Marcador de número de diapositiva 3">
            <a:extLst>
              <a:ext uri="{FF2B5EF4-FFF2-40B4-BE49-F238E27FC236}">
                <a16:creationId xmlns:a16="http://schemas.microsoft.com/office/drawing/2014/main" id="{0E146611-1AF3-4C32-8302-6B2F058AF203}"/>
              </a:ext>
            </a:extLst>
          </p:cNvPr>
          <p:cNvSpPr>
            <a:spLocks noGrp="1"/>
          </p:cNvSpPr>
          <p:nvPr>
            <p:ph type="sldNum" sz="quarter" idx="12"/>
          </p:nvPr>
        </p:nvSpPr>
        <p:spPr/>
        <p:txBody>
          <a:bodyPr/>
          <a:lstStyle/>
          <a:p>
            <a:pPr algn="r"/>
            <a:fld id="{0FF54DE5-C571-48E8-A5BC-B369434E2F44}" type="slidenum">
              <a:rPr lang="es-ES" smtClean="0"/>
              <a:pPr algn="r"/>
              <a:t>15</a:t>
            </a:fld>
            <a:endParaRPr lang="es-ES" dirty="0"/>
          </a:p>
        </p:txBody>
      </p:sp>
    </p:spTree>
    <p:extLst>
      <p:ext uri="{BB962C8B-B14F-4D97-AF65-F5344CB8AC3E}">
        <p14:creationId xmlns:p14="http://schemas.microsoft.com/office/powerpoint/2010/main" val="2742811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3200" dirty="0"/>
              <a:t>Bibliografía</a:t>
            </a:r>
          </a:p>
        </p:txBody>
      </p:sp>
      <p:sp>
        <p:nvSpPr>
          <p:cNvPr id="3" name="Marcador de posición de contenido 2"/>
          <p:cNvSpPr>
            <a:spLocks noGrp="1"/>
          </p:cNvSpPr>
          <p:nvPr>
            <p:ph sz="half" idx="1"/>
          </p:nvPr>
        </p:nvSpPr>
        <p:spPr>
          <a:xfrm>
            <a:off x="1104900" y="1600200"/>
            <a:ext cx="9980682" cy="4571999"/>
          </a:xfrm>
        </p:spPr>
        <p:txBody>
          <a:bodyPr rtlCol="0">
            <a:normAutofit fontScale="70000" lnSpcReduction="20000"/>
          </a:bodyPr>
          <a:lstStyle/>
          <a:p>
            <a:pPr algn="just">
              <a:lnSpc>
                <a:spcPct val="150000"/>
              </a:lnSpc>
              <a:spcAft>
                <a:spcPts val="600"/>
              </a:spcAft>
            </a:pPr>
            <a:r>
              <a:rPr lang="es-ES_tradnl" sz="2800" dirty="0">
                <a:effectLst/>
                <a:ea typeface="Calibri" panose="020F0502020204030204" pitchFamily="34" charset="0"/>
                <a:cs typeface="Times New Roman" panose="02020603050405020304" pitchFamily="18" charset="0"/>
              </a:rPr>
              <a:t>Sanz, J. R. (2017). </a:t>
            </a:r>
            <a:r>
              <a:rPr lang="es-ES_tradnl" sz="2800" i="1" dirty="0">
                <a:effectLst/>
                <a:ea typeface="Calibri" panose="020F0502020204030204" pitchFamily="34" charset="0"/>
                <a:cs typeface="Times New Roman" panose="02020603050405020304" pitchFamily="18" charset="0"/>
              </a:rPr>
              <a:t>Estudio de nuevos detectores para espectrometría de radiación gamma</a:t>
            </a:r>
            <a:r>
              <a:rPr lang="es-ES_tradnl" sz="2800" dirty="0">
                <a:effectLst/>
                <a:ea typeface="Calibri" panose="020F0502020204030204" pitchFamily="34" charset="0"/>
                <a:cs typeface="Times New Roman" panose="02020603050405020304" pitchFamily="18" charset="0"/>
              </a:rPr>
              <a:t>. Recuperado el 21 de 5 de 2020, de http://oa.upm.es/49203</a:t>
            </a:r>
          </a:p>
          <a:p>
            <a:pPr algn="just">
              <a:lnSpc>
                <a:spcPct val="150000"/>
              </a:lnSpc>
              <a:spcAft>
                <a:spcPts val="600"/>
              </a:spcAft>
            </a:pPr>
            <a:r>
              <a:rPr lang="es-ES_tradnl" sz="2800" dirty="0">
                <a:effectLst/>
                <a:ea typeface="Calibri" panose="020F0502020204030204" pitchFamily="34" charset="0"/>
                <a:cs typeface="Times New Roman" panose="02020603050405020304" pitchFamily="18" charset="0"/>
              </a:rPr>
              <a:t>Zamorano, T., &amp; Javier, F. (2017). </a:t>
            </a:r>
            <a:r>
              <a:rPr lang="es-ES_tradnl" sz="2800" i="1" dirty="0">
                <a:effectLst/>
                <a:ea typeface="Calibri" panose="020F0502020204030204" pitchFamily="34" charset="0"/>
                <a:cs typeface="Times New Roman" panose="02020603050405020304" pitchFamily="18" charset="0"/>
              </a:rPr>
              <a:t>Análisis y diseño de un detector compacto de radiación gamma de estado sólido para espectrometría</a:t>
            </a:r>
            <a:r>
              <a:rPr lang="es-ES_tradnl" sz="2800" dirty="0">
                <a:effectLst/>
                <a:ea typeface="Calibri" panose="020F0502020204030204" pitchFamily="34" charset="0"/>
                <a:cs typeface="Times New Roman" panose="02020603050405020304" pitchFamily="18" charset="0"/>
              </a:rPr>
              <a:t>. Recuperado el 22 de 5 de 2020, de http://oa.upm.es/44542</a:t>
            </a:r>
            <a:endParaRPr lang="es-ES" sz="2800" dirty="0">
              <a:effectLst/>
              <a:ea typeface="Calibri" panose="020F0502020204030204" pitchFamily="34" charset="0"/>
              <a:cs typeface="Times New Roman" panose="02020603050405020304" pitchFamily="18" charset="0"/>
            </a:endParaRPr>
          </a:p>
          <a:p>
            <a:pPr algn="just">
              <a:lnSpc>
                <a:spcPct val="150000"/>
              </a:lnSpc>
              <a:spcAft>
                <a:spcPts val="600"/>
              </a:spcAft>
            </a:pPr>
            <a:r>
              <a:rPr lang="es-ES_tradnl" sz="2800" dirty="0">
                <a:effectLst/>
                <a:ea typeface="Calibri" panose="020F0502020204030204" pitchFamily="34" charset="0"/>
                <a:cs typeface="Times New Roman" panose="02020603050405020304" pitchFamily="18" charset="0"/>
              </a:rPr>
              <a:t> (Sánchez Uribe, N. (2011). </a:t>
            </a:r>
            <a:r>
              <a:rPr lang="es-ES_tradnl" sz="2800" i="1" dirty="0">
                <a:effectLst/>
                <a:ea typeface="Calibri" panose="020F0502020204030204" pitchFamily="34" charset="0"/>
                <a:cs typeface="Times New Roman" panose="02020603050405020304" pitchFamily="18" charset="0"/>
              </a:rPr>
              <a:t>Medición de dosis recibida por el personal ocupacionalmente expuesto del departamento de medicina nuclear del INCAN. </a:t>
            </a:r>
            <a:r>
              <a:rPr lang="es-ES_tradnl" sz="2800" dirty="0">
                <a:effectLst/>
                <a:ea typeface="Calibri" panose="020F0502020204030204" pitchFamily="34" charset="0"/>
                <a:cs typeface="Times New Roman" panose="02020603050405020304" pitchFamily="18" charset="0"/>
              </a:rPr>
              <a:t>Recuperado el 15 de 6 de 2020 de </a:t>
            </a:r>
            <a:r>
              <a:rPr lang="es-ES_tradnl" sz="2800" u="sng" dirty="0">
                <a:solidFill>
                  <a:srgbClr val="0000FF"/>
                </a:solidFill>
                <a:effectLst/>
                <a:ea typeface="Calibri" panose="020F0502020204030204" pitchFamily="34" charset="0"/>
                <a:cs typeface="Times New Roman" panose="02020603050405020304" pitchFamily="18" charset="0"/>
                <a:hlinkClick r:id="rId3"/>
              </a:rPr>
              <a:t>https://inis.iaea.org/collection/NCLCollectionStore/_Public/43/124/43124059.pdf</a:t>
            </a:r>
            <a:endParaRPr lang="es-ES" sz="2800" dirty="0">
              <a:effectLst/>
              <a:ea typeface="Calibri" panose="020F0502020204030204" pitchFamily="34" charset="0"/>
              <a:cs typeface="Times New Roman" panose="02020603050405020304" pitchFamily="18" charset="0"/>
            </a:endParaRPr>
          </a:p>
          <a:p>
            <a:pPr rtl="0"/>
            <a:endParaRPr lang="es-ES" sz="2800" dirty="0"/>
          </a:p>
          <a:p>
            <a:pPr rtl="0"/>
            <a:endParaRPr lang="es-ES" dirty="0"/>
          </a:p>
          <a:p>
            <a:pPr rtl="0"/>
            <a:endParaRPr lang="es-ES" dirty="0"/>
          </a:p>
          <a:p>
            <a:pPr rtl="0"/>
            <a:endParaRPr lang="es-ES" dirty="0"/>
          </a:p>
        </p:txBody>
      </p:sp>
      <p:sp>
        <p:nvSpPr>
          <p:cNvPr id="4" name="Marcador de número de diapositiva 3">
            <a:extLst>
              <a:ext uri="{FF2B5EF4-FFF2-40B4-BE49-F238E27FC236}">
                <a16:creationId xmlns:a16="http://schemas.microsoft.com/office/drawing/2014/main" id="{0E146611-1AF3-4C32-8302-6B2F058AF203}"/>
              </a:ext>
            </a:extLst>
          </p:cNvPr>
          <p:cNvSpPr>
            <a:spLocks noGrp="1"/>
          </p:cNvSpPr>
          <p:nvPr>
            <p:ph type="sldNum" sz="quarter" idx="12"/>
          </p:nvPr>
        </p:nvSpPr>
        <p:spPr/>
        <p:txBody>
          <a:bodyPr/>
          <a:lstStyle/>
          <a:p>
            <a:pPr algn="r"/>
            <a:fld id="{0FF54DE5-C571-48E8-A5BC-B369434E2F44}" type="slidenum">
              <a:rPr lang="es-ES" smtClean="0"/>
              <a:pPr algn="r"/>
              <a:t>16</a:t>
            </a:fld>
            <a:endParaRPr lang="es-ES" dirty="0"/>
          </a:p>
        </p:txBody>
      </p:sp>
    </p:spTree>
    <p:extLst>
      <p:ext uri="{BB962C8B-B14F-4D97-AF65-F5344CB8AC3E}">
        <p14:creationId xmlns:p14="http://schemas.microsoft.com/office/powerpoint/2010/main" val="104585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3200" dirty="0"/>
              <a:t>Índice</a:t>
            </a:r>
          </a:p>
        </p:txBody>
      </p:sp>
      <p:sp>
        <p:nvSpPr>
          <p:cNvPr id="14" name="Marcador de posición de contenido 13"/>
          <p:cNvSpPr>
            <a:spLocks noGrp="1"/>
          </p:cNvSpPr>
          <p:nvPr>
            <p:ph idx="1"/>
          </p:nvPr>
        </p:nvSpPr>
        <p:spPr/>
        <p:txBody>
          <a:bodyPr rtlCol="0">
            <a:normAutofit/>
          </a:bodyPr>
          <a:lstStyle/>
          <a:p>
            <a:pPr rtl="0"/>
            <a:r>
              <a:rPr lang="es-ES" sz="2400" dirty="0"/>
              <a:t>Objetivos</a:t>
            </a:r>
          </a:p>
          <a:p>
            <a:pPr rtl="0"/>
            <a:r>
              <a:rPr lang="es-ES" sz="2400" dirty="0"/>
              <a:t>Metodología</a:t>
            </a:r>
          </a:p>
          <a:p>
            <a:pPr rtl="0"/>
            <a:r>
              <a:rPr lang="es-ES" sz="2400" dirty="0"/>
              <a:t>Radiación Gamma</a:t>
            </a:r>
          </a:p>
          <a:p>
            <a:pPr rtl="0"/>
            <a:r>
              <a:rPr lang="es-ES" sz="2400" dirty="0"/>
              <a:t>Detectores Gamma</a:t>
            </a:r>
          </a:p>
          <a:p>
            <a:pPr rtl="0"/>
            <a:r>
              <a:rPr lang="es-ES" sz="2400" dirty="0"/>
              <a:t>Usos y aplicaciones de los detectores</a:t>
            </a:r>
          </a:p>
          <a:p>
            <a:pPr rtl="0"/>
            <a:r>
              <a:rPr lang="es-ES" sz="2400" dirty="0"/>
              <a:t>Conclusiones</a:t>
            </a:r>
          </a:p>
          <a:p>
            <a:pPr rtl="0"/>
            <a:r>
              <a:rPr lang="es-ES" sz="2400" dirty="0"/>
              <a:t>Bibliografía</a:t>
            </a:r>
          </a:p>
        </p:txBody>
      </p:sp>
      <p:sp>
        <p:nvSpPr>
          <p:cNvPr id="2" name="Marcador de número de diapositiva 1">
            <a:extLst>
              <a:ext uri="{FF2B5EF4-FFF2-40B4-BE49-F238E27FC236}">
                <a16:creationId xmlns:a16="http://schemas.microsoft.com/office/drawing/2014/main" id="{FCE271ED-5759-4811-909E-1A18D26B2C11}"/>
              </a:ext>
            </a:extLst>
          </p:cNvPr>
          <p:cNvSpPr>
            <a:spLocks noGrp="1"/>
          </p:cNvSpPr>
          <p:nvPr>
            <p:ph type="sldNum" sz="quarter" idx="12"/>
          </p:nvPr>
        </p:nvSpPr>
        <p:spPr/>
        <p:txBody>
          <a:bodyPr/>
          <a:lstStyle/>
          <a:p>
            <a:pPr algn="r"/>
            <a:fld id="{0FF54DE5-C571-48E8-A5BC-B369434E2F44}" type="slidenum">
              <a:rPr lang="es-ES" smtClean="0"/>
              <a:pPr algn="r"/>
              <a:t>2</a:t>
            </a:fld>
            <a:endParaRPr lang="es-E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3200" dirty="0"/>
              <a:t>Objetivos</a:t>
            </a:r>
          </a:p>
        </p:txBody>
      </p:sp>
      <p:sp>
        <p:nvSpPr>
          <p:cNvPr id="3" name="Marcador de posición de contenido 2"/>
          <p:cNvSpPr>
            <a:spLocks noGrp="1"/>
          </p:cNvSpPr>
          <p:nvPr>
            <p:ph sz="half" idx="1"/>
          </p:nvPr>
        </p:nvSpPr>
        <p:spPr>
          <a:xfrm>
            <a:off x="1104899" y="1600200"/>
            <a:ext cx="7182757" cy="4568371"/>
          </a:xfrm>
        </p:spPr>
        <p:txBody>
          <a:bodyPr rtlCol="0"/>
          <a:lstStyle/>
          <a:p>
            <a:pPr rtl="0"/>
            <a:r>
              <a:rPr lang="es-ES" sz="2400" dirty="0"/>
              <a:t>Presentar la radiación gamma</a:t>
            </a:r>
          </a:p>
          <a:p>
            <a:pPr rtl="0"/>
            <a:r>
              <a:rPr lang="es-ES" sz="2400" dirty="0"/>
              <a:t>Detectores gamma</a:t>
            </a:r>
          </a:p>
          <a:p>
            <a:pPr rtl="0"/>
            <a:r>
              <a:rPr lang="es-ES" sz="2400" dirty="0"/>
              <a:t>Aplicar conocimientos de la carrera</a:t>
            </a:r>
          </a:p>
          <a:p>
            <a:pPr rtl="0"/>
            <a:endParaRPr lang="es-ES" dirty="0"/>
          </a:p>
        </p:txBody>
      </p:sp>
      <p:sp>
        <p:nvSpPr>
          <p:cNvPr id="4" name="Marcador de número de diapositiva 3">
            <a:extLst>
              <a:ext uri="{FF2B5EF4-FFF2-40B4-BE49-F238E27FC236}">
                <a16:creationId xmlns:a16="http://schemas.microsoft.com/office/drawing/2014/main" id="{2D64BBEC-A8D8-405E-B4FF-8A668880DD88}"/>
              </a:ext>
            </a:extLst>
          </p:cNvPr>
          <p:cNvSpPr>
            <a:spLocks noGrp="1"/>
          </p:cNvSpPr>
          <p:nvPr>
            <p:ph type="sldNum" sz="quarter" idx="12"/>
          </p:nvPr>
        </p:nvSpPr>
        <p:spPr/>
        <p:txBody>
          <a:bodyPr/>
          <a:lstStyle/>
          <a:p>
            <a:pPr algn="r"/>
            <a:fld id="{0FF54DE5-C571-48E8-A5BC-B369434E2F44}" type="slidenum">
              <a:rPr lang="es-ES" smtClean="0"/>
              <a:pPr algn="r"/>
              <a:t>3</a:t>
            </a:fld>
            <a:endParaRPr lang="es-ES" dirty="0"/>
          </a:p>
        </p:txBody>
      </p:sp>
    </p:spTree>
    <p:extLst>
      <p:ext uri="{BB962C8B-B14F-4D97-AF65-F5344CB8AC3E}">
        <p14:creationId xmlns:p14="http://schemas.microsoft.com/office/powerpoint/2010/main" val="113659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900" y="-8467"/>
            <a:ext cx="9980682" cy="1096962"/>
          </a:xfrm>
        </p:spPr>
        <p:txBody>
          <a:bodyPr rtlCol="0" anchor="b">
            <a:normAutofit/>
          </a:bodyPr>
          <a:lstStyle/>
          <a:p>
            <a:pPr rtl="0"/>
            <a:r>
              <a:rPr lang="es-ES" sz="3200"/>
              <a:t>Metodología</a:t>
            </a:r>
          </a:p>
        </p:txBody>
      </p:sp>
      <p:graphicFrame>
        <p:nvGraphicFramePr>
          <p:cNvPr id="4" name="Marcador de posición de contenido 3" descr="Lista apilada" title="SmartArt"/>
          <p:cNvGraphicFramePr>
            <a:graphicFrameLocks noGrp="1"/>
          </p:cNvGraphicFramePr>
          <p:nvPr>
            <p:ph sz="half" idx="1"/>
            <p:extLst>
              <p:ext uri="{D42A27DB-BD31-4B8C-83A1-F6EECF244321}">
                <p14:modId xmlns:p14="http://schemas.microsoft.com/office/powerpoint/2010/main" val="3004239610"/>
              </p:ext>
            </p:extLst>
          </p:nvPr>
        </p:nvGraphicFramePr>
        <p:xfrm>
          <a:off x="1104899" y="1600200"/>
          <a:ext cx="9980681"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B1F33332-107E-4F84-968E-9B7A4EE124E8}"/>
              </a:ext>
            </a:extLst>
          </p:cNvPr>
          <p:cNvSpPr>
            <a:spLocks noGrp="1"/>
          </p:cNvSpPr>
          <p:nvPr>
            <p:ph type="sldNum" sz="quarter" idx="12"/>
          </p:nvPr>
        </p:nvSpPr>
        <p:spPr/>
        <p:txBody>
          <a:bodyPr/>
          <a:lstStyle/>
          <a:p>
            <a:pPr algn="r"/>
            <a:fld id="{0FF54DE5-C571-48E8-A5BC-B369434E2F44}" type="slidenum">
              <a:rPr lang="es-ES" smtClean="0"/>
              <a:pPr algn="r"/>
              <a:t>4</a:t>
            </a:fld>
            <a:endParaRPr lang="es-ES"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3200" dirty="0"/>
              <a:t>Radiación gamma</a:t>
            </a:r>
          </a:p>
        </p:txBody>
      </p:sp>
      <mc:AlternateContent xmlns:mc="http://schemas.openxmlformats.org/markup-compatibility/2006" xmlns:a14="http://schemas.microsoft.com/office/drawing/2010/main">
        <mc:Choice Requires="a14">
          <p:sp>
            <p:nvSpPr>
              <p:cNvPr id="3" name="Marcador de posición de contenido 2"/>
              <p:cNvSpPr>
                <a:spLocks noGrp="1"/>
              </p:cNvSpPr>
              <p:nvPr>
                <p:ph sz="half" idx="1"/>
              </p:nvPr>
            </p:nvSpPr>
            <p:spPr>
              <a:xfrm>
                <a:off x="1104900" y="1600200"/>
                <a:ext cx="9980682" cy="4571999"/>
              </a:xfrm>
            </p:spPr>
            <p:txBody>
              <a:bodyPr rtlCol="0"/>
              <a:lstStyle/>
              <a:p>
                <a:pPr rtl="0"/>
                <a:r>
                  <a:rPr lang="es-ES" sz="2400" b="1" dirty="0"/>
                  <a:t>Origen: </a:t>
                </a:r>
                <a:r>
                  <a:rPr lang="es-ES" sz="2400" dirty="0"/>
                  <a:t>Desintegraciones, interacciones de los rayos cósmicos con la </a:t>
                </a:r>
                <a:r>
                  <a:rPr lang="es-ES" sz="2400" dirty="0" err="1"/>
                  <a:t>a´tmósfera</a:t>
                </a:r>
                <a:r>
                  <a:rPr lang="es-ES" sz="2400" dirty="0"/>
                  <a:t>, tormentas eléctricas…</a:t>
                </a:r>
              </a:p>
              <a:p>
                <a:pPr rtl="0"/>
                <a:r>
                  <a:rPr lang="es-ES" sz="2400" b="1" dirty="0"/>
                  <a:t>Radiación ionizante: </a:t>
                </a:r>
                <a:r>
                  <a:rPr lang="es-ES" sz="2400" dirty="0"/>
                  <a:t>Riesgos, medidas de protección y aplicaciones</a:t>
                </a:r>
              </a:p>
              <a:p>
                <a:pPr rtl="0"/>
                <a:r>
                  <a:rPr lang="es-ES" sz="2400" b="1" dirty="0"/>
                  <a:t>Características:</a:t>
                </a:r>
              </a:p>
              <a:p>
                <a:pPr marL="914400" lvl="1" indent="-457200">
                  <a:buFont typeface="+mj-lt"/>
                  <a:buAutoNum type="arabicPeriod"/>
                </a:pPr>
                <a:r>
                  <a:rPr lang="es-ES" sz="2400" dirty="0"/>
                  <a:t>Frecuencia superior a </a:t>
                </a:r>
                <a14:m>
                  <m:oMath xmlns:m="http://schemas.openxmlformats.org/officeDocument/2006/math">
                    <m:sSup>
                      <m:sSupPr>
                        <m:ctrlPr>
                          <a:rPr lang="es-ES" sz="2400" i="1" smtClean="0">
                            <a:latin typeface="Cambria Math" panose="02040503050406030204" pitchFamily="18" charset="0"/>
                          </a:rPr>
                        </m:ctrlPr>
                      </m:sSupPr>
                      <m:e>
                        <m:r>
                          <a:rPr lang="es-ES" sz="2400" b="0" i="1" smtClean="0">
                            <a:latin typeface="Cambria Math" panose="02040503050406030204" pitchFamily="18" charset="0"/>
                          </a:rPr>
                          <m:t>10</m:t>
                        </m:r>
                      </m:e>
                      <m:sup>
                        <m:r>
                          <a:rPr lang="es-ES" sz="2400" b="0" i="1" smtClean="0">
                            <a:latin typeface="Cambria Math" panose="02040503050406030204" pitchFamily="18" charset="0"/>
                          </a:rPr>
                          <m:t>20</m:t>
                        </m:r>
                      </m:sup>
                    </m:sSup>
                    <m:r>
                      <a:rPr lang="es-ES" sz="2400" b="0" i="1" smtClean="0">
                        <a:latin typeface="Cambria Math" panose="02040503050406030204" pitchFamily="18" charset="0"/>
                      </a:rPr>
                      <m:t> </m:t>
                    </m:r>
                    <m:r>
                      <a:rPr lang="es-ES" sz="2400" b="0" i="1" smtClean="0">
                        <a:latin typeface="Cambria Math" panose="02040503050406030204" pitchFamily="18" charset="0"/>
                      </a:rPr>
                      <m:t>𝐻𝑧</m:t>
                    </m:r>
                  </m:oMath>
                </a14:m>
                <a:endParaRPr lang="es-ES" sz="2400" dirty="0"/>
              </a:p>
              <a:p>
                <a:pPr marL="914400" lvl="1" indent="-457200">
                  <a:buFont typeface="+mj-lt"/>
                  <a:buAutoNum type="arabicPeriod"/>
                </a:pPr>
                <a:r>
                  <a:rPr lang="es-ES" sz="2400" dirty="0"/>
                  <a:t>Energía superior a </a:t>
                </a:r>
                <a14:m>
                  <m:oMath xmlns:m="http://schemas.openxmlformats.org/officeDocument/2006/math">
                    <m:r>
                      <a:rPr lang="es-ES" sz="2400" b="0" i="1" smtClean="0">
                        <a:latin typeface="Cambria Math" panose="02040503050406030204" pitchFamily="18" charset="0"/>
                      </a:rPr>
                      <m:t>100 </m:t>
                    </m:r>
                    <m:r>
                      <a:rPr lang="es-ES" sz="2400" b="0" i="1" smtClean="0">
                        <a:latin typeface="Cambria Math" panose="02040503050406030204" pitchFamily="18" charset="0"/>
                      </a:rPr>
                      <m:t>𝑘𝑒𝑉</m:t>
                    </m:r>
                  </m:oMath>
                </a14:m>
                <a:endParaRPr lang="es-ES" sz="2400" b="0" dirty="0"/>
              </a:p>
              <a:p>
                <a:pPr marL="914400" lvl="1" indent="-457200">
                  <a:buFont typeface="+mj-lt"/>
                  <a:buAutoNum type="arabicPeriod"/>
                </a:pPr>
                <a:r>
                  <a:rPr lang="es-ES" sz="2400" dirty="0"/>
                  <a:t>Longitud de onda inferior a </a:t>
                </a:r>
                <a14:m>
                  <m:oMath xmlns:m="http://schemas.openxmlformats.org/officeDocument/2006/math">
                    <m:r>
                      <a:rPr lang="es-ES" sz="2400" b="0" i="1" smtClean="0">
                        <a:latin typeface="Cambria Math" panose="02040503050406030204" pitchFamily="18" charset="0"/>
                      </a:rPr>
                      <m:t>3</m:t>
                    </m:r>
                    <m:r>
                      <a:rPr lang="es-ES" sz="2400" b="0" i="1" smtClean="0">
                        <a:latin typeface="Cambria Math" panose="02040503050406030204" pitchFamily="18" charset="0"/>
                        <a:ea typeface="Cambria Math" panose="02040503050406030204" pitchFamily="18" charset="0"/>
                      </a:rPr>
                      <m:t>∙</m:t>
                    </m:r>
                    <m:sSup>
                      <m:sSupPr>
                        <m:ctrlPr>
                          <a:rPr lang="es-ES" sz="2400" b="0" i="1" smtClean="0">
                            <a:latin typeface="Cambria Math" panose="02040503050406030204" pitchFamily="18" charset="0"/>
                            <a:ea typeface="Cambria Math" panose="02040503050406030204" pitchFamily="18" charset="0"/>
                          </a:rPr>
                        </m:ctrlPr>
                      </m:sSupPr>
                      <m:e>
                        <m:r>
                          <a:rPr lang="es-ES" sz="2400" b="0" i="1" smtClean="0">
                            <a:latin typeface="Cambria Math" panose="02040503050406030204" pitchFamily="18" charset="0"/>
                            <a:ea typeface="Cambria Math" panose="02040503050406030204" pitchFamily="18" charset="0"/>
                          </a:rPr>
                          <m:t>10</m:t>
                        </m:r>
                      </m:e>
                      <m:sup>
                        <m:r>
                          <a:rPr lang="es-ES" sz="2400" b="0" i="1" smtClean="0">
                            <a:latin typeface="Cambria Math" panose="02040503050406030204" pitchFamily="18" charset="0"/>
                            <a:ea typeface="Cambria Math" panose="02040503050406030204" pitchFamily="18" charset="0"/>
                          </a:rPr>
                          <m:t>−3</m:t>
                        </m:r>
                      </m:sup>
                    </m:sSup>
                    <m:r>
                      <a:rPr lang="es-ES" sz="2400" b="0" i="1" smtClean="0">
                        <a:latin typeface="Cambria Math" panose="02040503050406030204" pitchFamily="18" charset="0"/>
                        <a:ea typeface="Cambria Math" panose="02040503050406030204" pitchFamily="18" charset="0"/>
                      </a:rPr>
                      <m:t> </m:t>
                    </m:r>
                    <m:r>
                      <a:rPr lang="es-ES" sz="2400" b="0" i="1" smtClean="0">
                        <a:latin typeface="Cambria Math" panose="02040503050406030204" pitchFamily="18" charset="0"/>
                        <a:ea typeface="Cambria Math" panose="02040503050406030204" pitchFamily="18" charset="0"/>
                      </a:rPr>
                      <m:t>𝑚</m:t>
                    </m:r>
                  </m:oMath>
                </a14:m>
                <a:endParaRPr lang="es-ES" sz="2400" dirty="0"/>
              </a:p>
              <a:p>
                <a:pPr marL="914400" lvl="1" indent="-457200">
                  <a:buFont typeface="+mj-lt"/>
                  <a:buAutoNum type="arabicPeriod"/>
                </a:pPr>
                <a:r>
                  <a:rPr lang="es-ES" sz="2400" dirty="0"/>
                  <a:t>Polarización variable.</a:t>
                </a:r>
              </a:p>
              <a:p>
                <a:pPr marL="914400" lvl="1" indent="-457200">
                  <a:buFont typeface="+mj-lt"/>
                  <a:buAutoNum type="arabicPeriod"/>
                </a:pPr>
                <a:r>
                  <a:rPr lang="es-ES" sz="2400" dirty="0"/>
                  <a:t>Más penetrante que la radiación </a:t>
                </a:r>
                <a:r>
                  <a:rPr lang="es-ES" sz="2400" dirty="0" err="1"/>
                  <a:t>alpha</a:t>
                </a:r>
                <a:r>
                  <a:rPr lang="es-ES" sz="2400" dirty="0"/>
                  <a:t> o beta.</a:t>
                </a:r>
              </a:p>
              <a:p>
                <a:pPr rtl="0"/>
                <a:endParaRPr lang="es-ES" dirty="0"/>
              </a:p>
              <a:p>
                <a:pPr rtl="0"/>
                <a:endParaRPr lang="es-ES" dirty="0"/>
              </a:p>
              <a:p>
                <a:pPr rtl="0"/>
                <a:endParaRPr lang="es-ES" dirty="0"/>
              </a:p>
              <a:p>
                <a:pPr rtl="0"/>
                <a:endParaRPr lang="es-ES" dirty="0"/>
              </a:p>
            </p:txBody>
          </p:sp>
        </mc:Choice>
        <mc:Fallback xmlns="">
          <p:sp>
            <p:nvSpPr>
              <p:cNvPr id="3" name="Marcador de posición de contenido 2"/>
              <p:cNvSpPr>
                <a:spLocks noGrp="1" noRot="1" noChangeAspect="1" noMove="1" noResize="1" noEditPoints="1" noAdjustHandles="1" noChangeArrowheads="1" noChangeShapeType="1" noTextEdit="1"/>
              </p:cNvSpPr>
              <p:nvPr>
                <p:ph sz="half" idx="1"/>
              </p:nvPr>
            </p:nvSpPr>
            <p:spPr>
              <a:xfrm>
                <a:off x="1104900" y="1600200"/>
                <a:ext cx="9980682" cy="4571999"/>
              </a:xfrm>
              <a:blipFill>
                <a:blip r:embed="rId3"/>
                <a:stretch>
                  <a:fillRect l="-1709" t="-1869" r="-2015"/>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0E146611-1AF3-4C32-8302-6B2F058AF203}"/>
              </a:ext>
            </a:extLst>
          </p:cNvPr>
          <p:cNvSpPr>
            <a:spLocks noGrp="1"/>
          </p:cNvSpPr>
          <p:nvPr>
            <p:ph type="sldNum" sz="quarter" idx="12"/>
          </p:nvPr>
        </p:nvSpPr>
        <p:spPr/>
        <p:txBody>
          <a:bodyPr/>
          <a:lstStyle/>
          <a:p>
            <a:pPr algn="r"/>
            <a:fld id="{0FF54DE5-C571-48E8-A5BC-B369434E2F44}" type="slidenum">
              <a:rPr lang="es-ES" smtClean="0"/>
              <a:pPr algn="r"/>
              <a:t>5</a:t>
            </a:fld>
            <a:endParaRPr lang="es-ES" dirty="0"/>
          </a:p>
        </p:txBody>
      </p:sp>
    </p:spTree>
    <p:extLst>
      <p:ext uri="{BB962C8B-B14F-4D97-AF65-F5344CB8AC3E}">
        <p14:creationId xmlns:p14="http://schemas.microsoft.com/office/powerpoint/2010/main" val="370739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900" y="76200"/>
            <a:ext cx="9980682" cy="1096962"/>
          </a:xfrm>
        </p:spPr>
        <p:txBody>
          <a:bodyPr rtlCol="0" anchor="b">
            <a:normAutofit/>
          </a:bodyPr>
          <a:lstStyle/>
          <a:p>
            <a:pPr rtl="0"/>
            <a:r>
              <a:rPr lang="es-ES" sz="3200" dirty="0"/>
              <a:t>Interacción de la radiación gamma con la materia</a:t>
            </a:r>
          </a:p>
        </p:txBody>
      </p:sp>
      <p:sp>
        <p:nvSpPr>
          <p:cNvPr id="3" name="Marcador de posición de contenido 2"/>
          <p:cNvSpPr>
            <a:spLocks noGrp="1"/>
          </p:cNvSpPr>
          <p:nvPr>
            <p:ph sz="half" idx="1"/>
          </p:nvPr>
        </p:nvSpPr>
        <p:spPr>
          <a:xfrm>
            <a:off x="1104900" y="1600200"/>
            <a:ext cx="4914900" cy="4571999"/>
          </a:xfrm>
        </p:spPr>
        <p:txBody>
          <a:bodyPr rtlCol="0">
            <a:normAutofit/>
          </a:bodyPr>
          <a:lstStyle/>
          <a:p>
            <a:pPr rtl="0"/>
            <a:r>
              <a:rPr lang="es-ES" sz="2400" dirty="0"/>
              <a:t>Efecto fotoeléctrico</a:t>
            </a:r>
          </a:p>
          <a:p>
            <a:pPr rtl="0"/>
            <a:r>
              <a:rPr lang="es-ES" sz="2400" dirty="0"/>
              <a:t>Efecto Compton</a:t>
            </a:r>
          </a:p>
          <a:p>
            <a:pPr rtl="0"/>
            <a:r>
              <a:rPr lang="es-ES" sz="2400" dirty="0"/>
              <a:t>Creación de pares</a:t>
            </a:r>
          </a:p>
          <a:p>
            <a:pPr rtl="0"/>
            <a:endParaRPr lang="es-ES" dirty="0"/>
          </a:p>
        </p:txBody>
      </p:sp>
      <p:pic>
        <p:nvPicPr>
          <p:cNvPr id="4" name="Imagen 3" descr="Radiación electromagnética, atmósfera y vida | Naturalmente, Ciencias">
            <a:extLst>
              <a:ext uri="{FF2B5EF4-FFF2-40B4-BE49-F238E27FC236}">
                <a16:creationId xmlns:a16="http://schemas.microsoft.com/office/drawing/2014/main" id="{347BED60-5462-4456-9EF9-394587E01527}"/>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528733" y="1600200"/>
            <a:ext cx="4914900" cy="4017930"/>
          </a:xfrm>
          <a:prstGeom prst="rect">
            <a:avLst/>
          </a:prstGeom>
          <a:noFill/>
          <a:ln>
            <a:noFill/>
          </a:ln>
        </p:spPr>
      </p:pic>
      <p:sp>
        <p:nvSpPr>
          <p:cNvPr id="6" name="CuadroTexto 5">
            <a:extLst>
              <a:ext uri="{FF2B5EF4-FFF2-40B4-BE49-F238E27FC236}">
                <a16:creationId xmlns:a16="http://schemas.microsoft.com/office/drawing/2014/main" id="{7AF8613B-46C0-4671-86BF-C2705AC1BEF1}"/>
              </a:ext>
            </a:extLst>
          </p:cNvPr>
          <p:cNvSpPr txBox="1"/>
          <p:nvPr/>
        </p:nvSpPr>
        <p:spPr>
          <a:xfrm>
            <a:off x="5401734" y="5880571"/>
            <a:ext cx="5920915" cy="1200329"/>
          </a:xfrm>
          <a:prstGeom prst="rect">
            <a:avLst/>
          </a:prstGeom>
          <a:noFill/>
        </p:spPr>
        <p:txBody>
          <a:bodyPr wrap="square" rtlCol="0">
            <a:spAutoFit/>
          </a:bodyPr>
          <a:lstStyle/>
          <a:p>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Figura 1. Interacción de la radiación gamma con la materia. Efectos fotoeléctrico, Compton y Creación de pares electrón-positrón. (El blog sobre ciencia del profesor McManus, 2003).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7" name="Marcador de número de diapositiva 6">
            <a:extLst>
              <a:ext uri="{FF2B5EF4-FFF2-40B4-BE49-F238E27FC236}">
                <a16:creationId xmlns:a16="http://schemas.microsoft.com/office/drawing/2014/main" id="{93B7DE6F-1E9A-45F6-9802-0B31755570E2}"/>
              </a:ext>
            </a:extLst>
          </p:cNvPr>
          <p:cNvSpPr>
            <a:spLocks noGrp="1"/>
          </p:cNvSpPr>
          <p:nvPr>
            <p:ph type="sldNum" sz="quarter" idx="12"/>
          </p:nvPr>
        </p:nvSpPr>
        <p:spPr/>
        <p:txBody>
          <a:bodyPr/>
          <a:lstStyle/>
          <a:p>
            <a:pPr algn="r"/>
            <a:fld id="{0FF54DE5-C571-48E8-A5BC-B369434E2F44}" type="slidenum">
              <a:rPr lang="es-ES" smtClean="0"/>
              <a:pPr algn="r"/>
              <a:t>6</a:t>
            </a:fld>
            <a:endParaRPr lang="es-ES" dirty="0"/>
          </a:p>
        </p:txBody>
      </p:sp>
    </p:spTree>
    <p:extLst>
      <p:ext uri="{BB962C8B-B14F-4D97-AF65-F5344CB8AC3E}">
        <p14:creationId xmlns:p14="http://schemas.microsoft.com/office/powerpoint/2010/main" val="249981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900" y="76200"/>
            <a:ext cx="9980682" cy="1096962"/>
          </a:xfrm>
        </p:spPr>
        <p:txBody>
          <a:bodyPr rtlCol="0" anchor="b">
            <a:normAutofit/>
          </a:bodyPr>
          <a:lstStyle/>
          <a:p>
            <a:pPr rtl="0"/>
            <a:r>
              <a:rPr lang="es-ES" sz="3200" dirty="0"/>
              <a:t>Interacción de la radiación gamma con la materia</a:t>
            </a:r>
          </a:p>
        </p:txBody>
      </p:sp>
      <p:sp>
        <p:nvSpPr>
          <p:cNvPr id="3" name="Marcador de posición de contenido 2"/>
          <p:cNvSpPr>
            <a:spLocks noGrp="1"/>
          </p:cNvSpPr>
          <p:nvPr>
            <p:ph sz="half" idx="1"/>
          </p:nvPr>
        </p:nvSpPr>
        <p:spPr>
          <a:xfrm>
            <a:off x="1104900" y="1600200"/>
            <a:ext cx="4914900" cy="4571999"/>
          </a:xfrm>
        </p:spPr>
        <p:txBody>
          <a:bodyPr rtlCol="0">
            <a:normAutofit/>
          </a:bodyPr>
          <a:lstStyle/>
          <a:p>
            <a:pPr rtl="0"/>
            <a:r>
              <a:rPr lang="es-ES" sz="2400" dirty="0"/>
              <a:t>Efecto fotoeléctrico</a:t>
            </a:r>
          </a:p>
          <a:p>
            <a:pPr rtl="0"/>
            <a:r>
              <a:rPr lang="es-ES" sz="2400" dirty="0"/>
              <a:t>Efecto Compton</a:t>
            </a:r>
          </a:p>
          <a:p>
            <a:pPr rtl="0"/>
            <a:r>
              <a:rPr lang="es-ES" sz="2400" dirty="0"/>
              <a:t>Creación de pares</a:t>
            </a:r>
          </a:p>
          <a:p>
            <a:pPr rtl="0"/>
            <a:endParaRPr lang="es-ES" dirty="0"/>
          </a:p>
        </p:txBody>
      </p:sp>
      <p:pic>
        <p:nvPicPr>
          <p:cNvPr id="4" name="Imagen 3" descr="Radiación electromagnética, atmósfera y vida | Naturalmente, Ciencias">
            <a:extLst>
              <a:ext uri="{FF2B5EF4-FFF2-40B4-BE49-F238E27FC236}">
                <a16:creationId xmlns:a16="http://schemas.microsoft.com/office/drawing/2014/main" id="{347BED60-5462-4456-9EF9-394587E01527}"/>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172200" y="1877234"/>
            <a:ext cx="4914900" cy="4017930"/>
          </a:xfrm>
          <a:prstGeom prst="rect">
            <a:avLst/>
          </a:prstGeom>
          <a:noFill/>
          <a:ln>
            <a:noFill/>
          </a:ln>
        </p:spPr>
      </p:pic>
      <p:pic>
        <p:nvPicPr>
          <p:cNvPr id="5" name="Imagen 4">
            <a:extLst>
              <a:ext uri="{FF2B5EF4-FFF2-40B4-BE49-F238E27FC236}">
                <a16:creationId xmlns:a16="http://schemas.microsoft.com/office/drawing/2014/main" id="{F1773D73-82B8-4499-A51E-9C38082FB951}"/>
              </a:ext>
            </a:extLst>
          </p:cNvPr>
          <p:cNvPicPr/>
          <p:nvPr/>
        </p:nvPicPr>
        <p:blipFill rotWithShape="1">
          <a:blip r:embed="rId4"/>
          <a:srcRect l="28451" t="23584" r="29511" b="29811"/>
          <a:stretch/>
        </p:blipFill>
        <p:spPr bwMode="auto">
          <a:xfrm>
            <a:off x="990300" y="1600200"/>
            <a:ext cx="10405833" cy="4571999"/>
          </a:xfrm>
          <a:prstGeom prst="rect">
            <a:avLst/>
          </a:prstGeom>
          <a:ln>
            <a:noFill/>
          </a:ln>
          <a:extLst>
            <a:ext uri="{53640926-AAD7-44D8-BBD7-CCE9431645EC}">
              <a14:shadowObscured xmlns:a14="http://schemas.microsoft.com/office/drawing/2010/main"/>
            </a:ext>
          </a:extLst>
        </p:spPr>
      </p:pic>
      <p:sp>
        <p:nvSpPr>
          <p:cNvPr id="6" name="CuadroTexto 5">
            <a:extLst>
              <a:ext uri="{FF2B5EF4-FFF2-40B4-BE49-F238E27FC236}">
                <a16:creationId xmlns:a16="http://schemas.microsoft.com/office/drawing/2014/main" id="{1E31FB0D-8ECF-4267-9724-939E583F42ED}"/>
              </a:ext>
            </a:extLst>
          </p:cNvPr>
          <p:cNvSpPr txBox="1"/>
          <p:nvPr/>
        </p:nvSpPr>
        <p:spPr>
          <a:xfrm>
            <a:off x="1811867" y="6172199"/>
            <a:ext cx="9584266" cy="923330"/>
          </a:xfrm>
          <a:prstGeom prst="rect">
            <a:avLst/>
          </a:prstGeom>
          <a:noFill/>
        </p:spPr>
        <p:txBody>
          <a:bodyPr wrap="square" rtlCol="0">
            <a:spAutoFit/>
          </a:bodyPr>
          <a:lstStyle/>
          <a:p>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Figura 2. Dominancia de cada mecanismo de interacción según la energía incidente y el número atómico. Sánchez, A. (2011)</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7" name="Marcador de número de diapositiva 6">
            <a:extLst>
              <a:ext uri="{FF2B5EF4-FFF2-40B4-BE49-F238E27FC236}">
                <a16:creationId xmlns:a16="http://schemas.microsoft.com/office/drawing/2014/main" id="{6AC4E58B-15ED-4E06-BF5A-206A08C17F4D}"/>
              </a:ext>
            </a:extLst>
          </p:cNvPr>
          <p:cNvSpPr>
            <a:spLocks noGrp="1"/>
          </p:cNvSpPr>
          <p:nvPr>
            <p:ph type="sldNum" sz="quarter" idx="12"/>
          </p:nvPr>
        </p:nvSpPr>
        <p:spPr/>
        <p:txBody>
          <a:bodyPr/>
          <a:lstStyle/>
          <a:p>
            <a:pPr algn="r"/>
            <a:fld id="{0FF54DE5-C571-48E8-A5BC-B369434E2F44}" type="slidenum">
              <a:rPr lang="es-ES" smtClean="0"/>
              <a:pPr algn="r"/>
              <a:t>7</a:t>
            </a:fld>
            <a:endParaRPr lang="es-ES" dirty="0"/>
          </a:p>
        </p:txBody>
      </p:sp>
    </p:spTree>
    <p:extLst>
      <p:ext uri="{BB962C8B-B14F-4D97-AF65-F5344CB8AC3E}">
        <p14:creationId xmlns:p14="http://schemas.microsoft.com/office/powerpoint/2010/main" val="617821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900" y="76200"/>
            <a:ext cx="9980682" cy="1096962"/>
          </a:xfrm>
        </p:spPr>
        <p:txBody>
          <a:bodyPr rtlCol="0" anchor="b">
            <a:normAutofit/>
          </a:bodyPr>
          <a:lstStyle/>
          <a:p>
            <a:pPr rtl="0"/>
            <a:r>
              <a:rPr lang="es-ES" sz="3200" dirty="0"/>
              <a:t>Detectores gamma</a:t>
            </a:r>
          </a:p>
        </p:txBody>
      </p:sp>
      <p:graphicFrame>
        <p:nvGraphicFramePr>
          <p:cNvPr id="4" name="Marcador de posición de contenido 3" descr="Lista apilada" title="SmartArt"/>
          <p:cNvGraphicFramePr>
            <a:graphicFrameLocks noGrp="1"/>
          </p:cNvGraphicFramePr>
          <p:nvPr>
            <p:ph idx="1"/>
            <p:extLst>
              <p:ext uri="{D42A27DB-BD31-4B8C-83A1-F6EECF244321}">
                <p14:modId xmlns:p14="http://schemas.microsoft.com/office/powerpoint/2010/main" val="2887095487"/>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15AEC160-A3B4-4842-8CAD-94395114CAD5}"/>
              </a:ext>
            </a:extLst>
          </p:cNvPr>
          <p:cNvSpPr>
            <a:spLocks noGrp="1"/>
          </p:cNvSpPr>
          <p:nvPr>
            <p:ph type="sldNum" sz="quarter" idx="12"/>
          </p:nvPr>
        </p:nvSpPr>
        <p:spPr/>
        <p:txBody>
          <a:bodyPr/>
          <a:lstStyle/>
          <a:p>
            <a:pPr algn="r"/>
            <a:fld id="{0FF54DE5-C571-48E8-A5BC-B369434E2F44}" type="slidenum">
              <a:rPr lang="es-ES" smtClean="0"/>
              <a:pPr algn="r"/>
              <a:t>8</a:t>
            </a:fld>
            <a:endParaRPr lang="es-ES" dirty="0"/>
          </a:p>
        </p:txBody>
      </p:sp>
    </p:spTree>
    <p:extLst>
      <p:ext uri="{BB962C8B-B14F-4D97-AF65-F5344CB8AC3E}">
        <p14:creationId xmlns:p14="http://schemas.microsoft.com/office/powerpoint/2010/main" val="29625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900" y="76200"/>
            <a:ext cx="9980682" cy="1096962"/>
          </a:xfrm>
        </p:spPr>
        <p:txBody>
          <a:bodyPr rtlCol="0" anchor="b">
            <a:normAutofit/>
          </a:bodyPr>
          <a:lstStyle/>
          <a:p>
            <a:pPr rtl="0"/>
            <a:r>
              <a:rPr lang="es-ES" sz="3200" dirty="0"/>
              <a:t>Detectores gaseosos</a:t>
            </a:r>
          </a:p>
        </p:txBody>
      </p:sp>
      <p:graphicFrame>
        <p:nvGraphicFramePr>
          <p:cNvPr id="4" name="Marcador de posición de contenido 3" descr="Lista apilada" title="SmartArt"/>
          <p:cNvGraphicFramePr>
            <a:graphicFrameLocks noGrp="1"/>
          </p:cNvGraphicFramePr>
          <p:nvPr>
            <p:ph idx="1"/>
            <p:extLst>
              <p:ext uri="{D42A27DB-BD31-4B8C-83A1-F6EECF244321}">
                <p14:modId xmlns:p14="http://schemas.microsoft.com/office/powerpoint/2010/main" val="2209365343"/>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1734AD5A-86A5-465E-8601-06AD00AD674C}"/>
              </a:ext>
            </a:extLst>
          </p:cNvPr>
          <p:cNvSpPr>
            <a:spLocks noGrp="1"/>
          </p:cNvSpPr>
          <p:nvPr>
            <p:ph type="sldNum" sz="quarter" idx="12"/>
          </p:nvPr>
        </p:nvSpPr>
        <p:spPr/>
        <p:txBody>
          <a:bodyPr/>
          <a:lstStyle/>
          <a:p>
            <a:pPr algn="r"/>
            <a:fld id="{0FF54DE5-C571-48E8-A5BC-B369434E2F44}" type="slidenum">
              <a:rPr lang="es-ES" smtClean="0"/>
              <a:pPr algn="r"/>
              <a:t>9</a:t>
            </a:fld>
            <a:endParaRPr lang="es-ES" dirty="0"/>
          </a:p>
        </p:txBody>
      </p:sp>
    </p:spTree>
    <p:extLst>
      <p:ext uri="{BB962C8B-B14F-4D97-AF65-F5344CB8AC3E}">
        <p14:creationId xmlns:p14="http://schemas.microsoft.com/office/powerpoint/2010/main" val="350780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teratura académica 16 ×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4_TF03431380_TF03431380.potx" id="{9C759DF4-5D22-4947-AC84-0622EEA47A41}" vid="{3C637098-65C7-40E1-B206-DD97FD8DB6F6}"/>
    </a:ext>
  </a:extLst>
</a:theme>
</file>

<file path=ppt/theme/theme2.xml><?xml version="1.0" encoding="utf-8"?>
<a:theme xmlns:a="http://schemas.openxmlformats.org/drawingml/2006/main" name="Tema d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4533</Words>
  <Application>Microsoft Office PowerPoint</Application>
  <PresentationFormat>Panorámica</PresentationFormat>
  <Paragraphs>292</Paragraphs>
  <Slides>16</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Calibri</vt:lpstr>
      <vt:lpstr>Cambria Math</vt:lpstr>
      <vt:lpstr>Euphemia</vt:lpstr>
      <vt:lpstr>Noto Sans</vt:lpstr>
      <vt:lpstr>Plantagenet Cherokee</vt:lpstr>
      <vt:lpstr>Times New Roman</vt:lpstr>
      <vt:lpstr>Wingdings</vt:lpstr>
      <vt:lpstr>Literatura académica 16 × 9</vt:lpstr>
      <vt:lpstr>Presentación de PowerPoint</vt:lpstr>
      <vt:lpstr>Índice</vt:lpstr>
      <vt:lpstr>Objetivos</vt:lpstr>
      <vt:lpstr>Metodología</vt:lpstr>
      <vt:lpstr>Radiación gamma</vt:lpstr>
      <vt:lpstr>Interacción de la radiación gamma con la materia</vt:lpstr>
      <vt:lpstr>Interacción de la radiación gamma con la materia</vt:lpstr>
      <vt:lpstr>Detectores gamma</vt:lpstr>
      <vt:lpstr>Detectores gaseosos</vt:lpstr>
      <vt:lpstr>Detectores sólidos: Detector de centelleo</vt:lpstr>
      <vt:lpstr>Detectores sólidos: Detectores semiconductores</vt:lpstr>
      <vt:lpstr>Usos y aplicaciones de los detectores</vt:lpstr>
      <vt:lpstr>Conclusiones</vt:lpstr>
      <vt:lpstr>Bibliografía</vt:lpstr>
      <vt:lpstr>Bibliografía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2020-07-21T13:20:29Z</dcterms:created>
  <dcterms:modified xsi:type="dcterms:W3CDTF">2020-07-23T16:48:23Z</dcterms:modified>
</cp:coreProperties>
</file>