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87518" autoAdjust="0"/>
  </p:normalViewPr>
  <p:slideViewPr>
    <p:cSldViewPr snapToGrid="0">
      <p:cViewPr>
        <p:scale>
          <a:sx n="66" d="100"/>
          <a:sy n="66" d="100"/>
        </p:scale>
        <p:origin x="50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42A4D-4EF9-418F-8E89-A321E7C83D6D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629BF-4211-417A-898B-62512612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76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629BF-4211-417A-898B-625126123EA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3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Inverse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dyanmics</a:t>
            </a:r>
            <a:r>
              <a:rPr lang="en-US" baseline="0" dirty="0" smtClean="0"/>
              <a:t> and markers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629BF-4211-417A-898B-625126123E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8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37C3-E8C5-4BC6-902D-D6C9361473DA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128C-A25B-4DCE-8DE8-0A08BE7E4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2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37C3-E8C5-4BC6-902D-D6C9361473DA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128C-A25B-4DCE-8DE8-0A08BE7E4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4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37C3-E8C5-4BC6-902D-D6C9361473DA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128C-A25B-4DCE-8DE8-0A08BE7E4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5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37C3-E8C5-4BC6-902D-D6C9361473DA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128C-A25B-4DCE-8DE8-0A08BE7E4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1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37C3-E8C5-4BC6-902D-D6C9361473DA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128C-A25B-4DCE-8DE8-0A08BE7E4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1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37C3-E8C5-4BC6-902D-D6C9361473DA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128C-A25B-4DCE-8DE8-0A08BE7E4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8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37C3-E8C5-4BC6-902D-D6C9361473DA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128C-A25B-4DCE-8DE8-0A08BE7E4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8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37C3-E8C5-4BC6-902D-D6C9361473DA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128C-A25B-4DCE-8DE8-0A08BE7E4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5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37C3-E8C5-4BC6-902D-D6C9361473DA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128C-A25B-4DCE-8DE8-0A08BE7E4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6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37C3-E8C5-4BC6-902D-D6C9361473DA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128C-A25B-4DCE-8DE8-0A08BE7E4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5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37C3-E8C5-4BC6-902D-D6C9361473DA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128C-A25B-4DCE-8DE8-0A08BE7E4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837C3-E8C5-4BC6-902D-D6C9361473DA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4128C-A25B-4DCE-8DE8-0A08BE7E4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0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gram%20Files\AnyBody%20Technology\AnyBody.6.0\AnyBody.exe%20%22C:\Users\Morten\Documents\GitHub\anymocap\Examples\Plug-in-gait\Main.any%2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AnyMocap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</a:t>
            </a:r>
            <a:r>
              <a:rPr lang="da-DK" dirty="0"/>
              <a:t>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72200" y="1696245"/>
            <a:ext cx="5183188" cy="411956"/>
          </a:xfrm>
        </p:spPr>
        <p:txBody>
          <a:bodyPr>
            <a:noAutofit/>
          </a:bodyPr>
          <a:lstStyle/>
          <a:p>
            <a:r>
              <a:rPr lang="da-DK" sz="2800" b="0" dirty="0"/>
              <a:t>In file system</a:t>
            </a:r>
            <a:endParaRPr lang="en-US" sz="2800" b="0" dirty="0"/>
          </a:p>
        </p:txBody>
      </p:sp>
      <p:sp>
        <p:nvSpPr>
          <p:cNvPr id="16" name="Content Placeholder 13"/>
          <p:cNvSpPr>
            <a:spLocks noGrp="1"/>
          </p:cNvSpPr>
          <p:nvPr>
            <p:ph sz="half" idx="2"/>
          </p:nvPr>
        </p:nvSpPr>
        <p:spPr>
          <a:xfrm>
            <a:off x="5588129" y="4657855"/>
            <a:ext cx="3829964" cy="19089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da-DK" sz="2000" dirty="0" smtClean="0"/>
              <a:t>Support </a:t>
            </a:r>
            <a:r>
              <a:rPr lang="da-DK" sz="2000" dirty="0" err="1" smtClean="0"/>
              <a:t>any</a:t>
            </a:r>
            <a:r>
              <a:rPr lang="da-DK" sz="2000" dirty="0" smtClean="0"/>
              <a:t> file </a:t>
            </a:r>
            <a:r>
              <a:rPr lang="da-DK" sz="2000" dirty="0" err="1" smtClean="0"/>
              <a:t>structure</a:t>
            </a:r>
            <a:endParaRPr lang="da-DK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da-DK" sz="2000" dirty="0" smtClean="0"/>
              <a:t>Separate </a:t>
            </a:r>
            <a:r>
              <a:rPr lang="da-DK" sz="2000" dirty="0" err="1" smtClean="0"/>
              <a:t>user</a:t>
            </a:r>
            <a:r>
              <a:rPr lang="da-DK" sz="2000" dirty="0" smtClean="0"/>
              <a:t>/</a:t>
            </a:r>
            <a:r>
              <a:rPr lang="da-DK" sz="2000" dirty="0" err="1" smtClean="0"/>
              <a:t>application</a:t>
            </a:r>
            <a:r>
              <a:rPr lang="da-DK" sz="2000" dirty="0" smtClean="0"/>
              <a:t> files</a:t>
            </a:r>
          </a:p>
          <a:p>
            <a:pPr marL="0" indent="0">
              <a:buNone/>
            </a:pPr>
            <a:endParaRPr lang="da-DK" sz="2000" dirty="0"/>
          </a:p>
        </p:txBody>
      </p:sp>
      <p:sp>
        <p:nvSpPr>
          <p:cNvPr id="14" name="Content Placeholder 13"/>
          <p:cNvSpPr>
            <a:spLocks noGrp="1"/>
          </p:cNvSpPr>
          <p:nvPr>
            <p:ph type="body" sz="quarter" idx="3"/>
          </p:nvPr>
        </p:nvSpPr>
        <p:spPr>
          <a:xfrm>
            <a:off x="1045249" y="1635919"/>
            <a:ext cx="2336800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 smtClean="0"/>
              <a:t>In model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4"/>
          </p:nvPr>
        </p:nvSpPr>
        <p:spPr>
          <a:xfrm>
            <a:off x="869036" y="4517230"/>
            <a:ext cx="3829964" cy="19089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da-DK" sz="2000" dirty="0" smtClean="0"/>
              <a:t>Flexible: Folder </a:t>
            </a:r>
            <a:r>
              <a:rPr lang="da-DK" sz="2000" dirty="0" err="1" smtClean="0"/>
              <a:t>may</a:t>
            </a:r>
            <a:r>
              <a:rPr lang="da-DK" sz="2000" dirty="0" smtClean="0"/>
              <a:t> </a:t>
            </a:r>
            <a:r>
              <a:rPr lang="da-DK" sz="2000" dirty="0" err="1" smtClean="0"/>
              <a:t>be</a:t>
            </a:r>
            <a:r>
              <a:rPr lang="da-DK" sz="2000" dirty="0" smtClean="0"/>
              <a:t> </a:t>
            </a:r>
            <a:r>
              <a:rPr lang="da-DK" sz="2000" dirty="0" err="1" smtClean="0"/>
              <a:t>renamed</a:t>
            </a:r>
            <a:r>
              <a:rPr lang="da-DK" sz="2000" dirty="0" smtClean="0"/>
              <a:t>/</a:t>
            </a:r>
            <a:r>
              <a:rPr lang="da-DK" sz="2000" dirty="0" err="1" smtClean="0"/>
              <a:t>duplicated</a:t>
            </a:r>
            <a:r>
              <a:rPr lang="da-DK" sz="2000" dirty="0" smtClean="0"/>
              <a:t> </a:t>
            </a:r>
            <a:endParaRPr lang="da-DK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da-DK" sz="2000" dirty="0" smtClean="0"/>
              <a:t>Support multiple </a:t>
            </a:r>
            <a:r>
              <a:rPr lang="da-DK" sz="2000" dirty="0" err="1" smtClean="0"/>
              <a:t>HumanModels</a:t>
            </a:r>
            <a:endParaRPr lang="da-DK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da-DK" sz="2000" dirty="0" smtClean="0"/>
              <a:t>Support marker and parameter </a:t>
            </a:r>
            <a:r>
              <a:rPr lang="da-DK" sz="2000" dirty="0" err="1" smtClean="0"/>
              <a:t>optimization</a:t>
            </a:r>
            <a:r>
              <a:rPr lang="da-DK" sz="2000" dirty="0" smtClean="0"/>
              <a:t> of ‘</a:t>
            </a:r>
            <a:r>
              <a:rPr lang="da-DK" sz="2000" dirty="0" err="1" smtClean="0"/>
              <a:t>environment</a:t>
            </a:r>
            <a:r>
              <a:rPr lang="da-DK" sz="2000" dirty="0" smtClean="0"/>
              <a:t>’</a:t>
            </a:r>
            <a:endParaRPr lang="da-DK" sz="20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/>
          <a:srcRect r="71618" b="56153"/>
          <a:stretch/>
        </p:blipFill>
        <p:spPr>
          <a:xfrm>
            <a:off x="869037" y="2093119"/>
            <a:ext cx="2747722" cy="2250281"/>
          </a:xfrm>
          <a:prstGeom prst="roundRect">
            <a:avLst>
              <a:gd name="adj" fmla="val 4584"/>
            </a:avLst>
          </a:prstGeom>
        </p:spPr>
      </p:pic>
      <p:pic>
        <p:nvPicPr>
          <p:cNvPr id="10" name="Picture 9">
            <a:hlinkClick r:id="rId3" action="ppaction://program"/>
          </p:cNvPr>
          <p:cNvPicPr>
            <a:picLocks noChangeAspect="1"/>
          </p:cNvPicPr>
          <p:nvPr/>
        </p:nvPicPr>
        <p:blipFill rotWithShape="1">
          <a:blip r:embed="rId4"/>
          <a:srcRect l="1937" t="3561" r="1926" b="4369"/>
          <a:stretch/>
        </p:blipFill>
        <p:spPr>
          <a:xfrm>
            <a:off x="5588129" y="2093119"/>
            <a:ext cx="6351329" cy="2167862"/>
          </a:xfrm>
          <a:prstGeom prst="roundRect">
            <a:avLst>
              <a:gd name="adj" fmla="val 3851"/>
            </a:avLst>
          </a:prstGeom>
        </p:spPr>
      </p:pic>
    </p:spTree>
    <p:extLst>
      <p:ext uri="{BB962C8B-B14F-4D97-AF65-F5344CB8AC3E}">
        <p14:creationId xmlns:p14="http://schemas.microsoft.com/office/powerpoint/2010/main" val="225496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Fewer</a:t>
            </a:r>
            <a:r>
              <a:rPr lang="da-DK" dirty="0" smtClean="0"/>
              <a:t> </a:t>
            </a:r>
            <a:r>
              <a:rPr lang="da-DK" dirty="0" err="1" smtClean="0"/>
              <a:t>hardcoded</a:t>
            </a:r>
            <a:r>
              <a:rPr lang="da-DK" dirty="0" smtClean="0"/>
              <a:t> </a:t>
            </a:r>
            <a:r>
              <a:rPr lang="da-DK" dirty="0" err="1" smtClean="0"/>
              <a:t>things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New tempates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72860" b="5329"/>
          <a:stretch/>
        </p:blipFill>
        <p:spPr>
          <a:xfrm>
            <a:off x="922302" y="2987542"/>
            <a:ext cx="2076242" cy="311012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New version file:</a:t>
            </a:r>
            <a:endParaRPr lang="da-DK" dirty="0" smtClean="0"/>
          </a:p>
          <a:p>
            <a:r>
              <a:rPr lang="da-DK" dirty="0" err="1" smtClean="0"/>
              <a:t>MarkerClass</a:t>
            </a:r>
            <a:r>
              <a:rPr lang="da-DK" dirty="0" smtClean="0"/>
              <a:t> </a:t>
            </a:r>
            <a:r>
              <a:rPr lang="da-DK" dirty="0" smtClean="0"/>
              <a:t>templates</a:t>
            </a:r>
          </a:p>
          <a:p>
            <a:r>
              <a:rPr lang="da-DK" dirty="0" err="1" smtClean="0"/>
              <a:t>ForcePlate</a:t>
            </a:r>
            <a:r>
              <a:rPr lang="da-DK" dirty="0" smtClean="0"/>
              <a:t> templates</a:t>
            </a:r>
          </a:p>
          <a:p>
            <a:r>
              <a:rPr lang="da-DK" dirty="0" err="1" smtClean="0"/>
              <a:t>Optimize</a:t>
            </a:r>
            <a:r>
              <a:rPr lang="da-DK" dirty="0" smtClean="0"/>
              <a:t> </a:t>
            </a:r>
            <a:r>
              <a:rPr lang="da-DK" dirty="0" err="1" smtClean="0"/>
              <a:t>Antrometric</a:t>
            </a:r>
            <a:r>
              <a:rPr lang="da-DK" dirty="0" smtClean="0"/>
              <a:t> tempate</a:t>
            </a: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2"/>
          <a:srcRect l="37523" t="35915" r="4153" b="42126"/>
          <a:stretch/>
        </p:blipFill>
        <p:spPr>
          <a:xfrm>
            <a:off x="839788" y="1935480"/>
            <a:ext cx="4992758" cy="80727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597338" y="4066670"/>
            <a:ext cx="133731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dirty="0" err="1" smtClean="0"/>
              <a:t>Hardcoded</a:t>
            </a:r>
            <a:endParaRPr lang="en-US" dirty="0"/>
          </a:p>
        </p:txBody>
      </p:sp>
      <p:sp>
        <p:nvSpPr>
          <p:cNvPr id="16" name="Left Arrow 15"/>
          <p:cNvSpPr/>
          <p:nvPr/>
        </p:nvSpPr>
        <p:spPr>
          <a:xfrm>
            <a:off x="2335881" y="3940702"/>
            <a:ext cx="119738" cy="7408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2191335" y="5418983"/>
            <a:ext cx="119738" cy="7408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>
            <a:off x="2700550" y="4093652"/>
            <a:ext cx="119738" cy="7408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>
            <a:off x="2868606" y="4268467"/>
            <a:ext cx="119738" cy="7408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>
            <a:off x="2726406" y="4436002"/>
            <a:ext cx="119738" cy="7408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Arrow 23"/>
          <p:cNvSpPr/>
          <p:nvPr/>
        </p:nvSpPr>
        <p:spPr>
          <a:xfrm>
            <a:off x="2192247" y="5090332"/>
            <a:ext cx="119738" cy="7408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>
            <a:off x="2424022" y="4926892"/>
            <a:ext cx="119738" cy="7408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>
            <a:off x="2428434" y="4762567"/>
            <a:ext cx="119738" cy="7408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/>
          <p:cNvSpPr/>
          <p:nvPr/>
        </p:nvSpPr>
        <p:spPr>
          <a:xfrm>
            <a:off x="2191335" y="5254657"/>
            <a:ext cx="119738" cy="7408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6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settings have default values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/>
          <a:stretch/>
        </p:blipFill>
        <p:spPr>
          <a:xfrm>
            <a:off x="5546407" y="1371094"/>
            <a:ext cx="4875782" cy="66846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1371094"/>
            <a:ext cx="2797572" cy="768702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6037244" y="4296578"/>
            <a:ext cx="2941504" cy="3470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One </a:t>
            </a:r>
            <a:r>
              <a:rPr lang="da-DK" dirty="0" err="1" smtClean="0"/>
              <a:t>study</a:t>
            </a:r>
            <a:r>
              <a:rPr lang="da-DK" dirty="0" smtClean="0"/>
              <a:t> to </a:t>
            </a:r>
            <a:r>
              <a:rPr lang="da-DK" dirty="0" err="1" smtClean="0"/>
              <a:t>rule</a:t>
            </a:r>
            <a:r>
              <a:rPr lang="da-DK" dirty="0" smtClean="0"/>
              <a:t> </a:t>
            </a:r>
            <a:r>
              <a:rPr lang="da-DK" dirty="0" err="1" smtClean="0"/>
              <a:t>them</a:t>
            </a:r>
            <a:r>
              <a:rPr lang="da-DK" dirty="0" smtClean="0"/>
              <a:t> all..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Kinematics and inverse dynamics in one model</a:t>
            </a:r>
          </a:p>
          <a:p>
            <a:endParaRPr lang="en-US" dirty="0" smtClean="0"/>
          </a:p>
        </p:txBody>
      </p:sp>
      <p:sp>
        <p:nvSpPr>
          <p:cNvPr id="14" name="Text Placeholder 9"/>
          <p:cNvSpPr txBox="1">
            <a:spLocks/>
          </p:cNvSpPr>
          <p:nvPr/>
        </p:nvSpPr>
        <p:spPr>
          <a:xfrm>
            <a:off x="5726113" y="1514475"/>
            <a:ext cx="5256212" cy="4430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Muscles </a:t>
            </a:r>
            <a:r>
              <a:rPr lang="en-US" dirty="0"/>
              <a:t>are always </a:t>
            </a:r>
            <a:r>
              <a:rPr lang="en-US" dirty="0" smtClean="0"/>
              <a:t>loaded (hidden using views/macros)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Still separate kinematic and inverse dynamic model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Transferring joint angles remains an issue</a:t>
            </a: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74"/>
          <a:stretch/>
        </p:blipFill>
        <p:spPr>
          <a:xfrm>
            <a:off x="4535488" y="3892040"/>
            <a:ext cx="3607731" cy="296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2709862"/>
            <a:ext cx="2581275" cy="269557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39788" y="4657725"/>
            <a:ext cx="2741612" cy="142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b="19654"/>
          <a:stretch/>
        </p:blipFill>
        <p:spPr>
          <a:xfrm>
            <a:off x="8354219" y="3897880"/>
            <a:ext cx="2987007" cy="2892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228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list from last meeting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0"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Exclude marker</a:t>
            </a:r>
          </a:p>
          <a:p>
            <a:pPr lvl="0"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Initial position of model (calculated using markers)</a:t>
            </a:r>
          </a:p>
          <a:p>
            <a:pPr lvl="0"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Initial segment scaling (calculated using markers)</a:t>
            </a:r>
          </a:p>
          <a:p>
            <a:pPr lvl="0">
              <a:spcBef>
                <a:spcPts val="600"/>
              </a:spcBef>
            </a:pPr>
            <a:r>
              <a:rPr lang="en-US" dirty="0"/>
              <a:t>Range of motion for joints (to assist kinematics)</a:t>
            </a:r>
          </a:p>
          <a:p>
            <a:pPr lvl="0">
              <a:spcBef>
                <a:spcPts val="600"/>
              </a:spcBef>
            </a:pPr>
            <a:r>
              <a:rPr lang="en-US" dirty="0"/>
              <a:t>GRF prediction </a:t>
            </a:r>
          </a:p>
          <a:p>
            <a:pPr lvl="0"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Model independent of windows folder structure</a:t>
            </a:r>
          </a:p>
          <a:p>
            <a:pPr lvl="0"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Model independent of AnyScript folder structure (position of </a:t>
            </a:r>
            <a:r>
              <a:rPr lang="en-US" dirty="0" err="1">
                <a:solidFill>
                  <a:srgbClr val="002060"/>
                </a:solidFill>
              </a:rPr>
              <a:t>HumanModel</a:t>
            </a:r>
            <a:r>
              <a:rPr lang="en-US" dirty="0">
                <a:solidFill>
                  <a:srgbClr val="002060"/>
                </a:solidFill>
              </a:rPr>
              <a:t> and </a:t>
            </a:r>
            <a:r>
              <a:rPr lang="en-US" dirty="0" err="1">
                <a:solidFill>
                  <a:srgbClr val="002060"/>
                </a:solidFill>
              </a:rPr>
              <a:t>EnvironmentModel</a:t>
            </a:r>
            <a:r>
              <a:rPr lang="en-US" dirty="0">
                <a:solidFill>
                  <a:srgbClr val="002060"/>
                </a:solidFill>
              </a:rPr>
              <a:t>, C3DFileData </a:t>
            </a:r>
            <a:r>
              <a:rPr lang="en-US" dirty="0" err="1">
                <a:solidFill>
                  <a:srgbClr val="002060"/>
                </a:solidFill>
              </a:rPr>
              <a:t>etc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 lvl="0">
              <a:spcBef>
                <a:spcPts val="600"/>
              </a:spcBef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tStart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tEnd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perturbation to allow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calc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of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Vel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Acc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in the inverse dynamic model</a:t>
            </a:r>
          </a:p>
          <a:p>
            <a:pPr lvl="0">
              <a:spcBef>
                <a:spcPts val="600"/>
              </a:spcBef>
            </a:pPr>
            <a:r>
              <a:rPr lang="en-US" dirty="0"/>
              <a:t>Parameters of #define ?????</a:t>
            </a:r>
          </a:p>
          <a:p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lvl="0"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Marker drop-out handling</a:t>
            </a:r>
          </a:p>
          <a:p>
            <a:pPr lvl="0"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Marker renaming vs. standard protocols </a:t>
            </a:r>
          </a:p>
          <a:p>
            <a:pPr lvl="0"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Single Model-load-step</a:t>
            </a:r>
          </a:p>
          <a:p>
            <a:pPr lvl="0"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Separation of Trial/subject/lab specific data. </a:t>
            </a:r>
          </a:p>
          <a:p>
            <a:pPr lvl="0">
              <a:spcBef>
                <a:spcPts val="600"/>
              </a:spcBef>
            </a:pPr>
            <a:r>
              <a:rPr lang="en-US" dirty="0"/>
              <a:t>Fusion of </a:t>
            </a:r>
            <a:r>
              <a:rPr lang="en-US" dirty="0" err="1"/>
              <a:t>AnyGait</a:t>
            </a:r>
            <a:r>
              <a:rPr lang="en-US" dirty="0"/>
              <a:t>/</a:t>
            </a:r>
            <a:r>
              <a:rPr lang="en-US" dirty="0" err="1"/>
              <a:t>Mocap</a:t>
            </a:r>
            <a:endParaRPr lang="en-US" dirty="0"/>
          </a:p>
          <a:p>
            <a:pPr lvl="0">
              <a:spcBef>
                <a:spcPts val="600"/>
              </a:spcBef>
            </a:pPr>
            <a:r>
              <a:rPr lang="en-US" dirty="0"/>
              <a:t>Optimization of </a:t>
            </a:r>
            <a:r>
              <a:rPr lang="en-US" dirty="0" err="1"/>
              <a:t>bodypart</a:t>
            </a:r>
            <a:r>
              <a:rPr lang="en-US" dirty="0"/>
              <a:t> without marker ?????? (ST)</a:t>
            </a:r>
          </a:p>
          <a:p>
            <a:pPr lvl="0"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Multiple calibration trials ( standing, dynamic reference)</a:t>
            </a:r>
          </a:p>
          <a:p>
            <a:pPr lvl="0">
              <a:spcBef>
                <a:spcPts val="600"/>
              </a:spcBef>
            </a:pPr>
            <a:r>
              <a:rPr lang="en-US" dirty="0"/>
              <a:t>Study to just visualize the C3D data</a:t>
            </a:r>
          </a:p>
          <a:p>
            <a:pPr lvl="0">
              <a:spcBef>
                <a:spcPts val="600"/>
              </a:spcBef>
            </a:pPr>
            <a:r>
              <a:rPr lang="en-US" dirty="0"/>
              <a:t>Comparing trials ??????</a:t>
            </a:r>
          </a:p>
          <a:p>
            <a:pPr lvl="0"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Easy to read and understand model ( hiding vs. showing the complexity of model)</a:t>
            </a:r>
          </a:p>
          <a:p>
            <a:pPr lvl="0">
              <a:spcBef>
                <a:spcPts val="600"/>
              </a:spcBef>
            </a:pPr>
            <a:r>
              <a:rPr lang="en-US" dirty="0"/>
              <a:t>Residual reduction algorithm to segment parameters (mass/inertia) </a:t>
            </a:r>
          </a:p>
          <a:p>
            <a:pPr lvl="0">
              <a:spcBef>
                <a:spcPts val="600"/>
              </a:spcBef>
            </a:pPr>
            <a:r>
              <a:rPr lang="en-US" dirty="0"/>
              <a:t>More environment directly created from the c3d files.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48343" y="188686"/>
            <a:ext cx="5671457" cy="6669313"/>
          </a:xfrm>
        </p:spPr>
        <p:txBody>
          <a:bodyPr>
            <a:normAutofit fontScale="40000" lnSpcReduction="20000"/>
          </a:bodyPr>
          <a:lstStyle/>
          <a:p>
            <a:pPr marL="0" lvl="0" indent="0">
              <a:buNone/>
            </a:pPr>
            <a:r>
              <a:rPr lang="en-US" sz="3400" b="1" dirty="0"/>
              <a:t>Version 0.1: Running with AMS 6.0.4 implying that overall structure is fixed</a:t>
            </a:r>
          </a:p>
          <a:p>
            <a:pPr marL="156600" indent="0" defTabSz="180000">
              <a:buNone/>
            </a:pPr>
            <a:r>
              <a:rPr lang="en-US" sz="3500" b="1" dirty="0"/>
              <a:t>AMS 6.0.4 </a:t>
            </a:r>
          </a:p>
          <a:p>
            <a:pPr indent="-72000" defTabSz="180000">
              <a:tabLst>
                <a:tab pos="72000" algn="l"/>
              </a:tabLst>
            </a:pPr>
            <a:r>
              <a:rPr lang="en-US" dirty="0"/>
              <a:t>fix no-files handling (MD)</a:t>
            </a:r>
          </a:p>
          <a:p>
            <a:pPr indent="-72000" defTabSz="180000">
              <a:tabLst>
                <a:tab pos="72000" algn="l"/>
              </a:tabLst>
            </a:pPr>
            <a:r>
              <a:rPr lang="en-US" dirty="0"/>
              <a:t>Fix reference bug (MEL </a:t>
            </a:r>
            <a:r>
              <a:rPr lang="en-US" dirty="0" err="1"/>
              <a:t>bugreport</a:t>
            </a:r>
            <a:r>
              <a:rPr lang="en-US" dirty="0"/>
              <a:t>) (MD/JDT)</a:t>
            </a:r>
          </a:p>
          <a:p>
            <a:pPr indent="-72000" defTabSz="180000">
              <a:tabLst>
                <a:tab pos="72000" algn="l"/>
              </a:tabLst>
            </a:pPr>
            <a:r>
              <a:rPr lang="en-US" dirty="0" err="1"/>
              <a:t>SetView</a:t>
            </a:r>
            <a:r>
              <a:rPr lang="en-US" dirty="0"/>
              <a:t> </a:t>
            </a:r>
            <a:r>
              <a:rPr lang="en-US" dirty="0" err="1"/>
              <a:t>ClassOperation</a:t>
            </a:r>
            <a:r>
              <a:rPr lang="en-US" dirty="0"/>
              <a:t> (JDT)</a:t>
            </a:r>
          </a:p>
          <a:p>
            <a:pPr indent="-72000" defTabSz="180000">
              <a:tabLst>
                <a:tab pos="72000" algn="l"/>
              </a:tabLst>
            </a:pPr>
            <a:r>
              <a:rPr lang="en-US" dirty="0" err="1"/>
              <a:t>OptStudy</a:t>
            </a:r>
            <a:r>
              <a:rPr lang="en-US" dirty="0"/>
              <a:t>: (MD)</a:t>
            </a:r>
          </a:p>
          <a:p>
            <a:pPr lvl="1" indent="-72000" defTabSz="180000">
              <a:tabLst>
                <a:tab pos="72000" algn="l"/>
              </a:tabLst>
            </a:pPr>
            <a:r>
              <a:rPr lang="en-US" dirty="0"/>
              <a:t>No </a:t>
            </a:r>
            <a:r>
              <a:rPr lang="en-US" dirty="0" err="1"/>
              <a:t>DesVar</a:t>
            </a:r>
            <a:r>
              <a:rPr lang="en-US" dirty="0"/>
              <a:t> handling</a:t>
            </a:r>
          </a:p>
          <a:p>
            <a:pPr lvl="1" indent="-72000" defTabSz="180000">
              <a:tabLst>
                <a:tab pos="72000" algn="l"/>
              </a:tabLst>
            </a:pPr>
            <a:r>
              <a:rPr lang="da-DK" dirty="0" err="1"/>
              <a:t>Better</a:t>
            </a:r>
            <a:r>
              <a:rPr lang="da-DK" dirty="0"/>
              <a:t> </a:t>
            </a:r>
            <a:r>
              <a:rPr lang="da-DK" dirty="0" err="1"/>
              <a:t>DesVar</a:t>
            </a:r>
            <a:r>
              <a:rPr lang="da-DK" dirty="0"/>
              <a:t> </a:t>
            </a:r>
            <a:r>
              <a:rPr lang="da-DK" dirty="0" err="1"/>
              <a:t>linkage</a:t>
            </a:r>
            <a:r>
              <a:rPr lang="da-DK" dirty="0"/>
              <a:t> (pointer, </a:t>
            </a:r>
            <a:r>
              <a:rPr lang="da-DK" dirty="0" err="1"/>
              <a:t>PickDown</a:t>
            </a:r>
            <a:r>
              <a:rPr lang="da-DK" dirty="0"/>
              <a:t>)</a:t>
            </a:r>
            <a:endParaRPr lang="en-US" dirty="0"/>
          </a:p>
          <a:p>
            <a:pPr lvl="1" indent="-72000" defTabSz="180000">
              <a:tabLst>
                <a:tab pos="72000" algn="l"/>
              </a:tabLst>
            </a:pPr>
            <a:r>
              <a:rPr lang="en-US" dirty="0" err="1"/>
              <a:t>DesVar</a:t>
            </a:r>
            <a:r>
              <a:rPr lang="en-US" dirty="0"/>
              <a:t> reference does not save/load properly (MEL </a:t>
            </a:r>
            <a:r>
              <a:rPr lang="en-US" dirty="0" err="1"/>
              <a:t>bugreport</a:t>
            </a:r>
            <a:r>
              <a:rPr lang="en-US" dirty="0"/>
              <a:t>)</a:t>
            </a:r>
          </a:p>
          <a:p>
            <a:pPr lvl="1" indent="-72000" defTabSz="180000">
              <a:tabLst>
                <a:tab pos="72000" algn="l"/>
              </a:tabLst>
            </a:pPr>
            <a:r>
              <a:rPr lang="en-US" dirty="0"/>
              <a:t>Save as </a:t>
            </a:r>
            <a:r>
              <a:rPr lang="en-US" dirty="0" err="1"/>
              <a:t>anyset</a:t>
            </a:r>
            <a:endParaRPr lang="en-US" dirty="0"/>
          </a:p>
          <a:p>
            <a:pPr lvl="1" indent="-72000" defTabSz="180000">
              <a:tabLst>
                <a:tab pos="72000" algn="l"/>
              </a:tabLst>
            </a:pPr>
            <a:r>
              <a:rPr lang="en-US" dirty="0" err="1"/>
              <a:t>DesVar</a:t>
            </a:r>
            <a:r>
              <a:rPr lang="en-US" dirty="0"/>
              <a:t> (marker) visualization (e.g. via </a:t>
            </a:r>
            <a:r>
              <a:rPr lang="en-US" dirty="0" err="1"/>
              <a:t>DesVar</a:t>
            </a:r>
            <a:r>
              <a:rPr lang="en-US" dirty="0"/>
              <a:t>::Active or </a:t>
            </a:r>
            <a:r>
              <a:rPr lang="en-US" dirty="0" err="1"/>
              <a:t>DesStudyPtrArr</a:t>
            </a:r>
            <a:r>
              <a:rPr lang="en-US" dirty="0"/>
              <a:t> set by studies)</a:t>
            </a:r>
          </a:p>
          <a:p>
            <a:pPr lvl="1" indent="-72000" defTabSz="180000">
              <a:tabLst>
                <a:tab pos="72000" algn="l"/>
              </a:tabLst>
            </a:pPr>
            <a:r>
              <a:rPr lang="en-US" dirty="0"/>
              <a:t> </a:t>
            </a:r>
          </a:p>
          <a:p>
            <a:pPr indent="-72000" defTabSz="180000">
              <a:tabLst>
                <a:tab pos="72000" algn="l"/>
              </a:tabLst>
            </a:pPr>
            <a:r>
              <a:rPr lang="en-US" dirty="0"/>
              <a:t>Class Templates parser issues (JDT)</a:t>
            </a:r>
          </a:p>
          <a:p>
            <a:pPr lvl="1" indent="-72000" defTabSz="180000">
              <a:tabLst>
                <a:tab pos="72000" algn="l"/>
              </a:tabLst>
            </a:pPr>
            <a:r>
              <a:rPr lang="en-US" dirty="0"/>
              <a:t>Dots in default argument values</a:t>
            </a:r>
          </a:p>
          <a:p>
            <a:pPr lvl="1" indent="-72000" defTabSz="180000">
              <a:tabLst>
                <a:tab pos="72000" algn="l"/>
              </a:tabLst>
            </a:pPr>
            <a:r>
              <a:rPr lang="en-US" dirty="0"/>
              <a:t>Minus in (front off)template argument values</a:t>
            </a:r>
          </a:p>
          <a:p>
            <a:pPr indent="-72000" defTabSz="180000">
              <a:tabLst>
                <a:tab pos="72000" algn="l"/>
              </a:tabLst>
            </a:pPr>
            <a:r>
              <a:rPr lang="en-US" dirty="0"/>
              <a:t>C3Dreader (MD)</a:t>
            </a:r>
          </a:p>
          <a:p>
            <a:pPr lvl="1" indent="-72000" defTabSz="180000">
              <a:tabLst>
                <a:tab pos="72000" algn="l"/>
              </a:tabLst>
            </a:pPr>
            <a:r>
              <a:rPr lang="en-US" dirty="0"/>
              <a:t>Bug: Filters do not work when no analog data</a:t>
            </a:r>
          </a:p>
          <a:p>
            <a:pPr lvl="1" indent="-72000" defTabSz="180000">
              <a:tabLst>
                <a:tab pos="72000" algn="l"/>
              </a:tabLst>
            </a:pPr>
            <a:r>
              <a:rPr lang="en-US" dirty="0"/>
              <a:t>Disable filters (+ warning) when single/too few samples (BUG)</a:t>
            </a:r>
          </a:p>
          <a:p>
            <a:pPr marL="156600" indent="0" defTabSz="180000">
              <a:buNone/>
            </a:pPr>
            <a:r>
              <a:rPr lang="en-US" sz="3400" b="1" dirty="0" err="1"/>
              <a:t>AnyMoCap</a:t>
            </a:r>
            <a:endParaRPr lang="en-US" sz="3400" b="1" dirty="0"/>
          </a:p>
          <a:p>
            <a:pPr indent="-72000" defTabSz="180000"/>
            <a:r>
              <a:rPr lang="en-US" strike="sngStrike" dirty="0"/>
              <a:t>Restructured model for readability and easy access </a:t>
            </a:r>
            <a:endParaRPr lang="en-US" dirty="0"/>
          </a:p>
          <a:p>
            <a:pPr indent="-72000" defTabSz="180000"/>
            <a:r>
              <a:rPr lang="en-US" strike="sngStrike" dirty="0"/>
              <a:t>Separation of Trial/subject/lab specific data (MEL)</a:t>
            </a:r>
            <a:endParaRPr lang="en-US" dirty="0"/>
          </a:p>
          <a:p>
            <a:pPr indent="-72000" defTabSz="180000"/>
            <a:r>
              <a:rPr lang="en-US" dirty="0"/>
              <a:t>2-step analysis with file-based data transfer</a:t>
            </a:r>
          </a:p>
          <a:p>
            <a:pPr lvl="1" indent="-72000" defTabSz="180000"/>
            <a:r>
              <a:rPr lang="en-US" strike="sngStrike" dirty="0"/>
              <a:t>Remove muscles for faster kinematics (using double-load procedure) (MEL)</a:t>
            </a:r>
          </a:p>
          <a:p>
            <a:pPr indent="-72000" defTabSz="180000"/>
            <a:r>
              <a:rPr lang="en-US" dirty="0" err="1"/>
              <a:t>ExtraDrivers</a:t>
            </a:r>
            <a:r>
              <a:rPr lang="en-US" dirty="0"/>
              <a:t> included properly (depends on reference bug) (MEL)</a:t>
            </a:r>
          </a:p>
          <a:p>
            <a:pPr indent="-72000" defTabSz="180000"/>
            <a:r>
              <a:rPr lang="en-US" dirty="0" err="1"/>
              <a:t>StandingReference</a:t>
            </a:r>
            <a:r>
              <a:rPr lang="en-US" dirty="0"/>
              <a:t> -&gt; multiple linked trials (MEL)</a:t>
            </a:r>
          </a:p>
          <a:p>
            <a:pPr lvl="1" indent="-72000" defTabSz="180000"/>
            <a:r>
              <a:rPr lang="en-US" dirty="0"/>
              <a:t>Multiple marker protocols</a:t>
            </a:r>
          </a:p>
          <a:p>
            <a:pPr lvl="1" indent="-72000" defTabSz="180000"/>
            <a:r>
              <a:rPr lang="en-US" strike="sngStrike" dirty="0"/>
              <a:t>Saving design </a:t>
            </a:r>
            <a:r>
              <a:rPr lang="en-US" strike="sngStrike" dirty="0" err="1"/>
              <a:t>vars</a:t>
            </a:r>
            <a:r>
              <a:rPr lang="en-US" strike="sngStrike" dirty="0"/>
              <a:t> when </a:t>
            </a:r>
            <a:r>
              <a:rPr lang="en-US" strike="sngStrike" dirty="0" err="1"/>
              <a:t>ParameterOpt</a:t>
            </a:r>
            <a:r>
              <a:rPr lang="en-US" strike="sngStrike" dirty="0"/>
              <a:t> exists</a:t>
            </a:r>
          </a:p>
          <a:p>
            <a:pPr lvl="1" indent="-72000" defTabSz="180000"/>
            <a:r>
              <a:rPr lang="en-US" strike="sngStrike" dirty="0"/>
              <a:t>Loading Design from previous trial ????</a:t>
            </a:r>
          </a:p>
          <a:p>
            <a:pPr indent="-72000" defTabSz="180000"/>
            <a:r>
              <a:rPr lang="en-US" strike="sngStrike" dirty="0"/>
              <a:t>Exclude markers in specific trials (weight, </a:t>
            </a:r>
            <a:r>
              <a:rPr lang="en-US" strike="sngStrike" dirty="0" err="1"/>
              <a:t>MechObjectExclude</a:t>
            </a:r>
            <a:r>
              <a:rPr lang="en-US" strike="sngStrike" dirty="0"/>
              <a:t>, ..) (MEL/MD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199" y="217714"/>
            <a:ext cx="5889171" cy="6400799"/>
          </a:xfrm>
        </p:spPr>
        <p:txBody>
          <a:bodyPr>
            <a:normAutofit fontScale="40000" lnSpcReduction="20000"/>
          </a:bodyPr>
          <a:lstStyle/>
          <a:p>
            <a:pPr marL="0" lvl="0" indent="0">
              <a:buNone/>
            </a:pPr>
            <a:r>
              <a:rPr lang="en-US" sz="3400" b="1" dirty="0" smtClean="0"/>
              <a:t>Version 0.2: (more ready to users without special introduction)</a:t>
            </a:r>
          </a:p>
          <a:p>
            <a:r>
              <a:rPr lang="en-US" dirty="0" smtClean="0"/>
              <a:t> </a:t>
            </a:r>
            <a:r>
              <a:rPr lang="en-US" dirty="0" smtClean="0"/>
              <a:t>Documentation </a:t>
            </a:r>
            <a:endParaRPr lang="en-US" dirty="0" smtClean="0"/>
          </a:p>
          <a:p>
            <a:pPr lvl="1"/>
            <a:r>
              <a:rPr lang="en-US" dirty="0" smtClean="0"/>
              <a:t>General document/slides</a:t>
            </a:r>
          </a:p>
          <a:p>
            <a:pPr lvl="2"/>
            <a:r>
              <a:rPr lang="en-US" dirty="0" smtClean="0"/>
              <a:t>Parameter descriptions (systematic way)</a:t>
            </a:r>
          </a:p>
          <a:p>
            <a:pPr lvl="1"/>
            <a:r>
              <a:rPr lang="en-US" dirty="0" err="1" smtClean="0"/>
              <a:t>DocComments</a:t>
            </a:r>
            <a:r>
              <a:rPr lang="en-US" dirty="0" smtClean="0"/>
              <a:t> in code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LTHT</a:t>
            </a:r>
          </a:p>
          <a:p>
            <a:pPr lvl="1"/>
            <a:r>
              <a:rPr lang="en-US" dirty="0" smtClean="0"/>
              <a:t>ETH</a:t>
            </a:r>
          </a:p>
          <a:p>
            <a:pPr lvl="1"/>
            <a:r>
              <a:rPr lang="en-US" dirty="0" err="1" smtClean="0"/>
              <a:t>Hammel</a:t>
            </a:r>
            <a:endParaRPr lang="en-US" dirty="0" smtClean="0"/>
          </a:p>
          <a:p>
            <a:pPr lvl="1"/>
            <a:r>
              <a:rPr lang="en-US" dirty="0" err="1" smtClean="0"/>
              <a:t>TLEMsafe</a:t>
            </a:r>
            <a:endParaRPr lang="en-US" dirty="0" smtClean="0"/>
          </a:p>
          <a:p>
            <a:pPr lvl="1"/>
            <a:r>
              <a:rPr lang="en-US" dirty="0" err="1" smtClean="0"/>
              <a:t>Vicon</a:t>
            </a:r>
            <a:r>
              <a:rPr lang="en-US" dirty="0" smtClean="0"/>
              <a:t> plugin</a:t>
            </a:r>
          </a:p>
          <a:p>
            <a:pPr marL="0" lvl="0" indent="0">
              <a:buNone/>
            </a:pPr>
            <a:r>
              <a:rPr lang="en-US" sz="3400" b="1" dirty="0" smtClean="0"/>
              <a:t>Version 0.3: AMS 6.1 features</a:t>
            </a:r>
          </a:p>
          <a:p>
            <a:r>
              <a:rPr lang="en-US" dirty="0" smtClean="0"/>
              <a:t>Make it unnecessary to consider </a:t>
            </a:r>
            <a:r>
              <a:rPr lang="en-US" dirty="0" err="1" smtClean="0"/>
              <a:t>ApproxVelAccPertubation</a:t>
            </a:r>
            <a:r>
              <a:rPr lang="en-US" dirty="0" smtClean="0"/>
              <a:t> in </a:t>
            </a:r>
            <a:r>
              <a:rPr lang="en-US" dirty="0" err="1" smtClean="0"/>
              <a:t>tStart</a:t>
            </a:r>
            <a:r>
              <a:rPr lang="en-US" dirty="0" smtClean="0"/>
              <a:t> and </a:t>
            </a:r>
            <a:r>
              <a:rPr lang="en-US" dirty="0" err="1" smtClean="0"/>
              <a:t>tEnd</a:t>
            </a:r>
            <a:endParaRPr lang="en-US" dirty="0" smtClean="0"/>
          </a:p>
          <a:p>
            <a:pPr lvl="1"/>
            <a:r>
              <a:rPr lang="en-US" dirty="0" smtClean="0"/>
              <a:t>Make </a:t>
            </a:r>
            <a:r>
              <a:rPr lang="en-US" dirty="0" err="1" smtClean="0"/>
              <a:t>ApproxVelAccPertubation</a:t>
            </a:r>
            <a:r>
              <a:rPr lang="en-US" dirty="0" smtClean="0"/>
              <a:t> perturb only inside the interval</a:t>
            </a:r>
          </a:p>
          <a:p>
            <a:pPr lvl="1"/>
            <a:r>
              <a:rPr lang="en-US" dirty="0" smtClean="0"/>
              <a:t>Make Interpol functions work outside interval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sz="3400" b="1" dirty="0" smtClean="0"/>
              <a:t>Version 1.0 (in AMMR 1.7, AMS 6.1):</a:t>
            </a:r>
          </a:p>
          <a:p>
            <a:r>
              <a:rPr lang="en-US" dirty="0" smtClean="0"/>
              <a:t>Template model</a:t>
            </a:r>
          </a:p>
          <a:p>
            <a:pPr marL="0" lvl="0" indent="0">
              <a:buNone/>
            </a:pPr>
            <a:r>
              <a:rPr lang="en-US" sz="3400" b="1" dirty="0" smtClean="0"/>
              <a:t>Version 2.0</a:t>
            </a:r>
          </a:p>
          <a:p>
            <a:r>
              <a:rPr lang="en-US" dirty="0" smtClean="0"/>
              <a:t>GRF update</a:t>
            </a:r>
          </a:p>
          <a:p>
            <a:pPr lvl="1"/>
            <a:r>
              <a:rPr lang="en-US" dirty="0" smtClean="0"/>
              <a:t>GRF prediction</a:t>
            </a:r>
          </a:p>
          <a:p>
            <a:pPr lvl="1"/>
            <a:r>
              <a:rPr lang="en-US" dirty="0" smtClean="0"/>
              <a:t>Force plates from C3D reader</a:t>
            </a:r>
          </a:p>
          <a:p>
            <a:pPr lvl="1"/>
            <a:r>
              <a:rPr lang="en-US" dirty="0" smtClean="0"/>
              <a:t>Simple coupling between feet and already defined force plates (if needed, i.e. when not using GRF prediction)</a:t>
            </a:r>
          </a:p>
          <a:p>
            <a:r>
              <a:rPr lang="en-US" dirty="0" smtClean="0"/>
              <a:t>Single model load and single study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3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1763</TotalTime>
  <Words>351</Words>
  <Application>Microsoft Office PowerPoint</Application>
  <PresentationFormat>Widescreen</PresentationFormat>
  <Paragraphs>105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AnyMocap</vt:lpstr>
      <vt:lpstr>Simplified structure</vt:lpstr>
      <vt:lpstr>Fewer hardcoded things</vt:lpstr>
      <vt:lpstr>Required settings have default values</vt:lpstr>
      <vt:lpstr>One study to rule them all..</vt:lpstr>
      <vt:lpstr>Check list from last meeting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Morten Lund</dc:creator>
  <cp:lastModifiedBy>Morten Lund</cp:lastModifiedBy>
  <cp:revision>22</cp:revision>
  <dcterms:created xsi:type="dcterms:W3CDTF">2014-09-02T07:25:46Z</dcterms:created>
  <dcterms:modified xsi:type="dcterms:W3CDTF">2014-09-04T07:29:01Z</dcterms:modified>
</cp:coreProperties>
</file>