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</p:sldIdLst>
  <p:sldSz cx="18288000" cy="10287000"/>
  <p:notesSz cx="6858000" cy="9144000"/>
  <p:embeddedFontLst>
    <p:embeddedFont>
      <p:font typeface="Hammersmith One" charset="1" panose="02010703030501060504"/>
      <p:regular r:id="rId6"/>
    </p:embeddedFont>
    <p:embeddedFont>
      <p:font typeface="Arimo" charset="1" panose="020B0604020202020204"/>
      <p:regular r:id="rId7"/>
    </p:embeddedFont>
    <p:embeddedFont>
      <p:font typeface="Arimo Bold" charset="1" panose="020B0704020202020204"/>
      <p:regular r:id="rId8"/>
    </p:embeddedFont>
    <p:embeddedFont>
      <p:font typeface="Arimo Italics" charset="1" panose="020B0604020202090204"/>
      <p:regular r:id="rId9"/>
    </p:embeddedFont>
    <p:embeddedFont>
      <p:font typeface="Arimo Bold Italics" charset="1" panose="020B0704020202090204"/>
      <p:regular r:id="rId10"/>
    </p:embeddedFont>
    <p:embeddedFont>
      <p:font typeface="Open Sans" charset="1" panose="020B0606030504020204"/>
      <p:regular r:id="rId11"/>
    </p:embeddedFont>
    <p:embeddedFont>
      <p:font typeface="Open Sans Bold" charset="1" panose="020B0806030504020204"/>
      <p:regular r:id="rId12"/>
    </p:embeddedFont>
    <p:embeddedFont>
      <p:font typeface="Open Sans Italics" charset="1" panose="020B0606030504020204"/>
      <p:regular r:id="rId13"/>
    </p:embeddedFont>
    <p:embeddedFont>
      <p:font typeface="Open Sans Bold Italics" charset="1" panose="020B0806030504020204"/>
      <p:regular r:id="rId14"/>
    </p:embeddedFont>
    <p:embeddedFont>
      <p:font typeface="Open Sans Light" charset="1" panose="020B0306030504020204"/>
      <p:regular r:id="rId15"/>
    </p:embeddedFont>
    <p:embeddedFont>
      <p:font typeface="Open Sans Light Italics" charset="1" panose="020B0306030504020204"/>
      <p:regular r:id="rId16"/>
    </p:embeddedFont>
    <p:embeddedFont>
      <p:font typeface="Open Sans Ultra-Bold" charset="1" panose="00000000000000000000"/>
      <p:regular r:id="rId17"/>
    </p:embeddedFont>
    <p:embeddedFont>
      <p:font typeface="Open Sans Ultra-Bold Italics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24" Target="slides/slide6.xml" Type="http://schemas.openxmlformats.org/officeDocument/2006/relationships/slide"/><Relationship Id="rId25" Target="slides/slide7.xml" Type="http://schemas.openxmlformats.org/officeDocument/2006/relationships/slide"/><Relationship Id="rId26" Target="slides/slide8.xml" Type="http://schemas.openxmlformats.org/officeDocument/2006/relationships/slide"/><Relationship Id="rId27" Target="slides/slide9.xml" Type="http://schemas.openxmlformats.org/officeDocument/2006/relationships/slide"/><Relationship Id="rId28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57069" y="1028700"/>
            <a:ext cx="1573861" cy="1548879"/>
          </a:xfrm>
          <a:custGeom>
            <a:avLst/>
            <a:gdLst/>
            <a:ahLst/>
            <a:cxnLst/>
            <a:rect r="r" b="b" t="t" l="l"/>
            <a:pathLst>
              <a:path h="1548879" w="1573861">
                <a:moveTo>
                  <a:pt x="0" y="0"/>
                </a:moveTo>
                <a:lnTo>
                  <a:pt x="1573862" y="0"/>
                </a:lnTo>
                <a:lnTo>
                  <a:pt x="1573862" y="1548879"/>
                </a:lnTo>
                <a:lnTo>
                  <a:pt x="0" y="15488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BD59">
                <a:alpha val="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880985" y="3890478"/>
            <a:ext cx="7263015" cy="5367822"/>
          </a:xfrm>
          <a:custGeom>
            <a:avLst/>
            <a:gdLst/>
            <a:ahLst/>
            <a:cxnLst/>
            <a:rect r="r" b="b" t="t" l="l"/>
            <a:pathLst>
              <a:path h="5367822" w="7263015">
                <a:moveTo>
                  <a:pt x="0" y="0"/>
                </a:moveTo>
                <a:lnTo>
                  <a:pt x="7263015" y="0"/>
                </a:lnTo>
                <a:lnTo>
                  <a:pt x="7263015" y="5367822"/>
                </a:lnTo>
                <a:lnTo>
                  <a:pt x="0" y="53678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776069" y="2491854"/>
            <a:ext cx="6735862" cy="828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9"/>
              </a:lnSpc>
              <a:spcBef>
                <a:spcPct val="0"/>
              </a:spcBef>
            </a:pPr>
            <a:r>
              <a:rPr lang="en-US" sz="4899">
                <a:solidFill>
                  <a:srgbClr val="000000"/>
                </a:solidFill>
                <a:latin typeface="Hammersmith One"/>
              </a:rPr>
              <a:t>DETECTOR DE PHISHING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30931" y="7950309"/>
            <a:ext cx="5992217" cy="645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95"/>
              </a:lnSpc>
              <a:spcBef>
                <a:spcPct val="0"/>
              </a:spcBef>
            </a:pPr>
            <a:r>
              <a:rPr lang="en-US" sz="3853">
                <a:solidFill>
                  <a:srgbClr val="000000"/>
                </a:solidFill>
                <a:latin typeface="Hammersmith One"/>
              </a:rPr>
              <a:t>Ana Fernández de la Coba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-18666" r="0" b="-1866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498350" y="5753263"/>
            <a:ext cx="540810" cy="1352024"/>
          </a:xfrm>
          <a:custGeom>
            <a:avLst/>
            <a:gdLst/>
            <a:ahLst/>
            <a:cxnLst/>
            <a:rect r="r" b="b" t="t" l="l"/>
            <a:pathLst>
              <a:path h="1352024" w="540810">
                <a:moveTo>
                  <a:pt x="0" y="0"/>
                </a:moveTo>
                <a:lnTo>
                  <a:pt x="540809" y="0"/>
                </a:lnTo>
                <a:lnTo>
                  <a:pt x="540809" y="1352024"/>
                </a:lnTo>
                <a:lnTo>
                  <a:pt x="0" y="13520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57713" y="3571875"/>
            <a:ext cx="14481274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Hammersmith One"/>
              </a:rPr>
              <a:t>Para terminar, os enseño mi Streamlit,</a:t>
            </a:r>
          </a:p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Hammersmith One"/>
              </a:rPr>
              <a:t>para que podais ver cómo predice sobre datos reales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</a:blip>
            <a:stretch>
              <a:fillRect l="0" t="-18666" r="0" b="-1866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75991" y="2773898"/>
            <a:ext cx="15745543" cy="5310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63"/>
              </a:lnSpc>
            </a:pPr>
          </a:p>
          <a:p>
            <a:pPr algn="ctr">
              <a:lnSpc>
                <a:spcPts val="4994"/>
              </a:lnSpc>
            </a:pPr>
            <a:r>
              <a:rPr lang="en-US" sz="3567">
                <a:solidFill>
                  <a:srgbClr val="000000"/>
                </a:solidFill>
                <a:latin typeface="Hammersmith One"/>
              </a:rPr>
              <a:t>Ataque cibernético a los usuarios para robar o dañar datos confidenciales</a:t>
            </a:r>
          </a:p>
          <a:p>
            <a:pPr algn="ctr">
              <a:lnSpc>
                <a:spcPts val="4994"/>
              </a:lnSpc>
            </a:pPr>
          </a:p>
          <a:p>
            <a:pPr algn="ctr">
              <a:lnSpc>
                <a:spcPts val="4994"/>
              </a:lnSpc>
            </a:pPr>
            <a:r>
              <a:rPr lang="en-US" sz="3567">
                <a:solidFill>
                  <a:srgbClr val="000000"/>
                </a:solidFill>
                <a:latin typeface="Hammersmith One"/>
              </a:rPr>
              <a:t>Los tipos más generalizados son:</a:t>
            </a:r>
          </a:p>
          <a:p>
            <a:pPr algn="ctr">
              <a:lnSpc>
                <a:spcPts val="4994"/>
              </a:lnSpc>
            </a:pPr>
            <a:r>
              <a:rPr lang="en-US" sz="3567">
                <a:solidFill>
                  <a:srgbClr val="000000"/>
                </a:solidFill>
                <a:latin typeface="Hammersmith One"/>
              </a:rPr>
              <a:t>-por correo electrónico, </a:t>
            </a:r>
          </a:p>
          <a:p>
            <a:pPr algn="ctr">
              <a:lnSpc>
                <a:spcPts val="4994"/>
              </a:lnSpc>
            </a:pPr>
            <a:r>
              <a:rPr lang="en-US" sz="3567">
                <a:solidFill>
                  <a:srgbClr val="000000"/>
                </a:solidFill>
                <a:latin typeface="Hammersmith One"/>
              </a:rPr>
              <a:t>-por SMS, </a:t>
            </a:r>
          </a:p>
          <a:p>
            <a:pPr algn="ctr">
              <a:lnSpc>
                <a:spcPts val="4994"/>
              </a:lnSpc>
            </a:pPr>
            <a:r>
              <a:rPr lang="en-US" sz="3567">
                <a:solidFill>
                  <a:srgbClr val="000000"/>
                </a:solidFill>
                <a:latin typeface="Hammersmith One"/>
              </a:rPr>
              <a:t>-por voz</a:t>
            </a:r>
          </a:p>
          <a:p>
            <a:pPr algn="ctr">
              <a:lnSpc>
                <a:spcPts val="4994"/>
              </a:lnSpc>
              <a:spcBef>
                <a:spcPct val="0"/>
              </a:spcBef>
            </a:pPr>
            <a:r>
              <a:rPr lang="en-US" sz="3567">
                <a:solidFill>
                  <a:srgbClr val="000000"/>
                </a:solidFill>
                <a:latin typeface="Hammersmith One"/>
              </a:rPr>
              <a:t> -a altos cargos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39238" y="4379278"/>
            <a:ext cx="9525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5963741" y="2315427"/>
            <a:ext cx="6370043" cy="1002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</a:pPr>
            <a:r>
              <a:rPr lang="en-US" sz="5899">
                <a:solidFill>
                  <a:srgbClr val="000000"/>
                </a:solidFill>
                <a:latin typeface="Hammersmith One"/>
              </a:rPr>
              <a:t>¿Qué es Phishing?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</a:blip>
            <a:stretch>
              <a:fillRect l="0" t="-18666" r="0" b="-1866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38239" y="4253229"/>
            <a:ext cx="12811523" cy="2317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sz="4399">
                <a:solidFill>
                  <a:srgbClr val="000000"/>
                </a:solidFill>
                <a:latin typeface="Hammersmith One"/>
              </a:rPr>
              <a:t>Tenemos a nuestra disposición una herramienta </a:t>
            </a:r>
          </a:p>
          <a:p>
            <a:pPr algn="ctr">
              <a:lnSpc>
                <a:spcPts val="6159"/>
              </a:lnSpc>
            </a:pPr>
            <a:r>
              <a:rPr lang="en-US" sz="4399">
                <a:solidFill>
                  <a:srgbClr val="000000"/>
                </a:solidFill>
                <a:latin typeface="Hammersmith One"/>
              </a:rPr>
              <a:t>magnífica que nos protege:</a:t>
            </a:r>
          </a:p>
          <a:p>
            <a:pPr algn="ctr">
              <a:lnSpc>
                <a:spcPts val="6159"/>
              </a:lnSpc>
              <a:spcBef>
                <a:spcPct val="0"/>
              </a:spcBef>
            </a:pPr>
            <a:r>
              <a:rPr lang="en-US" sz="4399">
                <a:solidFill>
                  <a:srgbClr val="000000"/>
                </a:solidFill>
                <a:latin typeface="Hammersmith One"/>
              </a:rPr>
              <a:t>EL DETECTOR DE PHISHING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147169" y="2442025"/>
            <a:ext cx="11993662" cy="1002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</a:pPr>
            <a:r>
              <a:rPr lang="en-US" sz="5899">
                <a:solidFill>
                  <a:srgbClr val="000000"/>
                </a:solidFill>
                <a:latin typeface="Hammersmith One"/>
              </a:rPr>
              <a:t>¿Qué podemos hacer al respecto?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</a:blip>
            <a:stretch>
              <a:fillRect l="0" t="-18666" r="0" b="-1866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29402" y="3933104"/>
            <a:ext cx="7314598" cy="5668813"/>
          </a:xfrm>
          <a:custGeom>
            <a:avLst/>
            <a:gdLst/>
            <a:ahLst/>
            <a:cxnLst/>
            <a:rect r="r" b="b" t="t" l="l"/>
            <a:pathLst>
              <a:path h="5668813" w="7314598">
                <a:moveTo>
                  <a:pt x="0" y="0"/>
                </a:moveTo>
                <a:lnTo>
                  <a:pt x="7314598" y="0"/>
                </a:lnTo>
                <a:lnTo>
                  <a:pt x="7314598" y="5668814"/>
                </a:lnTo>
                <a:lnTo>
                  <a:pt x="0" y="56688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753197" y="971550"/>
            <a:ext cx="10781606" cy="2276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Hammersmith One"/>
              </a:rPr>
              <a:t>Para su desarrollo, he utilizado un datasets </a:t>
            </a: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Hammersmith One"/>
              </a:rPr>
              <a:t>con múltiples variables relacionadas con mi target: </a:t>
            </a: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Hammersmith One"/>
              </a:rPr>
              <a:t>“CLASS LABEL”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Hammersmith One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868353" y="5630745"/>
            <a:ext cx="6030593" cy="1732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4"/>
              </a:lnSpc>
              <a:spcBef>
                <a:spcPct val="0"/>
              </a:spcBef>
            </a:pPr>
            <a:r>
              <a:rPr lang="en-US" sz="3295">
                <a:solidFill>
                  <a:srgbClr val="000000"/>
                </a:solidFill>
                <a:latin typeface="Hammersmith One"/>
              </a:rPr>
              <a:t>que me predecirá si </a:t>
            </a:r>
          </a:p>
          <a:p>
            <a:pPr algn="ctr">
              <a:lnSpc>
                <a:spcPts val="4614"/>
              </a:lnSpc>
              <a:spcBef>
                <a:spcPct val="0"/>
              </a:spcBef>
            </a:pPr>
            <a:r>
              <a:rPr lang="en-US" sz="3295">
                <a:solidFill>
                  <a:srgbClr val="000000"/>
                </a:solidFill>
                <a:latin typeface="Hammersmith One"/>
              </a:rPr>
              <a:t> la URL a la que me enfrento </a:t>
            </a:r>
          </a:p>
          <a:p>
            <a:pPr algn="ctr">
              <a:lnSpc>
                <a:spcPts val="4614"/>
              </a:lnSpc>
              <a:spcBef>
                <a:spcPct val="0"/>
              </a:spcBef>
            </a:pPr>
            <a:r>
              <a:rPr lang="en-US" sz="3295">
                <a:solidFill>
                  <a:srgbClr val="000000"/>
                </a:solidFill>
                <a:latin typeface="Hammersmith One"/>
              </a:rPr>
              <a:t>es fraudulenta (phishing) o no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-18666" r="0" b="-1866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81372" y="751740"/>
            <a:ext cx="11325257" cy="8506560"/>
          </a:xfrm>
          <a:custGeom>
            <a:avLst/>
            <a:gdLst/>
            <a:ahLst/>
            <a:cxnLst/>
            <a:rect r="r" b="b" t="t" l="l"/>
            <a:pathLst>
              <a:path h="8506560" w="11325257">
                <a:moveTo>
                  <a:pt x="0" y="0"/>
                </a:moveTo>
                <a:lnTo>
                  <a:pt x="11325256" y="0"/>
                </a:lnTo>
                <a:lnTo>
                  <a:pt x="11325256" y="8506560"/>
                </a:lnTo>
                <a:lnTo>
                  <a:pt x="0" y="85065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05" t="0" r="-605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-18666" r="0" b="-1866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7340" y="1768039"/>
            <a:ext cx="5074938" cy="6750921"/>
          </a:xfrm>
          <a:custGeom>
            <a:avLst/>
            <a:gdLst/>
            <a:ahLst/>
            <a:cxnLst/>
            <a:rect r="r" b="b" t="t" l="l"/>
            <a:pathLst>
              <a:path h="6750921" w="5074938">
                <a:moveTo>
                  <a:pt x="0" y="0"/>
                </a:moveTo>
                <a:lnTo>
                  <a:pt x="5074939" y="0"/>
                </a:lnTo>
                <a:lnTo>
                  <a:pt x="5074939" y="6750922"/>
                </a:lnTo>
                <a:lnTo>
                  <a:pt x="0" y="67509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495229" y="1768039"/>
            <a:ext cx="5297543" cy="6790487"/>
          </a:xfrm>
          <a:custGeom>
            <a:avLst/>
            <a:gdLst/>
            <a:ahLst/>
            <a:cxnLst/>
            <a:rect r="r" b="b" t="t" l="l"/>
            <a:pathLst>
              <a:path h="6790487" w="5297543">
                <a:moveTo>
                  <a:pt x="0" y="0"/>
                </a:moveTo>
                <a:lnTo>
                  <a:pt x="5297542" y="0"/>
                </a:lnTo>
                <a:lnTo>
                  <a:pt x="5297542" y="6790487"/>
                </a:lnTo>
                <a:lnTo>
                  <a:pt x="0" y="67904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535721" y="1768039"/>
            <a:ext cx="5021784" cy="6711356"/>
          </a:xfrm>
          <a:custGeom>
            <a:avLst/>
            <a:gdLst/>
            <a:ahLst/>
            <a:cxnLst/>
            <a:rect r="r" b="b" t="t" l="l"/>
            <a:pathLst>
              <a:path h="6711356" w="5021784">
                <a:moveTo>
                  <a:pt x="0" y="0"/>
                </a:moveTo>
                <a:lnTo>
                  <a:pt x="5021784" y="0"/>
                </a:lnTo>
                <a:lnTo>
                  <a:pt x="5021784" y="6711356"/>
                </a:lnTo>
                <a:lnTo>
                  <a:pt x="0" y="67113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-18666" r="0" b="-1866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25028" y="552759"/>
            <a:ext cx="10791863" cy="8458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3"/>
              </a:lnSpc>
            </a:pPr>
          </a:p>
          <a:p>
            <a:pPr algn="ctr">
              <a:lnSpc>
                <a:spcPts val="5343"/>
              </a:lnSpc>
            </a:pPr>
          </a:p>
          <a:p>
            <a:pPr algn="ctr">
              <a:lnSpc>
                <a:spcPts val="5343"/>
              </a:lnSpc>
            </a:pPr>
            <a:r>
              <a:rPr lang="en-US" sz="3816">
                <a:solidFill>
                  <a:srgbClr val="000000"/>
                </a:solidFill>
                <a:latin typeface="Hammersmith One"/>
              </a:rPr>
              <a:t>Utilizo un Pipeline con 5 modelos supervisados:</a:t>
            </a:r>
          </a:p>
          <a:p>
            <a:pPr algn="ctr">
              <a:lnSpc>
                <a:spcPts val="5343"/>
              </a:lnSpc>
            </a:pPr>
            <a:r>
              <a:rPr lang="en-US" sz="3816">
                <a:solidFill>
                  <a:srgbClr val="000000"/>
                </a:solidFill>
                <a:latin typeface="Hammersmith One"/>
              </a:rPr>
              <a:t>-Logistic Regression</a:t>
            </a:r>
          </a:p>
          <a:p>
            <a:pPr algn="ctr">
              <a:lnSpc>
                <a:spcPts val="5343"/>
              </a:lnSpc>
            </a:pPr>
            <a:r>
              <a:rPr lang="en-US" sz="3816">
                <a:solidFill>
                  <a:srgbClr val="000000"/>
                </a:solidFill>
                <a:latin typeface="Hammersmith One"/>
              </a:rPr>
              <a:t>-Random Forest ClasSifier</a:t>
            </a:r>
          </a:p>
          <a:p>
            <a:pPr algn="ctr">
              <a:lnSpc>
                <a:spcPts val="5343"/>
              </a:lnSpc>
            </a:pPr>
            <a:r>
              <a:rPr lang="en-US" sz="3816">
                <a:solidFill>
                  <a:srgbClr val="000000"/>
                </a:solidFill>
                <a:latin typeface="Hammersmith One"/>
              </a:rPr>
              <a:t>-Gradient Boosting Classifier</a:t>
            </a:r>
          </a:p>
          <a:p>
            <a:pPr algn="ctr">
              <a:lnSpc>
                <a:spcPts val="5343"/>
              </a:lnSpc>
            </a:pPr>
            <a:r>
              <a:rPr lang="en-US" sz="3816">
                <a:solidFill>
                  <a:srgbClr val="000000"/>
                </a:solidFill>
                <a:latin typeface="Hammersmith One"/>
              </a:rPr>
              <a:t>Kneighbors Classifier</a:t>
            </a:r>
          </a:p>
          <a:p>
            <a:pPr algn="ctr">
              <a:lnSpc>
                <a:spcPts val="5343"/>
              </a:lnSpc>
            </a:pPr>
            <a:r>
              <a:rPr lang="en-US" sz="3816">
                <a:solidFill>
                  <a:srgbClr val="000000"/>
                </a:solidFill>
                <a:latin typeface="Hammersmith One"/>
              </a:rPr>
              <a:t>-Support Vector Classification(SVC)</a:t>
            </a:r>
          </a:p>
          <a:p>
            <a:pPr algn="ctr">
              <a:lnSpc>
                <a:spcPts val="5343"/>
              </a:lnSpc>
            </a:pPr>
            <a:r>
              <a:rPr lang="en-US" sz="3816">
                <a:solidFill>
                  <a:srgbClr val="000000"/>
                </a:solidFill>
                <a:latin typeface="Hammersmith One"/>
              </a:rPr>
              <a:t>***</a:t>
            </a:r>
          </a:p>
          <a:p>
            <a:pPr algn="ctr">
              <a:lnSpc>
                <a:spcPts val="5343"/>
              </a:lnSpc>
            </a:pPr>
            <a:r>
              <a:rPr lang="en-US" sz="3816">
                <a:solidFill>
                  <a:srgbClr val="000000"/>
                </a:solidFill>
                <a:latin typeface="Hammersmith One"/>
              </a:rPr>
              <a:t> Y aplico:</a:t>
            </a:r>
          </a:p>
          <a:p>
            <a:pPr algn="ctr">
              <a:lnSpc>
                <a:spcPts val="5343"/>
              </a:lnSpc>
            </a:pPr>
            <a:r>
              <a:rPr lang="en-US" sz="3816">
                <a:solidFill>
                  <a:srgbClr val="000000"/>
                </a:solidFill>
                <a:latin typeface="Hammersmith One"/>
              </a:rPr>
              <a:t>-GridSearchCV</a:t>
            </a:r>
          </a:p>
          <a:p>
            <a:pPr algn="ctr">
              <a:lnSpc>
                <a:spcPts val="5343"/>
              </a:lnSpc>
            </a:pPr>
            <a:r>
              <a:rPr lang="en-US" sz="3816">
                <a:solidFill>
                  <a:srgbClr val="000000"/>
                </a:solidFill>
                <a:latin typeface="Hammersmith One"/>
              </a:rPr>
              <a:t>-RandomizedSearchCV</a:t>
            </a:r>
          </a:p>
          <a:p>
            <a:pPr algn="ctr">
              <a:lnSpc>
                <a:spcPts val="534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-18666" r="0" b="-1866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74636" y="657542"/>
            <a:ext cx="3538728" cy="4114800"/>
          </a:xfrm>
          <a:custGeom>
            <a:avLst/>
            <a:gdLst/>
            <a:ahLst/>
            <a:cxnLst/>
            <a:rect r="r" b="b" t="t" l="l"/>
            <a:pathLst>
              <a:path h="4114800" w="3538728">
                <a:moveTo>
                  <a:pt x="0" y="0"/>
                </a:moveTo>
                <a:lnTo>
                  <a:pt x="3538728" y="0"/>
                </a:lnTo>
                <a:lnTo>
                  <a:pt x="35387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-18666" r="0" b="-18666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43905" y="4686617"/>
            <a:ext cx="16600190" cy="3428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9"/>
              </a:lnSpc>
            </a:pPr>
            <a:r>
              <a:rPr lang="en-US" sz="4899">
                <a:solidFill>
                  <a:srgbClr val="000000"/>
                </a:solidFill>
                <a:latin typeface="Hammersmith One"/>
              </a:rPr>
              <a:t>Métrica: recall, </a:t>
            </a:r>
          </a:p>
          <a:p>
            <a:pPr algn="ctr">
              <a:lnSpc>
                <a:spcPts val="6859"/>
              </a:lnSpc>
            </a:pPr>
            <a:r>
              <a:rPr lang="en-US" sz="4899">
                <a:solidFill>
                  <a:srgbClr val="000000"/>
                </a:solidFill>
                <a:latin typeface="Hammersmith One"/>
              </a:rPr>
              <a:t>ya que sufrir Phishing puede tener graves consecuencias</a:t>
            </a:r>
          </a:p>
          <a:p>
            <a:pPr algn="ctr">
              <a:lnSpc>
                <a:spcPts val="6859"/>
              </a:lnSpc>
            </a:pPr>
            <a:r>
              <a:rPr lang="en-US" sz="4899">
                <a:solidFill>
                  <a:srgbClr val="000000"/>
                </a:solidFill>
                <a:latin typeface="Hammersmith One"/>
              </a:rPr>
              <a:t>-Prioridad: obtener el mínimo de falsos negativos-</a:t>
            </a:r>
          </a:p>
          <a:p>
            <a:pPr algn="ctr">
              <a:lnSpc>
                <a:spcPts val="68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-18666" r="0" b="-1866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575554"/>
            <a:ext cx="7324742" cy="5768944"/>
          </a:xfrm>
          <a:custGeom>
            <a:avLst/>
            <a:gdLst/>
            <a:ahLst/>
            <a:cxnLst/>
            <a:rect r="r" b="b" t="t" l="l"/>
            <a:pathLst>
              <a:path h="5768944" w="7324742">
                <a:moveTo>
                  <a:pt x="0" y="0"/>
                </a:moveTo>
                <a:lnTo>
                  <a:pt x="7324742" y="0"/>
                </a:lnTo>
                <a:lnTo>
                  <a:pt x="7324742" y="5768943"/>
                </a:lnTo>
                <a:lnTo>
                  <a:pt x="0" y="57689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968395" y="2580125"/>
            <a:ext cx="7290905" cy="5764372"/>
          </a:xfrm>
          <a:custGeom>
            <a:avLst/>
            <a:gdLst/>
            <a:ahLst/>
            <a:cxnLst/>
            <a:rect r="r" b="b" t="t" l="l"/>
            <a:pathLst>
              <a:path h="5764372" w="7290905">
                <a:moveTo>
                  <a:pt x="0" y="0"/>
                </a:moveTo>
                <a:lnTo>
                  <a:pt x="7290905" y="0"/>
                </a:lnTo>
                <a:lnTo>
                  <a:pt x="7290905" y="5764372"/>
                </a:lnTo>
                <a:lnTo>
                  <a:pt x="0" y="57643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880031" y="971550"/>
            <a:ext cx="362208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Hammersmith One"/>
              </a:rPr>
              <a:t>Matriz de confusión 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Hammersmith One"/>
              </a:rPr>
              <a:t>GridSearchCV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811612" y="971550"/>
            <a:ext cx="5604471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Hammersmith One"/>
              </a:rPr>
              <a:t>Matriz de confusión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Hammersmith One"/>
              </a:rPr>
              <a:t>RandamizeSearchCV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DAF1hxtafJo</dc:identifier>
  <dcterms:modified xsi:type="dcterms:W3CDTF">2011-08-01T06:04:30Z</dcterms:modified>
  <cp:revision>1</cp:revision>
  <dc:title>Detector de Phishing</dc:title>
</cp:coreProperties>
</file>