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5" r:id="rId4"/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2.xml" Type="http://schemas.openxmlformats.org/officeDocument/2006/relationships/slide" Id="rId39"/><Relationship Target="slides/slide31.xml" Type="http://schemas.openxmlformats.org/officeDocument/2006/relationships/slide" Id="rId38"/><Relationship Target="slides/slide30.xml" Type="http://schemas.openxmlformats.org/officeDocument/2006/relationships/slide" Id="rId37"/><Relationship Target="slides/slide12.xml" Type="http://schemas.openxmlformats.org/officeDocument/2006/relationships/slide" Id="rId19"/><Relationship Target="slides/slide29.xml" Type="http://schemas.openxmlformats.org/officeDocument/2006/relationships/slide" Id="rId36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23.xml" Type="http://schemas.openxmlformats.org/officeDocument/2006/relationships/slide" Id="rId30"/><Relationship Target="slides/slide5.xml" Type="http://schemas.openxmlformats.org/officeDocument/2006/relationships/slide" Id="rId12"/><Relationship Target="slides/slide24.xml" Type="http://schemas.openxmlformats.org/officeDocument/2006/relationships/slide" Id="rId31"/><Relationship Target="slides/slide6.xml" Type="http://schemas.openxmlformats.org/officeDocument/2006/relationships/slide" Id="rId13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27.xml" Type="http://schemas.openxmlformats.org/officeDocument/2006/relationships/slide" Id="rId34"/><Relationship Target="slides/slide28.xml" Type="http://schemas.openxmlformats.org/officeDocument/2006/relationships/slide" Id="rId35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22.xml" Type="http://schemas.openxmlformats.org/officeDocument/2006/relationships/slide" Id="rId29"/><Relationship Target="slides/slide19.xml" Type="http://schemas.openxmlformats.org/officeDocument/2006/relationships/slide" Id="rId26"/><Relationship Target="slides/slide18.xml" Type="http://schemas.openxmlformats.org/officeDocument/2006/relationships/slide" Id="rId25"/><Relationship Target="slides/slide21.xml" Type="http://schemas.openxmlformats.org/officeDocument/2006/relationships/slide" Id="rId28"/><Relationship Target="slides/slide20.xml" Type="http://schemas.openxmlformats.org/officeDocument/2006/relationships/slide" Id="rId27"/><Relationship Target="presProps.xml" Type="http://schemas.openxmlformats.org/officeDocument/2006/relationships/presProps" Id="rId2"/><Relationship Target="slides/slide14.xml" Type="http://schemas.openxmlformats.org/officeDocument/2006/relationships/slide" Id="rId21"/><Relationship Target="slides/slide33.xml" Type="http://schemas.openxmlformats.org/officeDocument/2006/relationships/slide" Id="rId40"/><Relationship Target="theme/theme2.xml" Type="http://schemas.openxmlformats.org/officeDocument/2006/relationships/theme" Id="rId1"/><Relationship Target="slides/slide15.xml" Type="http://schemas.openxmlformats.org/officeDocument/2006/relationships/slide" Id="rId22"/><Relationship Target="slides/slide34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6.xml" Type="http://schemas.openxmlformats.org/officeDocument/2006/relationships/slide" Id="rId23"/><Relationship Target="slides/slide35.xml" Type="http://schemas.openxmlformats.org/officeDocument/2006/relationships/slide" Id="rId42"/><Relationship Target="tableStyles.xml" Type="http://schemas.openxmlformats.org/officeDocument/2006/relationships/tableStyles" Id="rId3"/><Relationship Target="slides/slide17.xml" Type="http://schemas.openxmlformats.org/officeDocument/2006/relationships/slide" Id="rId24"/><Relationship Target="slides/slide13.xml" Type="http://schemas.openxmlformats.org/officeDocument/2006/relationships/slide" Id="rId20"/><Relationship Target="slides/slide2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https://docs.google.com/document/d/1QJYg4mujkqEOnCEDAZeH0Sb6-kCEZEtJ9hx61ubgrX8/edit?hl=fr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http://fr.wikipedia.org/wiki/Documents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fr.wikipedia.org/wiki/Documents" Type="http://schemas.openxmlformats.org/officeDocument/2006/relationships/hyperlink" TargetMode="External" Id="rId3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Benoit</a:t>
            </a:r>
          </a:p>
          <a:p>
            <a:pPr>
              <a:buNone/>
            </a:pPr>
            <a:r>
              <a:rPr lang="fr"/>
              <a:t>Plan </a:t>
            </a:r>
            <a:r>
              <a:rPr u="sng" lang="fr">
                <a:solidFill>
                  <a:schemeClr val="hlink"/>
                </a:solidFill>
                <a:hlinkClick r:id="rId2"/>
              </a:rPr>
              <a:t>https://docs.google.com/document/d/1QJYg4mujkqEOnCEDAZeH0Sb6-kCEZEtJ9hx61ubgrX8/edit?hl=fr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En espérant qu'on ait un minimum de réseau... (BM : pas de problème en câblé)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 février = sortie de Kinect PC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sur la distance et sur la précision (résolution) -&gt; permettrait de reconnaitre des émotions et de lire sur les lèvres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qui est sûr : ça ne se limite pas qu'aux consoles de salon (XBox...)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Gros boost du côté des NUIs qui, forcément, vont se démocratiser dans les années à venir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Concurrents à venir ? (Stratégie de PrimeSense, HQ Israël, fondée en 2005...)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http://techcrunch.com/2012/01/16/primesense-demos-a-gesture-based-next-gen-tv-interface/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05:00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« PrimeSense is a technology company, so we provide the chip, we provide the camera and then we would sell this as a reference design to anyone to the big OEM and to the big companies. »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Benoit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Après découverte de Kinect, départ sur les milestones.</a:t>
            </a:r>
          </a:p>
          <a:p>
            <a:pPr rtl="0" lvl="0">
              <a:buNone/>
            </a:pPr>
            <a:r>
              <a:rPr lang="fr"/>
              <a:t>106 hh pour base</a:t>
            </a:r>
          </a:p>
          <a:p>
            <a:pPr lvl="0">
              <a:buNone/>
            </a:pPr>
            <a:r>
              <a:rPr lang="fr"/>
              <a:t>154 hh pour tout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buNone/>
            </a:pPr>
            <a:r>
              <a:rPr lang="fr"/>
              <a:t>Matthieu </a:t>
            </a:r>
            <a:r>
              <a:rPr sz="1000" lang="fr" i="1"/>
              <a:t>Natural Interaction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On veut du cross-platform</a:t>
            </a:r>
          </a:p>
          <a:p>
            <a:pPr>
              <a:buNone/>
            </a:pPr>
            <a:r>
              <a:rPr lang="fr"/>
              <a:t>TODO : Détails sur la librairie OpenGL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Stéphane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Malheureusement, demande trop de traitement pour temps réel sur silhouette</a:t>
            </a:r>
          </a:p>
          <a:p>
            <a:pPr rtl="0" lvl="0">
              <a:buNone/>
            </a:pPr>
            <a:r>
              <a:rPr lang="fr"/>
              <a:t>Librairie utilisée = OpenCV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Le rappel est défini par le nombre de</a:t>
            </a:r>
            <a:r>
              <a:rPr lang="fr">
                <a:hlinkClick r:id="rId2"/>
              </a:rPr>
              <a:t> </a:t>
            </a:r>
            <a:r>
              <a:rPr u="sng" lang="fr">
                <a:solidFill>
                  <a:schemeClr val="hlink"/>
                </a:solidFill>
                <a:hlinkClick r:id="rId3"/>
              </a:rPr>
              <a:t>documents</a:t>
            </a:r>
            <a:r>
              <a:rPr lang="fr"/>
              <a:t> pertinents retrouvés au regard du nombre de documents pertinents que possède la base de données.</a:t>
            </a:r>
          </a:p>
          <a:p>
            <a:pPr>
              <a:buNone/>
            </a:pPr>
            <a:r>
              <a:rPr lang="fr"/>
              <a:t>La précision est le nombre de documents pertinents retrouvés rapporté au nombre de documents total proposé par le moteur de recherche pour une requête donnée.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Stéphane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buNone/>
            </a:pPr>
            <a:r>
              <a:rPr lang="fr"/>
              <a:t>Benoit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Matthieu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Benoit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Charge de travail</a:t>
            </a:r>
          </a:p>
          <a:p>
            <a:pPr rtl="0" lvl="0">
              <a:buNone/>
            </a:pPr>
            <a:r>
              <a:rPr lang="fr"/>
              <a:t>Satisfaction</a:t>
            </a:r>
          </a:p>
          <a:p>
            <a:pPr>
              <a:buNone/>
            </a:pPr>
            <a:r>
              <a:rPr lang="fr"/>
              <a:t>Remerciements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buNone/>
            </a:pPr>
            <a:r>
              <a:rPr lang="fr"/>
              <a:t>Tous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Microsoft et PrimeSense</a:t>
            </a:r>
          </a:p>
          <a:p>
            <a:pPr rtl="0" lvl="0">
              <a:buNone/>
            </a:pPr>
            <a:r>
              <a:rPr lang="fr"/>
              <a:t>Moteur pour le suivi des déplacements, utilisation exemple dans la téléconférence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Rq : Profondeur à 640 x 480 si pas de traitement avec un suivi des joueurs par exemple</a:t>
            </a:r>
          </a:p>
          <a:p>
            <a:pPr>
              <a:buNone/>
            </a:pPr>
            <a:r>
              <a:rPr lang="fr"/>
              <a:t>Dans ce cas, réduction à 320 x 240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Hypothèse de la limitation à 6, 2 à cause des API fournies par Microsoft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Natal dans le sens “The birth of the next generation of home entertainment“</a:t>
            </a:r>
          </a:p>
          <a:p>
            <a:pPr rtl="0" lvl="0">
              <a:buNone/>
            </a:pPr>
            <a:r>
              <a:rPr lang="fr"/>
              <a:t>Origine du nom : Kinetic + Connect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Dates de sorties : 04/11/2010 : Amérique du Nord ; 10/11/2010 : Europe ; 18/11/2010 : Australie ; 20/11/2010 : Japon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Vendu à l'origine avec l'idée principale de jouer sans manette, sans aucune interface entre le jeu et le joueur : c'est de la magie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Record mondial du Guinness WR : « L'accessoire high-tech le plus vendu dans un court laps de temps »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Présentation d'une démo livrée avec le SDK officiel pour illustrer de façon concrète les fonctionnalités de Kinect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Présentation de l'interface de l'application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Dès les premières expérimentations, détection des limites fonctionnelles (la tête en haut, mélange des joueurs, la table fait partie de notre silhouette...)</a:t>
            </a:r>
          </a:p>
          <a:p>
            <a:r>
              <a:t/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Très fluide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Montrer le principal plus de Kinect qui est le capteur de profondeur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Espacement entre 2 et 5 mètres (à revoir...)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Très bien fait pour la détection du squellette et du joueur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 de luminosité ?</a:t>
            </a:r>
          </a:p>
          <a:p>
            <a:pPr rtl="0" lvl="0">
              <a:buNone/>
            </a:pPr>
            <a:r>
              <a:rPr lang="fr"/>
              <a:t>+ Possibilité d'avoir 2 Kinect qui scannent le même espace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Il s'agit là d'une petite révolution dans le domaine de la recherche dans le traitement d'image</a:t>
            </a:r>
          </a:p>
          <a:p>
            <a:pPr rtl="0" lvl="0">
              <a:buNone/>
            </a:pPr>
            <a:r>
              <a:rPr lang="fr"/>
              <a:t>Révolution reconnue par les chercheurs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Beaucoup de problèmes :</a:t>
            </a:r>
          </a:p>
          <a:p>
            <a:pPr rtl="0" lvl="0">
              <a:buNone/>
            </a:pPr>
            <a:r>
              <a:rPr lang="fr"/>
              <a:t>Soustraction de fond</a:t>
            </a:r>
          </a:p>
          <a:p>
            <a:pPr rtl="0" lvl="0">
              <a:buNone/>
            </a:pPr>
            <a:r>
              <a:rPr lang="fr"/>
              <a:t>Détecter les articulations, le squelette et les gestures</a:t>
            </a:r>
          </a:p>
          <a:p>
            <a:pPr rtl="0" lvl="0">
              <a:buNone/>
            </a:pPr>
            <a:r>
              <a:rPr lang="fr"/>
              <a:t>Beaucoup de conditions à prendre en compte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Solution :</a:t>
            </a:r>
          </a:p>
          <a:p>
            <a:pPr rtl="0" lvl="0">
              <a:buNone/>
            </a:pPr>
            <a:r>
              <a:rPr lang="fr"/>
              <a:t>Apprentissage principalement</a:t>
            </a:r>
          </a:p>
          <a:p>
            <a:pPr>
              <a:buNone/>
            </a:pPr>
            <a:r>
              <a:rPr lang="fr"/>
              <a:t>Résultat : Traitement extrèmement rapide - Temps réel possible 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Stéphane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Beaucoup d'émulation (+/- sérieux)</a:t>
            </a:r>
          </a:p>
          <a:p>
            <a:pPr>
              <a:buNone/>
            </a:pPr>
            <a:r>
              <a:rPr lang="fr"/>
              <a:t>Des recherches sont basées sur l'utilisation de Kinect, également au Liris (cas de Wolf, robots équipés de capteurs Kinect)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y="2743200" x="822959"/>
            <a:ext cy="1097399" cx="74981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457200" marL="457200">
              <a:buClr>
                <a:srgbClr val="FFFFFF"/>
              </a:buClr>
              <a:buSzPct val="166666"/>
              <a:buFont typeface="Arial"/>
              <a:buChar char="•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indent="-457200" marL="914400">
              <a:buClr>
                <a:srgbClr val="FFFFFF"/>
              </a:buClr>
              <a:buSzPct val="100000"/>
              <a:buFont typeface="Courier New"/>
              <a:buChar char="o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indent="-457200" marL="1371600">
              <a:buClr>
                <a:srgbClr val="FFFFFF"/>
              </a:buClr>
              <a:buSzPct val="100000"/>
              <a:buFont typeface="Wingdings"/>
              <a:buChar char="§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indent="-457200" marL="1828800">
              <a:buClr>
                <a:srgbClr val="FFFFFF"/>
              </a:buClr>
              <a:buSzPct val="166666"/>
              <a:buFont typeface="Arial"/>
              <a:buChar char="•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indent="-457200" marL="2286000">
              <a:buClr>
                <a:srgbClr val="FFFFFF"/>
              </a:buClr>
              <a:buSzPct val="100000"/>
              <a:buFont typeface="Courier New"/>
              <a:buChar char="o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indent="-457200" marL="2743200">
              <a:buClr>
                <a:srgbClr val="FFFFFF"/>
              </a:buClr>
              <a:buSzPct val="100000"/>
              <a:buFont typeface="Wingdings"/>
              <a:buChar char="§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indent="-457200" marL="3200400">
              <a:buClr>
                <a:srgbClr val="FFFFFF"/>
              </a:buClr>
              <a:buSzPct val="166666"/>
              <a:buFont typeface="Arial"/>
              <a:buChar char="•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indent="-457200" marL="3657600">
              <a:buClr>
                <a:srgbClr val="FFFFFF"/>
              </a:buClr>
              <a:buSzPct val="100000"/>
              <a:buFont typeface="Courier New"/>
              <a:buChar char="o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indent="-457200" marL="4114800">
              <a:buClr>
                <a:srgbClr val="FFFFFF"/>
              </a:buClr>
              <a:buSzPct val="100000"/>
              <a:buFont typeface="Wingdings"/>
              <a:buChar char="§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y="4114800" x="1645919"/>
            <a:ext cy="822900" cx="58521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381000" marL="457200">
              <a:buClr>
                <a:srgbClr val="FFFFFF"/>
              </a:buClr>
              <a:buSzPct val="166666"/>
              <a:buFont typeface="Arial"/>
              <a:buChar char="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indent="-381000" marL="914400">
              <a:buClr>
                <a:srgbClr val="FFFFFF"/>
              </a:buClr>
              <a:buSzPct val="100000"/>
              <a:buFont typeface="Courier New"/>
              <a:buChar char="o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indent="-381000" marL="1371600">
              <a:buClr>
                <a:srgbClr val="FFFFFF"/>
              </a:buClr>
              <a:buSzPct val="100000"/>
              <a:buFont typeface="Wingdings"/>
              <a:buChar char="§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indent="-381000" marL="1828800">
              <a:buClr>
                <a:srgbClr val="FFFFFF"/>
              </a:buClr>
              <a:buSzPct val="166666"/>
              <a:buFont typeface="Arial"/>
              <a:buChar char="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indent="-381000" marL="2286000">
              <a:buClr>
                <a:srgbClr val="FFFFFF"/>
              </a:buClr>
              <a:buSzPct val="100000"/>
              <a:buFont typeface="Courier New"/>
              <a:buChar char="o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indent="-381000" marL="2743200">
              <a:buClr>
                <a:srgbClr val="FFFFFF"/>
              </a:buClr>
              <a:buSzPct val="100000"/>
              <a:buFont typeface="Wingdings"/>
              <a:buChar char="§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indent="-381000" marL="3200400">
              <a:buClr>
                <a:srgbClr val="FFFFFF"/>
              </a:buClr>
              <a:buSzPct val="166666"/>
              <a:buFont typeface="Arial"/>
              <a:buChar char="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indent="-381000" marL="3657600">
              <a:buClr>
                <a:srgbClr val="FFFFFF"/>
              </a:buClr>
              <a:buSzPct val="100000"/>
              <a:buFont typeface="Courier New"/>
              <a:buChar char="o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indent="-381000" marL="4114800">
              <a:buClr>
                <a:srgbClr val="FFFFFF"/>
              </a:buClr>
              <a:buSzPct val="100000"/>
              <a:buFont typeface="Wingdings"/>
              <a:buChar char="§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431800" marL="457200">
              <a:buClr>
                <a:srgbClr val="FFFFFF"/>
              </a:buClr>
              <a:buSzPct val="166666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indent="-431800" marL="914400">
              <a:buClr>
                <a:srgbClr val="FFFFFF"/>
              </a:buClr>
              <a:buSzPct val="100000"/>
              <a:buFont typeface="Courier New"/>
              <a:buChar char="o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indent="-431800" marL="1371600">
              <a:buClr>
                <a:srgbClr val="FFFFFF"/>
              </a:buClr>
              <a:buSzPct val="100000"/>
              <a:buFont typeface="Wingdings"/>
              <a:buChar char="§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indent="-431800" marL="1828800">
              <a:buClr>
                <a:srgbClr val="FFFFFF"/>
              </a:buClr>
              <a:buSzPct val="166666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indent="-431800" marL="2286000">
              <a:buClr>
                <a:srgbClr val="FFFFFF"/>
              </a:buClr>
              <a:buSzPct val="100000"/>
              <a:buFont typeface="Courier New"/>
              <a:buChar char="o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 indent="-431800" marL="2743200">
              <a:buClr>
                <a:srgbClr val="FFFFFF"/>
              </a:buClr>
              <a:buSzPct val="100000"/>
              <a:buFont typeface="Wingdings"/>
              <a:buChar char="§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 indent="-431800" marL="3200400">
              <a:buClr>
                <a:srgbClr val="FFFFFF"/>
              </a:buClr>
              <a:buSzPct val="166666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 indent="-431800" marL="3657600">
              <a:buClr>
                <a:srgbClr val="FFFFFF"/>
              </a:buClr>
              <a:buSzPct val="100000"/>
              <a:buFont typeface="Courier New"/>
              <a:buChar char="o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marL="4114800">
              <a:buClr>
                <a:srgbClr val="FFFFFF"/>
              </a:buClr>
              <a:buSzPct val="100000"/>
              <a:buFont typeface="Wingdings"/>
              <a:buChar char="§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45919" x="274319"/>
            <a:ext cy="4937700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355600" marL="4572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indent="-355600" marL="9144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indent="-355600" marL="13716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indent="-355600" marL="18288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indent="-355600" marL="22860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 indent="-355600" marL="27432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 indent="-355600" marL="32004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 indent="-355600" marL="36576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marL="41148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431800" marL="457200">
              <a:buClr>
                <a:srgbClr val="FFFFFF"/>
              </a:buClr>
              <a:buSzPct val="166666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indent="-431800" marL="914400">
              <a:buClr>
                <a:srgbClr val="FFFFFF"/>
              </a:buClr>
              <a:buSzPct val="100000"/>
              <a:buFont typeface="Courier New"/>
              <a:buChar char="o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indent="-431800" marL="1371600">
              <a:buClr>
                <a:srgbClr val="FFFFFF"/>
              </a:buClr>
              <a:buSzPct val="100000"/>
              <a:buFont typeface="Wingdings"/>
              <a:buChar char="§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indent="-431800" marL="1828800">
              <a:buClr>
                <a:srgbClr val="FFFFFF"/>
              </a:buClr>
              <a:buSzPct val="166666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indent="-431800" marL="2286000">
              <a:buClr>
                <a:srgbClr val="FFFFFF"/>
              </a:buClr>
              <a:buSzPct val="100000"/>
              <a:buFont typeface="Courier New"/>
              <a:buChar char="o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 indent="-431800" marL="2743200">
              <a:buClr>
                <a:srgbClr val="FFFFFF"/>
              </a:buClr>
              <a:buSzPct val="100000"/>
              <a:buFont typeface="Wingdings"/>
              <a:buChar char="§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 indent="-431800" marL="3200400">
              <a:buClr>
                <a:srgbClr val="FFFFFF"/>
              </a:buClr>
              <a:buSzPct val="166666"/>
              <a:buFont typeface="Arial"/>
              <a:buChar char="•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 indent="-431800" marL="3657600">
              <a:buClr>
                <a:srgbClr val="FFFFFF"/>
              </a:buClr>
              <a:buSzPct val="100000"/>
              <a:buFont typeface="Courier New"/>
              <a:buChar char="o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marL="4114800">
              <a:buClr>
                <a:srgbClr val="FFFFFF"/>
              </a:buClr>
              <a:buSzPct val="100000"/>
              <a:buFont typeface="Wingdings"/>
              <a:buChar char="§"/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45919" x="274319"/>
            <a:ext cy="4937700" cx="4023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355600" marL="4572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indent="-355600" marL="9144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indent="-355600" marL="13716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indent="-355600" marL="18288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indent="-355600" marL="22860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 indent="-355600" marL="27432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 indent="-355600" marL="32004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 indent="-355600" marL="36576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marL="41148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y="1645919" x="4846319"/>
            <a:ext cy="4937700" cx="4023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355600" marL="4572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 indent="-355600" marL="9144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 indent="-355600" marL="13716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 indent="-355600" marL="18288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 indent="-355600" marL="22860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 indent="-355600" marL="27432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rtl="0" indent="-355600" marL="3200400">
              <a:buClr>
                <a:srgbClr val="FFFFFF"/>
              </a:buClr>
              <a:buSzPct val="166666"/>
              <a:buFont typeface="Arial"/>
              <a:buChar char="•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rtl="0" indent="-355600" marL="3657600">
              <a:buClr>
                <a:srgbClr val="FFFFFF"/>
              </a:buClr>
              <a:buSzPct val="100000"/>
              <a:buFont typeface="Courier New"/>
              <a:buChar char="o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marL="4114800">
              <a:buClr>
                <a:srgbClr val="FFFFFF"/>
              </a:buClr>
              <a:buSzPct val="100000"/>
              <a:buFont typeface="Wingdings"/>
              <a:buChar char="§"/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6035039" x="274319"/>
            <a:ext cy="548699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381000" marL="457200">
              <a:buClr>
                <a:srgbClr val="FFFFFF"/>
              </a:buClr>
              <a:buSzPct val="166666"/>
              <a:buFont typeface="Arial"/>
              <a:buChar char="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indent="-381000" marL="914400">
              <a:buClr>
                <a:srgbClr val="FFFFFF"/>
              </a:buClr>
              <a:buSzPct val="100000"/>
              <a:buFont typeface="Courier New"/>
              <a:buChar char="o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indent="-381000" marL="1371600">
              <a:buClr>
                <a:srgbClr val="FFFFFF"/>
              </a:buClr>
              <a:buSzPct val="100000"/>
              <a:buFont typeface="Wingdings"/>
              <a:buChar char="§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indent="-381000" marL="1828800">
              <a:buClr>
                <a:srgbClr val="FFFFFF"/>
              </a:buClr>
              <a:buSzPct val="166666"/>
              <a:buFont typeface="Arial"/>
              <a:buChar char="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indent="-381000" marL="2286000">
              <a:buClr>
                <a:srgbClr val="FFFFFF"/>
              </a:buClr>
              <a:buSzPct val="100000"/>
              <a:buFont typeface="Courier New"/>
              <a:buChar char="o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indent="-381000" marL="2743200">
              <a:buClr>
                <a:srgbClr val="FFFFFF"/>
              </a:buClr>
              <a:buSzPct val="100000"/>
              <a:buFont typeface="Wingdings"/>
              <a:buChar char="§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indent="-381000" marL="3200400">
              <a:buClr>
                <a:srgbClr val="FFFFFF"/>
              </a:buClr>
              <a:buSzPct val="166666"/>
              <a:buFont typeface="Arial"/>
              <a:buChar char="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indent="-381000" marL="3657600">
              <a:buClr>
                <a:srgbClr val="FFFFFF"/>
              </a:buClr>
              <a:buSzPct val="100000"/>
              <a:buFont typeface="Courier New"/>
              <a:buChar char="o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indent="-381000" marL="4114800">
              <a:buClr>
                <a:srgbClr val="FFFFFF"/>
              </a:buClr>
              <a:buSzPct val="100000"/>
              <a:buFont typeface="Wingdings"/>
              <a:buChar char="§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342900" marL="342900">
              <a:buClr>
                <a:schemeClr val="lt1"/>
              </a:buClr>
              <a:buFont typeface="Arial"/>
              <a:buChar char="•"/>
              <a:defRPr/>
            </a:lvl1pPr>
            <a:lvl2pPr rtl="0" indent="-285750" marL="742950">
              <a:buClr>
                <a:schemeClr val="lt1"/>
              </a:buClr>
              <a:buFont typeface="Courier New"/>
              <a:buChar char="o"/>
              <a:defRPr/>
            </a:lvl2pPr>
            <a:lvl3pPr rtl="0" indent="-228600" marL="1143000">
              <a:buClr>
                <a:schemeClr val="lt1"/>
              </a:buClr>
              <a:buFont typeface="Wingdings"/>
              <a:buChar char="§"/>
              <a:defRPr/>
            </a:lvl3pPr>
            <a:lvl4pPr rtl="0" indent="-228600" marL="1600200">
              <a:buClr>
                <a:schemeClr val="lt1"/>
              </a:buClr>
              <a:buFont typeface="Arial"/>
              <a:buChar char="•"/>
              <a:defRPr/>
            </a:lvl4pPr>
            <a:lvl5pPr rtl="0" indent="-228600" marL="2057400">
              <a:buClr>
                <a:schemeClr val="lt1"/>
              </a:buClr>
              <a:buSzPct val="100000"/>
              <a:buFont typeface="Courier New"/>
              <a:buChar char="o"/>
              <a:defRPr sz="1800"/>
            </a:lvl5pPr>
            <a:lvl6pPr rtl="0" indent="-228600" marL="2514600">
              <a:buClr>
                <a:schemeClr val="lt1"/>
              </a:buClr>
              <a:buSzPct val="100000"/>
              <a:buFont typeface="Wingdings"/>
              <a:buChar char="§"/>
              <a:defRPr sz="1800"/>
            </a:lvl6pPr>
            <a:lvl7pPr rtl="0" indent="-228600" marL="2971800">
              <a:buClr>
                <a:schemeClr val="lt1"/>
              </a:buClr>
              <a:buSzPct val="166666"/>
              <a:buFont typeface="Arial"/>
              <a:buChar char="•"/>
              <a:defRPr sz="1800"/>
            </a:lvl7pPr>
            <a:lvl8pPr rtl="0" indent="-228600" marL="3429000">
              <a:buClr>
                <a:schemeClr val="lt1"/>
              </a:buClr>
              <a:buSzPct val="100000"/>
              <a:buFont typeface="Courier New"/>
              <a:buChar char="o"/>
              <a:defRPr sz="1800"/>
            </a:lvl8pPr>
            <a:lvl9pPr rtl="0" indent="-228600" marL="3886200">
              <a:buClr>
                <a:schemeClr val="lt1"/>
              </a:buClr>
              <a:buSzPct val="100000"/>
              <a:buFont typeface="Wingdings"/>
              <a:buChar char="§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342900" marL="342900">
              <a:buClr>
                <a:schemeClr val="lt1"/>
              </a:buClr>
              <a:buFont typeface="Arial"/>
              <a:buChar char="•"/>
              <a:defRPr/>
            </a:lvl1pPr>
            <a:lvl2pPr rtl="0" indent="-285750" marL="742950">
              <a:buClr>
                <a:schemeClr val="lt1"/>
              </a:buClr>
              <a:buFont typeface="Courier New"/>
              <a:buChar char="o"/>
              <a:defRPr/>
            </a:lvl2pPr>
            <a:lvl3pPr rtl="0" indent="-228600" marL="1143000">
              <a:buClr>
                <a:schemeClr val="lt1"/>
              </a:buClr>
              <a:buFont typeface="Wingdings"/>
              <a:buChar char="§"/>
              <a:defRPr/>
            </a:lvl3pPr>
            <a:lvl4pPr rtl="0" indent="-228600" marL="1600200">
              <a:buClr>
                <a:schemeClr val="lt1"/>
              </a:buClr>
              <a:buFont typeface="Arial"/>
              <a:buChar char="•"/>
              <a:defRPr/>
            </a:lvl4pPr>
            <a:lvl5pPr rtl="0" indent="-228600" marL="2057400">
              <a:buClr>
                <a:schemeClr val="lt1"/>
              </a:buClr>
              <a:buSzPct val="100000"/>
              <a:buFont typeface="Courier New"/>
              <a:buChar char="o"/>
              <a:defRPr sz="1800"/>
            </a:lvl5pPr>
            <a:lvl6pPr rtl="0" indent="-228600" marL="2514600">
              <a:buClr>
                <a:schemeClr val="lt1"/>
              </a:buClr>
              <a:buSzPct val="100000"/>
              <a:buFont typeface="Wingdings"/>
              <a:buChar char="§"/>
              <a:defRPr sz="1800"/>
            </a:lvl6pPr>
            <a:lvl7pPr rtl="0" indent="-228600" marL="2971800">
              <a:buClr>
                <a:schemeClr val="lt1"/>
              </a:buClr>
              <a:buSzPct val="166666"/>
              <a:buFont typeface="Arial"/>
              <a:buChar char="•"/>
              <a:defRPr sz="1800"/>
            </a:lvl7pPr>
            <a:lvl8pPr rtl="0" indent="-228600" marL="3429000">
              <a:buClr>
                <a:schemeClr val="lt1"/>
              </a:buClr>
              <a:buSzPct val="100000"/>
              <a:buFont typeface="Courier New"/>
              <a:buChar char="o"/>
              <a:defRPr sz="1800"/>
            </a:lvl8pPr>
            <a:lvl9pPr rtl="0" indent="-228600" marL="3886200">
              <a:buClr>
                <a:schemeClr val="lt1"/>
              </a:buClr>
              <a:buSzPct val="100000"/>
              <a:buFont typeface="Wingdings"/>
              <a:buChar char="§"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342900" marL="342900">
              <a:buClr>
                <a:schemeClr val="lt1"/>
              </a:buClr>
              <a:buFont typeface="Arial"/>
              <a:buChar char="•"/>
              <a:defRPr/>
            </a:lvl1pPr>
            <a:lvl2pPr rtl="0" indent="-285750" marL="742950">
              <a:buClr>
                <a:schemeClr val="lt1"/>
              </a:buClr>
              <a:buFont typeface="Courier New"/>
              <a:buChar char="o"/>
              <a:defRPr/>
            </a:lvl2pPr>
            <a:lvl3pPr rtl="0" indent="-228600" marL="1143000">
              <a:buClr>
                <a:schemeClr val="lt1"/>
              </a:buClr>
              <a:buFont typeface="Wingdings"/>
              <a:buChar char="§"/>
              <a:defRPr/>
            </a:lvl3pPr>
            <a:lvl4pPr rtl="0" indent="-228600" marL="1600200">
              <a:buClr>
                <a:schemeClr val="lt1"/>
              </a:buClr>
              <a:buFont typeface="Arial"/>
              <a:buChar char="•"/>
              <a:defRPr/>
            </a:lvl4pPr>
            <a:lvl5pPr rtl="0" indent="-228600" marL="2057400">
              <a:buClr>
                <a:schemeClr val="lt1"/>
              </a:buClr>
              <a:buSzPct val="100000"/>
              <a:buFont typeface="Courier New"/>
              <a:buChar char="o"/>
              <a:defRPr sz="1800"/>
            </a:lvl5pPr>
            <a:lvl6pPr rtl="0" indent="-228600" marL="2514600">
              <a:buClr>
                <a:schemeClr val="lt1"/>
              </a:buClr>
              <a:buSzPct val="100000"/>
              <a:buFont typeface="Wingdings"/>
              <a:buChar char="§"/>
              <a:defRPr sz="1800"/>
            </a:lvl6pPr>
            <a:lvl7pPr rtl="0" indent="-228600" marL="2971800">
              <a:buClr>
                <a:schemeClr val="lt1"/>
              </a:buClr>
              <a:buSzPct val="166666"/>
              <a:buFont typeface="Arial"/>
              <a:buChar char="•"/>
              <a:defRPr sz="1800"/>
            </a:lvl7pPr>
            <a:lvl8pPr rtl="0" indent="-228600" marL="3429000">
              <a:buClr>
                <a:schemeClr val="lt1"/>
              </a:buClr>
              <a:buSzPct val="100000"/>
              <a:buFont typeface="Courier New"/>
              <a:buChar char="o"/>
              <a:defRPr sz="1800"/>
            </a:lvl8pPr>
            <a:lvl9pPr rtl="0" indent="-228600" marL="3886200">
              <a:buClr>
                <a:schemeClr val="lt1"/>
              </a:buClr>
              <a:buSzPct val="100000"/>
              <a:buFont typeface="Wingdings"/>
              <a:buChar char="§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5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3.xml.rels><?xml version="1.0" encoding="UTF-8" standalone="yes"?><Relationships xmlns="http://schemas.openxmlformats.org/package/2006/relationships"><Relationship Target="../slideLayouts/slideLayout13.xml" Type="http://schemas.openxmlformats.org/officeDocument/2006/relationships/slideLayout" Id="rId2"/><Relationship Target="../media/image04.jpg" Type="http://schemas.openxmlformats.org/officeDocument/2006/relationships/image" Id="rId1"/><Relationship Target="../slideLayouts/slideLayout15.xml" Type="http://schemas.openxmlformats.org/officeDocument/2006/relationships/slideLayout" Id="rId4"/><Relationship Target="../slideLayouts/slideLayout14.xml" Type="http://schemas.openxmlformats.org/officeDocument/2006/relationships/slideLayout" Id="rId3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60" r:id="rId2"/>
    <p:sldLayoutId id="2147483661" r:id="rId3"/>
    <p:sldLayoutId id="2147483662" r:id="rId4"/>
    <p:sldLayoutId id="2147483663" r:id="rId5"/>
    <p:sldLayoutId id="2147483664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8p7YVqyudiE" Type="http://schemas.openxmlformats.org/officeDocument/2006/relationships/hyperlink" TargetMode="External" Id="rId4"/><Relationship Target="../media/image02.jp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quGhaggn3cQ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wwEV0FvKk0M" Type="http://schemas.openxmlformats.org/officeDocument/2006/relationships/hyperlink" TargetMode="External" Id="rId4"/><Relationship Target="../media/image05.jp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13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12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fr"/>
              <a:t>Motion Challenge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657598" x="685799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fr"/>
              <a:t>Jeu exploitant Microsoft Kinect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fr"/>
              <a:t>Benoît Maillot</a:t>
            </a:r>
          </a:p>
          <a:p>
            <a:pPr rtl="0" lvl="0">
              <a:buNone/>
            </a:pPr>
            <a:r>
              <a:rPr sz="2400" lang="fr"/>
              <a:t>Matthieu</a:t>
            </a:r>
          </a:p>
          <a:p>
            <a:pPr rtl="0" lvl="0">
              <a:buNone/>
            </a:pPr>
            <a:r>
              <a:rPr sz="2400" lang="fr"/>
              <a:t>Stéphane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Exemples de projets utilisant Kinect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SandyStation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Date de publication : 28/11/2011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Étudiants de l'Université de West Bohemia</a:t>
            </a:r>
          </a:p>
        </p:txBody>
      </p:sp>
      <p:sp>
        <p:nvSpPr>
          <p:cNvPr id="115" name="Shape 115">
            <a:hlinkClick r:id="rId4"/>
          </p:cNvPr>
          <p:cNvSpPr/>
          <p:nvPr/>
        </p:nvSpPr>
        <p:spPr>
          <a:xfrm>
            <a:off y="3138900" x="22860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Exemples de projets utilisant Kinect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KinectFusion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Date de publication : 08/08/2011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Laboratoires Microsoft Research</a:t>
            </a:r>
          </a:p>
        </p:txBody>
      </p:sp>
      <p:sp>
        <p:nvSpPr>
          <p:cNvPr id="122" name="Shape 122">
            <a:hlinkClick r:id="rId4"/>
          </p:cNvPr>
          <p:cNvSpPr/>
          <p:nvPr/>
        </p:nvSpPr>
        <p:spPr>
          <a:xfrm>
            <a:off y="3138900" x="2286000"/>
            <a:ext cy="3429000" cx="4572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Et maintenant 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Ambition de Microsoft :</a:t>
            </a:r>
          </a:p>
          <a:p>
            <a:pPr rtl="0" lvl="1" indent="-381000" marL="9144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31/10/2011 : Annonce d'un programme financier pour aider les entrepreneurs à utiliser Kinect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22/11/2011 : Annonce d'un nouveau modèle de Kinect optimisé pour les PCs</a:t>
            </a:r>
          </a:p>
          <a:p>
            <a:pPr rtl="0" lvl="1" indent="-381000" marL="914400">
              <a:spcBef>
                <a:spcPts val="48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Courant 2012 : Volonté d'utiliser Kinect dans un milieu industriel avec la sortie d'un SDK officiel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Médiatisation des Natural User Interfaces (NUIs) :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Intégration future aux téléviseurs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Intégration possible aux ordinateurs portables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Développement du jeu</a:t>
            </a:r>
          </a:p>
        </p:txBody>
      </p:sp>
      <p:sp>
        <p:nvSpPr>
          <p:cNvPr id="134" name="Shape 13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Motion Challenge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Utiliser Kinect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Découverte de technologies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Idée retenue : adaptation de </a:t>
            </a:r>
            <a:r>
              <a:rPr lang="fr" i="1"/>
              <a:t>Hole In The Wall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Bases du projet</a:t>
            </a:r>
          </a:p>
        </p:txBody>
      </p:sp>
      <p:sp>
        <p:nvSpPr>
          <p:cNvPr id="141" name="Shape 141"/>
          <p:cNvSpPr/>
          <p:nvPr/>
        </p:nvSpPr>
        <p:spPr>
          <a:xfrm>
            <a:off y="3227125" x="2667000"/>
            <a:ext cy="285750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fr"/>
              <a:t>Bases du projet</a:t>
            </a:r>
          </a:p>
        </p:txBody>
      </p:sp>
      <p:sp>
        <p:nvSpPr>
          <p:cNvPr id="147" name="Shape 147">
            <a:hlinkClick r:id="rId4"/>
          </p:cNvPr>
          <p:cNvSpPr/>
          <p:nvPr/>
        </p:nvSpPr>
        <p:spPr>
          <a:xfrm>
            <a:off y="1597387" x="1359611"/>
            <a:ext cy="4817183" cx="642477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Organisation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Travail ensemble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Déroulement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Spécification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Découverte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Développement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Équipe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Chef de projet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Responsable intégration Kinect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Responsable graphismes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fr"/>
              <a:t>Organisation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9 milestones dont 4 en options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Affichage du mur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Affichage du joueur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Détection des collisions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Moteur de jeu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Multijoueur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Interface 3D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Textures sur joueur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Reconnaissance de mouvements</a:t>
            </a:r>
          </a:p>
          <a:p>
            <a:pPr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Reconnaissance audio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SDK Officiel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Simplicité d'utilisation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Grosse consommation mémoire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OpenNI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Multiplateforme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Nécessité de prendre la pose</a:t>
            </a:r>
          </a:p>
          <a:p>
            <a:r>
              <a:t/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Pour d'autres projets :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OpenNI permet de commercialiser le résultat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Le SDK Officiel permet d'interagir avec le micro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fr"/>
              <a:t>Choix du driver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Choix pour les graphismes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Choix d'une API de rendu graphique (bas niveau)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strike="sngStrike" lang="fr"/>
              <a:t>Direct3D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OpenGL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Présentation de Microsoft Kinect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Développement du jeu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Game Design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Organisation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Technologies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Détail sur le développement de quelques points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Difficultés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Motion Capture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Démonstration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Plan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Récupération des données de profondeur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Données brutes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byte[], deux bytes par pixel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résolution 320*240, du haut-gauche en balayage horizontal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Traitement, cas sans joueur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Décaler de 8 bits vers la gauche le second octet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D(0,0) = (Bits[0] | Bits[1] &lt;&lt; 8 );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Traitement avec joueur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Décaler de trois bits vers la droite le premier octet, et de 5 bits vers la gauche le second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D(0,0) = (Bits[0] &gt;&gt; 3 | Bits[1] &lt;&lt; 5);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Récupération des données de profondeur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Information de joueur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Index du joueur codé sur 3 bits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Uniquement deux joueurs possibles !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Aucune fiabilité concernant l'index fourni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Visuellement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data[0] = </a:t>
            </a:r>
            <a:r>
              <a:rPr lang="fr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01100101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, data[1] = </a:t>
            </a:r>
            <a:r>
              <a:rPr lang="fr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10111011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player_idx = </a:t>
            </a:r>
            <a:r>
              <a:rPr lang="fr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fr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fr">
                <a:latin typeface="Courier New"/>
                <a:ea typeface="Courier New"/>
                <a:cs typeface="Courier New"/>
                <a:sym typeface="Courier New"/>
              </a:rPr>
              <a:t>(10)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depth = </a:t>
            </a:r>
            <a:r>
              <a:rPr lang="fr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10111011</a:t>
            </a:r>
            <a:r>
              <a:rPr lang="fr">
                <a:solidFill>
                  <a:srgbClr val="8E7CC3"/>
                </a:solidFill>
                <a:latin typeface="Courier New"/>
                <a:ea typeface="Courier New"/>
                <a:cs typeface="Courier New"/>
                <a:sym typeface="Courier New"/>
              </a:rPr>
              <a:t>01100</a:t>
            </a:r>
            <a:r>
              <a:rPr lang="fr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00" lang="fr">
                <a:latin typeface="Courier New"/>
                <a:ea typeface="Courier New"/>
                <a:cs typeface="Courier New"/>
                <a:sym typeface="Courier New"/>
              </a:rPr>
              <a:t>(10)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Scène 3D</a:t>
            </a:r>
          </a:p>
        </p:txBody>
      </p:sp>
      <p:sp>
        <p:nvSpPr>
          <p:cNvPr id="189" name="Shape 189"/>
          <p:cNvSpPr/>
          <p:nvPr/>
        </p:nvSpPr>
        <p:spPr>
          <a:xfrm>
            <a:off y="2112375" x="457200"/>
            <a:ext cy="3943350" cx="49911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0" name="Shape 190"/>
          <p:cNvSpPr/>
          <p:nvPr/>
        </p:nvSpPr>
        <p:spPr>
          <a:xfrm>
            <a:off y="1600200" x="5562600"/>
            <a:ext cy="2466975" cx="3124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91" name="Shape 191"/>
          <p:cNvSpPr/>
          <p:nvPr/>
        </p:nvSpPr>
        <p:spPr>
          <a:xfrm>
            <a:off y="4067175" x="5562600"/>
            <a:ext cy="2466975" cx="3124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Anti-aliasing</a:t>
            </a:r>
          </a:p>
        </p:txBody>
      </p:sp>
      <p:sp>
        <p:nvSpPr>
          <p:cNvPr id="197" name="Shape 197"/>
          <p:cNvSpPr/>
          <p:nvPr/>
        </p:nvSpPr>
        <p:spPr>
          <a:xfrm>
            <a:off y="1798050" x="1524000"/>
            <a:ext cy="4572000" cx="609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04" name="Shape 204"/>
          <p:cNvSpPr/>
          <p:nvPr/>
        </p:nvSpPr>
        <p:spPr>
          <a:xfrm>
            <a:off y="274637" x="1771650"/>
            <a:ext cy="2857500" cx="5600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05" name="Shape 205"/>
          <p:cNvSpPr/>
          <p:nvPr/>
        </p:nvSpPr>
        <p:spPr>
          <a:xfrm>
            <a:off y="3710400" x="1771650"/>
            <a:ext cy="2857500" cx="5600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Anti-aliasing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12" name="Shape 212"/>
          <p:cNvSpPr/>
          <p:nvPr/>
        </p:nvSpPr>
        <p:spPr>
          <a:xfrm>
            <a:off y="1600200" x="457200"/>
            <a:ext cy="2286000" cx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13" name="Shape 213"/>
          <p:cNvSpPr/>
          <p:nvPr/>
        </p:nvSpPr>
        <p:spPr>
          <a:xfrm>
            <a:off y="2941050" x="3048000"/>
            <a:ext cy="2286000" cx="304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14" name="Shape 214"/>
          <p:cNvSpPr/>
          <p:nvPr/>
        </p:nvSpPr>
        <p:spPr>
          <a:xfrm>
            <a:off y="4281900" x="5638800"/>
            <a:ext cy="2286000" cx="3048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15" name="Shape 215"/>
          <p:cNvSpPr txBox="1"/>
          <p:nvPr/>
        </p:nvSpPr>
        <p:spPr>
          <a:xfrm>
            <a:off y="5182200" x="457200"/>
            <a:ext cy="1385699" cx="4689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200" lang="fr">
                <a:solidFill>
                  <a:srgbClr val="FFFFFF"/>
                </a:solidFill>
              </a:rPr>
              <a:t>Flou Gaussien</a:t>
            </a:r>
          </a:p>
          <a:p>
            <a:pPr rtl="0" lvl="0" indent="-3683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200" lang="fr">
                <a:solidFill>
                  <a:srgbClr val="FFFFFF"/>
                </a:solidFill>
              </a:rPr>
              <a:t>Zoom pour élargir le flou</a:t>
            </a:r>
          </a:p>
          <a:p>
            <a:pPr rtl="0" lvl="0" indent="-3683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200" lang="fr">
                <a:solidFill>
                  <a:srgbClr val="FFFFFF"/>
                </a:solidFill>
              </a:rPr>
              <a:t>Seuillage</a:t>
            </a:r>
          </a:p>
          <a:p>
            <a:pPr lvl="0" indent="-368300" marL="457200"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sz="2200" lang="fr">
                <a:solidFill>
                  <a:srgbClr val="FFFFFF"/>
                </a:solidFill>
              </a:rPr>
              <a:t>Zoom à la taille d'origine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Calcul du score (préparation)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Rappel / Précision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Déterminer le pourcentage de réussite du mur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Pourcentage du joueur à l'intérieur du trou. Score idéal : 100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Arial"/>
              <a:buAutoNum type="alphaLcPeriod"/>
            </a:pPr>
            <a:r>
              <a:rPr lang="fr"/>
              <a:t>Pourcentage du joueur en dehors du trou. Score idéal : 0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33333"/>
              <a:buFont typeface="Arial"/>
              <a:buChar char="•"/>
            </a:pPr>
            <a:r>
              <a:rPr lang="fr"/>
              <a:t>Une seule valeur n'est pas suffisante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La somme ne fait pas 100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Calcul du score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277777"/>
              <a:buFont typeface="Arial"/>
              <a:buChar char="•"/>
            </a:pPr>
            <a:r>
              <a:rPr sz="1800" lang="fr">
                <a:latin typeface="Courier New"/>
                <a:ea typeface="Courier New"/>
                <a:cs typeface="Courier New"/>
                <a:sym typeface="Courier New"/>
              </a:rPr>
              <a:t>pourcentage_in = </a:t>
            </a:r>
            <a:r>
              <a:rPr sz="1800"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pixels du joueur dans le trou / pixels de trou</a:t>
            </a:r>
          </a:p>
          <a:p>
            <a:pPr rtl="0" lvl="0" indent="-419100" marL="457200">
              <a:buClr>
                <a:schemeClr val="lt1"/>
              </a:buClr>
              <a:buSzPct val="277777"/>
              <a:buFont typeface="Arial"/>
              <a:buChar char="•"/>
            </a:pPr>
            <a:r>
              <a:rPr sz="1800" lang="fr">
                <a:latin typeface="Courier New"/>
                <a:ea typeface="Courier New"/>
                <a:cs typeface="Courier New"/>
                <a:sym typeface="Courier New"/>
              </a:rPr>
              <a:t>pourcentage_out = </a:t>
            </a:r>
            <a:r>
              <a:rPr sz="1800"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pixels du joueurs hors du trou / pixels du joueur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score = pourcentage_in - (pourcentage_out - 20) / 2</a:t>
            </a:r>
          </a:p>
          <a:p>
            <a:r>
              <a:t/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Score moyen pour un "bon" mur : 75</a:t>
            </a:r>
          </a:p>
          <a:p>
            <a:r>
              <a:t/>
            </a:r>
          </a:p>
          <a:p>
            <a:r>
              <a:t/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fr"/>
              <a:t>Maximisé par zéro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Difficultés inhérentes au projet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
</a:t>
            </a:r>
            <a:r>
              <a:rPr lang="fr"/>
              <a:t>Squelette récupéré pas fiable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Gestures pas assez fines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Positionnement de Kinect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Difficultés techniques rencontrées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Utilisation d'un langage inconnu (C#)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Toujours difficile d'intégrer les nouveaux mécanismes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Découverte de la logique du langage au fur et à mesure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Des primitives mal choisies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Bitmap, BitmapData, Image, ImageByte, byte[]... Microsoft, décidez-vous !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Intégration GL dans WPF (zOrder)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Memory leak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Textures OpenGL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Destruction en C#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Microsoft Kinect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Découverte du périphérique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Création de contenu en un clic</a:t>
            </a:r>
          </a:p>
        </p:txBody>
      </p:sp>
      <p:sp>
        <p:nvSpPr>
          <p:cNvPr id="245" name="Shape 24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Motion Capture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2171711" x="457200"/>
            <a:ext cy="439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But de l'application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Positionnement de Kinect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Positionnement du joueur</a:t>
            </a: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Présentation de Motion Capture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y="1968636" x="457200"/>
            <a:ext cy="4396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Lien avec Motion Challenge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fr"/>
              <a:t>Présentation de Motion Capture</a:t>
            </a:r>
          </a:p>
        </p:txBody>
      </p:sp>
      <p:sp>
        <p:nvSpPr>
          <p:cNvPr id="258" name="Shape 258"/>
          <p:cNvSpPr/>
          <p:nvPr/>
        </p:nvSpPr>
        <p:spPr>
          <a:xfrm>
            <a:off y="2614025" x="1931034"/>
            <a:ext cy="3970039" cx="52819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fr"/>
              <a:t>Démonstration du jeu</a:t>
            </a:r>
          </a:p>
        </p:txBody>
      </p:sp>
      <p:sp>
        <p:nvSpPr>
          <p:cNvPr id="264" name="Shape 264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Let's play!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70" name="Shape 27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76" name="Shape 276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buNone/>
            </a:pPr>
            <a:r>
              <a:rPr lang="fr"/>
              <a:t>Des questions 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Fiche technique de Kinect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Capteurs :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Caméra RGB (640 × 480, 30 Hz)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Caméra de profondeur IR (640 × 480, 30 Hz)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Micro (16 bits, 16 kHz)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Moteur (± 27°)</a:t>
            </a:r>
          </a:p>
        </p:txBody>
      </p:sp>
      <p:sp>
        <p:nvSpPr>
          <p:cNvPr id="75" name="Shape 75"/>
          <p:cNvSpPr/>
          <p:nvPr/>
        </p:nvSpPr>
        <p:spPr>
          <a:xfrm>
            <a:off y="4056927" x="2562201"/>
            <a:ext cy="2510972" cx="40195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Fiche technique de Kinect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Portée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sz="2400" lang="fr"/>
              <a:t>Champ de vision horizontal 57°, vertical 43°</a:t>
            </a:r>
          </a:p>
          <a:p>
            <a:pPr rtl="0" lvl="1" indent="-381000" marL="914400">
              <a:buClr>
                <a:schemeClr val="lt1"/>
              </a:buClr>
              <a:buSzPct val="100000"/>
              <a:buFont typeface="Courier New"/>
              <a:buChar char="o"/>
            </a:pPr>
            <a:r>
              <a:rPr sz="2400" lang="fr"/>
              <a:t>Distance entre 1.2 m et 3.5 m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Fonctionnalités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Détection j</a:t>
            </a:r>
            <a:r>
              <a:rPr sz="2400" lang="fr"/>
              <a:t>usqu'à 6 personnes </a:t>
            </a:r>
            <a:r>
              <a:rPr lang="fr"/>
              <a:t>en même temps, 2 joueurs suivis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sz="2400" lang="fr"/>
              <a:t>20 articulations par squelette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Suppression de l'écho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Introduction sur le marché :</a:t>
            </a:r>
          </a:p>
          <a:p>
            <a:pPr rtl="0" lvl="1" indent="-419100" marL="914400">
              <a:spcBef>
                <a:spcPts val="480"/>
              </a:spcBef>
              <a:buClr>
                <a:schemeClr val="lt1"/>
              </a:buClr>
              <a:buSzPct val="125000"/>
              <a:buFont typeface="Courier New"/>
              <a:buChar char="o"/>
            </a:pPr>
            <a:r>
              <a:rPr sz="2400" lang="fr"/>
              <a:t>01/06/2009 : « Project Natal » est dévoilé (E3 2009)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sz="2400" lang="fr"/>
              <a:t>14/06/2010 : Nom définitif de « Kinect » (E3 2010)</a:t>
            </a:r>
          </a:p>
          <a:p>
            <a:pPr rtl="0" lvl="1" indent="-419100" marL="914400">
              <a:spcBef>
                <a:spcPts val="480"/>
              </a:spcBef>
              <a:buClr>
                <a:schemeClr val="lt1"/>
              </a:buClr>
              <a:buSzPct val="125000"/>
              <a:buFont typeface="Courier New"/>
              <a:buChar char="o"/>
            </a:pPr>
            <a:r>
              <a:rPr sz="2400" lang="fr"/>
              <a:t>Novembre 2010 : Sortie mondiale de Kinect</a:t>
            </a:r>
          </a:p>
          <a:p>
            <a:pPr rtl="0" lvl="1" indent="-419100" marL="91440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fr"/>
              <a:t>Succès immédiat : 8 millions de Kinect vendues en seulement 60 jours !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Fonctionnalités de Kinect</a:t>
            </a:r>
          </a:p>
        </p:txBody>
      </p:sp>
      <p:sp>
        <p:nvSpPr>
          <p:cNvPr id="88" name="Shape 88"/>
          <p:cNvSpPr/>
          <p:nvPr/>
        </p:nvSpPr>
        <p:spPr>
          <a:xfrm>
            <a:off y="4316946" x="2915033"/>
            <a:ext cy="2250953" cx="33139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Démonstration des fonctionnalités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Sample Skeletal Viewer du SDK</a:t>
            </a:r>
          </a:p>
        </p:txBody>
      </p:sp>
      <p:sp>
        <p:nvSpPr>
          <p:cNvPr id="95" name="Shape 95"/>
          <p:cNvSpPr/>
          <p:nvPr/>
        </p:nvSpPr>
        <p:spPr>
          <a:xfrm>
            <a:off y="2541000" x="1762862"/>
            <a:ext cy="3086100" cx="5476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Comment ça marche 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Real-Time Human Pose Recognition in Parts from a Single Depth Image </a:t>
            </a:r>
            <a:r>
              <a:rPr sz="2000" lang="fr"/>
              <a:t>(Jamie Shotton, Andrew Fitzgibbon, Mat Cook, Toby Sharp, Mark Finocchio, Richard Moore, Alex Kipman, Andrew Blake)</a:t>
            </a:r>
            <a:r>
              <a:rPr lang="fr"/>
              <a:t> 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Best Paper Award de 2011 par le Computer Vision and Pattern Recognition (CVPR)</a:t>
            </a:r>
          </a:p>
        </p:txBody>
      </p:sp>
      <p:sp>
        <p:nvSpPr>
          <p:cNvPr id="102" name="Shape 102"/>
          <p:cNvSpPr/>
          <p:nvPr/>
        </p:nvSpPr>
        <p:spPr>
          <a:xfrm>
            <a:off y="4372010" x="2950472"/>
            <a:ext cy="2195889" cx="324305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fr"/>
              <a:t>Développement avec Kinect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Quelques dates clés :</a:t>
            </a:r>
          </a:p>
          <a:p>
            <a:pPr algn="l" rtl="0" lvl="1" marR="0" indent="-4191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Courier New"/>
              <a:buChar char="o"/>
            </a:pPr>
            <a:r>
              <a:rPr sz="2400" lang="fr"/>
              <a:t>10/11/2010 : Concours de développement d'un driver open-source pour Kinect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16/06/2011 : Premier SDK officiel (pour un usage non commercial)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sparkling">
      <a:dk1>
        <a:srgbClr val="0D334A"/>
      </a:dk1>
      <a:lt1>
        <a:srgbClr val="DEDEDE"/>
      </a:lt1>
      <a:dk2>
        <a:srgbClr val="000000"/>
      </a:dk2>
      <a:lt2>
        <a:srgbClr val="FFFFFF"/>
      </a:lt2>
      <a:accent1>
        <a:srgbClr val="333333"/>
      </a:accent1>
      <a:accent2>
        <a:srgbClr val="114463"/>
      </a:accent2>
      <a:accent3>
        <a:srgbClr val="416982"/>
      </a:accent3>
      <a:accent4>
        <a:srgbClr val="708FA1"/>
      </a:accent4>
      <a:accent5>
        <a:srgbClr val="A0B4C1"/>
      </a:accent5>
      <a:accent6>
        <a:srgbClr val="CFDAE0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