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70" r:id="rId4"/>
    <p:sldId id="257" r:id="rId5"/>
    <p:sldId id="258" r:id="rId6"/>
    <p:sldId id="259" r:id="rId7"/>
    <p:sldId id="260" r:id="rId8"/>
    <p:sldId id="271" r:id="rId9"/>
    <p:sldId id="262" r:id="rId10"/>
    <p:sldId id="263" r:id="rId11"/>
    <p:sldId id="264" r:id="rId12"/>
    <p:sldId id="275" r:id="rId13"/>
    <p:sldId id="265" r:id="rId14"/>
    <p:sldId id="266" r:id="rId15"/>
    <p:sldId id="272" r:id="rId16"/>
    <p:sldId id="273" r:id="rId17"/>
    <p:sldId id="274" r:id="rId18"/>
    <p:sldId id="268" r:id="rId19"/>
    <p:sldId id="269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45772"/>
            <a:ext cx="9144000" cy="2187001"/>
          </a:xfrm>
        </p:spPr>
        <p:txBody>
          <a:bodyPr/>
          <a:lstStyle/>
          <a:p>
            <a:r>
              <a:rPr lang="en-US" altLang="ru-RU" sz="3600"/>
              <a:t>VALIDATING THE CRITIQUE OF MIC</a:t>
            </a:r>
            <a:endParaRPr lang="en-US" altLang="ru-RU" sz="36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224848"/>
            <a:ext cx="9144000" cy="1655762"/>
          </a:xfrm>
        </p:spPr>
        <p:txBody>
          <a:bodyPr>
            <a:normAutofit lnSpcReduction="20000"/>
          </a:bodyPr>
          <a:lstStyle/>
          <a:p>
            <a:r>
              <a:rPr lang="en-US" altLang="zh-CN" sz="2400"/>
              <a:t>A Comparative Study of Association Measures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pPr algn="ctr">
              <a:buClrTx/>
              <a:buSzTx/>
            </a:pPr>
            <a:r>
              <a:rPr lang="en-US" altLang="zh-CN" sz="2000"/>
              <a:t>Testing Simon &amp; Tibshirani's Claims Against Reshef et al.'s MIC</a:t>
            </a:r>
            <a:endParaRPr lang="en-US" altLang="zh-CN" sz="2000"/>
          </a:p>
          <a:p>
            <a:pPr algn="ctr">
              <a:buClrTx/>
              <a:buSzTx/>
            </a:pPr>
            <a:endParaRPr lang="en-US" altLang="zh-CN" sz="2000"/>
          </a:p>
          <a:p>
            <a:pPr algn="ctr">
              <a:buClrTx/>
              <a:buSzTx/>
            </a:pPr>
            <a:endParaRPr lang="en-US" altLang="zh-CN" sz="2000"/>
          </a:p>
          <a:p>
            <a:pPr algn="ctr">
              <a:buClrTx/>
              <a:buSzTx/>
            </a:pPr>
            <a:endParaRPr lang="en-US" altLang="zh-CN" sz="2000"/>
          </a:p>
        </p:txBody>
      </p:sp>
      <p:sp>
        <p:nvSpPr>
          <p:cNvPr id="7" name="Text Box 6"/>
          <p:cNvSpPr txBox="1"/>
          <p:nvPr/>
        </p:nvSpPr>
        <p:spPr>
          <a:xfrm>
            <a:off x="6844665" y="5517515"/>
            <a:ext cx="382333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sym typeface="+mn-ea"/>
              </a:rPr>
              <a:t>Independent Reproduction Study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+mj-ea"/>
            </a:endParaRPr>
          </a:p>
          <a:p>
            <a:pPr algn="l">
              <a:buClrTx/>
              <a:buSzTx/>
              <a:buFontTx/>
            </a:pPr>
            <a:r>
              <a:rPr lang="en-US" altLang="ru-RU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rPr>
              <a:t>Alekseeva Anna 26.10.2025</a:t>
            </a:r>
            <a:endParaRPr lang="en-US" altLang="ru-RU" sz="16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POWER BY RELATIONSHIP TYPE</a:t>
            </a:r>
            <a:endParaRPr lang="en-US" b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0535" y="1545590"/>
            <a:ext cx="5789930" cy="3767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POWER BY RELATIONSHIP TYPE</a:t>
            </a:r>
            <a:endParaRPr lang="en-US" b="0">
              <a:effectLst/>
            </a:endParaRPr>
          </a:p>
        </p:txBody>
      </p:sp>
      <p:pic>
        <p:nvPicPr>
          <p:cNvPr id="5" name="Picture 4" descr="method_comparison_detai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210" y="1252855"/>
            <a:ext cx="7941945" cy="5262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PERFORMANCE UNDER INCREASING NOISE</a:t>
            </a:r>
            <a:endParaRPr lang="en-US" b="0">
              <a:effectLst/>
            </a:endParaRPr>
          </a:p>
        </p:txBody>
      </p:sp>
      <p:pic>
        <p:nvPicPr>
          <p:cNvPr id="3" name="Picture 2" descr="power_compari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30" y="1143000"/>
            <a:ext cx="10567035" cy="52501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579370" y="6393180"/>
            <a:ext cx="66522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KEY FINDING: MIC fails completely at highest noise level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VALIDATING THE CRITICS</a:t>
            </a:r>
            <a:endParaRPr lang="en-US" b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065655" y="1409065"/>
            <a:ext cx="8061325" cy="3413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SIMON &amp; TIBSHIRANI CLAIMED:</a:t>
            </a:r>
            <a:endParaRPr lang="en-US"/>
          </a:p>
          <a:p>
            <a:pPr marL="0" indent="0">
              <a:buNone/>
            </a:pPr>
            <a:r>
              <a:rPr lang="en-US"/>
              <a:t>"MIC has lower power than dcor in every case except </a:t>
            </a:r>
            <a:endParaRPr lang="en-US"/>
          </a:p>
          <a:p>
            <a:pPr marL="0" indent="0">
              <a:buNone/>
            </a:pPr>
            <a:r>
              <a:rPr lang="en-US"/>
              <a:t>the somewhat pathological high-frequency sine wave"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OUR FINDINGS:</a:t>
            </a:r>
            <a:endParaRPr lang="en-US"/>
          </a:p>
          <a:p>
            <a:pPr marL="0" indent="0">
              <a:buNone/>
            </a:pPr>
            <a:r>
              <a:rPr lang="en-US"/>
              <a:t>• DCOR better than MIC in 7/7 cases (100%)</a:t>
            </a:r>
            <a:endParaRPr lang="en-US"/>
          </a:p>
          <a:p>
            <a:pPr marL="0" indent="0">
              <a:buNone/>
            </a:pPr>
            <a:r>
              <a:rPr lang="en-US"/>
              <a:t>• MIC better than DCOR in 0/7 cases (0%)</a:t>
            </a:r>
            <a:endParaRPr lang="en-US"/>
          </a:p>
          <a:p>
            <a:pPr marL="0" indent="0">
              <a:buNone/>
            </a:pPr>
            <a:r>
              <a:rPr lang="en-US"/>
              <a:t>• Even in high-frequency sine: DCOR (1.000) &gt; MIC (0.667)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EXPERIMENTAL EVIDENCE</a:t>
            </a:r>
            <a:endParaRPr lang="en-US" b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721735" y="1309370"/>
            <a:ext cx="5366385" cy="42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Console Output from Our Simulation (Part 1):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1846580"/>
            <a:ext cx="3532505" cy="4718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10" y="1846580"/>
            <a:ext cx="3716020" cy="4718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0" y="1846580"/>
            <a:ext cx="3556635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EXPERIMENTAL EVIDENCE</a:t>
            </a:r>
            <a:endParaRPr lang="en-US" b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721735" y="1309370"/>
            <a:ext cx="5366385" cy="42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Console Output from Our Simulation (Part 2):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1515" y="1847850"/>
            <a:ext cx="4111625" cy="4723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95" y="1847850"/>
            <a:ext cx="4088130" cy="47237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EXPERIMENTAL EVIDENCE</a:t>
            </a:r>
            <a:endParaRPr lang="en-US" b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721735" y="1309370"/>
            <a:ext cx="5366385" cy="42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Console Output from Our Simulation (Part 3):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995" y="1734820"/>
            <a:ext cx="4043045" cy="4731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725" y="1734820"/>
            <a:ext cx="3554095" cy="4730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THE "NO FREE LUNCH" THEOREM IN STATISTICS</a:t>
            </a:r>
            <a:endParaRPr lang="en-US" b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026920" y="1363980"/>
            <a:ext cx="7756525" cy="44843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THE DILEMMA:</a:t>
            </a:r>
            <a:endParaRPr lang="en-US"/>
          </a:p>
          <a:p>
            <a:pPr marL="0" indent="0">
              <a:buNone/>
            </a:pPr>
            <a:r>
              <a:rPr lang="en-US"/>
              <a:t>Universality vs Specialization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MIC'S APPROACH:</a:t>
            </a:r>
            <a:endParaRPr lang="en-US"/>
          </a:p>
          <a:p>
            <a:pPr marL="0" indent="0">
              <a:buNone/>
            </a:pPr>
            <a:r>
              <a:rPr lang="en-US"/>
              <a:t>• Seeks "equitability" - equal sensitivity to all relationships</a:t>
            </a:r>
            <a:endParaRPr lang="en-US"/>
          </a:p>
          <a:p>
            <a:pPr marL="0" indent="0">
              <a:buNone/>
            </a:pPr>
            <a:r>
              <a:rPr lang="en-US"/>
              <a:t>• Must make compromises to achieve this</a:t>
            </a:r>
            <a:endParaRPr lang="en-US"/>
          </a:p>
          <a:p>
            <a:pPr marL="0" indent="0">
              <a:buNone/>
            </a:pPr>
            <a:r>
              <a:rPr lang="en-US"/>
              <a:t>• Result: Lower power for common relationship types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DCOR'S APPROACH:  </a:t>
            </a:r>
            <a:endParaRPr lang="en-US"/>
          </a:p>
          <a:p>
            <a:pPr marL="0" indent="0">
              <a:buNone/>
            </a:pPr>
            <a:r>
              <a:rPr lang="en-US"/>
              <a:t>• Optimized for general non-linear relationships</a:t>
            </a:r>
            <a:endParaRPr lang="en-US"/>
          </a:p>
          <a:p>
            <a:pPr marL="0" indent="0">
              <a:buNone/>
            </a:pPr>
            <a:r>
              <a:rPr lang="en-US"/>
              <a:t>• Maintains high power for most practical cases</a:t>
            </a:r>
            <a:endParaRPr lang="en-US"/>
          </a:p>
          <a:p>
            <a:pPr marL="0" indent="0">
              <a:buNone/>
            </a:pPr>
            <a:r>
              <a:rPr lang="en-US"/>
              <a:t>• Better trade-off for real-world data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10565" y="5848350"/>
            <a:ext cx="10771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Quote: "This isn't just about our results - it's about fundamental statistical trade-offs that Reshef et al. may have underestimated."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CONCLUSIONS</a:t>
            </a:r>
            <a:endParaRPr lang="en-US" b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694430" y="1584325"/>
            <a:ext cx="4803775" cy="28016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7/7 CASES: DCOR &gt; MIC</a:t>
            </a:r>
            <a:endParaRPr lang="en-US"/>
          </a:p>
          <a:p>
            <a:pPr marL="0" indent="0">
              <a:buNone/>
            </a:pPr>
            <a:r>
              <a:rPr lang="en-US"/>
              <a:t>Average power: 0.833 vs 0.405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VALIDATED: Simon &amp; Tibshirani critique</a:t>
            </a:r>
            <a:endParaRPr lang="en-US"/>
          </a:p>
          <a:p>
            <a:pPr marL="0" indent="0">
              <a:buNone/>
            </a:pPr>
            <a:r>
              <a:rPr lang="en-US"/>
              <a:t>MIC sacrifices power for universality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RECOMMENDATION: </a:t>
            </a:r>
            <a:endParaRPr lang="en-US"/>
          </a:p>
          <a:p>
            <a:pPr marL="0" indent="0">
              <a:buNone/>
            </a:pPr>
            <a:r>
              <a:rPr lang="en-US"/>
              <a:t>Distance Correlation for general use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RESOURCES AVAILABLE:</a:t>
            </a:r>
            <a:endParaRPr lang="en-US" b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24180" y="1172210"/>
            <a:ext cx="8272145" cy="670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CODE REPOSITORY:</a:t>
            </a:r>
            <a:endParaRPr lang="en-US"/>
          </a:p>
          <a:p>
            <a:pPr marL="0" algn="l">
              <a:buClrTx/>
              <a:buSzTx/>
              <a:buNone/>
            </a:pPr>
            <a:r>
              <a:rPr lang="en-US"/>
              <a:t>https://github.com/AnyaAleks/MIC-vs-DCor-Comparison.git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5890" y="2248535"/>
            <a:ext cx="3561715" cy="3561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8693"/>
          <a:stretch>
            <a:fillRect/>
          </a:stretch>
        </p:blipFill>
        <p:spPr>
          <a:xfrm>
            <a:off x="424180" y="1922145"/>
            <a:ext cx="6504940" cy="4328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THE BATTLE OF METHODS</a:t>
            </a:r>
            <a:endParaRPr lang="en-US" b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68450"/>
            <a:ext cx="4893310" cy="4351655"/>
          </a:xfrm>
        </p:spPr>
        <p:txBody>
          <a:bodyPr/>
          <a:p>
            <a:pPr marL="0" indent="0">
              <a:buNone/>
            </a:pPr>
            <a:r>
              <a:rPr lang="en-US"/>
              <a:t>RESHEF ET AL. (SCIENCE 2011)</a:t>
            </a:r>
            <a:endParaRPr lang="en-US"/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• Proposed MIC as universal dependency detector</a:t>
            </a:r>
            <a:endParaRPr lang="en-US"/>
          </a:p>
          <a:p>
            <a:pPr marL="0" indent="0">
              <a:buNone/>
            </a:pPr>
            <a:r>
              <a:rPr lang="en-US"/>
              <a:t>• Claimed "equitability" - equal sensitivity to all relationship types</a:t>
            </a:r>
            <a:endParaRPr lang="en-US"/>
          </a:p>
          <a:p>
            <a:pPr marL="0" indent="0">
              <a:buNone/>
            </a:pPr>
            <a:r>
              <a:rPr lang="en-US"/>
              <a:t>• Promised revolutionary approach for big data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286500" y="1568450"/>
            <a:ext cx="52832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SIMON &amp; TIBSHIRANI (STANFORD COMMENT)</a:t>
            </a:r>
            <a:endParaRPr lang="en-US"/>
          </a:p>
          <a:p>
            <a:pPr marL="0" indent="0">
              <a:buNone/>
            </a:pPr>
            <a:br>
              <a:rPr lang="en-US"/>
            </a:br>
            <a:r>
              <a:rPr lang="en-US"/>
              <a:t>• "No free lunch in statistics" - universality requires compromises</a:t>
            </a:r>
            <a:endParaRPr lang="en-US"/>
          </a:p>
          <a:p>
            <a:pPr marL="0" indent="0">
              <a:buNone/>
            </a:pPr>
            <a:r>
              <a:rPr lang="en-US"/>
              <a:t>• Claimed MIC has lower power than alternatives</a:t>
            </a:r>
            <a:endParaRPr lang="en-US"/>
          </a:p>
          <a:p>
            <a:pPr marL="0" indent="0">
              <a:buNone/>
            </a:pPr>
            <a:r>
              <a:rPr lang="en-US"/>
              <a:t>• Recommended distance correlation instead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47700" y="5521325"/>
            <a:ext cx="1092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Quote: "MIC has lower power than dcor in every case except the somewhat pathological high-frequency sine wave"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STUDY GOALS</a:t>
            </a:r>
            <a:endParaRPr lang="en-US" b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207135" y="1568450"/>
            <a:ext cx="10362565" cy="178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1. REPRODUCE Simon &amp; Tibshirani's power comparison</a:t>
            </a:r>
            <a:endParaRPr lang="en-US"/>
          </a:p>
          <a:p>
            <a:pPr marL="0" indent="0">
              <a:buNone/>
            </a:pPr>
            <a:r>
              <a:rPr lang="en-US"/>
              <a:t>2. EXTEND with additional relationship types</a:t>
            </a:r>
            <a:endParaRPr lang="en-US"/>
          </a:p>
          <a:p>
            <a:pPr marL="0" indent="0">
              <a:buNone/>
            </a:pPr>
            <a:r>
              <a:rPr lang="en-US"/>
              <a:t>3. VALIDATE their claims independently</a:t>
            </a:r>
            <a:endParaRPr lang="en-US"/>
          </a:p>
          <a:p>
            <a:pPr marL="0" indent="0">
              <a:buNone/>
            </a:pPr>
            <a:r>
              <a:rPr lang="en-US"/>
              <a:t>4. PROVIDE practical recommendations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07135" y="3590290"/>
            <a:ext cx="1092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Hypothesis: Simon &amp; Tibshirani are correct - MIC sacrifices power for universality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07135" y="5647690"/>
            <a:ext cx="1092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EXPERIMENTAL QUESTION: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"Does MIC truly have lower statistical power than Distance Correlation?"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METHODOLOGY</a:t>
            </a:r>
            <a:endParaRPr lang="en-US" b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89025" y="1301115"/>
            <a:ext cx="1080389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DATA GENERATION:</a:t>
            </a:r>
            <a:endParaRPr lang="en-US"/>
          </a:p>
          <a:p>
            <a:pPr marL="0" indent="0">
              <a:buNone/>
            </a:pPr>
            <a:r>
              <a:rPr lang="en-US"/>
              <a:t>• 7 relationship types: linear, quadratic, cubic, sine (low/high freq), exponential, step</a:t>
            </a:r>
            <a:endParaRPr lang="en-US"/>
          </a:p>
          <a:p>
            <a:pPr marL="0" indent="0">
              <a:buNone/>
            </a:pPr>
            <a:r>
              <a:rPr lang="en-US"/>
              <a:t>• 6 noise levels: 0.1 to 1.0 (increasing difficulty)</a:t>
            </a:r>
            <a:endParaRPr lang="en-US"/>
          </a:p>
          <a:p>
            <a:pPr marL="0" indent="0">
              <a:buNone/>
            </a:pPr>
            <a:r>
              <a:rPr lang="en-US"/>
              <a:t>• 100 samples per simulation</a:t>
            </a:r>
            <a:endParaRPr lang="en-US"/>
          </a:p>
          <a:p>
            <a:pPr marL="0" indent="0">
              <a:buNone/>
            </a:pPr>
            <a:r>
              <a:rPr lang="en-US"/>
              <a:t>• 100 simulations per scenario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METHODS COMPARED:</a:t>
            </a:r>
            <a:endParaRPr lang="en-US"/>
          </a:p>
          <a:p>
            <a:pPr marL="0" indent="0">
              <a:buNone/>
            </a:pPr>
            <a:r>
              <a:rPr lang="en-US"/>
              <a:t>• Pearson correlation (linear benchmark)</a:t>
            </a:r>
            <a:endParaRPr lang="en-US"/>
          </a:p>
          <a:p>
            <a:pPr marL="0" indent="0">
              <a:buNone/>
            </a:pPr>
            <a:r>
              <a:rPr lang="en-US"/>
              <a:t>• Distance correlation (dcor)</a:t>
            </a:r>
            <a:endParaRPr lang="en-US"/>
          </a:p>
          <a:p>
            <a:pPr marL="0" indent="0">
              <a:buNone/>
            </a:pPr>
            <a:r>
              <a:rPr lang="en-US"/>
              <a:t>• Maximal Information Coefficient (MIC)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TOTAL: 7 × 6 × 3 × 100 = 12,600 tests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METHODOLOGY</a:t>
            </a:r>
            <a:endParaRPr lang="en-US" b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920" y="1783080"/>
            <a:ext cx="8646160" cy="36334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900170" y="1250315"/>
            <a:ext cx="4010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Code snippet for data generation</a:t>
            </a:r>
            <a:r>
              <a:rPr lang="ru-RU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: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IMPLEMENTATION EXAMPLE</a:t>
            </a:r>
            <a:endParaRPr lang="en-US" b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351020" y="1241425"/>
            <a:ext cx="3489960" cy="405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Power Calculation Algorithm: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170" y="1664335"/>
            <a:ext cx="6931660" cy="4863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AVERAGE POWER ACROSS ALL SCENARIOS</a:t>
            </a:r>
            <a:endParaRPr lang="en-US" b="0">
              <a:effectLst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606675" y="1722120"/>
            <a:ext cx="8061325" cy="3413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METHOD           	AVERAGE POWER   	RANK</a:t>
            </a:r>
            <a:endParaRPr lang="en-US"/>
          </a:p>
          <a:p>
            <a:pPr marL="0" indent="0">
              <a:buNone/>
            </a:pPr>
            <a:r>
              <a:rPr lang="en-US"/>
              <a:t>Distance Correlation     	0.833      	         	1</a:t>
            </a:r>
            <a:endParaRPr lang="en-US"/>
          </a:p>
          <a:p>
            <a:pPr marL="0" indent="0">
              <a:buNone/>
            </a:pPr>
            <a:r>
              <a:rPr lang="en-US"/>
              <a:t>Pearson Correlation      	0.762      		2</a:t>
            </a:r>
            <a:endParaRPr lang="en-US"/>
          </a:p>
          <a:p>
            <a:pPr marL="0" indent="0">
              <a:buNone/>
            </a:pPr>
            <a:r>
              <a:rPr lang="en-US"/>
              <a:t>MIC (Alternative)        	0.405     		3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DOMINANCE ANALYSIS:</a:t>
            </a:r>
            <a:endParaRPr lang="en-US"/>
          </a:p>
          <a:p>
            <a:pPr marL="0" indent="0">
              <a:buNone/>
            </a:pPr>
            <a:r>
              <a:rPr lang="en-US"/>
              <a:t>• DCOR wins in 5/7 relationship types (71.4%)</a:t>
            </a:r>
            <a:endParaRPr lang="en-US"/>
          </a:p>
          <a:p>
            <a:pPr marL="0" indent="0">
              <a:buNone/>
            </a:pPr>
            <a:r>
              <a:rPr lang="en-US"/>
              <a:t>• Pearson wins in 2/7 relationship types (28.6%)</a:t>
            </a:r>
            <a:endParaRPr lang="en-US"/>
          </a:p>
          <a:p>
            <a:pPr marL="0" indent="0">
              <a:buNone/>
            </a:pPr>
            <a:r>
              <a:rPr lang="en-US"/>
              <a:t>• MIC wins in 0/7 relationship types (0%)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0">
                <a:effectLst/>
              </a:rPr>
              <a:t>AVERAGE POWER ACROSS ALL SCENARIOS</a:t>
            </a:r>
            <a:endParaRPr lang="en-US" b="0">
              <a:effectLst/>
            </a:endParaRPr>
          </a:p>
        </p:txBody>
      </p:sp>
      <p:pic>
        <p:nvPicPr>
          <p:cNvPr id="3" name="Picture 2" descr="power_heatmap_detai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0" y="1224280"/>
            <a:ext cx="8598535" cy="5379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3391</Words>
  <Application>WPS Presentation</Application>
  <PresentationFormat>宽屏</PresentationFormat>
  <Paragraphs>149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Symbola</vt:lpstr>
      <vt:lpstr>FreeMono</vt:lpstr>
      <vt:lpstr>DejaVu Sans</vt:lpstr>
      <vt:lpstr>Office Theme</vt:lpstr>
      <vt:lpstr>PowerPoint 演示文稿</vt:lpstr>
      <vt:lpstr>KEY CONCLUSIONS</vt:lpstr>
      <vt:lpstr>PowerPoint 演示文稿</vt:lpstr>
      <vt:lpstr>THE BATTLE OF METHODS</vt:lpstr>
      <vt:lpstr>STUDY GOALS</vt:lpstr>
      <vt:lpstr>METHODOLOGY</vt:lpstr>
      <vt:lpstr>TECHNICAL IMPLEMENTATION</vt:lpstr>
      <vt:lpstr>TECHNICAL IMPLEMENTATION</vt:lpstr>
      <vt:lpstr>AVERAGE POWER ACROSS ALL SCENARIOS</vt:lpstr>
      <vt:lpstr>AVERAGE POWER ACROSS ALL SCENARIOS</vt:lpstr>
      <vt:lpstr>POWER BY RELATIONSHIP TYPE</vt:lpstr>
      <vt:lpstr>AVERAGE POWER ACROSS ALL SCENARIOS</vt:lpstr>
      <vt:lpstr>AVERAGE POWER ACROSS ALL SCENARIOS</vt:lpstr>
      <vt:lpstr>VALIDATING THE CRITICS</vt:lpstr>
      <vt:lpstr>EXPERIMENTAL EVIDENCE</vt:lpstr>
      <vt:lpstr>EXPERIMENTAL EVIDENCE</vt:lpstr>
      <vt:lpstr>EFFECT SIZES AND SIGNIFICANCE</vt:lpstr>
      <vt:lpstr>THE "NO FREE LUNCH" THEOREM IN STATISTICS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anya</cp:lastModifiedBy>
  <cp:revision>16</cp:revision>
  <dcterms:created xsi:type="dcterms:W3CDTF">2025-10-26T05:07:37Z</dcterms:created>
  <dcterms:modified xsi:type="dcterms:W3CDTF">2025-10-26T05:07:37Z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