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</p:sldMasterIdLst>
  <p:notesMasterIdLst>
    <p:notesMasterId r:id="rId22"/>
  </p:notesMasterIdLst>
  <p:sldIdLst>
    <p:sldId id="256" r:id="rId3"/>
    <p:sldId id="440" r:id="rId4"/>
    <p:sldId id="442" r:id="rId5"/>
    <p:sldId id="436" r:id="rId6"/>
    <p:sldId id="443" r:id="rId7"/>
    <p:sldId id="441" r:id="rId8"/>
    <p:sldId id="445" r:id="rId9"/>
    <p:sldId id="437" r:id="rId10"/>
    <p:sldId id="438" r:id="rId11"/>
    <p:sldId id="447" r:id="rId12"/>
    <p:sldId id="439" r:id="rId13"/>
    <p:sldId id="404" r:id="rId14"/>
    <p:sldId id="450" r:id="rId15"/>
    <p:sldId id="451" r:id="rId16"/>
    <p:sldId id="452" r:id="rId17"/>
    <p:sldId id="444" r:id="rId18"/>
    <p:sldId id="446" r:id="rId19"/>
    <p:sldId id="448" r:id="rId20"/>
    <p:sldId id="454" r:id="rId2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1539" autoAdjust="0"/>
  </p:normalViewPr>
  <p:slideViewPr>
    <p:cSldViewPr snapToGrid="0">
      <p:cViewPr varScale="1">
        <p:scale>
          <a:sx n="81" d="100"/>
          <a:sy n="81" d="100"/>
        </p:scale>
        <p:origin x="9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290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Folie mittels Klicken verschieben</a:t>
            </a: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20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latin typeface="Times New Roman"/>
              </a:rPr>
              <a:t> </a:t>
            </a:r>
          </a:p>
        </p:txBody>
      </p:sp>
      <p:sp>
        <p:nvSpPr>
          <p:cNvPr id="20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latin typeface="Times New Roman"/>
              </a:rPr>
              <a:t> </a:t>
            </a:r>
          </a:p>
        </p:txBody>
      </p:sp>
      <p:sp>
        <p:nvSpPr>
          <p:cNvPr id="20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latin typeface="Times New Roman"/>
              </a:rPr>
              <a:t> </a:t>
            </a:r>
          </a:p>
        </p:txBody>
      </p:sp>
      <p:sp>
        <p:nvSpPr>
          <p:cNvPr id="20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16FC3E6-1D65-4E2B-81F6-1D6C5D1B6B3F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b="0" strike="noStrike" spc="-1" dirty="0"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026D952-D455-4DC5-9E01-FDB756ED05C2}" type="slidenum">
              <a:rPr lang="de-DE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Kommentar</a:t>
            </a:r>
            <a:r>
              <a:rPr lang="en-GB" dirty="0"/>
              <a:t>: </a:t>
            </a:r>
            <a:r>
              <a:rPr lang="en-GB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aufführen</a:t>
            </a:r>
            <a:r>
              <a:rPr lang="en-GB" baseline="0" dirty="0"/>
              <a:t>, was </a:t>
            </a:r>
            <a:r>
              <a:rPr lang="en-GB" baseline="0" dirty="0" err="1"/>
              <a:t>Überschussanteil</a:t>
            </a:r>
            <a:r>
              <a:rPr lang="en-GB" baseline="0" dirty="0"/>
              <a:t> und </a:t>
            </a:r>
            <a:r>
              <a:rPr lang="en-GB" baseline="0" dirty="0" err="1"/>
              <a:t>Netzbezug</a:t>
            </a:r>
            <a:r>
              <a:rPr lang="en-GB" baseline="0" dirty="0"/>
              <a:t> (</a:t>
            </a:r>
            <a:r>
              <a:rPr lang="en-GB" baseline="0" dirty="0" err="1"/>
              <a:t>bzw</a:t>
            </a:r>
            <a:r>
              <a:rPr lang="en-GB" baseline="0" dirty="0"/>
              <a:t>. </a:t>
            </a:r>
            <a:r>
              <a:rPr lang="en-GB" baseline="0" dirty="0" err="1"/>
              <a:t>Eigenverbrauch</a:t>
            </a:r>
            <a:r>
              <a:rPr lang="en-GB" baseline="0" dirty="0"/>
              <a:t>) </a:t>
            </a:r>
            <a:r>
              <a:rPr lang="en-GB" baseline="0" dirty="0" err="1"/>
              <a:t>sind</a:t>
            </a:r>
            <a:endParaRPr lang="en-GB" baseline="0" dirty="0"/>
          </a:p>
          <a:p>
            <a:r>
              <a:rPr lang="en-GB" baseline="0" dirty="0" err="1"/>
              <a:t>Frage</a:t>
            </a:r>
            <a:r>
              <a:rPr lang="en-GB" baseline="0" dirty="0"/>
              <a:t>: </a:t>
            </a:r>
            <a:r>
              <a:rPr lang="en-GB" baseline="0" dirty="0" err="1"/>
              <a:t>Warum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Direktverbrauch</a:t>
            </a:r>
            <a:r>
              <a:rPr lang="en-GB" baseline="0" dirty="0"/>
              <a:t> in PV-</a:t>
            </a:r>
            <a:r>
              <a:rPr lang="en-GB" baseline="0" dirty="0" err="1"/>
              <a:t>dominiertem</a:t>
            </a:r>
            <a:r>
              <a:rPr lang="en-GB" baseline="0" dirty="0"/>
              <a:t> </a:t>
            </a:r>
            <a:r>
              <a:rPr lang="en-GB" baseline="0" dirty="0" err="1"/>
              <a:t>Netz</a:t>
            </a:r>
            <a:r>
              <a:rPr lang="en-GB" baseline="0" dirty="0"/>
              <a:t> so </a:t>
            </a:r>
            <a:r>
              <a:rPr lang="en-GB" baseline="0" dirty="0" err="1"/>
              <a:t>hoch</a:t>
            </a:r>
            <a:r>
              <a:rPr lang="en-GB" baseline="0" dirty="0"/>
              <a:t>?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Haushalt</a:t>
            </a:r>
            <a:r>
              <a:rPr lang="en-GB" baseline="0" dirty="0"/>
              <a:t> </a:t>
            </a:r>
            <a:r>
              <a:rPr lang="en-GB" baseline="0" dirty="0" err="1"/>
              <a:t>liegt</a:t>
            </a:r>
            <a:r>
              <a:rPr lang="en-GB" baseline="0" dirty="0"/>
              <a:t> </a:t>
            </a:r>
            <a:r>
              <a:rPr lang="en-GB" baseline="0" dirty="0" err="1"/>
              <a:t>Eigenverbrauch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ca. 30-40% </a:t>
            </a:r>
            <a:r>
              <a:rPr lang="en-GB" baseline="0" dirty="0" err="1"/>
              <a:t>ohne</a:t>
            </a:r>
            <a:r>
              <a:rPr lang="en-GB" baseline="0" dirty="0"/>
              <a:t> Speicher.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6FC3E6-1D65-4E2B-81F6-1D6C5D1B6B3F}" type="slidenum">
              <a:rPr lang="de-DE" sz="1400" b="0" strike="noStrike" spc="-1" smtClean="0">
                <a:latin typeface="Times New Roman"/>
              </a:rPr>
              <a:t>10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0786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Kommentar</a:t>
            </a:r>
            <a:r>
              <a:rPr lang="en-GB" dirty="0"/>
              <a:t>: </a:t>
            </a:r>
            <a:r>
              <a:rPr lang="en-GB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aufführen</a:t>
            </a:r>
            <a:r>
              <a:rPr lang="en-GB" baseline="0" dirty="0"/>
              <a:t>, was </a:t>
            </a:r>
            <a:r>
              <a:rPr lang="en-GB" baseline="0" dirty="0" err="1"/>
              <a:t>Überschussanteil</a:t>
            </a:r>
            <a:r>
              <a:rPr lang="en-GB" baseline="0" dirty="0"/>
              <a:t> und </a:t>
            </a:r>
            <a:r>
              <a:rPr lang="en-GB" baseline="0" dirty="0" err="1"/>
              <a:t>Netzbezug</a:t>
            </a:r>
            <a:r>
              <a:rPr lang="en-GB" baseline="0" dirty="0"/>
              <a:t> (</a:t>
            </a:r>
            <a:r>
              <a:rPr lang="en-GB" baseline="0" dirty="0" err="1"/>
              <a:t>bzw</a:t>
            </a:r>
            <a:r>
              <a:rPr lang="en-GB" baseline="0" dirty="0"/>
              <a:t>. </a:t>
            </a:r>
            <a:r>
              <a:rPr lang="en-GB" baseline="0" dirty="0" err="1"/>
              <a:t>Eigenverbrauch</a:t>
            </a:r>
            <a:r>
              <a:rPr lang="en-GB" baseline="0" dirty="0"/>
              <a:t>) </a:t>
            </a:r>
            <a:r>
              <a:rPr lang="en-GB" baseline="0" dirty="0" err="1"/>
              <a:t>sind</a:t>
            </a:r>
            <a:endParaRPr lang="en-GB" baseline="0" dirty="0"/>
          </a:p>
          <a:p>
            <a:r>
              <a:rPr lang="en-GB" baseline="0" dirty="0" err="1"/>
              <a:t>Frage</a:t>
            </a:r>
            <a:r>
              <a:rPr lang="en-GB" baseline="0" dirty="0"/>
              <a:t>: </a:t>
            </a:r>
            <a:r>
              <a:rPr lang="en-GB" baseline="0" dirty="0" err="1"/>
              <a:t>Warum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Direktverbrauch</a:t>
            </a:r>
            <a:r>
              <a:rPr lang="en-GB" baseline="0" dirty="0"/>
              <a:t> in PV-</a:t>
            </a:r>
            <a:r>
              <a:rPr lang="en-GB" baseline="0" dirty="0" err="1"/>
              <a:t>dominiertem</a:t>
            </a:r>
            <a:r>
              <a:rPr lang="en-GB" baseline="0" dirty="0"/>
              <a:t> </a:t>
            </a:r>
            <a:r>
              <a:rPr lang="en-GB" baseline="0" dirty="0" err="1"/>
              <a:t>Netz</a:t>
            </a:r>
            <a:r>
              <a:rPr lang="en-GB" baseline="0" dirty="0"/>
              <a:t> so </a:t>
            </a:r>
            <a:r>
              <a:rPr lang="en-GB" baseline="0" dirty="0" err="1"/>
              <a:t>hoch</a:t>
            </a:r>
            <a:r>
              <a:rPr lang="en-GB" baseline="0" dirty="0"/>
              <a:t>?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Haushalt</a:t>
            </a:r>
            <a:r>
              <a:rPr lang="en-GB" baseline="0" dirty="0"/>
              <a:t> </a:t>
            </a:r>
            <a:r>
              <a:rPr lang="en-GB" baseline="0" dirty="0" err="1"/>
              <a:t>liegt</a:t>
            </a:r>
            <a:r>
              <a:rPr lang="en-GB" baseline="0" dirty="0"/>
              <a:t> </a:t>
            </a:r>
            <a:r>
              <a:rPr lang="en-GB" baseline="0" dirty="0" err="1"/>
              <a:t>Eigenverbrauch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ca. 30-40% </a:t>
            </a:r>
            <a:r>
              <a:rPr lang="en-GB" baseline="0" dirty="0" err="1"/>
              <a:t>ohne</a:t>
            </a:r>
            <a:r>
              <a:rPr lang="en-GB" baseline="0" dirty="0"/>
              <a:t> Speicher.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6FC3E6-1D65-4E2B-81F6-1D6C5D1B6B3F}" type="slidenum">
              <a:rPr lang="de-DE" sz="1400" b="0" strike="noStrike" spc="-1" smtClean="0">
                <a:latin typeface="Times New Roman"/>
              </a:rPr>
              <a:t>11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4434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Kommentar</a:t>
            </a:r>
            <a:r>
              <a:rPr lang="en-GB" dirty="0"/>
              <a:t>: </a:t>
            </a:r>
            <a:r>
              <a:rPr lang="en-GB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aufführen</a:t>
            </a:r>
            <a:r>
              <a:rPr lang="en-GB" baseline="0" dirty="0"/>
              <a:t>, was </a:t>
            </a:r>
            <a:r>
              <a:rPr lang="en-GB" baseline="0" dirty="0" err="1"/>
              <a:t>Überschussanteil</a:t>
            </a:r>
            <a:r>
              <a:rPr lang="en-GB" baseline="0" dirty="0"/>
              <a:t> und </a:t>
            </a:r>
            <a:r>
              <a:rPr lang="en-GB" baseline="0" dirty="0" err="1"/>
              <a:t>Netzbezug</a:t>
            </a:r>
            <a:r>
              <a:rPr lang="en-GB" baseline="0" dirty="0"/>
              <a:t> (</a:t>
            </a:r>
            <a:r>
              <a:rPr lang="en-GB" baseline="0" dirty="0" err="1"/>
              <a:t>bzw</a:t>
            </a:r>
            <a:r>
              <a:rPr lang="en-GB" baseline="0" dirty="0"/>
              <a:t>. </a:t>
            </a:r>
            <a:r>
              <a:rPr lang="en-GB" baseline="0" dirty="0" err="1"/>
              <a:t>Eigenverbrauch</a:t>
            </a:r>
            <a:r>
              <a:rPr lang="en-GB" baseline="0" dirty="0"/>
              <a:t>) </a:t>
            </a:r>
            <a:r>
              <a:rPr lang="en-GB" baseline="0" dirty="0" err="1"/>
              <a:t>sind</a:t>
            </a:r>
            <a:endParaRPr lang="en-GB" baseline="0" dirty="0"/>
          </a:p>
          <a:p>
            <a:r>
              <a:rPr lang="en-GB" baseline="0" dirty="0" err="1"/>
              <a:t>Frage</a:t>
            </a:r>
            <a:r>
              <a:rPr lang="en-GB" baseline="0" dirty="0"/>
              <a:t>: </a:t>
            </a:r>
            <a:r>
              <a:rPr lang="en-GB" baseline="0" dirty="0" err="1"/>
              <a:t>Warum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Direktverbrauch</a:t>
            </a:r>
            <a:r>
              <a:rPr lang="en-GB" baseline="0" dirty="0"/>
              <a:t> in PV-</a:t>
            </a:r>
            <a:r>
              <a:rPr lang="en-GB" baseline="0" dirty="0" err="1"/>
              <a:t>dominiertem</a:t>
            </a:r>
            <a:r>
              <a:rPr lang="en-GB" baseline="0" dirty="0"/>
              <a:t> </a:t>
            </a:r>
            <a:r>
              <a:rPr lang="en-GB" baseline="0" dirty="0" err="1"/>
              <a:t>Netz</a:t>
            </a:r>
            <a:r>
              <a:rPr lang="en-GB" baseline="0" dirty="0"/>
              <a:t> so </a:t>
            </a:r>
            <a:r>
              <a:rPr lang="en-GB" baseline="0" dirty="0" err="1"/>
              <a:t>hoch</a:t>
            </a:r>
            <a:r>
              <a:rPr lang="en-GB" baseline="0" dirty="0"/>
              <a:t>?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Haushalt</a:t>
            </a:r>
            <a:r>
              <a:rPr lang="en-GB" baseline="0" dirty="0"/>
              <a:t> </a:t>
            </a:r>
            <a:r>
              <a:rPr lang="en-GB" baseline="0" dirty="0" err="1"/>
              <a:t>liegt</a:t>
            </a:r>
            <a:r>
              <a:rPr lang="en-GB" baseline="0" dirty="0"/>
              <a:t> </a:t>
            </a:r>
            <a:r>
              <a:rPr lang="en-GB" baseline="0" dirty="0" err="1"/>
              <a:t>Eigenverbrauch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ca. 30-40% </a:t>
            </a:r>
            <a:r>
              <a:rPr lang="en-GB" baseline="0" dirty="0" err="1"/>
              <a:t>ohne</a:t>
            </a:r>
            <a:r>
              <a:rPr lang="en-GB" baseline="0" dirty="0"/>
              <a:t> Speicher.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6FC3E6-1D65-4E2B-81F6-1D6C5D1B6B3F}" type="slidenum">
              <a:rPr lang="de-DE" sz="1400" b="0" strike="noStrike" spc="-1" smtClean="0">
                <a:latin typeface="Times New Roman"/>
              </a:rPr>
              <a:t>12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1170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Kommentar</a:t>
            </a:r>
            <a:r>
              <a:rPr lang="en-GB" dirty="0"/>
              <a:t>: </a:t>
            </a:r>
            <a:r>
              <a:rPr lang="en-GB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aufführen</a:t>
            </a:r>
            <a:r>
              <a:rPr lang="en-GB" baseline="0" dirty="0"/>
              <a:t>, was </a:t>
            </a:r>
            <a:r>
              <a:rPr lang="en-GB" baseline="0" dirty="0" err="1"/>
              <a:t>Überschussanteil</a:t>
            </a:r>
            <a:r>
              <a:rPr lang="en-GB" baseline="0" dirty="0"/>
              <a:t> und </a:t>
            </a:r>
            <a:r>
              <a:rPr lang="en-GB" baseline="0" dirty="0" err="1"/>
              <a:t>Netzbezug</a:t>
            </a:r>
            <a:r>
              <a:rPr lang="en-GB" baseline="0" dirty="0"/>
              <a:t> (</a:t>
            </a:r>
            <a:r>
              <a:rPr lang="en-GB" baseline="0" dirty="0" err="1"/>
              <a:t>bzw</a:t>
            </a:r>
            <a:r>
              <a:rPr lang="en-GB" baseline="0" dirty="0"/>
              <a:t>. </a:t>
            </a:r>
            <a:r>
              <a:rPr lang="en-GB" baseline="0" dirty="0" err="1"/>
              <a:t>Eigenverbrauch</a:t>
            </a:r>
            <a:r>
              <a:rPr lang="en-GB" baseline="0" dirty="0"/>
              <a:t>) </a:t>
            </a:r>
            <a:r>
              <a:rPr lang="en-GB" baseline="0" dirty="0" err="1"/>
              <a:t>sind</a:t>
            </a:r>
            <a:endParaRPr lang="en-GB" baseline="0" dirty="0"/>
          </a:p>
          <a:p>
            <a:r>
              <a:rPr lang="en-GB" baseline="0" dirty="0" err="1"/>
              <a:t>Frage</a:t>
            </a:r>
            <a:r>
              <a:rPr lang="en-GB" baseline="0" dirty="0"/>
              <a:t>: </a:t>
            </a:r>
            <a:r>
              <a:rPr lang="en-GB" baseline="0" dirty="0" err="1"/>
              <a:t>Warum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Direktverbrauch</a:t>
            </a:r>
            <a:r>
              <a:rPr lang="en-GB" baseline="0" dirty="0"/>
              <a:t> in PV-</a:t>
            </a:r>
            <a:r>
              <a:rPr lang="en-GB" baseline="0" dirty="0" err="1"/>
              <a:t>dominiertem</a:t>
            </a:r>
            <a:r>
              <a:rPr lang="en-GB" baseline="0" dirty="0"/>
              <a:t> </a:t>
            </a:r>
            <a:r>
              <a:rPr lang="en-GB" baseline="0" dirty="0" err="1"/>
              <a:t>Netz</a:t>
            </a:r>
            <a:r>
              <a:rPr lang="en-GB" baseline="0" dirty="0"/>
              <a:t> so </a:t>
            </a:r>
            <a:r>
              <a:rPr lang="en-GB" baseline="0" dirty="0" err="1"/>
              <a:t>hoch</a:t>
            </a:r>
            <a:r>
              <a:rPr lang="en-GB" baseline="0" dirty="0"/>
              <a:t>?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Haushalt</a:t>
            </a:r>
            <a:r>
              <a:rPr lang="en-GB" baseline="0" dirty="0"/>
              <a:t> </a:t>
            </a:r>
            <a:r>
              <a:rPr lang="en-GB" baseline="0" dirty="0" err="1"/>
              <a:t>liegt</a:t>
            </a:r>
            <a:r>
              <a:rPr lang="en-GB" baseline="0" dirty="0"/>
              <a:t> </a:t>
            </a:r>
            <a:r>
              <a:rPr lang="en-GB" baseline="0" dirty="0" err="1"/>
              <a:t>Eigenverbrauch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ca. 30-40% </a:t>
            </a:r>
            <a:r>
              <a:rPr lang="en-GB" baseline="0" dirty="0" err="1"/>
              <a:t>ohne</a:t>
            </a:r>
            <a:r>
              <a:rPr lang="en-GB" baseline="0" dirty="0"/>
              <a:t> Speicher.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6FC3E6-1D65-4E2B-81F6-1D6C5D1B6B3F}" type="slidenum">
              <a:rPr lang="de-DE" sz="1400" b="0" strike="noStrike" spc="-1" smtClean="0">
                <a:latin typeface="Times New Roman"/>
              </a:rPr>
              <a:t>13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9854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Kommentar</a:t>
            </a:r>
            <a:r>
              <a:rPr lang="en-GB" dirty="0"/>
              <a:t>: </a:t>
            </a:r>
            <a:r>
              <a:rPr lang="en-GB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aufführen</a:t>
            </a:r>
            <a:r>
              <a:rPr lang="en-GB" baseline="0" dirty="0"/>
              <a:t>, was </a:t>
            </a:r>
            <a:r>
              <a:rPr lang="en-GB" baseline="0" dirty="0" err="1"/>
              <a:t>Überschussanteil</a:t>
            </a:r>
            <a:r>
              <a:rPr lang="en-GB" baseline="0" dirty="0"/>
              <a:t> und </a:t>
            </a:r>
            <a:r>
              <a:rPr lang="en-GB" baseline="0" dirty="0" err="1"/>
              <a:t>Netzbezug</a:t>
            </a:r>
            <a:r>
              <a:rPr lang="en-GB" baseline="0" dirty="0"/>
              <a:t> (</a:t>
            </a:r>
            <a:r>
              <a:rPr lang="en-GB" baseline="0" dirty="0" err="1"/>
              <a:t>bzw</a:t>
            </a:r>
            <a:r>
              <a:rPr lang="en-GB" baseline="0" dirty="0"/>
              <a:t>. </a:t>
            </a:r>
            <a:r>
              <a:rPr lang="en-GB" baseline="0" dirty="0" err="1"/>
              <a:t>Eigenverbrauch</a:t>
            </a:r>
            <a:r>
              <a:rPr lang="en-GB" baseline="0" dirty="0"/>
              <a:t>) </a:t>
            </a:r>
            <a:r>
              <a:rPr lang="en-GB" baseline="0" dirty="0" err="1"/>
              <a:t>sind</a:t>
            </a:r>
            <a:endParaRPr lang="en-GB" baseline="0" dirty="0"/>
          </a:p>
          <a:p>
            <a:r>
              <a:rPr lang="en-GB" baseline="0" dirty="0" err="1"/>
              <a:t>Frage</a:t>
            </a:r>
            <a:r>
              <a:rPr lang="en-GB" baseline="0" dirty="0"/>
              <a:t>: </a:t>
            </a:r>
            <a:r>
              <a:rPr lang="en-GB" baseline="0" dirty="0" err="1"/>
              <a:t>Warum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Direktverbrauch</a:t>
            </a:r>
            <a:r>
              <a:rPr lang="en-GB" baseline="0" dirty="0"/>
              <a:t> in PV-</a:t>
            </a:r>
            <a:r>
              <a:rPr lang="en-GB" baseline="0" dirty="0" err="1"/>
              <a:t>dominiertem</a:t>
            </a:r>
            <a:r>
              <a:rPr lang="en-GB" baseline="0" dirty="0"/>
              <a:t> </a:t>
            </a:r>
            <a:r>
              <a:rPr lang="en-GB" baseline="0" dirty="0" err="1"/>
              <a:t>Netz</a:t>
            </a:r>
            <a:r>
              <a:rPr lang="en-GB" baseline="0" dirty="0"/>
              <a:t> so </a:t>
            </a:r>
            <a:r>
              <a:rPr lang="en-GB" baseline="0" dirty="0" err="1"/>
              <a:t>hoch</a:t>
            </a:r>
            <a:r>
              <a:rPr lang="en-GB" baseline="0" dirty="0"/>
              <a:t>?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Haushalt</a:t>
            </a:r>
            <a:r>
              <a:rPr lang="en-GB" baseline="0" dirty="0"/>
              <a:t> </a:t>
            </a:r>
            <a:r>
              <a:rPr lang="en-GB" baseline="0" dirty="0" err="1"/>
              <a:t>liegt</a:t>
            </a:r>
            <a:r>
              <a:rPr lang="en-GB" baseline="0" dirty="0"/>
              <a:t> </a:t>
            </a:r>
            <a:r>
              <a:rPr lang="en-GB" baseline="0" dirty="0" err="1"/>
              <a:t>Eigenverbrauch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ca. 30-40% </a:t>
            </a:r>
            <a:r>
              <a:rPr lang="en-GB" baseline="0" dirty="0" err="1"/>
              <a:t>ohne</a:t>
            </a:r>
            <a:r>
              <a:rPr lang="en-GB" baseline="0" dirty="0"/>
              <a:t> Speicher.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6FC3E6-1D65-4E2B-81F6-1D6C5D1B6B3F}" type="slidenum">
              <a:rPr lang="de-DE" sz="1400" b="0" strike="noStrike" spc="-1" smtClean="0">
                <a:latin typeface="Times New Roman"/>
              </a:rPr>
              <a:t>14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74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Kommentar</a:t>
            </a:r>
            <a:r>
              <a:rPr lang="en-GB" dirty="0"/>
              <a:t>: </a:t>
            </a:r>
            <a:r>
              <a:rPr lang="en-GB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aufführen</a:t>
            </a:r>
            <a:r>
              <a:rPr lang="en-GB" baseline="0" dirty="0"/>
              <a:t>, was </a:t>
            </a:r>
            <a:r>
              <a:rPr lang="en-GB" baseline="0" dirty="0" err="1"/>
              <a:t>Überschussanteil</a:t>
            </a:r>
            <a:r>
              <a:rPr lang="en-GB" baseline="0" dirty="0"/>
              <a:t> und </a:t>
            </a:r>
            <a:r>
              <a:rPr lang="en-GB" baseline="0" dirty="0" err="1"/>
              <a:t>Netzbezug</a:t>
            </a:r>
            <a:r>
              <a:rPr lang="en-GB" baseline="0" dirty="0"/>
              <a:t> (</a:t>
            </a:r>
            <a:r>
              <a:rPr lang="en-GB" baseline="0" dirty="0" err="1"/>
              <a:t>bzw</a:t>
            </a:r>
            <a:r>
              <a:rPr lang="en-GB" baseline="0" dirty="0"/>
              <a:t>. </a:t>
            </a:r>
            <a:r>
              <a:rPr lang="en-GB" baseline="0" dirty="0" err="1"/>
              <a:t>Eigenverbrauch</a:t>
            </a:r>
            <a:r>
              <a:rPr lang="en-GB" baseline="0" dirty="0"/>
              <a:t>) </a:t>
            </a:r>
            <a:r>
              <a:rPr lang="en-GB" baseline="0" dirty="0" err="1"/>
              <a:t>sind</a:t>
            </a:r>
            <a:endParaRPr lang="en-GB" baseline="0" dirty="0"/>
          </a:p>
          <a:p>
            <a:r>
              <a:rPr lang="en-GB" baseline="0" dirty="0" err="1"/>
              <a:t>Frage</a:t>
            </a:r>
            <a:r>
              <a:rPr lang="en-GB" baseline="0" dirty="0"/>
              <a:t>: </a:t>
            </a:r>
            <a:r>
              <a:rPr lang="en-GB" baseline="0" dirty="0" err="1"/>
              <a:t>Warum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Direktverbrauch</a:t>
            </a:r>
            <a:r>
              <a:rPr lang="en-GB" baseline="0" dirty="0"/>
              <a:t> in PV-</a:t>
            </a:r>
            <a:r>
              <a:rPr lang="en-GB" baseline="0" dirty="0" err="1"/>
              <a:t>dominiertem</a:t>
            </a:r>
            <a:r>
              <a:rPr lang="en-GB" baseline="0" dirty="0"/>
              <a:t> </a:t>
            </a:r>
            <a:r>
              <a:rPr lang="en-GB" baseline="0" dirty="0" err="1"/>
              <a:t>Netz</a:t>
            </a:r>
            <a:r>
              <a:rPr lang="en-GB" baseline="0" dirty="0"/>
              <a:t> so </a:t>
            </a:r>
            <a:r>
              <a:rPr lang="en-GB" baseline="0" dirty="0" err="1"/>
              <a:t>hoch</a:t>
            </a:r>
            <a:r>
              <a:rPr lang="en-GB" baseline="0" dirty="0"/>
              <a:t>?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Haushalt</a:t>
            </a:r>
            <a:r>
              <a:rPr lang="en-GB" baseline="0" dirty="0"/>
              <a:t> </a:t>
            </a:r>
            <a:r>
              <a:rPr lang="en-GB" baseline="0" dirty="0" err="1"/>
              <a:t>liegt</a:t>
            </a:r>
            <a:r>
              <a:rPr lang="en-GB" baseline="0" dirty="0"/>
              <a:t> </a:t>
            </a:r>
            <a:r>
              <a:rPr lang="en-GB" baseline="0" dirty="0" err="1"/>
              <a:t>Eigenverbrauch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ca. 30-40% </a:t>
            </a:r>
            <a:r>
              <a:rPr lang="en-GB" baseline="0" dirty="0" err="1"/>
              <a:t>ohne</a:t>
            </a:r>
            <a:r>
              <a:rPr lang="en-GB" baseline="0" dirty="0"/>
              <a:t> Speicher.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6FC3E6-1D65-4E2B-81F6-1D6C5D1B6B3F}" type="slidenum">
              <a:rPr lang="de-DE" sz="1400" b="0" strike="noStrike" spc="-1" smtClean="0">
                <a:latin typeface="Times New Roman"/>
              </a:rPr>
              <a:t>15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7453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Kommentar</a:t>
            </a:r>
            <a:r>
              <a:rPr lang="en-GB" dirty="0"/>
              <a:t>: </a:t>
            </a:r>
            <a:r>
              <a:rPr lang="en-GB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aufführen</a:t>
            </a:r>
            <a:r>
              <a:rPr lang="en-GB" baseline="0" dirty="0"/>
              <a:t>, was </a:t>
            </a:r>
            <a:r>
              <a:rPr lang="en-GB" baseline="0" dirty="0" err="1"/>
              <a:t>Überschussanteil</a:t>
            </a:r>
            <a:r>
              <a:rPr lang="en-GB" baseline="0" dirty="0"/>
              <a:t> und </a:t>
            </a:r>
            <a:r>
              <a:rPr lang="en-GB" baseline="0" dirty="0" err="1"/>
              <a:t>Netzbezug</a:t>
            </a:r>
            <a:r>
              <a:rPr lang="en-GB" baseline="0" dirty="0"/>
              <a:t> (</a:t>
            </a:r>
            <a:r>
              <a:rPr lang="en-GB" baseline="0" dirty="0" err="1"/>
              <a:t>bzw</a:t>
            </a:r>
            <a:r>
              <a:rPr lang="en-GB" baseline="0" dirty="0"/>
              <a:t>. </a:t>
            </a:r>
            <a:r>
              <a:rPr lang="en-GB" baseline="0" dirty="0" err="1"/>
              <a:t>Eigenverbrauch</a:t>
            </a:r>
            <a:r>
              <a:rPr lang="en-GB" baseline="0" dirty="0"/>
              <a:t>) </a:t>
            </a:r>
            <a:r>
              <a:rPr lang="en-GB" baseline="0" dirty="0" err="1"/>
              <a:t>sind</a:t>
            </a:r>
            <a:endParaRPr lang="en-GB" baseline="0" dirty="0"/>
          </a:p>
          <a:p>
            <a:r>
              <a:rPr lang="en-GB" baseline="0" dirty="0" err="1"/>
              <a:t>Frage</a:t>
            </a:r>
            <a:r>
              <a:rPr lang="en-GB" baseline="0" dirty="0"/>
              <a:t>: </a:t>
            </a:r>
            <a:r>
              <a:rPr lang="en-GB" baseline="0" dirty="0" err="1"/>
              <a:t>Warum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Direktverbrauch</a:t>
            </a:r>
            <a:r>
              <a:rPr lang="en-GB" baseline="0" dirty="0"/>
              <a:t> in PV-</a:t>
            </a:r>
            <a:r>
              <a:rPr lang="en-GB" baseline="0" dirty="0" err="1"/>
              <a:t>dominiertem</a:t>
            </a:r>
            <a:r>
              <a:rPr lang="en-GB" baseline="0" dirty="0"/>
              <a:t> </a:t>
            </a:r>
            <a:r>
              <a:rPr lang="en-GB" baseline="0" dirty="0" err="1"/>
              <a:t>Netz</a:t>
            </a:r>
            <a:r>
              <a:rPr lang="en-GB" baseline="0" dirty="0"/>
              <a:t> so </a:t>
            </a:r>
            <a:r>
              <a:rPr lang="en-GB" baseline="0" dirty="0" err="1"/>
              <a:t>hoch</a:t>
            </a:r>
            <a:r>
              <a:rPr lang="en-GB" baseline="0" dirty="0"/>
              <a:t>?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Haushalt</a:t>
            </a:r>
            <a:r>
              <a:rPr lang="en-GB" baseline="0" dirty="0"/>
              <a:t> </a:t>
            </a:r>
            <a:r>
              <a:rPr lang="en-GB" baseline="0" dirty="0" err="1"/>
              <a:t>liegt</a:t>
            </a:r>
            <a:r>
              <a:rPr lang="en-GB" baseline="0" dirty="0"/>
              <a:t> </a:t>
            </a:r>
            <a:r>
              <a:rPr lang="en-GB" baseline="0" dirty="0" err="1"/>
              <a:t>Eigenverbrauch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ca. 30-40% </a:t>
            </a:r>
            <a:r>
              <a:rPr lang="en-GB" baseline="0" dirty="0" err="1"/>
              <a:t>ohne</a:t>
            </a:r>
            <a:r>
              <a:rPr lang="en-GB" baseline="0" dirty="0"/>
              <a:t> Speicher.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6FC3E6-1D65-4E2B-81F6-1D6C5D1B6B3F}" type="slidenum">
              <a:rPr lang="de-DE" sz="1400" b="0" strike="noStrike" spc="-1" smtClean="0">
                <a:latin typeface="Times New Roman"/>
              </a:rPr>
              <a:t>16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0054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Kommentar</a:t>
            </a:r>
            <a:r>
              <a:rPr lang="en-GB" dirty="0"/>
              <a:t>: </a:t>
            </a:r>
            <a:r>
              <a:rPr lang="en-GB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aufführen</a:t>
            </a:r>
            <a:r>
              <a:rPr lang="en-GB" baseline="0" dirty="0"/>
              <a:t>, was </a:t>
            </a:r>
            <a:r>
              <a:rPr lang="en-GB" baseline="0" dirty="0" err="1"/>
              <a:t>Überschussanteil</a:t>
            </a:r>
            <a:r>
              <a:rPr lang="en-GB" baseline="0" dirty="0"/>
              <a:t> und </a:t>
            </a:r>
            <a:r>
              <a:rPr lang="en-GB" baseline="0" dirty="0" err="1"/>
              <a:t>Netzbezug</a:t>
            </a:r>
            <a:r>
              <a:rPr lang="en-GB" baseline="0" dirty="0"/>
              <a:t> (</a:t>
            </a:r>
            <a:r>
              <a:rPr lang="en-GB" baseline="0" dirty="0" err="1"/>
              <a:t>bzw</a:t>
            </a:r>
            <a:r>
              <a:rPr lang="en-GB" baseline="0" dirty="0"/>
              <a:t>. </a:t>
            </a:r>
            <a:r>
              <a:rPr lang="en-GB" baseline="0" dirty="0" err="1"/>
              <a:t>Eigenverbrauch</a:t>
            </a:r>
            <a:r>
              <a:rPr lang="en-GB" baseline="0" dirty="0"/>
              <a:t>) </a:t>
            </a:r>
            <a:r>
              <a:rPr lang="en-GB" baseline="0" dirty="0" err="1"/>
              <a:t>sind</a:t>
            </a:r>
            <a:endParaRPr lang="en-GB" baseline="0" dirty="0"/>
          </a:p>
          <a:p>
            <a:r>
              <a:rPr lang="en-GB" baseline="0" dirty="0" err="1"/>
              <a:t>Frage</a:t>
            </a:r>
            <a:r>
              <a:rPr lang="en-GB" baseline="0" dirty="0"/>
              <a:t>: </a:t>
            </a:r>
            <a:r>
              <a:rPr lang="en-GB" baseline="0" dirty="0" err="1"/>
              <a:t>Warum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Direktverbrauch</a:t>
            </a:r>
            <a:r>
              <a:rPr lang="en-GB" baseline="0" dirty="0"/>
              <a:t> in PV-</a:t>
            </a:r>
            <a:r>
              <a:rPr lang="en-GB" baseline="0" dirty="0" err="1"/>
              <a:t>dominiertem</a:t>
            </a:r>
            <a:r>
              <a:rPr lang="en-GB" baseline="0" dirty="0"/>
              <a:t> </a:t>
            </a:r>
            <a:r>
              <a:rPr lang="en-GB" baseline="0" dirty="0" err="1"/>
              <a:t>Netz</a:t>
            </a:r>
            <a:r>
              <a:rPr lang="en-GB" baseline="0" dirty="0"/>
              <a:t> so </a:t>
            </a:r>
            <a:r>
              <a:rPr lang="en-GB" baseline="0" dirty="0" err="1"/>
              <a:t>hoch</a:t>
            </a:r>
            <a:r>
              <a:rPr lang="en-GB" baseline="0" dirty="0"/>
              <a:t>?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Haushalt</a:t>
            </a:r>
            <a:r>
              <a:rPr lang="en-GB" baseline="0" dirty="0"/>
              <a:t> </a:t>
            </a:r>
            <a:r>
              <a:rPr lang="en-GB" baseline="0" dirty="0" err="1"/>
              <a:t>liegt</a:t>
            </a:r>
            <a:r>
              <a:rPr lang="en-GB" baseline="0" dirty="0"/>
              <a:t> </a:t>
            </a:r>
            <a:r>
              <a:rPr lang="en-GB" baseline="0" dirty="0" err="1"/>
              <a:t>Eigenverbrauch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ca. 30-40% </a:t>
            </a:r>
            <a:r>
              <a:rPr lang="en-GB" baseline="0" dirty="0" err="1"/>
              <a:t>ohne</a:t>
            </a:r>
            <a:r>
              <a:rPr lang="en-GB" baseline="0" dirty="0"/>
              <a:t> Speicher.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6FC3E6-1D65-4E2B-81F6-1D6C5D1B6B3F}" type="slidenum">
              <a:rPr lang="de-DE" sz="1400" b="0" strike="noStrike" spc="-1" smtClean="0">
                <a:latin typeface="Times New Roman"/>
              </a:rPr>
              <a:t>17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9878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Kommentar</a:t>
            </a:r>
            <a:r>
              <a:rPr lang="en-GB" dirty="0"/>
              <a:t>: </a:t>
            </a:r>
            <a:r>
              <a:rPr lang="en-GB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aufführen</a:t>
            </a:r>
            <a:r>
              <a:rPr lang="en-GB" baseline="0" dirty="0"/>
              <a:t>, was </a:t>
            </a:r>
            <a:r>
              <a:rPr lang="en-GB" baseline="0" dirty="0" err="1"/>
              <a:t>Überschussanteil</a:t>
            </a:r>
            <a:r>
              <a:rPr lang="en-GB" baseline="0" dirty="0"/>
              <a:t> und </a:t>
            </a:r>
            <a:r>
              <a:rPr lang="en-GB" baseline="0" dirty="0" err="1"/>
              <a:t>Netzbezug</a:t>
            </a:r>
            <a:r>
              <a:rPr lang="en-GB" baseline="0" dirty="0"/>
              <a:t> (</a:t>
            </a:r>
            <a:r>
              <a:rPr lang="en-GB" baseline="0" dirty="0" err="1"/>
              <a:t>bzw</a:t>
            </a:r>
            <a:r>
              <a:rPr lang="en-GB" baseline="0" dirty="0"/>
              <a:t>. </a:t>
            </a:r>
            <a:r>
              <a:rPr lang="en-GB" baseline="0" dirty="0" err="1"/>
              <a:t>Eigenverbrauch</a:t>
            </a:r>
            <a:r>
              <a:rPr lang="en-GB" baseline="0" dirty="0"/>
              <a:t>) </a:t>
            </a:r>
            <a:r>
              <a:rPr lang="en-GB" baseline="0" dirty="0" err="1"/>
              <a:t>sind</a:t>
            </a:r>
            <a:endParaRPr lang="en-GB" baseline="0" dirty="0"/>
          </a:p>
          <a:p>
            <a:r>
              <a:rPr lang="en-GB" baseline="0" dirty="0" err="1"/>
              <a:t>Frage</a:t>
            </a:r>
            <a:r>
              <a:rPr lang="en-GB" baseline="0" dirty="0"/>
              <a:t>: </a:t>
            </a:r>
            <a:r>
              <a:rPr lang="en-GB" baseline="0" dirty="0" err="1"/>
              <a:t>Warum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Direktverbrauch</a:t>
            </a:r>
            <a:r>
              <a:rPr lang="en-GB" baseline="0" dirty="0"/>
              <a:t> in PV-</a:t>
            </a:r>
            <a:r>
              <a:rPr lang="en-GB" baseline="0" dirty="0" err="1"/>
              <a:t>dominiertem</a:t>
            </a:r>
            <a:r>
              <a:rPr lang="en-GB" baseline="0" dirty="0"/>
              <a:t> </a:t>
            </a:r>
            <a:r>
              <a:rPr lang="en-GB" baseline="0" dirty="0" err="1"/>
              <a:t>Netz</a:t>
            </a:r>
            <a:r>
              <a:rPr lang="en-GB" baseline="0" dirty="0"/>
              <a:t> so </a:t>
            </a:r>
            <a:r>
              <a:rPr lang="en-GB" baseline="0" dirty="0" err="1"/>
              <a:t>hoch</a:t>
            </a:r>
            <a:r>
              <a:rPr lang="en-GB" baseline="0" dirty="0"/>
              <a:t>?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Haushalt</a:t>
            </a:r>
            <a:r>
              <a:rPr lang="en-GB" baseline="0" dirty="0"/>
              <a:t> </a:t>
            </a:r>
            <a:r>
              <a:rPr lang="en-GB" baseline="0" dirty="0" err="1"/>
              <a:t>liegt</a:t>
            </a:r>
            <a:r>
              <a:rPr lang="en-GB" baseline="0" dirty="0"/>
              <a:t> </a:t>
            </a:r>
            <a:r>
              <a:rPr lang="en-GB" baseline="0" dirty="0" err="1"/>
              <a:t>Eigenverbrauch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ca. 30-40% </a:t>
            </a:r>
            <a:r>
              <a:rPr lang="en-GB" baseline="0" dirty="0" err="1"/>
              <a:t>ohne</a:t>
            </a:r>
            <a:r>
              <a:rPr lang="en-GB" baseline="0" dirty="0"/>
              <a:t> Speicher.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6FC3E6-1D65-4E2B-81F6-1D6C5D1B6B3F}" type="slidenum">
              <a:rPr lang="de-DE" sz="1400" b="0" strike="noStrike" spc="-1" smtClean="0">
                <a:latin typeface="Times New Roman"/>
              </a:rPr>
              <a:t>18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9137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Kommentar</a:t>
            </a:r>
            <a:r>
              <a:rPr lang="en-GB" dirty="0"/>
              <a:t>: </a:t>
            </a:r>
            <a:r>
              <a:rPr lang="en-GB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aufführen</a:t>
            </a:r>
            <a:r>
              <a:rPr lang="en-GB" baseline="0" dirty="0"/>
              <a:t>, was </a:t>
            </a:r>
            <a:r>
              <a:rPr lang="en-GB" baseline="0" dirty="0" err="1"/>
              <a:t>Überschussanteil</a:t>
            </a:r>
            <a:r>
              <a:rPr lang="en-GB" baseline="0" dirty="0"/>
              <a:t> und </a:t>
            </a:r>
            <a:r>
              <a:rPr lang="en-GB" baseline="0" dirty="0" err="1"/>
              <a:t>Netzbezug</a:t>
            </a:r>
            <a:r>
              <a:rPr lang="en-GB" baseline="0" dirty="0"/>
              <a:t> (</a:t>
            </a:r>
            <a:r>
              <a:rPr lang="en-GB" baseline="0" dirty="0" err="1"/>
              <a:t>bzw</a:t>
            </a:r>
            <a:r>
              <a:rPr lang="en-GB" baseline="0" dirty="0"/>
              <a:t>. </a:t>
            </a:r>
            <a:r>
              <a:rPr lang="en-GB" baseline="0" dirty="0" err="1"/>
              <a:t>Eigenverbrauch</a:t>
            </a:r>
            <a:r>
              <a:rPr lang="en-GB" baseline="0" dirty="0"/>
              <a:t>) </a:t>
            </a:r>
            <a:r>
              <a:rPr lang="en-GB" baseline="0" dirty="0" err="1"/>
              <a:t>sind</a:t>
            </a:r>
            <a:endParaRPr lang="en-GB" baseline="0" dirty="0"/>
          </a:p>
          <a:p>
            <a:r>
              <a:rPr lang="en-GB" baseline="0" dirty="0" err="1"/>
              <a:t>Frage</a:t>
            </a:r>
            <a:r>
              <a:rPr lang="en-GB" baseline="0" dirty="0"/>
              <a:t>: </a:t>
            </a:r>
            <a:r>
              <a:rPr lang="en-GB" baseline="0" dirty="0" err="1"/>
              <a:t>Warum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Direktverbrauch</a:t>
            </a:r>
            <a:r>
              <a:rPr lang="en-GB" baseline="0" dirty="0"/>
              <a:t> in PV-</a:t>
            </a:r>
            <a:r>
              <a:rPr lang="en-GB" baseline="0" dirty="0" err="1"/>
              <a:t>dominiertem</a:t>
            </a:r>
            <a:r>
              <a:rPr lang="en-GB" baseline="0" dirty="0"/>
              <a:t> </a:t>
            </a:r>
            <a:r>
              <a:rPr lang="en-GB" baseline="0" dirty="0" err="1"/>
              <a:t>Netz</a:t>
            </a:r>
            <a:r>
              <a:rPr lang="en-GB" baseline="0" dirty="0"/>
              <a:t> so </a:t>
            </a:r>
            <a:r>
              <a:rPr lang="en-GB" baseline="0" dirty="0" err="1"/>
              <a:t>hoch</a:t>
            </a:r>
            <a:r>
              <a:rPr lang="en-GB" baseline="0" dirty="0"/>
              <a:t>?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Haushalt</a:t>
            </a:r>
            <a:r>
              <a:rPr lang="en-GB" baseline="0" dirty="0"/>
              <a:t> </a:t>
            </a:r>
            <a:r>
              <a:rPr lang="en-GB" baseline="0" dirty="0" err="1"/>
              <a:t>liegt</a:t>
            </a:r>
            <a:r>
              <a:rPr lang="en-GB" baseline="0" dirty="0"/>
              <a:t> </a:t>
            </a:r>
            <a:r>
              <a:rPr lang="en-GB" baseline="0" dirty="0" err="1"/>
              <a:t>Eigenverbrauch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ca. 30-40% </a:t>
            </a:r>
            <a:r>
              <a:rPr lang="en-GB" baseline="0" dirty="0" err="1"/>
              <a:t>ohne</a:t>
            </a:r>
            <a:r>
              <a:rPr lang="en-GB" baseline="0" dirty="0"/>
              <a:t> Speicher.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6FC3E6-1D65-4E2B-81F6-1D6C5D1B6B3F}" type="slidenum">
              <a:rPr lang="de-DE" sz="1400" b="0" strike="noStrike" spc="-1" smtClean="0">
                <a:latin typeface="Times New Roman"/>
              </a:rPr>
              <a:t>19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495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Kommentar</a:t>
            </a:r>
            <a:r>
              <a:rPr lang="en-GB" dirty="0"/>
              <a:t>: </a:t>
            </a:r>
            <a:r>
              <a:rPr lang="en-GB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aufführen</a:t>
            </a:r>
            <a:r>
              <a:rPr lang="en-GB" baseline="0" dirty="0"/>
              <a:t>, was </a:t>
            </a:r>
            <a:r>
              <a:rPr lang="en-GB" baseline="0" dirty="0" err="1"/>
              <a:t>Überschussanteil</a:t>
            </a:r>
            <a:r>
              <a:rPr lang="en-GB" baseline="0" dirty="0"/>
              <a:t> und </a:t>
            </a:r>
            <a:r>
              <a:rPr lang="en-GB" baseline="0" dirty="0" err="1"/>
              <a:t>Netzbezug</a:t>
            </a:r>
            <a:r>
              <a:rPr lang="en-GB" baseline="0" dirty="0"/>
              <a:t> (</a:t>
            </a:r>
            <a:r>
              <a:rPr lang="en-GB" baseline="0" dirty="0" err="1"/>
              <a:t>bzw</a:t>
            </a:r>
            <a:r>
              <a:rPr lang="en-GB" baseline="0" dirty="0"/>
              <a:t>. </a:t>
            </a:r>
            <a:r>
              <a:rPr lang="en-GB" baseline="0" dirty="0" err="1"/>
              <a:t>Eigenverbrauch</a:t>
            </a:r>
            <a:r>
              <a:rPr lang="en-GB" baseline="0" dirty="0"/>
              <a:t>) </a:t>
            </a:r>
            <a:r>
              <a:rPr lang="en-GB" baseline="0" dirty="0" err="1"/>
              <a:t>sind</a:t>
            </a:r>
            <a:endParaRPr lang="en-GB" baseline="0" dirty="0"/>
          </a:p>
          <a:p>
            <a:r>
              <a:rPr lang="en-GB" baseline="0" dirty="0" err="1"/>
              <a:t>Frage</a:t>
            </a:r>
            <a:r>
              <a:rPr lang="en-GB" baseline="0" dirty="0"/>
              <a:t>: </a:t>
            </a:r>
            <a:r>
              <a:rPr lang="en-GB" baseline="0" dirty="0" err="1"/>
              <a:t>Warum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Direktverbrauch</a:t>
            </a:r>
            <a:r>
              <a:rPr lang="en-GB" baseline="0" dirty="0"/>
              <a:t> in PV-</a:t>
            </a:r>
            <a:r>
              <a:rPr lang="en-GB" baseline="0" dirty="0" err="1"/>
              <a:t>dominiertem</a:t>
            </a:r>
            <a:r>
              <a:rPr lang="en-GB" baseline="0" dirty="0"/>
              <a:t> </a:t>
            </a:r>
            <a:r>
              <a:rPr lang="en-GB" baseline="0" dirty="0" err="1"/>
              <a:t>Netz</a:t>
            </a:r>
            <a:r>
              <a:rPr lang="en-GB" baseline="0" dirty="0"/>
              <a:t> so </a:t>
            </a:r>
            <a:r>
              <a:rPr lang="en-GB" baseline="0" dirty="0" err="1"/>
              <a:t>hoch</a:t>
            </a:r>
            <a:r>
              <a:rPr lang="en-GB" baseline="0" dirty="0"/>
              <a:t>?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Haushalt</a:t>
            </a:r>
            <a:r>
              <a:rPr lang="en-GB" baseline="0" dirty="0"/>
              <a:t> </a:t>
            </a:r>
            <a:r>
              <a:rPr lang="en-GB" baseline="0" dirty="0" err="1"/>
              <a:t>liegt</a:t>
            </a:r>
            <a:r>
              <a:rPr lang="en-GB" baseline="0" dirty="0"/>
              <a:t> </a:t>
            </a:r>
            <a:r>
              <a:rPr lang="en-GB" baseline="0" dirty="0" err="1"/>
              <a:t>Eigenverbrauch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ca. 30-40% </a:t>
            </a:r>
            <a:r>
              <a:rPr lang="en-GB" baseline="0" dirty="0" err="1"/>
              <a:t>ohne</a:t>
            </a:r>
            <a:r>
              <a:rPr lang="en-GB" baseline="0" dirty="0"/>
              <a:t> Speicher.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6FC3E6-1D65-4E2B-81F6-1D6C5D1B6B3F}" type="slidenum">
              <a:rPr lang="de-DE" sz="1400" b="0" strike="noStrike" spc="-1" smtClean="0">
                <a:latin typeface="Times New Roman"/>
              </a:rPr>
              <a:t>2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863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Kommentar</a:t>
            </a:r>
            <a:r>
              <a:rPr lang="en-GB" dirty="0"/>
              <a:t>: </a:t>
            </a:r>
            <a:r>
              <a:rPr lang="en-GB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aufführen</a:t>
            </a:r>
            <a:r>
              <a:rPr lang="en-GB" baseline="0" dirty="0"/>
              <a:t>, was </a:t>
            </a:r>
            <a:r>
              <a:rPr lang="en-GB" baseline="0" dirty="0" err="1"/>
              <a:t>Überschussanteil</a:t>
            </a:r>
            <a:r>
              <a:rPr lang="en-GB" baseline="0" dirty="0"/>
              <a:t> und </a:t>
            </a:r>
            <a:r>
              <a:rPr lang="en-GB" baseline="0" dirty="0" err="1"/>
              <a:t>Netzbezug</a:t>
            </a:r>
            <a:r>
              <a:rPr lang="en-GB" baseline="0" dirty="0"/>
              <a:t> (</a:t>
            </a:r>
            <a:r>
              <a:rPr lang="en-GB" baseline="0" dirty="0" err="1"/>
              <a:t>bzw</a:t>
            </a:r>
            <a:r>
              <a:rPr lang="en-GB" baseline="0" dirty="0"/>
              <a:t>. </a:t>
            </a:r>
            <a:r>
              <a:rPr lang="en-GB" baseline="0" dirty="0" err="1"/>
              <a:t>Eigenverbrauch</a:t>
            </a:r>
            <a:r>
              <a:rPr lang="en-GB" baseline="0" dirty="0"/>
              <a:t>) </a:t>
            </a:r>
            <a:r>
              <a:rPr lang="en-GB" baseline="0" dirty="0" err="1"/>
              <a:t>sind</a:t>
            </a:r>
            <a:endParaRPr lang="en-GB" baseline="0" dirty="0"/>
          </a:p>
          <a:p>
            <a:r>
              <a:rPr lang="en-GB" baseline="0" dirty="0" err="1"/>
              <a:t>Frage</a:t>
            </a:r>
            <a:r>
              <a:rPr lang="en-GB" baseline="0" dirty="0"/>
              <a:t>: </a:t>
            </a:r>
            <a:r>
              <a:rPr lang="en-GB" baseline="0" dirty="0" err="1"/>
              <a:t>Warum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Direktverbrauch</a:t>
            </a:r>
            <a:r>
              <a:rPr lang="en-GB" baseline="0" dirty="0"/>
              <a:t> in PV-</a:t>
            </a:r>
            <a:r>
              <a:rPr lang="en-GB" baseline="0" dirty="0" err="1"/>
              <a:t>dominiertem</a:t>
            </a:r>
            <a:r>
              <a:rPr lang="en-GB" baseline="0" dirty="0"/>
              <a:t> </a:t>
            </a:r>
            <a:r>
              <a:rPr lang="en-GB" baseline="0" dirty="0" err="1"/>
              <a:t>Netz</a:t>
            </a:r>
            <a:r>
              <a:rPr lang="en-GB" baseline="0" dirty="0"/>
              <a:t> so </a:t>
            </a:r>
            <a:r>
              <a:rPr lang="en-GB" baseline="0" dirty="0" err="1"/>
              <a:t>hoch</a:t>
            </a:r>
            <a:r>
              <a:rPr lang="en-GB" baseline="0" dirty="0"/>
              <a:t>?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Haushalt</a:t>
            </a:r>
            <a:r>
              <a:rPr lang="en-GB" baseline="0" dirty="0"/>
              <a:t> </a:t>
            </a:r>
            <a:r>
              <a:rPr lang="en-GB" baseline="0" dirty="0" err="1"/>
              <a:t>liegt</a:t>
            </a:r>
            <a:r>
              <a:rPr lang="en-GB" baseline="0" dirty="0"/>
              <a:t> </a:t>
            </a:r>
            <a:r>
              <a:rPr lang="en-GB" baseline="0" dirty="0" err="1"/>
              <a:t>Eigenverbrauch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ca. 30-40% </a:t>
            </a:r>
            <a:r>
              <a:rPr lang="en-GB" baseline="0" dirty="0" err="1"/>
              <a:t>ohne</a:t>
            </a:r>
            <a:r>
              <a:rPr lang="en-GB" baseline="0" dirty="0"/>
              <a:t> Speicher.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6FC3E6-1D65-4E2B-81F6-1D6C5D1B6B3F}" type="slidenum">
              <a:rPr lang="de-DE" sz="1400" b="0" strike="noStrike" spc="-1" smtClean="0">
                <a:latin typeface="Times New Roman"/>
              </a:rPr>
              <a:t>3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799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Kommentar</a:t>
            </a:r>
            <a:r>
              <a:rPr lang="en-GB" dirty="0"/>
              <a:t>: </a:t>
            </a:r>
            <a:r>
              <a:rPr lang="en-GB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aufführen</a:t>
            </a:r>
            <a:r>
              <a:rPr lang="en-GB" baseline="0" dirty="0"/>
              <a:t>, was </a:t>
            </a:r>
            <a:r>
              <a:rPr lang="en-GB" baseline="0" dirty="0" err="1"/>
              <a:t>Überschussanteil</a:t>
            </a:r>
            <a:r>
              <a:rPr lang="en-GB" baseline="0" dirty="0"/>
              <a:t> und </a:t>
            </a:r>
            <a:r>
              <a:rPr lang="en-GB" baseline="0" dirty="0" err="1"/>
              <a:t>Netzbezug</a:t>
            </a:r>
            <a:r>
              <a:rPr lang="en-GB" baseline="0" dirty="0"/>
              <a:t> (</a:t>
            </a:r>
            <a:r>
              <a:rPr lang="en-GB" baseline="0" dirty="0" err="1"/>
              <a:t>bzw</a:t>
            </a:r>
            <a:r>
              <a:rPr lang="en-GB" baseline="0" dirty="0"/>
              <a:t>. </a:t>
            </a:r>
            <a:r>
              <a:rPr lang="en-GB" baseline="0" dirty="0" err="1"/>
              <a:t>Eigenverbrauch</a:t>
            </a:r>
            <a:r>
              <a:rPr lang="en-GB" baseline="0" dirty="0"/>
              <a:t>) </a:t>
            </a:r>
            <a:r>
              <a:rPr lang="en-GB" baseline="0" dirty="0" err="1"/>
              <a:t>sind</a:t>
            </a:r>
            <a:endParaRPr lang="en-GB" baseline="0" dirty="0"/>
          </a:p>
          <a:p>
            <a:r>
              <a:rPr lang="en-GB" baseline="0" dirty="0" err="1"/>
              <a:t>Frage</a:t>
            </a:r>
            <a:r>
              <a:rPr lang="en-GB" baseline="0" dirty="0"/>
              <a:t>: </a:t>
            </a:r>
            <a:r>
              <a:rPr lang="en-GB" baseline="0" dirty="0" err="1"/>
              <a:t>Warum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Direktverbrauch</a:t>
            </a:r>
            <a:r>
              <a:rPr lang="en-GB" baseline="0" dirty="0"/>
              <a:t> in PV-</a:t>
            </a:r>
            <a:r>
              <a:rPr lang="en-GB" baseline="0" dirty="0" err="1"/>
              <a:t>dominiertem</a:t>
            </a:r>
            <a:r>
              <a:rPr lang="en-GB" baseline="0" dirty="0"/>
              <a:t> </a:t>
            </a:r>
            <a:r>
              <a:rPr lang="en-GB" baseline="0" dirty="0" err="1"/>
              <a:t>Netz</a:t>
            </a:r>
            <a:r>
              <a:rPr lang="en-GB" baseline="0" dirty="0"/>
              <a:t> so </a:t>
            </a:r>
            <a:r>
              <a:rPr lang="en-GB" baseline="0" dirty="0" err="1"/>
              <a:t>hoch</a:t>
            </a:r>
            <a:r>
              <a:rPr lang="en-GB" baseline="0" dirty="0"/>
              <a:t>?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Haushalt</a:t>
            </a:r>
            <a:r>
              <a:rPr lang="en-GB" baseline="0" dirty="0"/>
              <a:t> </a:t>
            </a:r>
            <a:r>
              <a:rPr lang="en-GB" baseline="0" dirty="0" err="1"/>
              <a:t>liegt</a:t>
            </a:r>
            <a:r>
              <a:rPr lang="en-GB" baseline="0" dirty="0"/>
              <a:t> </a:t>
            </a:r>
            <a:r>
              <a:rPr lang="en-GB" baseline="0" dirty="0" err="1"/>
              <a:t>Eigenverbrauch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ca. 30-40% </a:t>
            </a:r>
            <a:r>
              <a:rPr lang="en-GB" baseline="0" dirty="0" err="1"/>
              <a:t>ohne</a:t>
            </a:r>
            <a:r>
              <a:rPr lang="en-GB" baseline="0" dirty="0"/>
              <a:t> Speicher.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6FC3E6-1D65-4E2B-81F6-1D6C5D1B6B3F}" type="slidenum">
              <a:rPr lang="de-DE" sz="1400" b="0" strike="noStrike" spc="-1" smtClean="0">
                <a:latin typeface="Times New Roman"/>
              </a:rPr>
              <a:t>4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706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Kommentar</a:t>
            </a:r>
            <a:r>
              <a:rPr lang="en-GB" dirty="0"/>
              <a:t>: </a:t>
            </a:r>
            <a:r>
              <a:rPr lang="en-GB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aufführen</a:t>
            </a:r>
            <a:r>
              <a:rPr lang="en-GB" baseline="0" dirty="0"/>
              <a:t>, was </a:t>
            </a:r>
            <a:r>
              <a:rPr lang="en-GB" baseline="0" dirty="0" err="1"/>
              <a:t>Überschussanteil</a:t>
            </a:r>
            <a:r>
              <a:rPr lang="en-GB" baseline="0" dirty="0"/>
              <a:t> und </a:t>
            </a:r>
            <a:r>
              <a:rPr lang="en-GB" baseline="0" dirty="0" err="1"/>
              <a:t>Netzbezug</a:t>
            </a:r>
            <a:r>
              <a:rPr lang="en-GB" baseline="0" dirty="0"/>
              <a:t> (</a:t>
            </a:r>
            <a:r>
              <a:rPr lang="en-GB" baseline="0" dirty="0" err="1"/>
              <a:t>bzw</a:t>
            </a:r>
            <a:r>
              <a:rPr lang="en-GB" baseline="0" dirty="0"/>
              <a:t>. </a:t>
            </a:r>
            <a:r>
              <a:rPr lang="en-GB" baseline="0" dirty="0" err="1"/>
              <a:t>Eigenverbrauch</a:t>
            </a:r>
            <a:r>
              <a:rPr lang="en-GB" baseline="0" dirty="0"/>
              <a:t>) </a:t>
            </a:r>
            <a:r>
              <a:rPr lang="en-GB" baseline="0" dirty="0" err="1"/>
              <a:t>sind</a:t>
            </a:r>
            <a:endParaRPr lang="en-GB" baseline="0" dirty="0"/>
          </a:p>
          <a:p>
            <a:r>
              <a:rPr lang="en-GB" baseline="0" dirty="0" err="1"/>
              <a:t>Frage</a:t>
            </a:r>
            <a:r>
              <a:rPr lang="en-GB" baseline="0" dirty="0"/>
              <a:t>: </a:t>
            </a:r>
            <a:r>
              <a:rPr lang="en-GB" baseline="0" dirty="0" err="1"/>
              <a:t>Warum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Direktverbrauch</a:t>
            </a:r>
            <a:r>
              <a:rPr lang="en-GB" baseline="0" dirty="0"/>
              <a:t> in PV-</a:t>
            </a:r>
            <a:r>
              <a:rPr lang="en-GB" baseline="0" dirty="0" err="1"/>
              <a:t>dominiertem</a:t>
            </a:r>
            <a:r>
              <a:rPr lang="en-GB" baseline="0" dirty="0"/>
              <a:t> </a:t>
            </a:r>
            <a:r>
              <a:rPr lang="en-GB" baseline="0" dirty="0" err="1"/>
              <a:t>Netz</a:t>
            </a:r>
            <a:r>
              <a:rPr lang="en-GB" baseline="0" dirty="0"/>
              <a:t> so </a:t>
            </a:r>
            <a:r>
              <a:rPr lang="en-GB" baseline="0" dirty="0" err="1"/>
              <a:t>hoch</a:t>
            </a:r>
            <a:r>
              <a:rPr lang="en-GB" baseline="0" dirty="0"/>
              <a:t>?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Haushalt</a:t>
            </a:r>
            <a:r>
              <a:rPr lang="en-GB" baseline="0" dirty="0"/>
              <a:t> </a:t>
            </a:r>
            <a:r>
              <a:rPr lang="en-GB" baseline="0" dirty="0" err="1"/>
              <a:t>liegt</a:t>
            </a:r>
            <a:r>
              <a:rPr lang="en-GB" baseline="0" dirty="0"/>
              <a:t> </a:t>
            </a:r>
            <a:r>
              <a:rPr lang="en-GB" baseline="0" dirty="0" err="1"/>
              <a:t>Eigenverbrauch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ca. 30-40% </a:t>
            </a:r>
            <a:r>
              <a:rPr lang="en-GB" baseline="0" dirty="0" err="1"/>
              <a:t>ohne</a:t>
            </a:r>
            <a:r>
              <a:rPr lang="en-GB" baseline="0" dirty="0"/>
              <a:t> Speicher.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6FC3E6-1D65-4E2B-81F6-1D6C5D1B6B3F}" type="slidenum">
              <a:rPr lang="de-DE" sz="1400" b="0" strike="noStrike" spc="-1" smtClean="0">
                <a:latin typeface="Times New Roman"/>
              </a:rPr>
              <a:t>5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729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Kommentar</a:t>
            </a:r>
            <a:r>
              <a:rPr lang="en-GB" dirty="0"/>
              <a:t>: </a:t>
            </a:r>
            <a:r>
              <a:rPr lang="en-GB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aufführen</a:t>
            </a:r>
            <a:r>
              <a:rPr lang="en-GB" baseline="0" dirty="0"/>
              <a:t>, was </a:t>
            </a:r>
            <a:r>
              <a:rPr lang="en-GB" baseline="0" dirty="0" err="1"/>
              <a:t>Überschussanteil</a:t>
            </a:r>
            <a:r>
              <a:rPr lang="en-GB" baseline="0" dirty="0"/>
              <a:t> und </a:t>
            </a:r>
            <a:r>
              <a:rPr lang="en-GB" baseline="0" dirty="0" err="1"/>
              <a:t>Netzbezug</a:t>
            </a:r>
            <a:r>
              <a:rPr lang="en-GB" baseline="0" dirty="0"/>
              <a:t> (</a:t>
            </a:r>
            <a:r>
              <a:rPr lang="en-GB" baseline="0" dirty="0" err="1"/>
              <a:t>bzw</a:t>
            </a:r>
            <a:r>
              <a:rPr lang="en-GB" baseline="0" dirty="0"/>
              <a:t>. </a:t>
            </a:r>
            <a:r>
              <a:rPr lang="en-GB" baseline="0" dirty="0" err="1"/>
              <a:t>Eigenverbrauch</a:t>
            </a:r>
            <a:r>
              <a:rPr lang="en-GB" baseline="0" dirty="0"/>
              <a:t>) </a:t>
            </a:r>
            <a:r>
              <a:rPr lang="en-GB" baseline="0" dirty="0" err="1"/>
              <a:t>sind</a:t>
            </a:r>
            <a:endParaRPr lang="en-GB" baseline="0" dirty="0"/>
          </a:p>
          <a:p>
            <a:r>
              <a:rPr lang="en-GB" baseline="0" dirty="0" err="1"/>
              <a:t>Frage</a:t>
            </a:r>
            <a:r>
              <a:rPr lang="en-GB" baseline="0" dirty="0"/>
              <a:t>: </a:t>
            </a:r>
            <a:r>
              <a:rPr lang="en-GB" baseline="0" dirty="0" err="1"/>
              <a:t>Warum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Direktverbrauch</a:t>
            </a:r>
            <a:r>
              <a:rPr lang="en-GB" baseline="0" dirty="0"/>
              <a:t> in PV-</a:t>
            </a:r>
            <a:r>
              <a:rPr lang="en-GB" baseline="0" dirty="0" err="1"/>
              <a:t>dominiertem</a:t>
            </a:r>
            <a:r>
              <a:rPr lang="en-GB" baseline="0" dirty="0"/>
              <a:t> </a:t>
            </a:r>
            <a:r>
              <a:rPr lang="en-GB" baseline="0" dirty="0" err="1"/>
              <a:t>Netz</a:t>
            </a:r>
            <a:r>
              <a:rPr lang="en-GB" baseline="0" dirty="0"/>
              <a:t> so </a:t>
            </a:r>
            <a:r>
              <a:rPr lang="en-GB" baseline="0" dirty="0" err="1"/>
              <a:t>hoch</a:t>
            </a:r>
            <a:r>
              <a:rPr lang="en-GB" baseline="0" dirty="0"/>
              <a:t>?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Haushalt</a:t>
            </a:r>
            <a:r>
              <a:rPr lang="en-GB" baseline="0" dirty="0"/>
              <a:t> </a:t>
            </a:r>
            <a:r>
              <a:rPr lang="en-GB" baseline="0" dirty="0" err="1"/>
              <a:t>liegt</a:t>
            </a:r>
            <a:r>
              <a:rPr lang="en-GB" baseline="0" dirty="0"/>
              <a:t> </a:t>
            </a:r>
            <a:r>
              <a:rPr lang="en-GB" baseline="0" dirty="0" err="1"/>
              <a:t>Eigenverbrauch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ca. 30-40% </a:t>
            </a:r>
            <a:r>
              <a:rPr lang="en-GB" baseline="0" dirty="0" err="1"/>
              <a:t>ohne</a:t>
            </a:r>
            <a:r>
              <a:rPr lang="en-GB" baseline="0" dirty="0"/>
              <a:t> Speicher.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6FC3E6-1D65-4E2B-81F6-1D6C5D1B6B3F}" type="slidenum">
              <a:rPr lang="de-DE" sz="1400" b="0" strike="noStrike" spc="-1" smtClean="0">
                <a:latin typeface="Times New Roman"/>
              </a:rPr>
              <a:t>6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6794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Kommentar</a:t>
            </a:r>
            <a:r>
              <a:rPr lang="en-GB" dirty="0"/>
              <a:t>: </a:t>
            </a:r>
            <a:r>
              <a:rPr lang="en-GB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aufführen</a:t>
            </a:r>
            <a:r>
              <a:rPr lang="en-GB" baseline="0" dirty="0"/>
              <a:t>, was </a:t>
            </a:r>
            <a:r>
              <a:rPr lang="en-GB" baseline="0" dirty="0" err="1"/>
              <a:t>Überschussanteil</a:t>
            </a:r>
            <a:r>
              <a:rPr lang="en-GB" baseline="0" dirty="0"/>
              <a:t> und </a:t>
            </a:r>
            <a:r>
              <a:rPr lang="en-GB" baseline="0" dirty="0" err="1"/>
              <a:t>Netzbezug</a:t>
            </a:r>
            <a:r>
              <a:rPr lang="en-GB" baseline="0" dirty="0"/>
              <a:t> (</a:t>
            </a:r>
            <a:r>
              <a:rPr lang="en-GB" baseline="0" dirty="0" err="1"/>
              <a:t>bzw</a:t>
            </a:r>
            <a:r>
              <a:rPr lang="en-GB" baseline="0" dirty="0"/>
              <a:t>. </a:t>
            </a:r>
            <a:r>
              <a:rPr lang="en-GB" baseline="0" dirty="0" err="1"/>
              <a:t>Eigenverbrauch</a:t>
            </a:r>
            <a:r>
              <a:rPr lang="en-GB" baseline="0" dirty="0"/>
              <a:t>) </a:t>
            </a:r>
            <a:r>
              <a:rPr lang="en-GB" baseline="0" dirty="0" err="1"/>
              <a:t>sind</a:t>
            </a:r>
            <a:endParaRPr lang="en-GB" baseline="0" dirty="0"/>
          </a:p>
          <a:p>
            <a:r>
              <a:rPr lang="en-GB" baseline="0" dirty="0" err="1"/>
              <a:t>Frage</a:t>
            </a:r>
            <a:r>
              <a:rPr lang="en-GB" baseline="0" dirty="0"/>
              <a:t>: </a:t>
            </a:r>
            <a:r>
              <a:rPr lang="en-GB" baseline="0" dirty="0" err="1"/>
              <a:t>Warum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Direktverbrauch</a:t>
            </a:r>
            <a:r>
              <a:rPr lang="en-GB" baseline="0" dirty="0"/>
              <a:t> in PV-</a:t>
            </a:r>
            <a:r>
              <a:rPr lang="en-GB" baseline="0" dirty="0" err="1"/>
              <a:t>dominiertem</a:t>
            </a:r>
            <a:r>
              <a:rPr lang="en-GB" baseline="0" dirty="0"/>
              <a:t> </a:t>
            </a:r>
            <a:r>
              <a:rPr lang="en-GB" baseline="0" dirty="0" err="1"/>
              <a:t>Netz</a:t>
            </a:r>
            <a:r>
              <a:rPr lang="en-GB" baseline="0" dirty="0"/>
              <a:t> so </a:t>
            </a:r>
            <a:r>
              <a:rPr lang="en-GB" baseline="0" dirty="0" err="1"/>
              <a:t>hoch</a:t>
            </a:r>
            <a:r>
              <a:rPr lang="en-GB" baseline="0" dirty="0"/>
              <a:t>?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Haushalt</a:t>
            </a:r>
            <a:r>
              <a:rPr lang="en-GB" baseline="0" dirty="0"/>
              <a:t> </a:t>
            </a:r>
            <a:r>
              <a:rPr lang="en-GB" baseline="0" dirty="0" err="1"/>
              <a:t>liegt</a:t>
            </a:r>
            <a:r>
              <a:rPr lang="en-GB" baseline="0" dirty="0"/>
              <a:t> </a:t>
            </a:r>
            <a:r>
              <a:rPr lang="en-GB" baseline="0" dirty="0" err="1"/>
              <a:t>Eigenverbrauch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ca. 30-40% </a:t>
            </a:r>
            <a:r>
              <a:rPr lang="en-GB" baseline="0" dirty="0" err="1"/>
              <a:t>ohne</a:t>
            </a:r>
            <a:r>
              <a:rPr lang="en-GB" baseline="0" dirty="0"/>
              <a:t> Speicher.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6FC3E6-1D65-4E2B-81F6-1D6C5D1B6B3F}" type="slidenum">
              <a:rPr lang="de-DE" sz="1400" b="0" strike="noStrike" spc="-1" smtClean="0">
                <a:latin typeface="Times New Roman"/>
              </a:rPr>
              <a:t>7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6519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Kommentar</a:t>
            </a:r>
            <a:r>
              <a:rPr lang="en-GB" dirty="0"/>
              <a:t>: </a:t>
            </a:r>
            <a:r>
              <a:rPr lang="en-GB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aufführen</a:t>
            </a:r>
            <a:r>
              <a:rPr lang="en-GB" baseline="0" dirty="0"/>
              <a:t>, was </a:t>
            </a:r>
            <a:r>
              <a:rPr lang="en-GB" baseline="0" dirty="0" err="1"/>
              <a:t>Überschussanteil</a:t>
            </a:r>
            <a:r>
              <a:rPr lang="en-GB" baseline="0" dirty="0"/>
              <a:t> und </a:t>
            </a:r>
            <a:r>
              <a:rPr lang="en-GB" baseline="0" dirty="0" err="1"/>
              <a:t>Netzbezug</a:t>
            </a:r>
            <a:r>
              <a:rPr lang="en-GB" baseline="0" dirty="0"/>
              <a:t> (</a:t>
            </a:r>
            <a:r>
              <a:rPr lang="en-GB" baseline="0" dirty="0" err="1"/>
              <a:t>bzw</a:t>
            </a:r>
            <a:r>
              <a:rPr lang="en-GB" baseline="0" dirty="0"/>
              <a:t>. </a:t>
            </a:r>
            <a:r>
              <a:rPr lang="en-GB" baseline="0" dirty="0" err="1"/>
              <a:t>Eigenverbrauch</a:t>
            </a:r>
            <a:r>
              <a:rPr lang="en-GB" baseline="0" dirty="0"/>
              <a:t>) </a:t>
            </a:r>
            <a:r>
              <a:rPr lang="en-GB" baseline="0" dirty="0" err="1"/>
              <a:t>sind</a:t>
            </a:r>
            <a:endParaRPr lang="en-GB" baseline="0" dirty="0"/>
          </a:p>
          <a:p>
            <a:r>
              <a:rPr lang="en-GB" baseline="0" dirty="0" err="1"/>
              <a:t>Frage</a:t>
            </a:r>
            <a:r>
              <a:rPr lang="en-GB" baseline="0" dirty="0"/>
              <a:t>: </a:t>
            </a:r>
            <a:r>
              <a:rPr lang="en-GB" baseline="0" dirty="0" err="1"/>
              <a:t>Warum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Direktverbrauch</a:t>
            </a:r>
            <a:r>
              <a:rPr lang="en-GB" baseline="0" dirty="0"/>
              <a:t> in PV-</a:t>
            </a:r>
            <a:r>
              <a:rPr lang="en-GB" baseline="0" dirty="0" err="1"/>
              <a:t>dominiertem</a:t>
            </a:r>
            <a:r>
              <a:rPr lang="en-GB" baseline="0" dirty="0"/>
              <a:t> </a:t>
            </a:r>
            <a:r>
              <a:rPr lang="en-GB" baseline="0" dirty="0" err="1"/>
              <a:t>Netz</a:t>
            </a:r>
            <a:r>
              <a:rPr lang="en-GB" baseline="0" dirty="0"/>
              <a:t> so </a:t>
            </a:r>
            <a:r>
              <a:rPr lang="en-GB" baseline="0" dirty="0" err="1"/>
              <a:t>hoch</a:t>
            </a:r>
            <a:r>
              <a:rPr lang="en-GB" baseline="0" dirty="0"/>
              <a:t>?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Haushalt</a:t>
            </a:r>
            <a:r>
              <a:rPr lang="en-GB" baseline="0" dirty="0"/>
              <a:t> </a:t>
            </a:r>
            <a:r>
              <a:rPr lang="en-GB" baseline="0" dirty="0" err="1"/>
              <a:t>liegt</a:t>
            </a:r>
            <a:r>
              <a:rPr lang="en-GB" baseline="0" dirty="0"/>
              <a:t> </a:t>
            </a:r>
            <a:r>
              <a:rPr lang="en-GB" baseline="0" dirty="0" err="1"/>
              <a:t>Eigenverbrauch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ca. 30-40% </a:t>
            </a:r>
            <a:r>
              <a:rPr lang="en-GB" baseline="0" dirty="0" err="1"/>
              <a:t>ohne</a:t>
            </a:r>
            <a:r>
              <a:rPr lang="en-GB" baseline="0" dirty="0"/>
              <a:t> Speicher.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6FC3E6-1D65-4E2B-81F6-1D6C5D1B6B3F}" type="slidenum">
              <a:rPr lang="de-DE" sz="1400" b="0" strike="noStrike" spc="-1" smtClean="0">
                <a:latin typeface="Times New Roman"/>
              </a:rPr>
              <a:t>8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8196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Kommentar</a:t>
            </a:r>
            <a:r>
              <a:rPr lang="en-GB" dirty="0"/>
              <a:t>: </a:t>
            </a:r>
            <a:r>
              <a:rPr lang="en-GB" dirty="0" err="1"/>
              <a:t>Noch</a:t>
            </a:r>
            <a:r>
              <a:rPr lang="en-GB" baseline="0" dirty="0"/>
              <a:t> </a:t>
            </a:r>
            <a:r>
              <a:rPr lang="en-GB" baseline="0" dirty="0" err="1"/>
              <a:t>mit</a:t>
            </a:r>
            <a:r>
              <a:rPr lang="en-GB" baseline="0" dirty="0"/>
              <a:t> </a:t>
            </a:r>
            <a:r>
              <a:rPr lang="en-GB" baseline="0" dirty="0" err="1"/>
              <a:t>aufführen</a:t>
            </a:r>
            <a:r>
              <a:rPr lang="en-GB" baseline="0" dirty="0"/>
              <a:t>, was </a:t>
            </a:r>
            <a:r>
              <a:rPr lang="en-GB" baseline="0" dirty="0" err="1"/>
              <a:t>Überschussanteil</a:t>
            </a:r>
            <a:r>
              <a:rPr lang="en-GB" baseline="0" dirty="0"/>
              <a:t> und </a:t>
            </a:r>
            <a:r>
              <a:rPr lang="en-GB" baseline="0" dirty="0" err="1"/>
              <a:t>Netzbezug</a:t>
            </a:r>
            <a:r>
              <a:rPr lang="en-GB" baseline="0" dirty="0"/>
              <a:t> (</a:t>
            </a:r>
            <a:r>
              <a:rPr lang="en-GB" baseline="0" dirty="0" err="1"/>
              <a:t>bzw</a:t>
            </a:r>
            <a:r>
              <a:rPr lang="en-GB" baseline="0" dirty="0"/>
              <a:t>. </a:t>
            </a:r>
            <a:r>
              <a:rPr lang="en-GB" baseline="0" dirty="0" err="1"/>
              <a:t>Eigenverbrauch</a:t>
            </a:r>
            <a:r>
              <a:rPr lang="en-GB" baseline="0" dirty="0"/>
              <a:t>) </a:t>
            </a:r>
            <a:r>
              <a:rPr lang="en-GB" baseline="0" dirty="0" err="1"/>
              <a:t>sind</a:t>
            </a:r>
            <a:endParaRPr lang="en-GB" baseline="0" dirty="0"/>
          </a:p>
          <a:p>
            <a:r>
              <a:rPr lang="en-GB" baseline="0" dirty="0" err="1"/>
              <a:t>Frage</a:t>
            </a:r>
            <a:r>
              <a:rPr lang="en-GB" baseline="0" dirty="0"/>
              <a:t>: </a:t>
            </a:r>
            <a:r>
              <a:rPr lang="en-GB" baseline="0" dirty="0" err="1"/>
              <a:t>Warum</a:t>
            </a:r>
            <a:r>
              <a:rPr lang="en-GB" baseline="0" dirty="0"/>
              <a:t>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Direktverbrauch</a:t>
            </a:r>
            <a:r>
              <a:rPr lang="en-GB" baseline="0" dirty="0"/>
              <a:t> in PV-</a:t>
            </a:r>
            <a:r>
              <a:rPr lang="en-GB" baseline="0" dirty="0" err="1"/>
              <a:t>dominiertem</a:t>
            </a:r>
            <a:r>
              <a:rPr lang="en-GB" baseline="0" dirty="0"/>
              <a:t> </a:t>
            </a:r>
            <a:r>
              <a:rPr lang="en-GB" baseline="0" dirty="0" err="1"/>
              <a:t>Netz</a:t>
            </a:r>
            <a:r>
              <a:rPr lang="en-GB" baseline="0" dirty="0"/>
              <a:t> so </a:t>
            </a:r>
            <a:r>
              <a:rPr lang="en-GB" baseline="0" dirty="0" err="1"/>
              <a:t>hoch</a:t>
            </a:r>
            <a:r>
              <a:rPr lang="en-GB" baseline="0" dirty="0"/>
              <a:t>? </a:t>
            </a:r>
            <a:r>
              <a:rPr lang="en-GB" baseline="0" dirty="0" err="1"/>
              <a:t>Bei</a:t>
            </a:r>
            <a:r>
              <a:rPr lang="en-GB" baseline="0" dirty="0"/>
              <a:t> </a:t>
            </a:r>
            <a:r>
              <a:rPr lang="en-GB" baseline="0" dirty="0" err="1"/>
              <a:t>Haushalt</a:t>
            </a:r>
            <a:r>
              <a:rPr lang="en-GB" baseline="0" dirty="0"/>
              <a:t> </a:t>
            </a:r>
            <a:r>
              <a:rPr lang="en-GB" baseline="0" dirty="0" err="1"/>
              <a:t>liegt</a:t>
            </a:r>
            <a:r>
              <a:rPr lang="en-GB" baseline="0" dirty="0"/>
              <a:t> </a:t>
            </a:r>
            <a:r>
              <a:rPr lang="en-GB" baseline="0" dirty="0" err="1"/>
              <a:t>Eigenverbrauch</a:t>
            </a:r>
            <a:r>
              <a:rPr lang="en-GB" baseline="0" dirty="0"/>
              <a:t> </a:t>
            </a:r>
            <a:r>
              <a:rPr lang="en-GB" baseline="0" dirty="0" err="1"/>
              <a:t>nur</a:t>
            </a:r>
            <a:r>
              <a:rPr lang="en-GB" baseline="0" dirty="0"/>
              <a:t> </a:t>
            </a:r>
            <a:r>
              <a:rPr lang="en-GB" baseline="0" dirty="0" err="1"/>
              <a:t>bei</a:t>
            </a:r>
            <a:r>
              <a:rPr lang="en-GB" baseline="0" dirty="0"/>
              <a:t> ca. 30-40% </a:t>
            </a:r>
            <a:r>
              <a:rPr lang="en-GB" baseline="0" dirty="0" err="1"/>
              <a:t>ohne</a:t>
            </a:r>
            <a:r>
              <a:rPr lang="en-GB" baseline="0" dirty="0"/>
              <a:t> Speicher.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16FC3E6-1D65-4E2B-81F6-1D6C5D1B6B3F}" type="slidenum">
              <a:rPr lang="de-DE" sz="1400" b="0" strike="noStrike" spc="-1" smtClean="0">
                <a:latin typeface="Times New Roman"/>
              </a:rPr>
              <a:t>9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881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4860360"/>
            <a:ext cx="9142920" cy="2822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Grafik 6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00" y="349912"/>
            <a:ext cx="852480" cy="523456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4860360"/>
            <a:ext cx="9142920" cy="2822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Line 2"/>
          <p:cNvSpPr/>
          <p:nvPr/>
        </p:nvSpPr>
        <p:spPr>
          <a:xfrm>
            <a:off x="628560" y="806760"/>
            <a:ext cx="7165440" cy="360"/>
          </a:xfrm>
          <a:prstGeom prst="line">
            <a:avLst/>
          </a:prstGeom>
          <a:ln>
            <a:solidFill>
              <a:srgbClr val="1C2D5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4" name="Grafik 184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00" y="349912"/>
            <a:ext cx="852480" cy="523456"/>
          </a:xfrm>
          <a:prstGeom prst="rect">
            <a:avLst/>
          </a:prstGeom>
          <a:ln>
            <a:noFill/>
          </a:ln>
        </p:spPr>
      </p:pic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28560" y="2775600"/>
            <a:ext cx="3188520" cy="193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>
              <a:lnSpc>
                <a:spcPct val="120000"/>
              </a:lnSpc>
              <a:spcBef>
                <a:spcPts val="751"/>
              </a:spcBef>
            </a:pPr>
            <a:r>
              <a:rPr lang="de-DE" sz="1800" b="0" i="1" strike="noStrike" spc="-1" dirty="0">
                <a:solidFill>
                  <a:srgbClr val="002E50"/>
                </a:solidFill>
                <a:latin typeface="Roboto Light"/>
                <a:ea typeface="Roboto Light"/>
              </a:rPr>
              <a:t>Anya Heider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751"/>
              </a:spcBef>
            </a:pPr>
            <a:fld id="{65B6B77F-7CB9-4061-8717-51040978ECDE}" type="datetime1">
              <a:rPr lang="de-DE" sz="1800" b="0" i="1" strike="noStrike" spc="-1" smtClean="0">
                <a:solidFill>
                  <a:srgbClr val="002E50"/>
                </a:solidFill>
                <a:latin typeface="Roboto Light"/>
                <a:ea typeface="Roboto Light"/>
              </a:rPr>
              <a:t>01.05.2022</a:t>
            </a:fld>
            <a:endParaRPr lang="de-DE" sz="1800" b="0" strike="noStrike" spc="-1" dirty="0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628560" y="1525320"/>
            <a:ext cx="3599280" cy="110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400" b="1" spc="-1" dirty="0">
                <a:solidFill>
                  <a:srgbClr val="002E50"/>
                </a:solidFill>
                <a:latin typeface="Roboto"/>
                <a:ea typeface="Roboto"/>
              </a:rPr>
              <a:t>Paper-Outline Storage </a:t>
            </a:r>
            <a:r>
              <a:rPr lang="de-DE" sz="2400" b="1" spc="-1" dirty="0" err="1">
                <a:solidFill>
                  <a:srgbClr val="002E50"/>
                </a:solidFill>
                <a:latin typeface="Roboto"/>
                <a:ea typeface="Roboto"/>
              </a:rPr>
              <a:t>equivalents</a:t>
            </a:r>
            <a:endParaRPr lang="de-DE" sz="2400" b="0" strike="noStrike" spc="-1" dirty="0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 rot="2700000">
            <a:off x="5040720" y="-1167840"/>
            <a:ext cx="1972080" cy="3111480"/>
          </a:xfrm>
          <a:custGeom>
            <a:avLst/>
            <a:gdLst/>
            <a:ahLst/>
            <a:cxnLst/>
            <a:rect l="l" t="t" r="r" b="b"/>
            <a:pathLst>
              <a:path w="1973323" h="3112630">
                <a:moveTo>
                  <a:pt x="0" y="1972064"/>
                </a:moveTo>
                <a:lnTo>
                  <a:pt x="1973119" y="0"/>
                </a:lnTo>
                <a:cubicBezTo>
                  <a:pt x="1974658" y="1025228"/>
                  <a:pt x="1966961" y="2087402"/>
                  <a:pt x="1968500" y="3112630"/>
                </a:cubicBezTo>
                <a:lnTo>
                  <a:pt x="0" y="3112630"/>
                </a:lnTo>
                <a:lnTo>
                  <a:pt x="0" y="1972064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2" name="Group 4"/>
          <p:cNvGrpSpPr/>
          <p:nvPr/>
        </p:nvGrpSpPr>
        <p:grpSpPr>
          <a:xfrm>
            <a:off x="2738520" y="864000"/>
            <a:ext cx="6035040" cy="6869880"/>
            <a:chOff x="2738520" y="864000"/>
            <a:chExt cx="6035040" cy="6869880"/>
          </a:xfrm>
        </p:grpSpPr>
        <p:sp>
          <p:nvSpPr>
            <p:cNvPr id="213" name="CustomShape 5"/>
            <p:cNvSpPr/>
            <p:nvPr/>
          </p:nvSpPr>
          <p:spPr>
            <a:xfrm rot="18900000">
              <a:off x="6241320" y="1206000"/>
              <a:ext cx="1967400" cy="24127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6"/>
            <p:cNvSpPr/>
            <p:nvPr/>
          </p:nvSpPr>
          <p:spPr>
            <a:xfrm rot="18900000">
              <a:off x="3412800" y="3235680"/>
              <a:ext cx="4058280" cy="3588840"/>
            </a:xfrm>
            <a:custGeom>
              <a:avLst/>
              <a:gdLst/>
              <a:ahLst/>
              <a:cxnLst/>
              <a:rect l="l" t="t" r="r" b="b"/>
              <a:pathLst>
                <a:path w="4059359" h="3589962">
                  <a:moveTo>
                    <a:pt x="0" y="0"/>
                  </a:moveTo>
                  <a:lnTo>
                    <a:pt x="4059359" y="0"/>
                  </a:lnTo>
                  <a:lnTo>
                    <a:pt x="4059359" y="3581400"/>
                  </a:lnTo>
                  <a:lnTo>
                    <a:pt x="3617825" y="3589962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5" name="CustomShape 7"/>
          <p:cNvSpPr/>
          <p:nvPr/>
        </p:nvSpPr>
        <p:spPr>
          <a:xfrm rot="18900000">
            <a:off x="7795440" y="2881080"/>
            <a:ext cx="2456640" cy="2018160"/>
          </a:xfrm>
          <a:custGeom>
            <a:avLst/>
            <a:gdLst/>
            <a:ahLst/>
            <a:cxnLst/>
            <a:rect l="l" t="t" r="r" b="b"/>
            <a:pathLst>
              <a:path w="2457755" h="2019133">
                <a:moveTo>
                  <a:pt x="14842" y="0"/>
                </a:moveTo>
                <a:lnTo>
                  <a:pt x="2457755" y="1"/>
                </a:lnTo>
                <a:lnTo>
                  <a:pt x="421593" y="2019133"/>
                </a:lnTo>
                <a:lnTo>
                  <a:pt x="157" y="1600571"/>
                </a:lnTo>
                <a:cubicBezTo>
                  <a:pt x="-1898" y="1076735"/>
                  <a:pt x="16897" y="523836"/>
                  <a:pt x="14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Line 8"/>
          <p:cNvSpPr/>
          <p:nvPr/>
        </p:nvSpPr>
        <p:spPr>
          <a:xfrm>
            <a:off x="0" y="1325520"/>
            <a:ext cx="3695400" cy="360"/>
          </a:xfrm>
          <a:prstGeom prst="line">
            <a:avLst/>
          </a:prstGeom>
          <a:ln>
            <a:solidFill>
              <a:srgbClr val="1C2D5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7" name="Picture 2"/>
          <p:cNvPicPr/>
          <p:nvPr/>
        </p:nvPicPr>
        <p:blipFill>
          <a:blip r:embed="rId4"/>
          <a:stretch/>
        </p:blipFill>
        <p:spPr>
          <a:xfrm>
            <a:off x="661320" y="4506840"/>
            <a:ext cx="905400" cy="316080"/>
          </a:xfrm>
          <a:prstGeom prst="rect">
            <a:avLst/>
          </a:prstGeom>
          <a:ln>
            <a:noFill/>
          </a:ln>
        </p:spPr>
      </p:pic>
      <p:sp>
        <p:nvSpPr>
          <p:cNvPr id="218" name="CustomShape 9"/>
          <p:cNvSpPr/>
          <p:nvPr/>
        </p:nvSpPr>
        <p:spPr>
          <a:xfrm>
            <a:off x="378360" y="4841640"/>
            <a:ext cx="22827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Roboto Light"/>
                <a:ea typeface="Roboto Light"/>
              </a:rPr>
              <a:t>© Reiner Lemoine Institut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915BFD-5425-4246-A1BE-7FCBECA0A6F4}" type="datetime1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01.05.2022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56C52C0-EBBD-45DF-84C8-1CF56A85C390}" type="slidenum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10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2400" b="1" spc="-1" dirty="0" err="1">
                <a:solidFill>
                  <a:srgbClr val="002E4F"/>
                </a:solidFill>
                <a:latin typeface="Roboto"/>
                <a:ea typeface="Roboto"/>
              </a:rPr>
              <a:t>Methodology</a:t>
            </a:r>
            <a:r>
              <a:rPr lang="de-DE" sz="2400" b="1" spc="-1" dirty="0">
                <a:solidFill>
                  <a:srgbClr val="002E4F"/>
                </a:solidFill>
                <a:latin typeface="Roboto"/>
                <a:ea typeface="Roboto"/>
              </a:rPr>
              <a:t> – </a:t>
            </a:r>
            <a:r>
              <a:rPr lang="de-DE" sz="2400" b="1" spc="-1" dirty="0" err="1">
                <a:solidFill>
                  <a:srgbClr val="002E4F"/>
                </a:solidFill>
                <a:latin typeface="Roboto"/>
                <a:ea typeface="Roboto"/>
              </a:rPr>
              <a:t>Flexibility</a:t>
            </a:r>
            <a:r>
              <a:rPr lang="de-DE" sz="2400" b="1" spc="-1" dirty="0">
                <a:solidFill>
                  <a:srgbClr val="002E4F"/>
                </a:solidFill>
                <a:latin typeface="Roboto"/>
                <a:ea typeface="Roboto"/>
              </a:rPr>
              <a:t> </a:t>
            </a:r>
            <a:r>
              <a:rPr lang="de-DE" sz="2400" b="1" spc="-1" dirty="0" err="1">
                <a:solidFill>
                  <a:srgbClr val="002E4F"/>
                </a:solidFill>
                <a:latin typeface="Roboto"/>
                <a:ea typeface="Roboto"/>
              </a:rPr>
              <a:t>quantification</a:t>
            </a:r>
            <a:r>
              <a:rPr lang="de-DE" sz="2400" b="1" spc="-1" dirty="0">
                <a:solidFill>
                  <a:srgbClr val="002E4F"/>
                </a:solidFill>
                <a:latin typeface="Roboto"/>
                <a:ea typeface="Roboto"/>
              </a:rPr>
              <a:t> (</a:t>
            </a:r>
            <a:r>
              <a:rPr lang="de-DE" sz="2400" b="1" spc="-1" dirty="0" err="1">
                <a:solidFill>
                  <a:srgbClr val="002E4F"/>
                </a:solidFill>
                <a:latin typeface="Roboto"/>
                <a:ea typeface="Roboto"/>
              </a:rPr>
              <a:t>reference</a:t>
            </a:r>
            <a:r>
              <a:rPr lang="de-DE" sz="2400" b="1" spc="-1" dirty="0">
                <a:solidFill>
                  <a:srgbClr val="002E4F"/>
                </a:solidFill>
                <a:latin typeface="Roboto"/>
                <a:ea typeface="Roboto"/>
              </a:rPr>
              <a:t>)</a:t>
            </a:r>
            <a:endParaRPr lang="de-DE" sz="2400" spc="-1" dirty="0"/>
          </a:p>
        </p:txBody>
      </p:sp>
      <p:sp>
        <p:nvSpPr>
          <p:cNvPr id="292" name="CustomShape 5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Reiner Lemoine Stiftung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33" name="Abgerundetes Rechteck 14">
            <a:extLst>
              <a:ext uri="{FF2B5EF4-FFF2-40B4-BE49-F238E27FC236}">
                <a16:creationId xmlns:a16="http://schemas.microsoft.com/office/drawing/2014/main" id="{1C2161A2-157F-49CA-ABE9-66F60C7F9669}"/>
              </a:ext>
            </a:extLst>
          </p:cNvPr>
          <p:cNvSpPr/>
          <p:nvPr/>
        </p:nvSpPr>
        <p:spPr>
          <a:xfrm>
            <a:off x="549499" y="991915"/>
            <a:ext cx="8208135" cy="1083522"/>
          </a:xfrm>
          <a:prstGeom prst="roundRect">
            <a:avLst>
              <a:gd name="adj" fmla="val 8777"/>
            </a:avLst>
          </a:prstGeom>
          <a:noFill/>
          <a:ln>
            <a:solidFill>
              <a:srgbClr val="002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0"/>
          </a:p>
        </p:txBody>
      </p:sp>
      <p:sp>
        <p:nvSpPr>
          <p:cNvPr id="34" name="Textfeld 15">
            <a:extLst>
              <a:ext uri="{FF2B5EF4-FFF2-40B4-BE49-F238E27FC236}">
                <a16:creationId xmlns:a16="http://schemas.microsoft.com/office/drawing/2014/main" id="{E3886C66-60FB-4999-98D2-CC62C9509DF1}"/>
              </a:ext>
            </a:extLst>
          </p:cNvPr>
          <p:cNvSpPr txBox="1"/>
          <p:nvPr/>
        </p:nvSpPr>
        <p:spPr>
          <a:xfrm>
            <a:off x="599226" y="1061978"/>
            <a:ext cx="6823298" cy="98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 quantification</a:t>
            </a: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equivalent and time shifting model to assess shifting and storage demand on different timescales</a:t>
            </a:r>
            <a:endParaRPr lang="en-GB" sz="1200" i="1" spc="-1" dirty="0">
              <a:solidFill>
                <a:srgbClr val="002E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 of the influence of flexible units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fik 3">
            <a:extLst>
              <a:ext uri="{FF2B5EF4-FFF2-40B4-BE49-F238E27FC236}">
                <a16:creationId xmlns:a16="http://schemas.microsoft.com/office/drawing/2014/main" id="{1C1694B8-FE7C-4E08-BDBD-D7BECC45B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732" y="1081829"/>
            <a:ext cx="1179749" cy="90369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7A6F50B-591F-49DA-B9FE-97892A7BE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454" y="2930589"/>
            <a:ext cx="951820" cy="6907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4DF0DA-0A73-4BE6-9920-071B6A8D8E41}"/>
                  </a:ext>
                </a:extLst>
              </p:cNvPr>
              <p:cNvSpPr txBox="1"/>
              <p:nvPr/>
            </p:nvSpPr>
            <p:spPr>
              <a:xfrm>
                <a:off x="720886" y="3777784"/>
                <a:ext cx="1692955" cy="303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CH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𝑡</m:t>
                      </m:r>
                      <m:sSubSup>
                        <m:sSubSupPr>
                          <m:ctrlPr>
                            <a:rPr kumimoji="0" lang="de-CH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de-CH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0" lang="de-CH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𝑟𝑒𝑠𝑖𝑑𝑢𝑎𝑙</m:t>
                          </m:r>
                        </m:sub>
                        <m:sup>
                          <m:r>
                            <a:rPr kumimoji="0" lang="de-CH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𝐷𝐺</m:t>
                          </m:r>
                        </m:sup>
                      </m:sSubSup>
                      <m:r>
                        <a:rPr lang="de-CH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kumimoji="0" lang="de-CH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kumimoji="0" lang="de-CH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CH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0" lang="de-CH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𝑠𝑐𝑎𝑙𝑖𝑛𝑔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4DF0DA-0A73-4BE6-9920-071B6A8D8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86" y="3777784"/>
                <a:ext cx="1692955" cy="303738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Grafik 3">
            <a:extLst>
              <a:ext uri="{FF2B5EF4-FFF2-40B4-BE49-F238E27FC236}">
                <a16:creationId xmlns:a16="http://schemas.microsoft.com/office/drawing/2014/main" id="{AE0B2466-CB65-4E3F-8F90-6C1115F94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27" y="2713012"/>
            <a:ext cx="1970970" cy="1509772"/>
          </a:xfrm>
          <a:prstGeom prst="rect">
            <a:avLst/>
          </a:prstGeom>
        </p:spPr>
      </p:pic>
      <p:sp>
        <p:nvSpPr>
          <p:cNvPr id="42" name="Abgerundetes Rechteck 14">
            <a:extLst>
              <a:ext uri="{FF2B5EF4-FFF2-40B4-BE49-F238E27FC236}">
                <a16:creationId xmlns:a16="http://schemas.microsoft.com/office/drawing/2014/main" id="{0068E664-E8D4-4B31-B2B2-6B5457D5D453}"/>
              </a:ext>
            </a:extLst>
          </p:cNvPr>
          <p:cNvSpPr/>
          <p:nvPr/>
        </p:nvSpPr>
        <p:spPr>
          <a:xfrm>
            <a:off x="2883450" y="2235599"/>
            <a:ext cx="2734615" cy="2464158"/>
          </a:xfrm>
          <a:prstGeom prst="roundRect">
            <a:avLst>
              <a:gd name="adj" fmla="val 8777"/>
            </a:avLst>
          </a:prstGeom>
          <a:noFill/>
          <a:ln>
            <a:solidFill>
              <a:srgbClr val="002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0"/>
          </a:p>
        </p:txBody>
      </p:sp>
      <p:sp>
        <p:nvSpPr>
          <p:cNvPr id="43" name="Pfeil nach unten 21">
            <a:extLst>
              <a:ext uri="{FF2B5EF4-FFF2-40B4-BE49-F238E27FC236}">
                <a16:creationId xmlns:a16="http://schemas.microsoft.com/office/drawing/2014/main" id="{203D95B7-E47F-4553-9129-4D313315BB2A}"/>
              </a:ext>
            </a:extLst>
          </p:cNvPr>
          <p:cNvSpPr/>
          <p:nvPr/>
        </p:nvSpPr>
        <p:spPr>
          <a:xfrm rot="16200000">
            <a:off x="2492278" y="3214441"/>
            <a:ext cx="212781" cy="29369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4" name="Pfeil nach unten 21">
            <a:extLst>
              <a:ext uri="{FF2B5EF4-FFF2-40B4-BE49-F238E27FC236}">
                <a16:creationId xmlns:a16="http://schemas.microsoft.com/office/drawing/2014/main" id="{9B43E5F3-7E40-4487-B1F6-7CC67F8F4A4B}"/>
              </a:ext>
            </a:extLst>
          </p:cNvPr>
          <p:cNvSpPr/>
          <p:nvPr/>
        </p:nvSpPr>
        <p:spPr>
          <a:xfrm rot="16200000">
            <a:off x="5796456" y="3270576"/>
            <a:ext cx="212781" cy="29369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45" name="Textfeld 15">
            <a:extLst>
              <a:ext uri="{FF2B5EF4-FFF2-40B4-BE49-F238E27FC236}">
                <a16:creationId xmlns:a16="http://schemas.microsoft.com/office/drawing/2014/main" id="{2A4F988B-F2F4-482F-832F-051C037B45A2}"/>
              </a:ext>
            </a:extLst>
          </p:cNvPr>
          <p:cNvSpPr txBox="1"/>
          <p:nvPr/>
        </p:nvSpPr>
        <p:spPr>
          <a:xfrm>
            <a:off x="3058592" y="2346945"/>
            <a:ext cx="2331024" cy="81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 quantification</a:t>
            </a: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optimisation</a:t>
            </a:r>
            <a:endParaRPr lang="en-GB" sz="1200" i="1" spc="-1" dirty="0">
              <a:solidFill>
                <a:srgbClr val="002E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 based shifting time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B566B-3EB6-4E8B-8ADC-EE328BE64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9716" y="3239827"/>
            <a:ext cx="2331024" cy="13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2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915BFD-5425-4246-A1BE-7FCBECA0A6F4}" type="datetime1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01.05.2022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56C52C0-EBBD-45DF-84C8-1CF56A85C390}" type="slidenum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11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2400" b="1" spc="-1" dirty="0" err="1">
                <a:solidFill>
                  <a:srgbClr val="002E4F"/>
                </a:solidFill>
                <a:latin typeface="Roboto"/>
                <a:ea typeface="Roboto"/>
              </a:rPr>
              <a:t>Methodology</a:t>
            </a:r>
            <a:r>
              <a:rPr lang="de-DE" sz="2400" b="1" spc="-1" dirty="0">
                <a:solidFill>
                  <a:srgbClr val="002E4F"/>
                </a:solidFill>
                <a:latin typeface="Roboto"/>
                <a:ea typeface="Roboto"/>
              </a:rPr>
              <a:t> – </a:t>
            </a:r>
            <a:r>
              <a:rPr lang="de-DE" sz="2400" b="1" spc="-1" dirty="0" err="1">
                <a:solidFill>
                  <a:srgbClr val="002E4F"/>
                </a:solidFill>
                <a:latin typeface="Roboto"/>
                <a:ea typeface="Roboto"/>
              </a:rPr>
              <a:t>Flexibility</a:t>
            </a:r>
            <a:r>
              <a:rPr lang="de-DE" sz="2400" b="1" spc="-1" dirty="0">
                <a:solidFill>
                  <a:srgbClr val="002E4F"/>
                </a:solidFill>
                <a:latin typeface="Roboto"/>
                <a:ea typeface="Roboto"/>
              </a:rPr>
              <a:t> </a:t>
            </a:r>
            <a:r>
              <a:rPr lang="de-DE" sz="2400" b="1" spc="-1" dirty="0" err="1">
                <a:solidFill>
                  <a:srgbClr val="002E4F"/>
                </a:solidFill>
                <a:latin typeface="Roboto"/>
                <a:ea typeface="Roboto"/>
              </a:rPr>
              <a:t>quantification</a:t>
            </a:r>
            <a:r>
              <a:rPr lang="de-DE" sz="2400" b="1" spc="-1" dirty="0">
                <a:solidFill>
                  <a:srgbClr val="002E4F"/>
                </a:solidFill>
                <a:latin typeface="Roboto"/>
                <a:ea typeface="Roboto"/>
              </a:rPr>
              <a:t> (</a:t>
            </a:r>
            <a:r>
              <a:rPr lang="de-DE" sz="2400" b="1" spc="-1" dirty="0" err="1">
                <a:solidFill>
                  <a:srgbClr val="002E4F"/>
                </a:solidFill>
                <a:latin typeface="Roboto"/>
                <a:ea typeface="Roboto"/>
              </a:rPr>
              <a:t>new</a:t>
            </a:r>
            <a:r>
              <a:rPr lang="de-DE" sz="2400" b="1" spc="-1" dirty="0">
                <a:solidFill>
                  <a:srgbClr val="002E4F"/>
                </a:solidFill>
                <a:latin typeface="Roboto"/>
                <a:ea typeface="Roboto"/>
              </a:rPr>
              <a:t>)</a:t>
            </a:r>
            <a:endParaRPr lang="de-DE" sz="2400" spc="-1" dirty="0"/>
          </a:p>
        </p:txBody>
      </p:sp>
      <p:sp>
        <p:nvSpPr>
          <p:cNvPr id="292" name="CustomShape 5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Reiner Lemoine Stiftung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33" name="Abgerundetes Rechteck 14">
            <a:extLst>
              <a:ext uri="{FF2B5EF4-FFF2-40B4-BE49-F238E27FC236}">
                <a16:creationId xmlns:a16="http://schemas.microsoft.com/office/drawing/2014/main" id="{1C2161A2-157F-49CA-ABE9-66F60C7F9669}"/>
              </a:ext>
            </a:extLst>
          </p:cNvPr>
          <p:cNvSpPr/>
          <p:nvPr/>
        </p:nvSpPr>
        <p:spPr>
          <a:xfrm>
            <a:off x="549499" y="991915"/>
            <a:ext cx="8208135" cy="1083522"/>
          </a:xfrm>
          <a:prstGeom prst="roundRect">
            <a:avLst>
              <a:gd name="adj" fmla="val 8777"/>
            </a:avLst>
          </a:prstGeom>
          <a:noFill/>
          <a:ln>
            <a:solidFill>
              <a:srgbClr val="002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0"/>
          </a:p>
        </p:txBody>
      </p:sp>
      <p:sp>
        <p:nvSpPr>
          <p:cNvPr id="34" name="Textfeld 15">
            <a:extLst>
              <a:ext uri="{FF2B5EF4-FFF2-40B4-BE49-F238E27FC236}">
                <a16:creationId xmlns:a16="http://schemas.microsoft.com/office/drawing/2014/main" id="{E3886C66-60FB-4999-98D2-CC62C9509DF1}"/>
              </a:ext>
            </a:extLst>
          </p:cNvPr>
          <p:cNvSpPr txBox="1"/>
          <p:nvPr/>
        </p:nvSpPr>
        <p:spPr>
          <a:xfrm>
            <a:off x="599226" y="1061978"/>
            <a:ext cx="6823298" cy="98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 quantification</a:t>
            </a: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equivalent and time shifting model to assess shifting and storage demand on different timescales</a:t>
            </a:r>
            <a:endParaRPr lang="en-GB" sz="1200" i="1" spc="-1" dirty="0">
              <a:solidFill>
                <a:srgbClr val="002E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 of the influence of flexible units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fik 3">
            <a:extLst>
              <a:ext uri="{FF2B5EF4-FFF2-40B4-BE49-F238E27FC236}">
                <a16:creationId xmlns:a16="http://schemas.microsoft.com/office/drawing/2014/main" id="{1C1694B8-FE7C-4E08-BDBD-D7BECC45B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732" y="1081829"/>
            <a:ext cx="1179749" cy="9036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495F83-7769-4101-9ACF-77489203C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25" y="2369591"/>
            <a:ext cx="3923503" cy="339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3454F7-E1E6-4482-A1C7-FF83EA5F7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353" y="2984749"/>
            <a:ext cx="3291375" cy="486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18296B-582C-41B5-AA3A-3EB31A3D7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937" y="3606587"/>
            <a:ext cx="2904205" cy="620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244411-BBC4-4320-A97F-B49266D7C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4305" y="2896917"/>
            <a:ext cx="2603611" cy="3422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4EC9A3-02E9-4F07-A05F-D4E56CD52B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8602" y="3335700"/>
            <a:ext cx="2639314" cy="5417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0EA878-5A83-4185-AE2A-E83573175D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7003" y="4028159"/>
            <a:ext cx="3130912" cy="21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7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915BFD-5425-4246-A1BE-7FCBECA0A6F4}" type="datetime1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01.05.2022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56C52C0-EBBD-45DF-84C8-1CF56A85C390}" type="slidenum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12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90000"/>
              </a:lnSpc>
            </a:pPr>
            <a:r>
              <a:rPr lang="en-AU" sz="2400" b="1" spc="-1">
                <a:solidFill>
                  <a:srgbClr val="002E4F"/>
                </a:solidFill>
                <a:latin typeface="Roboto"/>
                <a:ea typeface="Roboto"/>
              </a:rPr>
              <a:t>Results</a:t>
            </a:r>
            <a:endParaRPr lang="en-AU" sz="2400" spc="-1"/>
          </a:p>
        </p:txBody>
      </p:sp>
      <p:sp>
        <p:nvSpPr>
          <p:cNvPr id="292" name="CustomShape 5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Reiner Lemoine Stiftung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7" y="1700320"/>
            <a:ext cx="3519240" cy="269575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981445" y="1378688"/>
            <a:ext cx="24602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Zeitlicher Flexibilitätsbedarf</a:t>
            </a:r>
            <a:endParaRPr lang="en-GB" sz="1400" b="1" spc="-1" dirty="0">
              <a:solidFill>
                <a:srgbClr val="002E4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4596493" y="1232478"/>
            <a:ext cx="4349507" cy="3449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0">
            <a:noAutofit/>
          </a:bodyPr>
          <a:lstStyle/>
          <a:p>
            <a:pPr defTabSz="914378">
              <a:lnSpc>
                <a:spcPct val="90000"/>
              </a:lnSpc>
              <a:spcBef>
                <a:spcPts val="751"/>
              </a:spcBef>
              <a:defRPr/>
            </a:pPr>
            <a:r>
              <a:rPr lang="de-DE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Unterschiedliche Netztypen </a:t>
            </a:r>
            <a:r>
              <a:rPr lang="de-DE" sz="1400" spc="-1" dirty="0">
                <a:solidFill>
                  <a:srgbClr val="002E4F"/>
                </a:solidFill>
                <a:latin typeface="Roboto Light"/>
                <a:ea typeface="Roboto Light"/>
                <a:cs typeface="DejaVu Sans"/>
              </a:rPr>
              <a:t>zeigen verschiedene Bedarfe:</a:t>
            </a: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de-DE" sz="1400" spc="-1" dirty="0">
                <a:solidFill>
                  <a:srgbClr val="002E4F"/>
                </a:solidFill>
                <a:latin typeface="Roboto Light"/>
                <a:ea typeface="Roboto Light"/>
                <a:cs typeface="DejaVu Sans"/>
              </a:rPr>
              <a:t>Wind-dominierte Netze geringster Speicherbedarf, recht gleich verteilt auf Zeitskalen </a:t>
            </a: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de-DE" sz="1400" spc="-1" dirty="0">
                <a:solidFill>
                  <a:srgbClr val="002E4F"/>
                </a:solidFill>
                <a:latin typeface="Roboto Light"/>
                <a:ea typeface="Roboto Light"/>
                <a:cs typeface="DejaVu Sans"/>
              </a:rPr>
              <a:t>Last- und PV-dominierte Netze höhere Speicherbedarfe, vor allem saisonal und kurzfristig</a:t>
            </a: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de-DE" sz="1400" spc="-1" dirty="0">
                <a:solidFill>
                  <a:srgbClr val="002E4F"/>
                </a:solidFill>
                <a:latin typeface="Roboto Light"/>
                <a:ea typeface="Roboto Light"/>
                <a:cs typeface="DejaVu Sans"/>
              </a:rPr>
              <a:t>Neue Verbraucher nur geringer Einfluss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de-DE" sz="1400" spc="-1" dirty="0">
                <a:solidFill>
                  <a:srgbClr val="002E4F"/>
                </a:solidFill>
                <a:latin typeface="Roboto Light"/>
                <a:ea typeface="Roboto Light"/>
                <a:cs typeface="DejaVu Sans"/>
              </a:rPr>
              <a:t>Negativer Einfluss kann durch Optimierung wieder ausgeglichen werden</a:t>
            </a:r>
            <a:endParaRPr lang="de-DE" sz="1400" spc="-1" dirty="0">
              <a:solidFill>
                <a:schemeClr val="accent4"/>
              </a:solidFill>
              <a:latin typeface="Roboto Light"/>
              <a:ea typeface="Roboto Light"/>
              <a:cs typeface="DejaVu Sans"/>
            </a:endParaRPr>
          </a:p>
        </p:txBody>
      </p:sp>
      <p:sp>
        <p:nvSpPr>
          <p:cNvPr id="9" name="Rechteck 14">
            <a:extLst>
              <a:ext uri="{FF2B5EF4-FFF2-40B4-BE49-F238E27FC236}">
                <a16:creationId xmlns:a16="http://schemas.microsoft.com/office/drawing/2014/main" id="{2BF9B718-33D5-42AA-B41E-269627359A66}"/>
              </a:ext>
            </a:extLst>
          </p:cNvPr>
          <p:cNvSpPr/>
          <p:nvPr/>
        </p:nvSpPr>
        <p:spPr>
          <a:xfrm>
            <a:off x="5042716" y="3639208"/>
            <a:ext cx="2936791" cy="9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TODO: For deployment of flexibility options, use absolute storage needs</a:t>
            </a:r>
          </a:p>
        </p:txBody>
      </p:sp>
    </p:spTree>
    <p:extLst>
      <p:ext uri="{BB962C8B-B14F-4D97-AF65-F5344CB8AC3E}">
        <p14:creationId xmlns:p14="http://schemas.microsoft.com/office/powerpoint/2010/main" val="394498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915BFD-5425-4246-A1BE-7FCBECA0A6F4}" type="datetime1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01.05.2022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56C52C0-EBBD-45DF-84C8-1CF56A85C390}" type="slidenum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13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90000"/>
              </a:lnSpc>
            </a:pPr>
            <a:r>
              <a:rPr lang="en-AU" sz="2400" b="1" spc="-1" dirty="0">
                <a:solidFill>
                  <a:srgbClr val="002E4F"/>
                </a:solidFill>
                <a:latin typeface="Roboto"/>
                <a:ea typeface="Roboto"/>
              </a:rPr>
              <a:t>Results – Scenario variation</a:t>
            </a:r>
            <a:endParaRPr lang="en-AU" sz="2400" spc="-1" dirty="0"/>
          </a:p>
        </p:txBody>
      </p:sp>
      <p:sp>
        <p:nvSpPr>
          <p:cNvPr id="292" name="CustomShape 5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Reiner Lemoine Stiftung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5B10C0E-CDBA-4EBB-B76A-F741AB226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38" y="920247"/>
            <a:ext cx="2696897" cy="202267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EDDA43C-0775-4148-891B-FD37B0C613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2" y="2942920"/>
            <a:ext cx="2556587" cy="191744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A9D18660-07A6-445E-9B7B-C4CFD2376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2" y="845427"/>
            <a:ext cx="2656345" cy="19922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CD374F-29FE-4E04-B2E9-69F06D855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9859" y="845427"/>
            <a:ext cx="2696897" cy="2022673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E048980E-F6BF-477D-B1AF-62F6A91404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576" y="1613029"/>
            <a:ext cx="2556587" cy="1917441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8E92262F-2DB2-4266-8D2E-0C41275723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11" y="2868101"/>
            <a:ext cx="2656345" cy="1992260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D95229BA-1D7E-42F9-8168-76F1A34C181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27" y="2975559"/>
            <a:ext cx="2513067" cy="188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9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915BFD-5425-4246-A1BE-7FCBECA0A6F4}" type="datetime1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01.05.2022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56C52C0-EBBD-45DF-84C8-1CF56A85C390}" type="slidenum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14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90000"/>
              </a:lnSpc>
            </a:pPr>
            <a:r>
              <a:rPr lang="en-AU" sz="2400" b="1" spc="-1" dirty="0">
                <a:solidFill>
                  <a:srgbClr val="002E4F"/>
                </a:solidFill>
                <a:latin typeface="Roboto"/>
                <a:ea typeface="Roboto"/>
              </a:rPr>
              <a:t>Results – Scenario variation</a:t>
            </a:r>
            <a:endParaRPr lang="en-AU" sz="2400" spc="-1" dirty="0"/>
          </a:p>
        </p:txBody>
      </p:sp>
      <p:sp>
        <p:nvSpPr>
          <p:cNvPr id="292" name="CustomShape 5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Reiner Lemoine Stiftung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E048980E-F6BF-477D-B1AF-62F6A91404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487" y="1756480"/>
            <a:ext cx="2556587" cy="1917441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C55C159-3155-4434-8EC2-BDFC32E037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23" y="903349"/>
            <a:ext cx="2556587" cy="1917441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2C48C91-1BDD-4CDF-963A-EAA5E1FDAC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23" y="2820790"/>
            <a:ext cx="2556586" cy="1917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BFF773-EE69-4B2C-8EFD-D84CA37F4B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2332" y="911621"/>
            <a:ext cx="2556587" cy="1917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5634D-A1B9-4EF3-ADF8-600129EFDC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31" y="2837332"/>
            <a:ext cx="2556585" cy="1917439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168C7A12-F124-4393-BC74-BBEE98456F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02" y="919890"/>
            <a:ext cx="2556587" cy="1917440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DDBFEB59-305D-460F-8E5A-755845D80D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87" y="2845599"/>
            <a:ext cx="2556587" cy="19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24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915BFD-5425-4246-A1BE-7FCBECA0A6F4}" type="datetime1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01.05.2022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56C52C0-EBBD-45DF-84C8-1CF56A85C390}" type="slidenum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15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90000"/>
              </a:lnSpc>
            </a:pPr>
            <a:r>
              <a:rPr lang="en-AU" sz="2400" b="1" spc="-1" dirty="0">
                <a:solidFill>
                  <a:srgbClr val="002E4F"/>
                </a:solidFill>
                <a:latin typeface="Roboto"/>
                <a:ea typeface="Roboto"/>
              </a:rPr>
              <a:t>Results – Scenario variation</a:t>
            </a:r>
            <a:endParaRPr lang="en-AU" sz="2400" spc="-1" dirty="0"/>
          </a:p>
        </p:txBody>
      </p:sp>
      <p:sp>
        <p:nvSpPr>
          <p:cNvPr id="292" name="CustomShape 5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Reiner Lemoine Stiftung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15B73-EDCB-44C5-BC57-E7C67F9F1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19" y="1857275"/>
            <a:ext cx="1448002" cy="1428949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E4BF952-1074-4A25-8B42-7E91FE84D4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57" y="819145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3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915BFD-5425-4246-A1BE-7FCBECA0A6F4}" type="datetime1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01.05.2022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56C52C0-EBBD-45DF-84C8-1CF56A85C390}" type="slidenum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16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2400" b="1" spc="-1" dirty="0">
                <a:solidFill>
                  <a:srgbClr val="002E4F"/>
                </a:solidFill>
                <a:latin typeface="Roboto"/>
                <a:ea typeface="Roboto"/>
              </a:rPr>
              <a:t>Limitations</a:t>
            </a:r>
            <a:endParaRPr lang="en-GB" sz="2400" spc="-1" dirty="0"/>
          </a:p>
        </p:txBody>
      </p:sp>
      <p:sp>
        <p:nvSpPr>
          <p:cNvPr id="292" name="CustomShape 5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Reiner Lemoine Stiftung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628561" y="1059873"/>
            <a:ext cx="8106730" cy="3622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0">
            <a:noAutofit/>
          </a:bodyPr>
          <a:lstStyle/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  <a:cs typeface="DejaVu Sans"/>
              </a:rPr>
              <a:t>Single weather year: 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Will underestimate required storage, especially seasonal</a:t>
            </a: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Flexible units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Limited shifting of EV: </a:t>
            </a: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Will underestimate flexibility </a:t>
            </a: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  <a:sym typeface="Wingdings" panose="05000000000000000000" pitchFamily="2" charset="2"/>
              </a:rPr>
              <a:t> Outlook: Look at more flexible shifting and V2G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Heat pumps: </a:t>
            </a: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  <a:sym typeface="Wingdings" panose="05000000000000000000" pitchFamily="2" charset="2"/>
              </a:rPr>
              <a:t>Building mass not taken into consideration: Will underestimate flexibility  Outlook: Include in investigations</a:t>
            </a: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Dispatchable power plants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  <a:sym typeface="Wingdings" panose="05000000000000000000" pitchFamily="2" charset="2"/>
              </a:rPr>
              <a:t>So far not taken into consideration: Can provide part of the required flexibility  Outlook: Should be included in further model development</a:t>
            </a: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Grid topology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  <a:sym typeface="Wingdings" panose="05000000000000000000" pitchFamily="2" charset="2"/>
              </a:rPr>
              <a:t>So far not taken into consideration: Will limit the flexibility potential when constrained  Outlook: Look at influence of different granularities</a:t>
            </a:r>
            <a:endParaRPr lang="en-GB" sz="1400" spc="-1" dirty="0">
              <a:solidFill>
                <a:srgbClr val="002E4F"/>
              </a:solidFill>
              <a:latin typeface="Roboto Light"/>
              <a:ea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6000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915BFD-5425-4246-A1BE-7FCBECA0A6F4}" type="datetime1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01.05.2022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56C52C0-EBBD-45DF-84C8-1CF56A85C390}" type="slidenum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17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2400" b="1" spc="-1" dirty="0">
                <a:solidFill>
                  <a:srgbClr val="002E4F"/>
                </a:solidFill>
                <a:latin typeface="Roboto"/>
                <a:ea typeface="Roboto"/>
              </a:rPr>
              <a:t>Limitations</a:t>
            </a:r>
            <a:endParaRPr lang="en-GB" sz="2400" spc="-1" dirty="0"/>
          </a:p>
        </p:txBody>
      </p:sp>
      <p:sp>
        <p:nvSpPr>
          <p:cNvPr id="292" name="CustomShape 5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Reiner Lemoine Stiftung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628561" y="1059873"/>
            <a:ext cx="8106730" cy="3622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0">
            <a:noAutofit/>
          </a:bodyPr>
          <a:lstStyle/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  <a:cs typeface="DejaVu Sans"/>
              </a:rPr>
              <a:t>Timeseries: 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Standard load profiles – Might change in the future?</a:t>
            </a: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Balancing</a:t>
            </a: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: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So far scaled with constant factor: Might be more efficient to distribute to DGs more intelligently (timeseries of scaling, different for different DGs): might decrease required temporal flexibility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So far only exchange with transmission grid: Inter-DG exchange might also be interesting to look at</a:t>
            </a:r>
          </a:p>
        </p:txBody>
      </p:sp>
    </p:spTree>
    <p:extLst>
      <p:ext uri="{BB962C8B-B14F-4D97-AF65-F5344CB8AC3E}">
        <p14:creationId xmlns:p14="http://schemas.microsoft.com/office/powerpoint/2010/main" val="13173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915BFD-5425-4246-A1BE-7FCBECA0A6F4}" type="datetime1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01.05.2022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56C52C0-EBBD-45DF-84C8-1CF56A85C390}" type="slidenum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18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2400" b="1" spc="-1" dirty="0">
                <a:solidFill>
                  <a:srgbClr val="002E4F"/>
                </a:solidFill>
                <a:latin typeface="Roboto"/>
                <a:ea typeface="Roboto"/>
              </a:rPr>
              <a:t>Conclusions</a:t>
            </a:r>
            <a:endParaRPr lang="en-GB" sz="2400" spc="-1" dirty="0"/>
          </a:p>
        </p:txBody>
      </p:sp>
      <p:sp>
        <p:nvSpPr>
          <p:cNvPr id="292" name="CustomShape 5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Reiner Lemoine Stiftung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628561" y="1059873"/>
            <a:ext cx="8106730" cy="3622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0">
            <a:noAutofit/>
          </a:bodyPr>
          <a:lstStyle/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  <a:cs typeface="DejaVu Sans"/>
              </a:rPr>
              <a:t>Methodology: 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Introduce method to quantify storage/ load shifting needs to balance supply and demand</a:t>
            </a: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Content</a:t>
            </a: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: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Grids display very different flexibility demands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New consumers also have different influence </a:t>
            </a:r>
          </a:p>
        </p:txBody>
      </p:sp>
    </p:spTree>
    <p:extLst>
      <p:ext uri="{BB962C8B-B14F-4D97-AF65-F5344CB8AC3E}">
        <p14:creationId xmlns:p14="http://schemas.microsoft.com/office/powerpoint/2010/main" val="1476801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915BFD-5425-4246-A1BE-7FCBECA0A6F4}" type="datetime1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01.05.2022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56C52C0-EBBD-45DF-84C8-1CF56A85C390}" type="slidenum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19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2400" b="1" spc="-1" dirty="0">
                <a:solidFill>
                  <a:srgbClr val="002E4F"/>
                </a:solidFill>
                <a:latin typeface="Roboto"/>
                <a:ea typeface="Roboto"/>
              </a:rPr>
              <a:t>Mostafa changes</a:t>
            </a:r>
            <a:endParaRPr lang="en-GB" sz="2400" spc="-1" dirty="0"/>
          </a:p>
        </p:txBody>
      </p:sp>
      <p:sp>
        <p:nvSpPr>
          <p:cNvPr id="292" name="CustomShape 5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Reiner Lemoine Stiftung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628561" y="1059873"/>
            <a:ext cx="8106730" cy="3622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0">
            <a:noAutofit/>
          </a:bodyPr>
          <a:lstStyle/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  <a:cs typeface="DejaVu Sans"/>
              </a:rPr>
              <a:t>AAAX</a:t>
            </a:r>
            <a:endParaRPr lang="en-GB" sz="1400" spc="-1" dirty="0">
              <a:solidFill>
                <a:srgbClr val="002E4F"/>
              </a:solidFill>
              <a:latin typeface="Roboto Light"/>
              <a:ea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825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915BFD-5425-4246-A1BE-7FCBECA0A6F4}" type="datetime1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01.05.2022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56C52C0-EBBD-45DF-84C8-1CF56A85C390}" type="slidenum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2400" b="1" spc="-1">
                <a:solidFill>
                  <a:srgbClr val="002E4F"/>
                </a:solidFill>
                <a:latin typeface="Roboto"/>
                <a:ea typeface="Roboto"/>
              </a:rPr>
              <a:t>Introduction</a:t>
            </a:r>
            <a:endParaRPr lang="en-GB" sz="2400" spc="-1"/>
          </a:p>
        </p:txBody>
      </p:sp>
      <p:sp>
        <p:nvSpPr>
          <p:cNvPr id="292" name="CustomShape 5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Reiner Lemoine Stiftung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628561" y="1059873"/>
            <a:ext cx="8106730" cy="3622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0">
            <a:noAutofit/>
          </a:bodyPr>
          <a:lstStyle/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  <a:cs typeface="DejaVu Sans"/>
              </a:rPr>
              <a:t>Paradigm shifts: 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>
                <a:solidFill>
                  <a:srgbClr val="002E4F"/>
                </a:solidFill>
                <a:latin typeface="Roboto Light"/>
                <a:ea typeface="Roboto Light"/>
              </a:rPr>
              <a:t>Not generation will follow demand, but </a:t>
            </a:r>
            <a:r>
              <a:rPr lang="en-GB" sz="1400" b="1" spc="-1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flexible demand and storage </a:t>
            </a:r>
            <a:r>
              <a:rPr lang="en-GB" sz="1400" spc="-1">
                <a:solidFill>
                  <a:srgbClr val="002E4F"/>
                </a:solidFill>
                <a:latin typeface="Roboto Light"/>
                <a:ea typeface="Roboto Light"/>
              </a:rPr>
              <a:t>will follow supply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>
                <a:solidFill>
                  <a:srgbClr val="002E4F"/>
                </a:solidFill>
                <a:latin typeface="Roboto Light"/>
                <a:ea typeface="Roboto Light"/>
              </a:rPr>
              <a:t>From central to </a:t>
            </a:r>
            <a:r>
              <a:rPr lang="en-GB" sz="1400" b="1" spc="-1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distributed</a:t>
            </a:r>
            <a:r>
              <a:rPr lang="en-GB" sz="1400" spc="-1">
                <a:solidFill>
                  <a:srgbClr val="002E4F"/>
                </a:solidFill>
                <a:latin typeface="Roboto Light"/>
                <a:ea typeface="Roboto Light"/>
              </a:rPr>
              <a:t> generation – and flexibility provision? </a:t>
            </a:r>
          </a:p>
          <a:p>
            <a:pPr marL="1200150" lvl="2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>
                <a:solidFill>
                  <a:srgbClr val="002E4F"/>
                </a:solidFill>
                <a:latin typeface="Roboto Light"/>
                <a:ea typeface="Roboto Light"/>
              </a:rPr>
              <a:t>A high number of flexible units will be located in distribution grids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>
                <a:solidFill>
                  <a:srgbClr val="002E4F"/>
                </a:solidFill>
                <a:latin typeface="Roboto Light"/>
                <a:ea typeface="Roboto Light"/>
              </a:rPr>
              <a:t>Concept of </a:t>
            </a:r>
            <a:r>
              <a:rPr lang="en-GB" sz="1400" b="1" spc="-1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connected cellular approach </a:t>
            </a:r>
            <a:r>
              <a:rPr lang="en-GB" sz="1400" spc="-1">
                <a:solidFill>
                  <a:srgbClr val="002E4F"/>
                </a:solidFill>
                <a:latin typeface="Roboto Light"/>
                <a:ea typeface="Roboto Light"/>
              </a:rPr>
              <a:t>– DG as cells</a:t>
            </a:r>
          </a:p>
          <a:p>
            <a:pPr marL="1200150" lvl="2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>
                <a:solidFill>
                  <a:srgbClr val="002E4F"/>
                </a:solidFill>
                <a:latin typeface="Roboto Light"/>
                <a:ea typeface="Roboto Light"/>
              </a:rPr>
              <a:t>DGs can be very differently composed – behaviour will likely differ</a:t>
            </a:r>
          </a:p>
          <a:p>
            <a:pPr defTabSz="914378">
              <a:lnSpc>
                <a:spcPct val="90000"/>
              </a:lnSpc>
              <a:spcBef>
                <a:spcPts val="751"/>
              </a:spcBef>
              <a:defRPr/>
            </a:pPr>
            <a:endParaRPr lang="en-GB" sz="1400" spc="-1">
              <a:solidFill>
                <a:srgbClr val="002E4F"/>
              </a:solidFill>
              <a:latin typeface="Roboto Light"/>
              <a:ea typeface="Roboto Light"/>
            </a:endParaRPr>
          </a:p>
          <a:p>
            <a:pPr defTabSz="914378">
              <a:lnSpc>
                <a:spcPct val="90000"/>
              </a:lnSpc>
              <a:spcBef>
                <a:spcPts val="751"/>
              </a:spcBef>
              <a:defRPr/>
            </a:pPr>
            <a:r>
              <a:rPr lang="en-GB" sz="1400" spc="-1">
                <a:solidFill>
                  <a:srgbClr val="002E4F"/>
                </a:solidFill>
                <a:latin typeface="Roboto Light"/>
                <a:ea typeface="Roboto Light"/>
                <a:cs typeface="DejaVu Sans"/>
              </a:rPr>
              <a:t>Research questions: </a:t>
            </a: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>
                <a:solidFill>
                  <a:srgbClr val="002E4F"/>
                </a:solidFill>
                <a:latin typeface="Roboto Light"/>
                <a:ea typeface="Roboto Light"/>
                <a:cs typeface="DejaVu Sans"/>
              </a:rPr>
              <a:t>What </a:t>
            </a:r>
            <a:r>
              <a:rPr lang="en-GB" sz="1400" b="1" spc="-1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flexibility demand </a:t>
            </a:r>
            <a:r>
              <a:rPr lang="en-GB" sz="1400" spc="-1">
                <a:solidFill>
                  <a:srgbClr val="002E4F"/>
                </a:solidFill>
                <a:latin typeface="Roboto Light"/>
                <a:ea typeface="Roboto Light"/>
                <a:cs typeface="DejaVu Sans"/>
              </a:rPr>
              <a:t>in terms of storage and energy shifting are to be expected in high RES systems within different types of distribution grids?</a:t>
            </a: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>
                <a:solidFill>
                  <a:srgbClr val="002E4F"/>
                </a:solidFill>
                <a:latin typeface="Roboto Light"/>
                <a:ea typeface="Roboto Light"/>
                <a:cs typeface="DejaVu Sans"/>
              </a:rPr>
              <a:t>How does this flexibility demand change with the deployment of </a:t>
            </a:r>
            <a:r>
              <a:rPr lang="en-GB" sz="1400" b="1" spc="-1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 consumers </a:t>
            </a:r>
            <a:r>
              <a:rPr lang="en-GB" sz="1400" spc="-1">
                <a:solidFill>
                  <a:srgbClr val="002E4F"/>
                </a:solidFill>
                <a:latin typeface="Roboto Light"/>
                <a:ea typeface="Roboto Light"/>
                <a:cs typeface="DejaVu Sans"/>
              </a:rPr>
              <a:t>(EVs and HPs)?</a:t>
            </a: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>
                <a:solidFill>
                  <a:srgbClr val="002E4F"/>
                </a:solidFill>
                <a:latin typeface="Roboto Light"/>
                <a:ea typeface="Roboto Light"/>
                <a:cs typeface="DejaVu Sans"/>
              </a:rPr>
              <a:t>What </a:t>
            </a:r>
            <a:r>
              <a:rPr lang="en-GB" sz="1400" b="1" spc="-1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potential </a:t>
            </a:r>
            <a:r>
              <a:rPr lang="en-GB" sz="1400" spc="-1">
                <a:solidFill>
                  <a:srgbClr val="002E4F"/>
                </a:solidFill>
                <a:latin typeface="Roboto Light"/>
                <a:ea typeface="Roboto Light"/>
                <a:cs typeface="DejaVu Sans"/>
              </a:rPr>
              <a:t>do these new consumers offer to reduce the flexibility demand?</a:t>
            </a: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endParaRPr lang="en-GB" sz="1400" spc="-1">
              <a:solidFill>
                <a:schemeClr val="accent4"/>
              </a:solidFill>
              <a:latin typeface="Roboto Light"/>
              <a:ea typeface="Roboto Light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6029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915BFD-5425-4246-A1BE-7FCBECA0A6F4}" type="datetime1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01.05.2022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56C52C0-EBBD-45DF-84C8-1CF56A85C390}" type="slidenum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3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2400" b="1" spc="-1" dirty="0">
                <a:solidFill>
                  <a:srgbClr val="002E4F"/>
                </a:solidFill>
                <a:latin typeface="Roboto"/>
                <a:ea typeface="Roboto"/>
              </a:rPr>
              <a:t>Background</a:t>
            </a:r>
            <a:endParaRPr lang="en-GB" sz="2400" spc="-1" dirty="0"/>
          </a:p>
        </p:txBody>
      </p:sp>
      <p:sp>
        <p:nvSpPr>
          <p:cNvPr id="292" name="CustomShape 5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Reiner Lemoine Stiftung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628561" y="1059873"/>
            <a:ext cx="8106730" cy="3622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0">
            <a:noAutofit/>
          </a:bodyPr>
          <a:lstStyle/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  <a:cs typeface="DejaVu Sans"/>
              </a:rPr>
              <a:t>Flexibility quantification: 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Device/ building level: … 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National level: Nayak-Luke, </a:t>
            </a:r>
            <a:r>
              <a:rPr lang="en-GB" sz="1400" spc="-1" dirty="0" err="1">
                <a:solidFill>
                  <a:srgbClr val="002E4F"/>
                </a:solidFill>
                <a:latin typeface="Roboto Light"/>
                <a:ea typeface="Roboto Light"/>
              </a:rPr>
              <a:t>Kondziella</a:t>
            </a: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 …</a:t>
            </a:r>
          </a:p>
          <a:p>
            <a:pPr defTabSz="914378">
              <a:lnSpc>
                <a:spcPct val="90000"/>
              </a:lnSpc>
              <a:spcBef>
                <a:spcPts val="751"/>
              </a:spcBef>
              <a:defRPr/>
            </a:pPr>
            <a:endParaRPr lang="en-GB" sz="1400" spc="-1" dirty="0">
              <a:solidFill>
                <a:srgbClr val="002E4F"/>
              </a:solidFill>
              <a:latin typeface="Roboto Light"/>
              <a:ea typeface="Roboto Light"/>
            </a:endParaRPr>
          </a:p>
          <a:p>
            <a:pPr defTabSz="914378">
              <a:lnSpc>
                <a:spcPct val="90000"/>
              </a:lnSpc>
              <a:spcBef>
                <a:spcPts val="751"/>
              </a:spcBef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  <a:cs typeface="DejaVu Sans"/>
              </a:rPr>
              <a:t>Takeaway: </a:t>
            </a: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  <a:cs typeface="DejaVu Sans"/>
              </a:rPr>
              <a:t>No studies on the intermediate level – either very detailed or very broad</a:t>
            </a: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endParaRPr lang="en-GB" sz="1400" spc="-1" dirty="0">
              <a:solidFill>
                <a:schemeClr val="accent4"/>
              </a:solidFill>
              <a:latin typeface="Roboto Light"/>
              <a:ea typeface="Roboto Light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51704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915BFD-5425-4246-A1BE-7FCBECA0A6F4}" type="datetime1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01.05.2022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56C52C0-EBBD-45DF-84C8-1CF56A85C390}" type="slidenum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4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2400" b="1" spc="-1">
                <a:solidFill>
                  <a:srgbClr val="002E4F"/>
                </a:solidFill>
                <a:latin typeface="Roboto"/>
                <a:ea typeface="Roboto"/>
              </a:rPr>
              <a:t>Methodology</a:t>
            </a:r>
            <a:endParaRPr lang="en-GB" sz="2400" spc="-1"/>
          </a:p>
        </p:txBody>
      </p:sp>
      <p:sp>
        <p:nvSpPr>
          <p:cNvPr id="292" name="CustomShape 5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Reiner Lemoine Stiftung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5" name="Grafik 3">
            <a:extLst>
              <a:ext uri="{FF2B5EF4-FFF2-40B4-BE49-F238E27FC236}">
                <a16:creationId xmlns:a16="http://schemas.microsoft.com/office/drawing/2014/main" id="{A1FB75AB-51A2-4FD8-B3F3-EAA61D6A8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01"/>
          <a:stretch/>
        </p:blipFill>
        <p:spPr>
          <a:xfrm>
            <a:off x="3715335" y="1057614"/>
            <a:ext cx="654449" cy="442038"/>
          </a:xfrm>
          <a:prstGeom prst="rect">
            <a:avLst/>
          </a:prstGeom>
        </p:spPr>
      </p:pic>
      <p:pic>
        <p:nvPicPr>
          <p:cNvPr id="30" name="Grafik 7" descr="Elektroauto mit einfarbiger Füllung">
            <a:extLst>
              <a:ext uri="{FF2B5EF4-FFF2-40B4-BE49-F238E27FC236}">
                <a16:creationId xmlns:a16="http://schemas.microsoft.com/office/drawing/2014/main" id="{479230C1-F483-43F3-9B8D-9FC6F667C9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6894" y="999096"/>
            <a:ext cx="498587" cy="497060"/>
          </a:xfrm>
          <a:prstGeom prst="rect">
            <a:avLst/>
          </a:prstGeom>
        </p:spPr>
      </p:pic>
      <p:sp>
        <p:nvSpPr>
          <p:cNvPr id="31" name="Abgerundetes Rechteck 9">
            <a:extLst>
              <a:ext uri="{FF2B5EF4-FFF2-40B4-BE49-F238E27FC236}">
                <a16:creationId xmlns:a16="http://schemas.microsoft.com/office/drawing/2014/main" id="{BBA0C54B-D23C-4820-B2E4-5EA70F85A1C0}"/>
              </a:ext>
            </a:extLst>
          </p:cNvPr>
          <p:cNvSpPr/>
          <p:nvPr/>
        </p:nvSpPr>
        <p:spPr>
          <a:xfrm>
            <a:off x="510862" y="2324350"/>
            <a:ext cx="7164360" cy="1070408"/>
          </a:xfrm>
          <a:prstGeom prst="roundRect">
            <a:avLst>
              <a:gd name="adj" fmla="val 8777"/>
            </a:avLst>
          </a:prstGeom>
          <a:noFill/>
          <a:ln>
            <a:solidFill>
              <a:srgbClr val="002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0"/>
          </a:p>
        </p:txBody>
      </p:sp>
      <p:sp>
        <p:nvSpPr>
          <p:cNvPr id="32" name="Textfeld 10">
            <a:extLst>
              <a:ext uri="{FF2B5EF4-FFF2-40B4-BE49-F238E27FC236}">
                <a16:creationId xmlns:a16="http://schemas.microsoft.com/office/drawing/2014/main" id="{702121EB-6467-44E1-9E1D-3604AE55F854}"/>
              </a:ext>
            </a:extLst>
          </p:cNvPr>
          <p:cNvSpPr txBox="1"/>
          <p:nvPr/>
        </p:nvSpPr>
        <p:spPr>
          <a:xfrm>
            <a:off x="566669" y="2367622"/>
            <a:ext cx="5849571" cy="98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Balancing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Assumption: DGs will either consume from or contribute a certain share to transmission grid</a:t>
            </a: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Germany-wide generation timeseries is scaled and added to distribution grids</a:t>
            </a:r>
          </a:p>
        </p:txBody>
      </p:sp>
      <p:sp>
        <p:nvSpPr>
          <p:cNvPr id="33" name="Abgerundetes Rechteck 14">
            <a:extLst>
              <a:ext uri="{FF2B5EF4-FFF2-40B4-BE49-F238E27FC236}">
                <a16:creationId xmlns:a16="http://schemas.microsoft.com/office/drawing/2014/main" id="{1C2161A2-157F-49CA-ABE9-66F60C7F9669}"/>
              </a:ext>
            </a:extLst>
          </p:cNvPr>
          <p:cNvSpPr/>
          <p:nvPr/>
        </p:nvSpPr>
        <p:spPr>
          <a:xfrm>
            <a:off x="510862" y="3651205"/>
            <a:ext cx="8270478" cy="1083522"/>
          </a:xfrm>
          <a:prstGeom prst="roundRect">
            <a:avLst>
              <a:gd name="adj" fmla="val 8777"/>
            </a:avLst>
          </a:prstGeom>
          <a:noFill/>
          <a:ln>
            <a:solidFill>
              <a:srgbClr val="002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0"/>
          </a:p>
        </p:txBody>
      </p:sp>
      <p:sp>
        <p:nvSpPr>
          <p:cNvPr id="34" name="Textfeld 15">
            <a:extLst>
              <a:ext uri="{FF2B5EF4-FFF2-40B4-BE49-F238E27FC236}">
                <a16:creationId xmlns:a16="http://schemas.microsoft.com/office/drawing/2014/main" id="{E3886C66-60FB-4999-98D2-CC62C9509DF1}"/>
              </a:ext>
            </a:extLst>
          </p:cNvPr>
          <p:cNvSpPr txBox="1"/>
          <p:nvPr/>
        </p:nvSpPr>
        <p:spPr>
          <a:xfrm>
            <a:off x="560589" y="3721269"/>
            <a:ext cx="6823298" cy="98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 quantification</a:t>
            </a: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equivalent and time shifting model to assess shifting and storage demand on different timescales</a:t>
            </a:r>
            <a:endParaRPr lang="en-GB" sz="1200" i="1" spc="-1" dirty="0">
              <a:solidFill>
                <a:srgbClr val="002E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 of the influence of flexible units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Pfeil nach unten 20">
            <a:extLst>
              <a:ext uri="{FF2B5EF4-FFF2-40B4-BE49-F238E27FC236}">
                <a16:creationId xmlns:a16="http://schemas.microsoft.com/office/drawing/2014/main" id="{5F8287C9-153D-41E9-8EB7-85FF2A8C5FE4}"/>
              </a:ext>
            </a:extLst>
          </p:cNvPr>
          <p:cNvSpPr/>
          <p:nvPr/>
        </p:nvSpPr>
        <p:spPr>
          <a:xfrm>
            <a:off x="8114815" y="2194681"/>
            <a:ext cx="212781" cy="1351127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9" name="Pfeil nach unten 21">
            <a:extLst>
              <a:ext uri="{FF2B5EF4-FFF2-40B4-BE49-F238E27FC236}">
                <a16:creationId xmlns:a16="http://schemas.microsoft.com/office/drawing/2014/main" id="{F198CC6A-F5BC-466D-BFF2-E3EE09A26D85}"/>
              </a:ext>
            </a:extLst>
          </p:cNvPr>
          <p:cNvSpPr/>
          <p:nvPr/>
        </p:nvSpPr>
        <p:spPr>
          <a:xfrm>
            <a:off x="4411346" y="3450627"/>
            <a:ext cx="212781" cy="137761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40" name="Grafik 3">
            <a:extLst>
              <a:ext uri="{FF2B5EF4-FFF2-40B4-BE49-F238E27FC236}">
                <a16:creationId xmlns:a16="http://schemas.microsoft.com/office/drawing/2014/main" id="{1C1694B8-FE7C-4E08-BDBD-D7BECC45B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611" y="3721269"/>
            <a:ext cx="1179749" cy="90369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D41EF66-5D83-45E8-8DB1-4596F3A52F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7832" y="2492399"/>
            <a:ext cx="488430" cy="65615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6385821-AE16-410F-A975-A8AD3AEEAD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79348" y="2542898"/>
            <a:ext cx="250142" cy="181519"/>
          </a:xfrm>
          <a:prstGeom prst="rect">
            <a:avLst/>
          </a:prstGeom>
        </p:spPr>
      </p:pic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E60C6506-0B54-4704-B73C-DD27793DE5E3}"/>
              </a:ext>
            </a:extLst>
          </p:cNvPr>
          <p:cNvCxnSpPr>
            <a:cxnSpLocks/>
          </p:cNvCxnSpPr>
          <p:nvPr/>
        </p:nvCxnSpPr>
        <p:spPr>
          <a:xfrm flipV="1">
            <a:off x="6759887" y="2724417"/>
            <a:ext cx="561965" cy="919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4B84C67D-F2EB-4766-80CC-E2F5A0BDD6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24661" y="2581042"/>
            <a:ext cx="511062" cy="103921"/>
          </a:xfrm>
          <a:prstGeom prst="curvedConnector3">
            <a:avLst>
              <a:gd name="adj1" fmla="val 886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feil nach unten 20">
            <a:extLst>
              <a:ext uri="{FF2B5EF4-FFF2-40B4-BE49-F238E27FC236}">
                <a16:creationId xmlns:a16="http://schemas.microsoft.com/office/drawing/2014/main" id="{87F504D0-D8DE-4F59-9F3D-B1DB7AC46079}"/>
              </a:ext>
            </a:extLst>
          </p:cNvPr>
          <p:cNvSpPr/>
          <p:nvPr/>
        </p:nvSpPr>
        <p:spPr>
          <a:xfrm rot="5400000">
            <a:off x="4373836" y="1533666"/>
            <a:ext cx="212781" cy="137761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C:\Users\aheider\Documents\Grids</a:t>
            </a:r>
          </a:p>
        </p:txBody>
      </p:sp>
      <p:sp>
        <p:nvSpPr>
          <p:cNvPr id="29" name="Textfeld 6">
            <a:extLst>
              <a:ext uri="{FF2B5EF4-FFF2-40B4-BE49-F238E27FC236}">
                <a16:creationId xmlns:a16="http://schemas.microsoft.com/office/drawing/2014/main" id="{D7723945-612D-4438-9B64-D20FA40B103C}"/>
              </a:ext>
            </a:extLst>
          </p:cNvPr>
          <p:cNvSpPr txBox="1"/>
          <p:nvPr/>
        </p:nvSpPr>
        <p:spPr>
          <a:xfrm>
            <a:off x="4655785" y="1055003"/>
            <a:ext cx="4039696" cy="81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Flexible units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 representation through flexibility bands</a:t>
            </a:r>
            <a:endParaRPr lang="en-GB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Optimisation formulation of heat pump incl. storage</a:t>
            </a:r>
            <a:endParaRPr lang="en-GB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">
            <a:extLst>
              <a:ext uri="{FF2B5EF4-FFF2-40B4-BE49-F238E27FC236}">
                <a16:creationId xmlns:a16="http://schemas.microsoft.com/office/drawing/2014/main" id="{9AAE30A7-9105-4003-9D87-94017F8EE4C4}"/>
              </a:ext>
            </a:extLst>
          </p:cNvPr>
          <p:cNvSpPr txBox="1"/>
          <p:nvPr/>
        </p:nvSpPr>
        <p:spPr>
          <a:xfrm>
            <a:off x="566670" y="1110754"/>
            <a:ext cx="3703640" cy="116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grids (DGs)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i="1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ding0</a:t>
            </a: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-grids clustered into </a:t>
            </a: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representative grids</a:t>
            </a: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based on </a:t>
            </a:r>
            <a:r>
              <a:rPr lang="en-GB" sz="1200" i="1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eGo100</a:t>
            </a: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-scenario and </a:t>
            </a:r>
            <a:r>
              <a:rPr lang="en-GB" sz="1200" i="1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NEP2035</a:t>
            </a: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bgerundetes Rechteck 1">
            <a:extLst>
              <a:ext uri="{FF2B5EF4-FFF2-40B4-BE49-F238E27FC236}">
                <a16:creationId xmlns:a16="http://schemas.microsoft.com/office/drawing/2014/main" id="{109BC08E-4068-460C-A07C-B70CB9BACEF8}"/>
              </a:ext>
            </a:extLst>
          </p:cNvPr>
          <p:cNvSpPr/>
          <p:nvPr/>
        </p:nvSpPr>
        <p:spPr>
          <a:xfrm>
            <a:off x="510861" y="1025242"/>
            <a:ext cx="3858923" cy="1077429"/>
          </a:xfrm>
          <a:prstGeom prst="roundRect">
            <a:avLst>
              <a:gd name="adj" fmla="val 8777"/>
            </a:avLst>
          </a:prstGeom>
          <a:noFill/>
          <a:ln>
            <a:solidFill>
              <a:srgbClr val="002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0"/>
          </a:p>
        </p:txBody>
      </p:sp>
      <p:sp>
        <p:nvSpPr>
          <p:cNvPr id="28" name="Abgerundetes Rechteck 5">
            <a:extLst>
              <a:ext uri="{FF2B5EF4-FFF2-40B4-BE49-F238E27FC236}">
                <a16:creationId xmlns:a16="http://schemas.microsoft.com/office/drawing/2014/main" id="{FA16ADBB-B939-4CAF-8459-CF73E9629D54}"/>
              </a:ext>
            </a:extLst>
          </p:cNvPr>
          <p:cNvSpPr/>
          <p:nvPr/>
        </p:nvSpPr>
        <p:spPr>
          <a:xfrm>
            <a:off x="4596226" y="1025242"/>
            <a:ext cx="4185114" cy="1077429"/>
          </a:xfrm>
          <a:prstGeom prst="roundRect">
            <a:avLst>
              <a:gd name="adj" fmla="val 8777"/>
            </a:avLst>
          </a:prstGeom>
          <a:noFill/>
          <a:ln>
            <a:solidFill>
              <a:srgbClr val="002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0"/>
          </a:p>
        </p:txBody>
      </p:sp>
      <p:sp>
        <p:nvSpPr>
          <p:cNvPr id="35" name="Pfeil nach unten 20">
            <a:extLst>
              <a:ext uri="{FF2B5EF4-FFF2-40B4-BE49-F238E27FC236}">
                <a16:creationId xmlns:a16="http://schemas.microsoft.com/office/drawing/2014/main" id="{B7F4AA99-8137-4792-AEEF-8B1DDCCC5CFA}"/>
              </a:ext>
            </a:extLst>
          </p:cNvPr>
          <p:cNvSpPr/>
          <p:nvPr/>
        </p:nvSpPr>
        <p:spPr>
          <a:xfrm>
            <a:off x="2472099" y="2141108"/>
            <a:ext cx="212781" cy="137761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71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915BFD-5425-4246-A1BE-7FCBECA0A6F4}" type="datetime1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01.05.2022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56C52C0-EBBD-45DF-84C8-1CF56A85C390}" type="slidenum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5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2400" b="1" spc="-1">
                <a:solidFill>
                  <a:srgbClr val="002E4F"/>
                </a:solidFill>
                <a:latin typeface="Roboto"/>
                <a:ea typeface="Roboto"/>
              </a:rPr>
              <a:t>Methodology</a:t>
            </a:r>
            <a:endParaRPr lang="en-GB" sz="2400" spc="-1"/>
          </a:p>
        </p:txBody>
      </p:sp>
      <p:sp>
        <p:nvSpPr>
          <p:cNvPr id="292" name="CustomShape 5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Reiner Lemoine Stiftung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5" name="Grafik 3">
            <a:extLst>
              <a:ext uri="{FF2B5EF4-FFF2-40B4-BE49-F238E27FC236}">
                <a16:creationId xmlns:a16="http://schemas.microsoft.com/office/drawing/2014/main" id="{A1FB75AB-51A2-4FD8-B3F3-EAA61D6A8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01"/>
          <a:stretch/>
        </p:blipFill>
        <p:spPr>
          <a:xfrm>
            <a:off x="3715335" y="1057614"/>
            <a:ext cx="654449" cy="442038"/>
          </a:xfrm>
          <a:prstGeom prst="rect">
            <a:avLst/>
          </a:prstGeom>
        </p:spPr>
      </p:pic>
      <p:sp>
        <p:nvSpPr>
          <p:cNvPr id="27" name="Textfeld 2">
            <a:extLst>
              <a:ext uri="{FF2B5EF4-FFF2-40B4-BE49-F238E27FC236}">
                <a16:creationId xmlns:a16="http://schemas.microsoft.com/office/drawing/2014/main" id="{9AAE30A7-9105-4003-9D87-94017F8EE4C4}"/>
              </a:ext>
            </a:extLst>
          </p:cNvPr>
          <p:cNvSpPr txBox="1"/>
          <p:nvPr/>
        </p:nvSpPr>
        <p:spPr>
          <a:xfrm>
            <a:off x="566670" y="1110754"/>
            <a:ext cx="3703640" cy="116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grids (DGs)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i="1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ding0</a:t>
            </a: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-grids clustered into </a:t>
            </a: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representative grids</a:t>
            </a: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based on </a:t>
            </a:r>
            <a:r>
              <a:rPr lang="en-GB" sz="1200" i="1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eGo100</a:t>
            </a: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-scenario and </a:t>
            </a:r>
            <a:r>
              <a:rPr lang="en-GB" sz="1200" i="1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NEP2035</a:t>
            </a: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bgerundetes Rechteck 1">
            <a:extLst>
              <a:ext uri="{FF2B5EF4-FFF2-40B4-BE49-F238E27FC236}">
                <a16:creationId xmlns:a16="http://schemas.microsoft.com/office/drawing/2014/main" id="{109BC08E-4068-460C-A07C-B70CB9BACEF8}"/>
              </a:ext>
            </a:extLst>
          </p:cNvPr>
          <p:cNvSpPr/>
          <p:nvPr/>
        </p:nvSpPr>
        <p:spPr>
          <a:xfrm>
            <a:off x="510861" y="1025242"/>
            <a:ext cx="3858923" cy="1077429"/>
          </a:xfrm>
          <a:prstGeom prst="roundRect">
            <a:avLst>
              <a:gd name="adj" fmla="val 8777"/>
            </a:avLst>
          </a:prstGeom>
          <a:noFill/>
          <a:ln>
            <a:solidFill>
              <a:srgbClr val="002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0"/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3028A744-525F-440E-951D-3CFF0D0672B8}"/>
              </a:ext>
            </a:extLst>
          </p:cNvPr>
          <p:cNvSpPr/>
          <p:nvPr/>
        </p:nvSpPr>
        <p:spPr>
          <a:xfrm>
            <a:off x="628561" y="2361713"/>
            <a:ext cx="8182930" cy="2564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0">
            <a:noAutofit/>
          </a:bodyPr>
          <a:lstStyle/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  <a:cs typeface="DejaVu Sans"/>
              </a:rPr>
              <a:t>ding0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To model grids with high shares of RES, use </a:t>
            </a: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eGo-100 grids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As in ego-project, use </a:t>
            </a: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timeseries</a:t>
            </a: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 from </a:t>
            </a:r>
            <a:r>
              <a:rPr lang="en-GB" sz="1400" spc="-1" dirty="0" err="1">
                <a:solidFill>
                  <a:srgbClr val="002E4F"/>
                </a:solidFill>
                <a:latin typeface="Roboto Light"/>
                <a:ea typeface="Roboto Light"/>
              </a:rPr>
              <a:t>oedb</a:t>
            </a: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 (cite ego-</a:t>
            </a:r>
            <a:r>
              <a:rPr lang="en-GB" sz="1400" spc="-1" dirty="0" err="1">
                <a:solidFill>
                  <a:srgbClr val="002E4F"/>
                </a:solidFill>
                <a:latin typeface="Roboto Light"/>
                <a:ea typeface="Roboto Light"/>
              </a:rPr>
              <a:t>Endbericht</a:t>
            </a: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), for dispatchable plants use Ulf`s timeseries (cite his thesis)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Use </a:t>
            </a: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representative grids</a:t>
            </a: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 as in Elia – </a:t>
            </a:r>
            <a:r>
              <a:rPr lang="en-GB" sz="1400" spc="-1" dirty="0">
                <a:solidFill>
                  <a:srgbClr val="FF0000"/>
                </a:solidFill>
                <a:latin typeface="Roboto Light"/>
                <a:ea typeface="Roboto Light"/>
              </a:rPr>
              <a:t>TODO: ask Birgit for urban grid (does not exist yet?)</a:t>
            </a: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Flexible units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Use numbers of </a:t>
            </a: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C-NEP2035</a:t>
            </a: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 for Germany-wide EVs and HPs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EVs:</a:t>
            </a: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 use same methodology as in Elia Paper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HPs:</a:t>
            </a: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 Scale with population density</a:t>
            </a:r>
            <a:endParaRPr lang="en-GB" sz="1400" spc="-1" dirty="0">
              <a:solidFill>
                <a:srgbClr val="002E4F"/>
              </a:solidFill>
              <a:latin typeface="Roboto Light"/>
              <a:ea typeface="Roboto Light"/>
              <a:cs typeface="DejaVu Sans"/>
            </a:endParaRP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endParaRPr lang="en-GB" sz="1400" spc="-1" dirty="0">
              <a:solidFill>
                <a:schemeClr val="accent4"/>
              </a:solidFill>
              <a:latin typeface="Roboto Light"/>
              <a:ea typeface="Roboto Light"/>
              <a:cs typeface="DejaVu Sans"/>
            </a:endParaRPr>
          </a:p>
        </p:txBody>
      </p:sp>
      <p:sp>
        <p:nvSpPr>
          <p:cNvPr id="37" name="Rechteck 14">
            <a:extLst>
              <a:ext uri="{FF2B5EF4-FFF2-40B4-BE49-F238E27FC236}">
                <a16:creationId xmlns:a16="http://schemas.microsoft.com/office/drawing/2014/main" id="{B03F00FB-A255-42BC-84BF-0AB2FD48EFBE}"/>
              </a:ext>
            </a:extLst>
          </p:cNvPr>
          <p:cNvSpPr/>
          <p:nvPr/>
        </p:nvSpPr>
        <p:spPr>
          <a:xfrm>
            <a:off x="5036500" y="1110754"/>
            <a:ext cx="2936791" cy="92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TODO: Update hydro and biomass/ gas power plants with scaled timeseries from ego100</a:t>
            </a:r>
          </a:p>
        </p:txBody>
      </p:sp>
    </p:spTree>
    <p:extLst>
      <p:ext uri="{BB962C8B-B14F-4D97-AF65-F5344CB8AC3E}">
        <p14:creationId xmlns:p14="http://schemas.microsoft.com/office/powerpoint/2010/main" val="157662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915BFD-5425-4246-A1BE-7FCBECA0A6F4}" type="datetime1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01.05.2022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56C52C0-EBBD-45DF-84C8-1CF56A85C390}" type="slidenum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6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90000"/>
              </a:lnSpc>
            </a:pPr>
            <a:r>
              <a:rPr lang="en-GB" sz="2400" b="1" spc="-1" dirty="0">
                <a:solidFill>
                  <a:srgbClr val="002E4F"/>
                </a:solidFill>
                <a:latin typeface="Roboto"/>
                <a:ea typeface="Roboto"/>
              </a:rPr>
              <a:t>Methodology – Flexible units</a:t>
            </a:r>
            <a:endParaRPr lang="en-GB" sz="2400" spc="-1" dirty="0"/>
          </a:p>
        </p:txBody>
      </p:sp>
      <p:sp>
        <p:nvSpPr>
          <p:cNvPr id="292" name="CustomShape 5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Reiner Lemoine Stiftung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30" name="Grafik 7" descr="Elektroauto mit einfarbiger Füllung">
            <a:extLst>
              <a:ext uri="{FF2B5EF4-FFF2-40B4-BE49-F238E27FC236}">
                <a16:creationId xmlns:a16="http://schemas.microsoft.com/office/drawing/2014/main" id="{479230C1-F483-43F3-9B8D-9FC6F667C9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6894" y="999096"/>
            <a:ext cx="498587" cy="497060"/>
          </a:xfrm>
          <a:prstGeom prst="rect">
            <a:avLst/>
          </a:prstGeom>
        </p:spPr>
      </p:pic>
      <p:sp>
        <p:nvSpPr>
          <p:cNvPr id="29" name="Textfeld 6">
            <a:extLst>
              <a:ext uri="{FF2B5EF4-FFF2-40B4-BE49-F238E27FC236}">
                <a16:creationId xmlns:a16="http://schemas.microsoft.com/office/drawing/2014/main" id="{D7723945-612D-4438-9B64-D20FA40B103C}"/>
              </a:ext>
            </a:extLst>
          </p:cNvPr>
          <p:cNvSpPr txBox="1"/>
          <p:nvPr/>
        </p:nvSpPr>
        <p:spPr>
          <a:xfrm>
            <a:off x="4655785" y="1055003"/>
            <a:ext cx="4039696" cy="81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Flexible units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 representation through flexibility bands</a:t>
            </a:r>
            <a:endParaRPr lang="en-GB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Optimisation formulation of heat pump incl. storage</a:t>
            </a:r>
            <a:endParaRPr lang="en-GB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bgerundetes Rechteck 5">
            <a:extLst>
              <a:ext uri="{FF2B5EF4-FFF2-40B4-BE49-F238E27FC236}">
                <a16:creationId xmlns:a16="http://schemas.microsoft.com/office/drawing/2014/main" id="{FA16ADBB-B939-4CAF-8459-CF73E9629D54}"/>
              </a:ext>
            </a:extLst>
          </p:cNvPr>
          <p:cNvSpPr/>
          <p:nvPr/>
        </p:nvSpPr>
        <p:spPr>
          <a:xfrm>
            <a:off x="4596226" y="1025242"/>
            <a:ext cx="4185114" cy="1077429"/>
          </a:xfrm>
          <a:prstGeom prst="roundRect">
            <a:avLst>
              <a:gd name="adj" fmla="val 8777"/>
            </a:avLst>
          </a:prstGeom>
          <a:noFill/>
          <a:ln>
            <a:solidFill>
              <a:srgbClr val="002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0"/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EDC8D5FE-E8E8-4E11-95B3-6931BFAF4D81}"/>
              </a:ext>
            </a:extLst>
          </p:cNvPr>
          <p:cNvSpPr/>
          <p:nvPr/>
        </p:nvSpPr>
        <p:spPr>
          <a:xfrm>
            <a:off x="628561" y="1059873"/>
            <a:ext cx="3881806" cy="36222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0">
            <a:noAutofit/>
          </a:bodyPr>
          <a:lstStyle/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  <a:cs typeface="DejaVu Sans"/>
              </a:rPr>
              <a:t>Electric vehicles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Flexibility to shift charging within standing times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Formulated as flexibility bands (cite other papers)</a:t>
            </a:r>
            <a:endParaRPr lang="en-GB" sz="1400" spc="-1" dirty="0">
              <a:solidFill>
                <a:schemeClr val="accent4"/>
              </a:solidFill>
              <a:latin typeface="Roboto Light"/>
              <a:ea typeface="Roboto Light"/>
              <a:cs typeface="DejaVu Sans"/>
            </a:endParaRPr>
          </a:p>
        </p:txBody>
      </p:sp>
      <p:sp>
        <p:nvSpPr>
          <p:cNvPr id="37" name="CustomShape 4">
            <a:extLst>
              <a:ext uri="{FF2B5EF4-FFF2-40B4-BE49-F238E27FC236}">
                <a16:creationId xmlns:a16="http://schemas.microsoft.com/office/drawing/2014/main" id="{E9C9EF0C-FE42-4F64-9274-B5D211A9E580}"/>
              </a:ext>
            </a:extLst>
          </p:cNvPr>
          <p:cNvSpPr/>
          <p:nvPr/>
        </p:nvSpPr>
        <p:spPr>
          <a:xfrm>
            <a:off x="628560" y="2553751"/>
            <a:ext cx="8210640" cy="22808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0">
            <a:noAutofit/>
          </a:bodyPr>
          <a:lstStyle/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Heat pumps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  <a:cs typeface="DejaVu Sans"/>
              </a:rPr>
              <a:t>Assumptions: HPs are installed with storage units (scaling cite source)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  <a:cs typeface="DejaVu Sans"/>
              </a:rPr>
              <a:t>HP translates power to heat with time-variant COP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  <a:cs typeface="DejaVu Sans"/>
              </a:rPr>
              <a:t>Flexibility to shift energy into the storage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endParaRPr lang="en-GB" sz="1400" spc="-1" dirty="0">
              <a:solidFill>
                <a:srgbClr val="002E4F"/>
              </a:solidFill>
              <a:latin typeface="Roboto Light"/>
              <a:ea typeface="Roboto Light"/>
              <a:cs typeface="DejaVu Sans"/>
            </a:endParaRP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endParaRPr lang="en-GB" sz="1400" spc="-1" dirty="0">
              <a:solidFill>
                <a:schemeClr val="accent4"/>
              </a:solidFill>
              <a:latin typeface="Roboto Light"/>
              <a:ea typeface="Roboto Light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07371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915BFD-5425-4246-A1BE-7FCBECA0A6F4}" type="datetime1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01.05.2022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56C52C0-EBBD-45DF-84C8-1CF56A85C390}" type="slidenum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7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2400" b="1" spc="-1" dirty="0" err="1">
                <a:solidFill>
                  <a:srgbClr val="002E4F"/>
                </a:solidFill>
                <a:latin typeface="Roboto"/>
                <a:ea typeface="Roboto"/>
              </a:rPr>
              <a:t>Methodology</a:t>
            </a:r>
            <a:r>
              <a:rPr lang="de-DE" sz="2400" b="1" spc="-1" dirty="0">
                <a:solidFill>
                  <a:srgbClr val="002E4F"/>
                </a:solidFill>
                <a:latin typeface="Roboto"/>
                <a:ea typeface="Roboto"/>
              </a:rPr>
              <a:t> - </a:t>
            </a:r>
            <a:r>
              <a:rPr lang="de-DE" sz="2400" b="1" spc="-1" dirty="0" err="1">
                <a:solidFill>
                  <a:srgbClr val="002E4F"/>
                </a:solidFill>
                <a:latin typeface="Roboto"/>
                <a:ea typeface="Roboto"/>
              </a:rPr>
              <a:t>Balancing</a:t>
            </a:r>
            <a:endParaRPr lang="de-DE" sz="2400" spc="-1" dirty="0"/>
          </a:p>
        </p:txBody>
      </p:sp>
      <p:sp>
        <p:nvSpPr>
          <p:cNvPr id="292" name="CustomShape 5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Reiner Lemoine Stiftung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23" name="CustomShape 4">
            <a:extLst>
              <a:ext uri="{FF2B5EF4-FFF2-40B4-BE49-F238E27FC236}">
                <a16:creationId xmlns:a16="http://schemas.microsoft.com/office/drawing/2014/main" id="{5696D23F-A3BF-4A46-BC0E-6D425005FD8A}"/>
              </a:ext>
            </a:extLst>
          </p:cNvPr>
          <p:cNvSpPr/>
          <p:nvPr/>
        </p:nvSpPr>
        <p:spPr>
          <a:xfrm>
            <a:off x="498218" y="2363255"/>
            <a:ext cx="8182930" cy="2352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0">
            <a:noAutofit/>
          </a:bodyPr>
          <a:lstStyle/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  <a:cs typeface="DejaVu Sans"/>
              </a:rPr>
              <a:t>Background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Methodology only works for balanced grids (over the year)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Assumption: Grids interact with overlying transmission grid, wants to “meet” the timeseries of variable renewable generation</a:t>
            </a:r>
            <a:endParaRPr lang="en-GB" sz="1400" spc="-1" dirty="0">
              <a:solidFill>
                <a:srgbClr val="FF0000"/>
              </a:solidFill>
              <a:latin typeface="Roboto Light"/>
              <a:ea typeface="Roboto Light"/>
            </a:endParaRP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Balancing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Undersupplied DGs</a:t>
            </a: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: Will import scaled variable supply from transmission grid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Oversupplied DGs</a:t>
            </a: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  <a:cs typeface="DejaVu Sans"/>
              </a:rPr>
              <a:t>: Will export scaled variable supply to transmission grid</a:t>
            </a: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endParaRPr lang="en-GB" sz="1400" spc="-1" dirty="0">
              <a:solidFill>
                <a:schemeClr val="accent4"/>
              </a:solidFill>
              <a:latin typeface="Roboto Light"/>
              <a:ea typeface="Roboto Light"/>
              <a:cs typeface="DejaVu Sans"/>
            </a:endParaRPr>
          </a:p>
        </p:txBody>
      </p:sp>
      <p:sp>
        <p:nvSpPr>
          <p:cNvPr id="33" name="Abgerundetes Rechteck 9">
            <a:extLst>
              <a:ext uri="{FF2B5EF4-FFF2-40B4-BE49-F238E27FC236}">
                <a16:creationId xmlns:a16="http://schemas.microsoft.com/office/drawing/2014/main" id="{89943FC5-4934-4494-85F5-2367ACD0D7B1}"/>
              </a:ext>
            </a:extLst>
          </p:cNvPr>
          <p:cNvSpPr/>
          <p:nvPr/>
        </p:nvSpPr>
        <p:spPr>
          <a:xfrm>
            <a:off x="498218" y="939135"/>
            <a:ext cx="7164360" cy="1070408"/>
          </a:xfrm>
          <a:prstGeom prst="roundRect">
            <a:avLst>
              <a:gd name="adj" fmla="val 8777"/>
            </a:avLst>
          </a:prstGeom>
          <a:noFill/>
          <a:ln>
            <a:solidFill>
              <a:srgbClr val="002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0"/>
          </a:p>
        </p:txBody>
      </p:sp>
      <p:sp>
        <p:nvSpPr>
          <p:cNvPr id="34" name="Textfeld 10">
            <a:extLst>
              <a:ext uri="{FF2B5EF4-FFF2-40B4-BE49-F238E27FC236}">
                <a16:creationId xmlns:a16="http://schemas.microsoft.com/office/drawing/2014/main" id="{A7F794C9-6794-4EC7-90D7-A3FF2CE5901A}"/>
              </a:ext>
            </a:extLst>
          </p:cNvPr>
          <p:cNvSpPr txBox="1"/>
          <p:nvPr/>
        </p:nvSpPr>
        <p:spPr>
          <a:xfrm>
            <a:off x="554025" y="982407"/>
            <a:ext cx="5849571" cy="98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Balancing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Assumption: DGs will either consume from or contribute a certain share to transmission grid</a:t>
            </a: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Germany-wide generation timeseries is scaled and added to distribution grids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DF7F7F1-EC4E-4E72-AD4A-F20E6EDC9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5188" y="1107184"/>
            <a:ext cx="488430" cy="656152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6019EA2-7198-4F86-860F-8F1C11F39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6704" y="1157683"/>
            <a:ext cx="250142" cy="181519"/>
          </a:xfrm>
          <a:prstGeom prst="rect">
            <a:avLst/>
          </a:prstGeom>
        </p:spPr>
      </p:pic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61B6F5A-F0DB-4302-9831-D1599A628C45}"/>
              </a:ext>
            </a:extLst>
          </p:cNvPr>
          <p:cNvCxnSpPr>
            <a:cxnSpLocks/>
          </p:cNvCxnSpPr>
          <p:nvPr/>
        </p:nvCxnSpPr>
        <p:spPr>
          <a:xfrm flipV="1">
            <a:off x="6747243" y="1339202"/>
            <a:ext cx="561965" cy="919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2F612A0-E16C-48CB-A8F4-3ACB9DFB3B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12017" y="1195827"/>
            <a:ext cx="511062" cy="103921"/>
          </a:xfrm>
          <a:prstGeom prst="curvedConnector3">
            <a:avLst>
              <a:gd name="adj1" fmla="val 886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7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915BFD-5425-4246-A1BE-7FCBECA0A6F4}" type="datetime1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01.05.2022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56C52C0-EBBD-45DF-84C8-1CF56A85C390}" type="slidenum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8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2400" b="1" spc="-1" dirty="0" err="1">
                <a:solidFill>
                  <a:srgbClr val="002E4F"/>
                </a:solidFill>
                <a:latin typeface="Roboto"/>
                <a:ea typeface="Roboto"/>
              </a:rPr>
              <a:t>Methodology</a:t>
            </a:r>
            <a:r>
              <a:rPr lang="de-DE" sz="2400" b="1" spc="-1" dirty="0">
                <a:solidFill>
                  <a:srgbClr val="002E4F"/>
                </a:solidFill>
                <a:latin typeface="Roboto"/>
                <a:ea typeface="Roboto"/>
              </a:rPr>
              <a:t> - </a:t>
            </a:r>
            <a:r>
              <a:rPr lang="de-DE" sz="2400" b="1" spc="-1" dirty="0" err="1">
                <a:solidFill>
                  <a:srgbClr val="002E4F"/>
                </a:solidFill>
                <a:latin typeface="Roboto"/>
                <a:ea typeface="Roboto"/>
              </a:rPr>
              <a:t>Balancing</a:t>
            </a:r>
            <a:endParaRPr lang="de-DE" sz="2400" spc="-1" dirty="0"/>
          </a:p>
        </p:txBody>
      </p:sp>
      <p:sp>
        <p:nvSpPr>
          <p:cNvPr id="292" name="CustomShape 5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Reiner Lemoine Stiftung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4D319A9-30A4-4B5D-943F-3504D4755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560" y="2878517"/>
            <a:ext cx="1256362" cy="16877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17FE77-4BF4-4AA6-A817-05FE6EF98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464" y="3554546"/>
            <a:ext cx="1559159" cy="1158762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4EAA6331-B825-40DD-B1C4-6C0169A6B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1665" y="2286559"/>
            <a:ext cx="951820" cy="69070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40783A1-6E69-4C26-9DC6-21B402E16E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6570736" y="3909945"/>
            <a:ext cx="798382" cy="57935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3A6BB13-C2FE-4AAC-BEA5-B65F7F39D3F3}"/>
              </a:ext>
            </a:extLst>
          </p:cNvPr>
          <p:cNvSpPr txBox="1"/>
          <p:nvPr/>
        </p:nvSpPr>
        <p:spPr>
          <a:xfrm>
            <a:off x="6570736" y="2351902"/>
            <a:ext cx="17855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000" b="0" i="0" u="none" strike="noStrike" kern="1200" cap="none" spc="-1" normalizeH="0" baseline="0" noProof="0" dirty="0" err="1">
                <a:ln>
                  <a:noFill/>
                </a:ln>
                <a:solidFill>
                  <a:srgbClr val="002E4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Unterdecktes</a:t>
            </a:r>
            <a:r>
              <a:rPr kumimoji="0" lang="en-GB" sz="1000" b="0" i="0" u="none" strike="noStrike" kern="1200" cap="none" spc="-1" normalizeH="0" baseline="0" noProof="0" dirty="0">
                <a:ln>
                  <a:noFill/>
                </a:ln>
                <a:solidFill>
                  <a:srgbClr val="002E4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GB" sz="1000" b="0" i="0" u="none" strike="noStrike" kern="1200" cap="none" spc="-1" normalizeH="0" baseline="0" noProof="0" dirty="0" err="1">
                <a:ln>
                  <a:noFill/>
                </a:ln>
                <a:solidFill>
                  <a:srgbClr val="002E4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Netz</a:t>
            </a:r>
            <a:r>
              <a:rPr kumimoji="0" lang="en-GB" sz="1000" b="0" i="0" u="none" strike="noStrike" kern="1200" cap="none" spc="-1" normalizeH="0" baseline="0" noProof="0" dirty="0">
                <a:ln>
                  <a:noFill/>
                </a:ln>
                <a:solidFill>
                  <a:srgbClr val="002E4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sz="1000" spc="-1" dirty="0" err="1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Bezieht</a:t>
            </a:r>
            <a:r>
              <a:rPr lang="en-GB" sz="10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Strom </a:t>
            </a:r>
            <a:r>
              <a:rPr lang="en-GB" sz="1000" spc="-1" dirty="0" err="1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</a:t>
            </a:r>
            <a:r>
              <a:rPr lang="en-GB" sz="10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spc="-1" dirty="0" err="1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</a:t>
            </a:r>
            <a:r>
              <a:rPr lang="en-GB" sz="10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spc="-1" dirty="0" err="1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überlagerten</a:t>
            </a:r>
            <a:r>
              <a:rPr lang="en-GB" sz="10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spc="-1" dirty="0" err="1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Netz</a:t>
            </a:r>
            <a:endParaRPr lang="de-CH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F1CE00-FCD2-494A-98DA-E0D94EE1F6B9}"/>
              </a:ext>
            </a:extLst>
          </p:cNvPr>
          <p:cNvSpPr txBox="1"/>
          <p:nvPr/>
        </p:nvSpPr>
        <p:spPr>
          <a:xfrm>
            <a:off x="7533857" y="3922625"/>
            <a:ext cx="16448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spc="-1" dirty="0" err="1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</a:t>
            </a:r>
            <a:r>
              <a:rPr kumimoji="0" lang="en-GB" sz="1000" b="0" i="0" u="none" strike="noStrike" kern="1200" cap="none" spc="-1" normalizeH="0" baseline="0" noProof="0" dirty="0" err="1">
                <a:ln>
                  <a:noFill/>
                </a:ln>
                <a:solidFill>
                  <a:srgbClr val="002E4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decktes</a:t>
            </a:r>
            <a:r>
              <a:rPr kumimoji="0" lang="en-GB" sz="1000" b="0" i="0" u="none" strike="noStrike" kern="1200" cap="none" spc="-1" normalizeH="0" baseline="0" noProof="0" dirty="0">
                <a:ln>
                  <a:noFill/>
                </a:ln>
                <a:solidFill>
                  <a:srgbClr val="002E4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GB" sz="1000" b="0" i="0" u="none" strike="noStrike" kern="1200" cap="none" spc="-1" normalizeH="0" baseline="0" noProof="0" dirty="0" err="1">
                <a:ln>
                  <a:noFill/>
                </a:ln>
                <a:solidFill>
                  <a:srgbClr val="002E4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Netz</a:t>
            </a:r>
            <a:r>
              <a:rPr kumimoji="0" lang="en-GB" sz="1000" b="0" i="0" u="none" strike="noStrike" kern="1200" cap="none" spc="-1" normalizeH="0" baseline="0" noProof="0" dirty="0">
                <a:ln>
                  <a:noFill/>
                </a:ln>
                <a:solidFill>
                  <a:srgbClr val="002E4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sz="1000" spc="-1" dirty="0" err="1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Speist</a:t>
            </a:r>
            <a:r>
              <a:rPr lang="en-GB" sz="10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Strom ins </a:t>
            </a:r>
            <a:r>
              <a:rPr lang="en-GB" sz="1000" spc="-1" dirty="0" err="1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überlagerte</a:t>
            </a:r>
            <a:r>
              <a:rPr lang="en-GB" sz="10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spc="-1" dirty="0" err="1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Netz</a:t>
            </a:r>
            <a:r>
              <a:rPr lang="en-GB" sz="10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spc="-1" dirty="0" err="1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endParaRPr lang="de-CH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EA4F5E-D8BD-42A8-BBF2-7BA394F55340}"/>
              </a:ext>
            </a:extLst>
          </p:cNvPr>
          <p:cNvSpPr txBox="1"/>
          <p:nvPr/>
        </p:nvSpPr>
        <p:spPr>
          <a:xfrm>
            <a:off x="485616" y="2126311"/>
            <a:ext cx="32535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spc="-1" dirty="0" err="1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Annahme</a:t>
            </a:r>
            <a:r>
              <a:rPr kumimoji="0" lang="en-GB" sz="1000" b="1" i="0" u="none" strike="noStrike" kern="1200" cap="none" spc="-1" normalizeH="0" baseline="0" noProof="0" dirty="0">
                <a:ln>
                  <a:noFill/>
                </a:ln>
                <a:solidFill>
                  <a:srgbClr val="002E4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sz="10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</a:t>
            </a:r>
            <a:r>
              <a:rPr lang="en-GB" sz="1000" spc="-1" dirty="0" err="1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versucht</a:t>
            </a:r>
            <a:r>
              <a:rPr lang="en-GB" sz="10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000" spc="-1" dirty="0" err="1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Gesamteinspeisung</a:t>
            </a:r>
            <a:r>
              <a:rPr lang="en-GB" sz="10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spc="-1" dirty="0" err="1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</a:t>
            </a:r>
            <a:r>
              <a:rPr lang="en-GB" sz="10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spc="-1" dirty="0" err="1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fluktuierenden</a:t>
            </a:r>
            <a:r>
              <a:rPr lang="en-GB" sz="10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spc="-1" dirty="0" err="1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Erneuerbaren</a:t>
            </a:r>
            <a:r>
              <a:rPr lang="en-GB" sz="10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spc="-1" dirty="0" err="1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GB" sz="10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GB" sz="1000" spc="-1" dirty="0" err="1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treffen</a:t>
            </a:r>
            <a:r>
              <a:rPr lang="en-GB" sz="10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de-CH" sz="1000" dirty="0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A8EC7B1D-9136-450C-B509-E34BA0A52DCD}"/>
              </a:ext>
            </a:extLst>
          </p:cNvPr>
          <p:cNvSpPr/>
          <p:nvPr/>
        </p:nvSpPr>
        <p:spPr>
          <a:xfrm>
            <a:off x="2927797" y="2730321"/>
            <a:ext cx="2522325" cy="824225"/>
          </a:xfrm>
          <a:prstGeom prst="bentArrow">
            <a:avLst>
              <a:gd name="adj1" fmla="val 5172"/>
              <a:gd name="adj2" fmla="val 6485"/>
              <a:gd name="adj3" fmla="val 5735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047D100-B415-45FE-99F4-45A64DFD7AA8}"/>
              </a:ext>
            </a:extLst>
          </p:cNvPr>
          <p:cNvSpPr/>
          <p:nvPr/>
        </p:nvSpPr>
        <p:spPr>
          <a:xfrm>
            <a:off x="3811165" y="4185634"/>
            <a:ext cx="2426503" cy="1073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48F7F2-5000-4A59-B3A6-2F4F33934853}"/>
                  </a:ext>
                </a:extLst>
              </p:cNvPr>
              <p:cNvSpPr txBox="1"/>
              <p:nvPr/>
            </p:nvSpPr>
            <p:spPr>
              <a:xfrm>
                <a:off x="3238320" y="2862316"/>
                <a:ext cx="2281715" cy="396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𝑠𝑐𝑎𝑙𝑖𝑛𝑔</m:t>
                          </m:r>
                        </m:sub>
                      </m:sSub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𝑚𝑖𝑠𝑠𝑖𝑛𝑔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𝑉𝑅𝐸𝑆</m:t>
                              </m:r>
                            </m:sub>
                          </m:sSub>
                        </m:den>
                      </m:f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sz="1200" i="1">
                          <a:latin typeface="Cambria Math" panose="02040503050406030204" pitchFamily="18" charset="0"/>
                        </a:rPr>
                        <m:t>𝑡</m:t>
                      </m:r>
                      <m:sSubSup>
                        <m:sSubSupPr>
                          <m:ctrlPr>
                            <a:rPr lang="de-CH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CH" sz="1200" i="1">
                              <a:latin typeface="Cambria Math" panose="02040503050406030204" pitchFamily="18" charset="0"/>
                            </a:rPr>
                            <m:t>𝑉𝑅𝐸𝑆</m:t>
                          </m:r>
                        </m:sub>
                        <m:sup>
                          <m:r>
                            <a:rPr lang="de-CH" sz="1200" i="1">
                              <a:latin typeface="Cambria Math" panose="02040503050406030204" pitchFamily="18" charset="0"/>
                            </a:rPr>
                            <m:t>𝐺𝑒𝑟𝑚𝑎𝑛𝑦</m:t>
                          </m:r>
                        </m:sup>
                      </m:sSubSup>
                    </m:oMath>
                  </m:oMathPara>
                </a14:m>
                <a:endParaRPr lang="de-CH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48F7F2-5000-4A59-B3A6-2F4F33934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320" y="2862316"/>
                <a:ext cx="2281715" cy="396712"/>
              </a:xfrm>
              <a:prstGeom prst="rect">
                <a:avLst/>
              </a:prstGeom>
              <a:blipFill>
                <a:blip r:embed="rId8"/>
                <a:stretch>
                  <a:fillRect l="-800" t="-3077" r="-267" b="-46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8E5210-F1E4-4DFB-8EB2-A6742A6D2440}"/>
                  </a:ext>
                </a:extLst>
              </p:cNvPr>
              <p:cNvSpPr txBox="1"/>
              <p:nvPr/>
            </p:nvSpPr>
            <p:spPr>
              <a:xfrm>
                <a:off x="4047026" y="3705534"/>
                <a:ext cx="2281715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𝑠𝑐𝑎𝑙𝑖𝑛𝑔</m:t>
                          </m:r>
                        </m:sub>
                      </m:sSub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𝑒𝑥𝑐𝑒𝑠𝑠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sz="1200" b="0" i="1" smtClean="0">
                                  <a:latin typeface="Cambria Math" panose="02040503050406030204" pitchFamily="18" charset="0"/>
                                </a:rPr>
                                <m:t>𝑉𝑅𝐸𝑆</m:t>
                              </m:r>
                            </m:sub>
                          </m:sSub>
                        </m:den>
                      </m:f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Sup>
                        <m:sSubSup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𝑉𝑅𝐸𝑆</m:t>
                          </m:r>
                        </m:sub>
                        <m:sup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𝐺𝑒𝑟𝑚𝑎𝑛𝑦</m:t>
                          </m:r>
                        </m:sup>
                      </m:sSubSup>
                    </m:oMath>
                  </m:oMathPara>
                </a14:m>
                <a:endParaRPr lang="de-CH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8E5210-F1E4-4DFB-8EB2-A6742A6D2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026" y="3705534"/>
                <a:ext cx="2281715" cy="391133"/>
              </a:xfrm>
              <a:prstGeom prst="rect">
                <a:avLst/>
              </a:prstGeom>
              <a:blipFill>
                <a:blip r:embed="rId9"/>
                <a:stretch>
                  <a:fillRect l="-802" t="-3125" r="-267" b="-468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bgerundetes Rechteck 9">
            <a:extLst>
              <a:ext uri="{FF2B5EF4-FFF2-40B4-BE49-F238E27FC236}">
                <a16:creationId xmlns:a16="http://schemas.microsoft.com/office/drawing/2014/main" id="{6CC3BEA9-F329-4078-BB1B-68CAEE4510A4}"/>
              </a:ext>
            </a:extLst>
          </p:cNvPr>
          <p:cNvSpPr/>
          <p:nvPr/>
        </p:nvSpPr>
        <p:spPr>
          <a:xfrm>
            <a:off x="485616" y="966936"/>
            <a:ext cx="7164360" cy="1070408"/>
          </a:xfrm>
          <a:prstGeom prst="roundRect">
            <a:avLst>
              <a:gd name="adj" fmla="val 8777"/>
            </a:avLst>
          </a:prstGeom>
          <a:noFill/>
          <a:ln>
            <a:solidFill>
              <a:srgbClr val="002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0"/>
          </a:p>
        </p:txBody>
      </p:sp>
      <p:sp>
        <p:nvSpPr>
          <p:cNvPr id="25" name="Textfeld 10">
            <a:extLst>
              <a:ext uri="{FF2B5EF4-FFF2-40B4-BE49-F238E27FC236}">
                <a16:creationId xmlns:a16="http://schemas.microsoft.com/office/drawing/2014/main" id="{10BEF2E0-EFF0-46AE-A287-F2C9B10F39AB}"/>
              </a:ext>
            </a:extLst>
          </p:cNvPr>
          <p:cNvSpPr txBox="1"/>
          <p:nvPr/>
        </p:nvSpPr>
        <p:spPr>
          <a:xfrm>
            <a:off x="541423" y="1010208"/>
            <a:ext cx="5849571" cy="98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sz="1200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Balancing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Assumption: DGs will either consume from or contribute a certain share to transmission grid</a:t>
            </a: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Germany-wide generation timeseries is scaled and added to distribution grids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04E4019-7664-468F-9365-97B4D9B69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586" y="1134985"/>
            <a:ext cx="488430" cy="65615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A0D463D-EBD5-45E6-98B5-53D9F3F88B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4102" y="1185484"/>
            <a:ext cx="250142" cy="181519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1D923DB-23DE-4DCB-9823-3B332EA6FF26}"/>
              </a:ext>
            </a:extLst>
          </p:cNvPr>
          <p:cNvCxnSpPr>
            <a:cxnSpLocks/>
          </p:cNvCxnSpPr>
          <p:nvPr/>
        </p:nvCxnSpPr>
        <p:spPr>
          <a:xfrm flipV="1">
            <a:off x="6734641" y="1367003"/>
            <a:ext cx="561965" cy="919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FC840E1-4978-40A5-B0E2-1CA788B617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99415" y="1223628"/>
            <a:ext cx="511062" cy="103921"/>
          </a:xfrm>
          <a:prstGeom prst="curvedConnector3">
            <a:avLst>
              <a:gd name="adj1" fmla="val 886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61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7A915BFD-5425-4246-A1BE-7FCBECA0A6F4}" type="datetime1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01.05.2022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56C52C0-EBBD-45DF-84C8-1CF56A85C390}" type="slidenum"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9</a:t>
            </a:fld>
            <a:endParaRPr lang="de-DE" sz="900" b="0" strike="noStrike" spc="-1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2400" b="1" spc="-1" dirty="0" err="1">
                <a:solidFill>
                  <a:srgbClr val="002E4F"/>
                </a:solidFill>
                <a:latin typeface="Roboto"/>
                <a:ea typeface="Roboto"/>
              </a:rPr>
              <a:t>Methodology</a:t>
            </a:r>
            <a:r>
              <a:rPr lang="de-DE" sz="2400" b="1" spc="-1" dirty="0">
                <a:solidFill>
                  <a:srgbClr val="002E4F"/>
                </a:solidFill>
                <a:latin typeface="Roboto"/>
                <a:ea typeface="Roboto"/>
              </a:rPr>
              <a:t> – </a:t>
            </a:r>
            <a:r>
              <a:rPr lang="de-DE" sz="2400" b="1" spc="-1" dirty="0" err="1">
                <a:solidFill>
                  <a:srgbClr val="002E4F"/>
                </a:solidFill>
                <a:latin typeface="Roboto"/>
                <a:ea typeface="Roboto"/>
              </a:rPr>
              <a:t>Flexibility</a:t>
            </a:r>
            <a:r>
              <a:rPr lang="de-DE" sz="2400" b="1" spc="-1" dirty="0">
                <a:solidFill>
                  <a:srgbClr val="002E4F"/>
                </a:solidFill>
                <a:latin typeface="Roboto"/>
                <a:ea typeface="Roboto"/>
              </a:rPr>
              <a:t> </a:t>
            </a:r>
            <a:r>
              <a:rPr lang="de-DE" sz="2400" b="1" spc="-1" dirty="0" err="1">
                <a:solidFill>
                  <a:srgbClr val="002E4F"/>
                </a:solidFill>
                <a:latin typeface="Roboto"/>
                <a:ea typeface="Roboto"/>
              </a:rPr>
              <a:t>quantification</a:t>
            </a:r>
            <a:endParaRPr lang="de-DE" sz="2400" spc="-1" dirty="0"/>
          </a:p>
        </p:txBody>
      </p:sp>
      <p:sp>
        <p:nvSpPr>
          <p:cNvPr id="292" name="CustomShape 5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900" b="0" strike="noStrike" spc="-1">
                <a:solidFill>
                  <a:srgbClr val="1C2D51"/>
                </a:solidFill>
                <a:latin typeface="Roboto Light"/>
                <a:ea typeface="Roboto Light"/>
              </a:rPr>
              <a:t>Reiner Lemoine Stiftung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33" name="Abgerundetes Rechteck 14">
            <a:extLst>
              <a:ext uri="{FF2B5EF4-FFF2-40B4-BE49-F238E27FC236}">
                <a16:creationId xmlns:a16="http://schemas.microsoft.com/office/drawing/2014/main" id="{1C2161A2-157F-49CA-ABE9-66F60C7F9669}"/>
              </a:ext>
            </a:extLst>
          </p:cNvPr>
          <p:cNvSpPr/>
          <p:nvPr/>
        </p:nvSpPr>
        <p:spPr>
          <a:xfrm>
            <a:off x="549499" y="991915"/>
            <a:ext cx="8208135" cy="1083522"/>
          </a:xfrm>
          <a:prstGeom prst="roundRect">
            <a:avLst>
              <a:gd name="adj" fmla="val 8777"/>
            </a:avLst>
          </a:prstGeom>
          <a:noFill/>
          <a:ln>
            <a:solidFill>
              <a:srgbClr val="002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0"/>
          </a:p>
        </p:txBody>
      </p:sp>
      <p:sp>
        <p:nvSpPr>
          <p:cNvPr id="34" name="Textfeld 15">
            <a:extLst>
              <a:ext uri="{FF2B5EF4-FFF2-40B4-BE49-F238E27FC236}">
                <a16:creationId xmlns:a16="http://schemas.microsoft.com/office/drawing/2014/main" id="{E3886C66-60FB-4999-98D2-CC62C9509DF1}"/>
              </a:ext>
            </a:extLst>
          </p:cNvPr>
          <p:cNvSpPr txBox="1"/>
          <p:nvPr/>
        </p:nvSpPr>
        <p:spPr>
          <a:xfrm>
            <a:off x="599226" y="1061978"/>
            <a:ext cx="6823298" cy="98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 quantification</a:t>
            </a: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equivalent and time shifting model to assess shifting and storage demand on different timescales</a:t>
            </a:r>
            <a:endParaRPr lang="en-GB" sz="1200" i="1" spc="-1" dirty="0">
              <a:solidFill>
                <a:srgbClr val="002E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lvl="2" indent="-184150">
              <a:lnSpc>
                <a:spcPct val="90000"/>
              </a:lnSpc>
              <a:spcBef>
                <a:spcPts val="499"/>
              </a:spcBef>
              <a:buClr>
                <a:srgbClr val="002E4F"/>
              </a:buClr>
              <a:buSzPct val="50000"/>
              <a:buFont typeface="LucidaGrande"/>
              <a:buChar char="▶"/>
            </a:pPr>
            <a:r>
              <a:rPr lang="en-GB" sz="1200" spc="-1" dirty="0">
                <a:solidFill>
                  <a:srgbClr val="002E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 of the influence of flexible units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fik 3">
            <a:extLst>
              <a:ext uri="{FF2B5EF4-FFF2-40B4-BE49-F238E27FC236}">
                <a16:creationId xmlns:a16="http://schemas.microsoft.com/office/drawing/2014/main" id="{1C1694B8-FE7C-4E08-BDBD-D7BECC45B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732" y="1081829"/>
            <a:ext cx="1179749" cy="903693"/>
          </a:xfrm>
          <a:prstGeom prst="rect">
            <a:avLst/>
          </a:prstGeom>
        </p:spPr>
      </p:pic>
      <p:sp>
        <p:nvSpPr>
          <p:cNvPr id="17" name="CustomShape 4">
            <a:extLst>
              <a:ext uri="{FF2B5EF4-FFF2-40B4-BE49-F238E27FC236}">
                <a16:creationId xmlns:a16="http://schemas.microsoft.com/office/drawing/2014/main" id="{DF7BA6DE-0AA8-4600-8BFC-10DA0FA5B670}"/>
              </a:ext>
            </a:extLst>
          </p:cNvPr>
          <p:cNvSpPr/>
          <p:nvPr/>
        </p:nvSpPr>
        <p:spPr>
          <a:xfrm>
            <a:off x="498218" y="2363255"/>
            <a:ext cx="8182930" cy="2352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0">
            <a:noAutofit/>
          </a:bodyPr>
          <a:lstStyle/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  <a:cs typeface="DejaVu Sans"/>
              </a:rPr>
              <a:t>Reference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Shifting time model of Nayak-Luke: Shift surpluses into deficits</a:t>
            </a:r>
            <a:endParaRPr lang="en-GB" sz="1400" spc="-1" dirty="0">
              <a:solidFill>
                <a:srgbClr val="FF0000"/>
              </a:solidFill>
              <a:latin typeface="Roboto Light"/>
              <a:ea typeface="Roboto Light"/>
            </a:endParaRP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Optimisation-based approach</a:t>
            </a: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</a:rPr>
              <a:t>Translate reference into </a:t>
            </a:r>
            <a:r>
              <a:rPr lang="en-GB" sz="1400" b="1" spc="-1" dirty="0">
                <a:solidFill>
                  <a:srgbClr val="002E4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optimisation problem</a:t>
            </a:r>
            <a:endParaRPr lang="en-GB" sz="1400" spc="-1" dirty="0">
              <a:solidFill>
                <a:srgbClr val="002E4F"/>
              </a:solidFill>
              <a:latin typeface="Roboto Light"/>
              <a:ea typeface="Roboto Light"/>
            </a:endParaRPr>
          </a:p>
          <a:p>
            <a:pPr marL="742950" lvl="1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r>
              <a:rPr lang="en-GB" sz="1400" spc="-1" dirty="0">
                <a:solidFill>
                  <a:srgbClr val="002E4F"/>
                </a:solidFill>
                <a:latin typeface="Roboto Light"/>
                <a:ea typeface="Roboto Light"/>
                <a:cs typeface="DejaVu Sans"/>
              </a:rPr>
              <a:t>Allows different evaluations: minimisation of storage capacity and stored energy</a:t>
            </a:r>
          </a:p>
          <a:p>
            <a:pPr marL="285750" indent="-285750" defTabSz="914378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/>
            </a:pPr>
            <a:endParaRPr lang="en-GB" sz="1400" spc="-1" dirty="0">
              <a:solidFill>
                <a:schemeClr val="accent4"/>
              </a:solidFill>
              <a:latin typeface="Roboto Light"/>
              <a:ea typeface="Roboto Light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08521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1822</Words>
  <Application>Microsoft Office PowerPoint</Application>
  <PresentationFormat>On-screen Show (16:9)</PresentationFormat>
  <Paragraphs>248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Cambria Math</vt:lpstr>
      <vt:lpstr>LucidaGrande</vt:lpstr>
      <vt:lpstr>Roboto</vt:lpstr>
      <vt:lpstr>Roboto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nach Belieben zu wählen Gern auch zweizeilig</dc:title>
  <dc:subject/>
  <dc:creator>Anya Heider</dc:creator>
  <dc:description/>
  <cp:lastModifiedBy>Paul leonardo</cp:lastModifiedBy>
  <cp:revision>457</cp:revision>
  <cp:lastPrinted>2017-12-10T08:48:30Z</cp:lastPrinted>
  <dcterms:created xsi:type="dcterms:W3CDTF">2020-02-17T10:48:01Z</dcterms:created>
  <dcterms:modified xsi:type="dcterms:W3CDTF">2022-05-01T12:26:38Z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22</vt:i4>
  </property>
</Properties>
</file>