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4048" r:id="rId1"/>
  </p:sldMasterIdLst>
  <p:sldIdLst>
    <p:sldId id="256" r:id="rId2"/>
    <p:sldId id="257" r:id="rId3"/>
    <p:sldId id="259" r:id="rId4"/>
    <p:sldId id="258" r:id="rId5"/>
    <p:sldId id="260" r:id="rId6"/>
    <p:sldId id="262" r:id="rId7"/>
    <p:sldId id="263" r:id="rId8"/>
    <p:sldId id="264" r:id="rId9"/>
    <p:sldId id="261" r:id="rId10"/>
    <p:sldId id="265" r:id="rId11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5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4C8E571-C772-447C-BDBE-FD8B90BA2EEA}" type="datetimeFigureOut">
              <a:rPr lang="he-IL" smtClean="0"/>
              <a:t>ג'/טבת/תשע"ט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89F5D53-68FE-4186-BAF3-5BDF7719A2B7}" type="slidenum">
              <a:rPr lang="he-IL" smtClean="0"/>
              <a:t>‹#›</a:t>
            </a:fld>
            <a:endParaRPr lang="he-IL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09409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תמונה פנורמית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8E571-C772-447C-BDBE-FD8B90BA2EEA}" type="datetimeFigureOut">
              <a:rPr lang="he-IL" smtClean="0"/>
              <a:t>ג'/טבת/תשע"ט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F5D53-68FE-4186-BAF3-5BDF7719A2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83005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8E571-C772-447C-BDBE-FD8B90BA2EEA}" type="datetimeFigureOut">
              <a:rPr lang="he-IL" smtClean="0"/>
              <a:t>ג'/טבת/תשע"ט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F5D53-68FE-4186-BAF3-5BDF7719A2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449998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8E571-C772-447C-BDBE-FD8B90BA2EEA}" type="datetimeFigureOut">
              <a:rPr lang="he-IL" smtClean="0"/>
              <a:t>ג'/טבת/תשע"ט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F5D53-68FE-4186-BAF3-5BDF7719A2B7}" type="slidenum">
              <a:rPr lang="he-IL" smtClean="0"/>
              <a:t>‹#›</a:t>
            </a:fld>
            <a:endParaRPr lang="he-IL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15297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8E571-C772-447C-BDBE-FD8B90BA2EEA}" type="datetimeFigureOut">
              <a:rPr lang="he-IL" smtClean="0"/>
              <a:t>ג'/טבת/תשע"ט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F5D53-68FE-4186-BAF3-5BDF7719A2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920865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עמוד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8E571-C772-447C-BDBE-FD8B90BA2EEA}" type="datetimeFigureOut">
              <a:rPr lang="he-IL" smtClean="0"/>
              <a:t>ג'/טבת/תשע"ט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F5D53-68FE-4186-BAF3-5BDF7719A2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946907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עמודת 3 תמונ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8E571-C772-447C-BDBE-FD8B90BA2EEA}" type="datetimeFigureOut">
              <a:rPr lang="he-IL" smtClean="0"/>
              <a:t>ג'/טבת/תשע"ט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F5D53-68FE-4186-BAF3-5BDF7719A2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633271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8E571-C772-447C-BDBE-FD8B90BA2EEA}" type="datetimeFigureOut">
              <a:rPr lang="he-IL" smtClean="0"/>
              <a:t>ג'/טבת/תשע"ט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F5D53-68FE-4186-BAF3-5BDF7719A2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262318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8E571-C772-447C-BDBE-FD8B90BA2EEA}" type="datetimeFigureOut">
              <a:rPr lang="he-IL" smtClean="0"/>
              <a:t>ג'/טבת/תשע"ט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F5D53-68FE-4186-BAF3-5BDF7719A2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10109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8E571-C772-447C-BDBE-FD8B90BA2EEA}" type="datetimeFigureOut">
              <a:rPr lang="he-IL" smtClean="0"/>
              <a:t>ג'/טבת/תשע"ט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F5D53-68FE-4186-BAF3-5BDF7719A2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08763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8E571-C772-447C-BDBE-FD8B90BA2EEA}" type="datetimeFigureOut">
              <a:rPr lang="he-IL" smtClean="0"/>
              <a:t>ג'/טבת/תשע"ט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F5D53-68FE-4186-BAF3-5BDF7719A2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4236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8E571-C772-447C-BDBE-FD8B90BA2EEA}" type="datetimeFigureOut">
              <a:rPr lang="he-IL" smtClean="0"/>
              <a:t>ג'/טבת/תשע"ט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F5D53-68FE-4186-BAF3-5BDF7719A2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90687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8E571-C772-447C-BDBE-FD8B90BA2EEA}" type="datetimeFigureOut">
              <a:rPr lang="he-IL" smtClean="0"/>
              <a:t>ג'/טבת/תשע"ט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F5D53-68FE-4186-BAF3-5BDF7719A2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71428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8E571-C772-447C-BDBE-FD8B90BA2EEA}" type="datetimeFigureOut">
              <a:rPr lang="he-IL" smtClean="0"/>
              <a:t>ג'/טבת/תשע"ט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F5D53-68FE-4186-BAF3-5BDF7719A2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82369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8E571-C772-447C-BDBE-FD8B90BA2EEA}" type="datetimeFigureOut">
              <a:rPr lang="he-IL" smtClean="0"/>
              <a:t>ג'/טבת/תשע"ט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F5D53-68FE-4186-BAF3-5BDF7719A2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18729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8E571-C772-447C-BDBE-FD8B90BA2EEA}" type="datetimeFigureOut">
              <a:rPr lang="he-IL" smtClean="0"/>
              <a:t>ג'/טבת/תשע"ט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F5D53-68FE-4186-BAF3-5BDF7719A2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78492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8E571-C772-447C-BDBE-FD8B90BA2EEA}" type="datetimeFigureOut">
              <a:rPr lang="he-IL" smtClean="0"/>
              <a:t>ג'/טבת/תשע"ט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F5D53-68FE-4186-BAF3-5BDF7719A2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69882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4C8E571-C772-447C-BDBE-FD8B90BA2EEA}" type="datetimeFigureOut">
              <a:rPr lang="he-IL" smtClean="0"/>
              <a:t>ג'/טבת/תשע"ט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89F5D53-68FE-4186-BAF3-5BDF7719A2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68484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9" r:id="rId1"/>
    <p:sldLayoutId id="2147484050" r:id="rId2"/>
    <p:sldLayoutId id="2147484051" r:id="rId3"/>
    <p:sldLayoutId id="2147484052" r:id="rId4"/>
    <p:sldLayoutId id="2147484053" r:id="rId5"/>
    <p:sldLayoutId id="2147484054" r:id="rId6"/>
    <p:sldLayoutId id="2147484055" r:id="rId7"/>
    <p:sldLayoutId id="2147484056" r:id="rId8"/>
    <p:sldLayoutId id="2147484057" r:id="rId9"/>
    <p:sldLayoutId id="2147484058" r:id="rId10"/>
    <p:sldLayoutId id="2147484059" r:id="rId11"/>
    <p:sldLayoutId id="2147484060" r:id="rId12"/>
    <p:sldLayoutId id="2147484061" r:id="rId13"/>
    <p:sldLayoutId id="2147484062" r:id="rId14"/>
    <p:sldLayoutId id="2147484063" r:id="rId15"/>
    <p:sldLayoutId id="2147484064" r:id="rId16"/>
    <p:sldLayoutId id="2147484065" r:id="rId17"/>
  </p:sldLayoutIdLst>
  <p:txStyles>
    <p:titleStyle>
      <a:lvl1pPr algn="l" defTabSz="914400" rtl="1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MOVIFIER</a:t>
            </a:r>
            <a:endParaRPr lang="he-IL" dirty="0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Know what makes an impact</a:t>
            </a:r>
            <a:endParaRPr lang="he-IL" dirty="0"/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30" t="30678" r="5375" b="33399"/>
          <a:stretch/>
        </p:blipFill>
        <p:spPr>
          <a:xfrm>
            <a:off x="104503" y="2178137"/>
            <a:ext cx="3413760" cy="1367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3445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 algn="l">
              <a:buNone/>
            </a:pPr>
            <a:endParaRPr lang="en-US" dirty="0"/>
          </a:p>
          <a:p>
            <a:pPr marL="0" indent="0" algn="l">
              <a:buNone/>
            </a:pPr>
            <a:endParaRPr lang="he-IL" dirty="0"/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30" t="30678" r="5375" b="33399"/>
          <a:stretch/>
        </p:blipFill>
        <p:spPr>
          <a:xfrm>
            <a:off x="9135289" y="170426"/>
            <a:ext cx="2417955" cy="968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331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30684" y="335435"/>
            <a:ext cx="10396882" cy="1151965"/>
          </a:xfrm>
        </p:spPr>
        <p:txBody>
          <a:bodyPr/>
          <a:lstStyle/>
          <a:p>
            <a:r>
              <a:rPr lang="en-US" dirty="0"/>
              <a:t>The team</a:t>
            </a:r>
            <a:endParaRPr lang="he-IL" dirty="0"/>
          </a:p>
        </p:txBody>
      </p:sp>
      <p:sp>
        <p:nvSpPr>
          <p:cNvPr id="10" name="TextBox 9"/>
          <p:cNvSpPr txBox="1"/>
          <p:nvPr/>
        </p:nvSpPr>
        <p:spPr>
          <a:xfrm>
            <a:off x="9135289" y="2260457"/>
            <a:ext cx="2072640" cy="147732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Omer</a:t>
            </a:r>
            <a:endParaRPr lang="he-IL" dirty="0">
              <a:solidFill>
                <a:schemeClr val="accent1"/>
              </a:solidFill>
            </a:endParaRPr>
          </a:p>
          <a:p>
            <a:pPr algn="ctr"/>
            <a:r>
              <a:rPr lang="en-US" dirty="0"/>
              <a:t>C.O.O</a:t>
            </a:r>
          </a:p>
          <a:p>
            <a:pPr algn="ctr"/>
            <a:r>
              <a:rPr lang="en-US" dirty="0">
                <a:solidFill>
                  <a:schemeClr val="accent1"/>
                </a:solidFill>
              </a:rPr>
              <a:t>&amp;</a:t>
            </a:r>
          </a:p>
          <a:p>
            <a:pPr algn="ctr"/>
            <a:r>
              <a:rPr lang="en-US" dirty="0"/>
              <a:t>Action film Specialist</a:t>
            </a:r>
            <a:endParaRPr lang="he-IL" dirty="0"/>
          </a:p>
        </p:txBody>
      </p:sp>
      <p:sp>
        <p:nvSpPr>
          <p:cNvPr id="12" name="TextBox 11"/>
          <p:cNvSpPr txBox="1"/>
          <p:nvPr/>
        </p:nvSpPr>
        <p:spPr>
          <a:xfrm>
            <a:off x="6139194" y="2254232"/>
            <a:ext cx="2072640" cy="147732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Or</a:t>
            </a:r>
            <a:endParaRPr lang="he-IL" dirty="0">
              <a:solidFill>
                <a:schemeClr val="accent1"/>
              </a:solidFill>
            </a:endParaRPr>
          </a:p>
          <a:p>
            <a:pPr algn="ctr"/>
            <a:r>
              <a:rPr lang="en-US" dirty="0"/>
              <a:t>Designer</a:t>
            </a:r>
          </a:p>
          <a:p>
            <a:pPr algn="ctr"/>
            <a:r>
              <a:rPr lang="en-US" dirty="0">
                <a:solidFill>
                  <a:schemeClr val="accent1"/>
                </a:solidFill>
              </a:rPr>
              <a:t>&amp;</a:t>
            </a:r>
          </a:p>
          <a:p>
            <a:pPr algn="ctr"/>
            <a:r>
              <a:rPr lang="en-US" dirty="0"/>
              <a:t>Front-end </a:t>
            </a:r>
            <a:endParaRPr lang="en-US" dirty="0" smtClean="0"/>
          </a:p>
          <a:p>
            <a:pPr algn="ctr"/>
            <a:r>
              <a:rPr lang="en-US" dirty="0" smtClean="0"/>
              <a:t>dev</a:t>
            </a:r>
            <a:endParaRPr lang="he-IL" dirty="0"/>
          </a:p>
        </p:txBody>
      </p:sp>
      <p:sp>
        <p:nvSpPr>
          <p:cNvPr id="13" name="TextBox 12"/>
          <p:cNvSpPr txBox="1"/>
          <p:nvPr/>
        </p:nvSpPr>
        <p:spPr>
          <a:xfrm>
            <a:off x="3302380" y="2260457"/>
            <a:ext cx="2072640" cy="147732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Natty</a:t>
            </a:r>
            <a:endParaRPr lang="he-IL" dirty="0">
              <a:solidFill>
                <a:schemeClr val="accent1"/>
              </a:solidFill>
            </a:endParaRPr>
          </a:p>
          <a:p>
            <a:pPr algn="ctr"/>
            <a:r>
              <a:rPr lang="en-US" dirty="0"/>
              <a:t>Biz Dev</a:t>
            </a:r>
          </a:p>
          <a:p>
            <a:pPr algn="ctr"/>
            <a:r>
              <a:rPr lang="en-US" dirty="0">
                <a:solidFill>
                  <a:schemeClr val="accent1"/>
                </a:solidFill>
              </a:rPr>
              <a:t>&amp;</a:t>
            </a:r>
          </a:p>
          <a:p>
            <a:pPr algn="ctr"/>
            <a:r>
              <a:rPr lang="en-US" dirty="0"/>
              <a:t>Movie </a:t>
            </a:r>
          </a:p>
          <a:p>
            <a:pPr algn="ctr"/>
            <a:r>
              <a:rPr lang="en-US" dirty="0"/>
              <a:t>correspondent</a:t>
            </a:r>
            <a:endParaRPr lang="he-IL" dirty="0"/>
          </a:p>
        </p:txBody>
      </p:sp>
      <p:sp>
        <p:nvSpPr>
          <p:cNvPr id="14" name="TextBox 13"/>
          <p:cNvSpPr txBox="1"/>
          <p:nvPr/>
        </p:nvSpPr>
        <p:spPr>
          <a:xfrm>
            <a:off x="454667" y="2260457"/>
            <a:ext cx="2072640" cy="147732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Anya</a:t>
            </a:r>
            <a:endParaRPr lang="he-IL" dirty="0">
              <a:solidFill>
                <a:schemeClr val="accent1"/>
              </a:solidFill>
            </a:endParaRPr>
          </a:p>
          <a:p>
            <a:pPr algn="ctr"/>
            <a:r>
              <a:rPr lang="en-US" dirty="0"/>
              <a:t>Data Wiz</a:t>
            </a:r>
          </a:p>
          <a:p>
            <a:pPr algn="ctr"/>
            <a:r>
              <a:rPr lang="en-US" dirty="0">
                <a:solidFill>
                  <a:schemeClr val="accent1"/>
                </a:solidFill>
              </a:rPr>
              <a:t>&amp;</a:t>
            </a:r>
          </a:p>
          <a:p>
            <a:pPr algn="ctr"/>
            <a:r>
              <a:rPr lang="en-US" dirty="0"/>
              <a:t>Mountain </a:t>
            </a:r>
          </a:p>
          <a:p>
            <a:pPr algn="ctr"/>
            <a:r>
              <a:rPr lang="en-US" dirty="0"/>
              <a:t>Climber</a:t>
            </a:r>
            <a:endParaRPr lang="he-IL" dirty="0"/>
          </a:p>
        </p:txBody>
      </p:sp>
      <p:pic>
        <p:nvPicPr>
          <p:cNvPr id="16" name="תמונה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435" y="4032634"/>
            <a:ext cx="1857103" cy="1857103"/>
          </a:xfrm>
          <a:prstGeom prst="rect">
            <a:avLst/>
          </a:prstGeom>
        </p:spPr>
      </p:pic>
      <p:pic>
        <p:nvPicPr>
          <p:cNvPr id="17" name="תמונה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9918" y="4032634"/>
            <a:ext cx="1925102" cy="1857103"/>
          </a:xfrm>
          <a:prstGeom prst="rect">
            <a:avLst/>
          </a:prstGeom>
        </p:spPr>
      </p:pic>
      <p:pic>
        <p:nvPicPr>
          <p:cNvPr id="18" name="תמונה 1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30" t="30678" r="5375" b="33399"/>
          <a:stretch/>
        </p:blipFill>
        <p:spPr>
          <a:xfrm>
            <a:off x="9135289" y="170426"/>
            <a:ext cx="2417955" cy="96841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37506" y="4032634"/>
            <a:ext cx="1668205" cy="195685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49050" y="3959634"/>
            <a:ext cx="1762784" cy="2102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994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The Story </a:t>
            </a:r>
            <a:r>
              <a:rPr lang="en-US" dirty="0"/>
              <a:t>and the</a:t>
            </a:r>
            <a:r>
              <a:rPr lang="en" dirty="0"/>
              <a:t> Business 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sz="quarter" idx="13"/>
          </p:nvPr>
        </p:nvSpPr>
        <p:spPr>
          <a:xfrm>
            <a:off x="437226" y="1773405"/>
            <a:ext cx="10394707" cy="3311189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Justice League </a:t>
            </a: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Budget - 300M 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Opening Weekend Estimation - 110M-120M. Actual - 93M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Domestic - 229M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Worldwide - 657M </a:t>
            </a:r>
          </a:p>
          <a:p>
            <a:endParaRPr lang="he-IL" dirty="0"/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30" t="30678" r="5375" b="33399"/>
          <a:stretch/>
        </p:blipFill>
        <p:spPr>
          <a:xfrm>
            <a:off x="9083038" y="201592"/>
            <a:ext cx="2417955" cy="9684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BCC588EE-6C8E-4F36-BD7F-8D7C90A15E6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1820" y="2063396"/>
            <a:ext cx="4269173" cy="2401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691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/>
          <p:cNvSpPr>
            <a:spLocks noGrp="1"/>
          </p:cNvSpPr>
          <p:nvPr>
            <p:ph sz="quarter" idx="13"/>
          </p:nvPr>
        </p:nvSpPr>
        <p:spPr>
          <a:xfrm>
            <a:off x="348448" y="1773405"/>
            <a:ext cx="10394707" cy="3311189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Black Panther</a:t>
            </a: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Budget - 200M 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Opening Weekend Estimation - 120M. Actual - 202M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Domestic - 700M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Worldwide - 1.34B </a:t>
            </a:r>
          </a:p>
          <a:p>
            <a:endParaRPr lang="he-IL" dirty="0"/>
          </a:p>
        </p:txBody>
      </p:sp>
      <p:pic>
        <p:nvPicPr>
          <p:cNvPr id="4" name="Google Shape;63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701833" y="1837765"/>
            <a:ext cx="2378674" cy="352500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תמונה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30" t="30678" r="5375" b="33399"/>
          <a:stretch/>
        </p:blipFill>
        <p:spPr>
          <a:xfrm>
            <a:off x="9135289" y="170426"/>
            <a:ext cx="2417955" cy="968416"/>
          </a:xfrm>
          <a:prstGeom prst="rect">
            <a:avLst/>
          </a:prstGeom>
        </p:spPr>
      </p:pic>
      <p:sp>
        <p:nvSpPr>
          <p:cNvPr id="9" name="כותרת 1">
            <a:extLst>
              <a:ext uri="{FF2B5EF4-FFF2-40B4-BE49-F238E27FC236}">
                <a16:creationId xmlns="" xmlns:a16="http://schemas.microsoft.com/office/drawing/2014/main" id="{93E9D7FA-4A8F-4E66-B304-8F3FCB0DB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/>
          <a:p>
            <a:r>
              <a:rPr lang="en" dirty="0"/>
              <a:t>The Story </a:t>
            </a:r>
            <a:r>
              <a:rPr lang="en-US" dirty="0"/>
              <a:t>and the</a:t>
            </a:r>
            <a:r>
              <a:rPr lang="en" dirty="0"/>
              <a:t> Business 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113048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l" rtl="0"/>
            <a:r>
              <a:rPr lang="en-US" dirty="0"/>
              <a:t>Rotten tomato</a:t>
            </a:r>
          </a:p>
          <a:p>
            <a:pPr algn="l" rtl="0"/>
            <a:r>
              <a:rPr lang="en-US" dirty="0" err="1"/>
              <a:t>Imdb</a:t>
            </a:r>
            <a:endParaRPr lang="en-US" dirty="0"/>
          </a:p>
          <a:p>
            <a:pPr algn="l" rtl="0"/>
            <a:r>
              <a:rPr lang="en-US" dirty="0"/>
              <a:t>Box office mojo</a:t>
            </a:r>
            <a:endParaRPr lang="he-IL" dirty="0"/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0566" y="2964760"/>
            <a:ext cx="1895475" cy="2409825"/>
          </a:xfrm>
          <a:prstGeom prst="rect">
            <a:avLst/>
          </a:prstGeom>
        </p:spPr>
      </p:pic>
      <p:pic>
        <p:nvPicPr>
          <p:cNvPr id="5" name="תמונה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9913" y="1366045"/>
            <a:ext cx="3067050" cy="1485900"/>
          </a:xfrm>
          <a:prstGeom prst="rect">
            <a:avLst/>
          </a:prstGeom>
        </p:spPr>
      </p:pic>
      <p:pic>
        <p:nvPicPr>
          <p:cNvPr id="6" name="תמונה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198" y="3098109"/>
            <a:ext cx="2143125" cy="2143125"/>
          </a:xfrm>
          <a:prstGeom prst="rect">
            <a:avLst/>
          </a:prstGeom>
        </p:spPr>
      </p:pic>
      <p:pic>
        <p:nvPicPr>
          <p:cNvPr id="7" name="תמונה 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30" t="30678" r="5375" b="33399"/>
          <a:stretch/>
        </p:blipFill>
        <p:spPr>
          <a:xfrm>
            <a:off x="9135289" y="170426"/>
            <a:ext cx="2417955" cy="968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402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Preparing the data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sz="quarter" idx="13"/>
          </p:nvPr>
        </p:nvSpPr>
        <p:spPr>
          <a:xfrm>
            <a:off x="687976" y="2729221"/>
            <a:ext cx="10394707" cy="3311189"/>
          </a:xfrm>
        </p:spPr>
        <p:txBody>
          <a:bodyPr/>
          <a:lstStyle/>
          <a:p>
            <a:pPr algn="l" rtl="0"/>
            <a:r>
              <a:rPr lang="en-US" dirty="0"/>
              <a:t>Handling missing data – budget</a:t>
            </a:r>
          </a:p>
          <a:p>
            <a:pPr lvl="1" algn="l" rtl="0"/>
            <a:r>
              <a:rPr lang="en-US" dirty="0"/>
              <a:t>Completing from other data sources </a:t>
            </a:r>
          </a:p>
          <a:p>
            <a:pPr lvl="1" algn="l" rtl="0"/>
            <a:r>
              <a:rPr lang="en-US" dirty="0"/>
              <a:t>Classifying all “0” budget as categorical “less than 1M” </a:t>
            </a:r>
          </a:p>
          <a:p>
            <a:pPr marL="0" indent="0" algn="l" rtl="0">
              <a:buNone/>
            </a:pPr>
            <a:endParaRPr lang="en-US" dirty="0"/>
          </a:p>
          <a:p>
            <a:pPr algn="l" rtl="0"/>
            <a:r>
              <a:rPr lang="en-US" dirty="0"/>
              <a:t>Removing old data - all films before the year 2000</a:t>
            </a:r>
          </a:p>
          <a:p>
            <a:pPr lvl="1" algn="l" rtl="0"/>
            <a:r>
              <a:rPr lang="en-US" dirty="0"/>
              <a:t>Dollar inflation </a:t>
            </a:r>
          </a:p>
          <a:p>
            <a:pPr lvl="1" algn="l" rtl="0"/>
            <a:r>
              <a:rPr lang="en-US" dirty="0"/>
              <a:t>RELEVANT PERIOD</a:t>
            </a:r>
          </a:p>
          <a:p>
            <a:pPr lvl="1" algn="l" rtl="0"/>
            <a:endParaRPr lang="en-US" dirty="0"/>
          </a:p>
          <a:p>
            <a:pPr lvl="1" algn="l" rtl="0"/>
            <a:endParaRPr lang="en-US" dirty="0"/>
          </a:p>
          <a:p>
            <a:pPr lvl="1" algn="l" rtl="0"/>
            <a:endParaRPr lang="en-US" dirty="0"/>
          </a:p>
          <a:p>
            <a:pPr marL="0" indent="0" algn="l" rtl="0">
              <a:buNone/>
            </a:pPr>
            <a:endParaRPr lang="en-US" dirty="0"/>
          </a:p>
          <a:p>
            <a:pPr algn="l" rtl="0"/>
            <a:endParaRPr lang="he-IL" dirty="0"/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30" t="30678" r="5375" b="33399"/>
          <a:stretch/>
        </p:blipFill>
        <p:spPr>
          <a:xfrm>
            <a:off x="9135289" y="170426"/>
            <a:ext cx="2417955" cy="968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8739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Exploring the data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1410205"/>
          </a:xfrm>
        </p:spPr>
        <p:txBody>
          <a:bodyPr/>
          <a:lstStyle/>
          <a:p>
            <a:pPr algn="l" rtl="0"/>
            <a:r>
              <a:rPr lang="en-US" dirty="0"/>
              <a:t>Categorical data- genre , studio</a:t>
            </a:r>
          </a:p>
          <a:p>
            <a:pPr algn="l" rtl="0"/>
            <a:r>
              <a:rPr lang="en-US" dirty="0"/>
              <a:t>Numerical values- budget, rating, revenue </a:t>
            </a:r>
            <a:endParaRPr lang="he-IL" dirty="0"/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30" t="30678" r="5375" b="33399"/>
          <a:stretch/>
        </p:blipFill>
        <p:spPr>
          <a:xfrm>
            <a:off x="9135289" y="170426"/>
            <a:ext cx="2417955" cy="96841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3550" y="3829460"/>
            <a:ext cx="5693982" cy="146050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B726B947-1C89-44FD-8914-F089B0A188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989" y="3784769"/>
            <a:ext cx="5371164" cy="1505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7647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enrichment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sz="quarter" idx="13"/>
          </p:nvPr>
        </p:nvSpPr>
        <p:spPr>
          <a:xfrm>
            <a:off x="687976" y="1060219"/>
            <a:ext cx="10394707" cy="3311189"/>
          </a:xfrm>
        </p:spPr>
        <p:txBody>
          <a:bodyPr/>
          <a:lstStyle/>
          <a:p>
            <a:pPr algn="l" rtl="0"/>
            <a:r>
              <a:rPr lang="en-US" dirty="0"/>
              <a:t>RELEASE DATE</a:t>
            </a:r>
          </a:p>
          <a:p>
            <a:pPr lvl="1" algn="l" rtl="0"/>
            <a:endParaRPr lang="en-US" dirty="0"/>
          </a:p>
          <a:p>
            <a:pPr marL="0" indent="0" algn="l" rtl="0">
              <a:buNone/>
            </a:pPr>
            <a:endParaRPr lang="en-US" dirty="0"/>
          </a:p>
          <a:p>
            <a:pPr algn="l" rtl="0"/>
            <a:r>
              <a:rPr lang="en-US" dirty="0"/>
              <a:t>title</a:t>
            </a:r>
            <a:endParaRPr lang="he-IL" dirty="0"/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30" t="30678" r="5375" b="33399"/>
          <a:stretch/>
        </p:blipFill>
        <p:spPr>
          <a:xfrm>
            <a:off x="9135289" y="170426"/>
            <a:ext cx="2417955" cy="9684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1146CBC5-8449-4FBA-A90C-DCD0085459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190" y="2353138"/>
            <a:ext cx="6416432" cy="62717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E05FDA5A-53E3-4450-8DA2-A860835088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3190" y="3809537"/>
            <a:ext cx="8734425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2217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data sources</a:t>
            </a:r>
            <a:endParaRPr lang="he-IL" dirty="0"/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235" y="2166257"/>
            <a:ext cx="1709057" cy="1709057"/>
          </a:xfrm>
          <a:prstGeom prst="rect">
            <a:avLst/>
          </a:prstGeom>
        </p:spPr>
      </p:pic>
      <p:pic>
        <p:nvPicPr>
          <p:cNvPr id="5" name="תמונה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4184" y="4020926"/>
            <a:ext cx="2122079" cy="1439348"/>
          </a:xfrm>
          <a:prstGeom prst="rect">
            <a:avLst/>
          </a:prstGeom>
        </p:spPr>
      </p:pic>
      <p:pic>
        <p:nvPicPr>
          <p:cNvPr id="6" name="תמונה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0365" y="2342862"/>
            <a:ext cx="1819835" cy="1819835"/>
          </a:xfrm>
          <a:prstGeom prst="rect">
            <a:avLst/>
          </a:prstGeom>
        </p:spPr>
      </p:pic>
      <p:pic>
        <p:nvPicPr>
          <p:cNvPr id="7" name="תמונה 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30" t="30678" r="5375" b="33399"/>
          <a:stretch/>
        </p:blipFill>
        <p:spPr>
          <a:xfrm>
            <a:off x="9135289" y="170426"/>
            <a:ext cx="2417955" cy="968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2341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האירוע המרכזי">
  <a:themeElements>
    <a:clrScheme name="האירוע המרכזי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האירוע המרכזי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האירוע המרכזי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TM04033927[[fn=האירוע המרכזי]]</Template>
  <TotalTime>141</TotalTime>
  <Words>152</Words>
  <Application>Microsoft Office PowerPoint</Application>
  <PresentationFormat>Widescreen</PresentationFormat>
  <Paragraphs>58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Impact</vt:lpstr>
      <vt:lpstr>Times New Roman</vt:lpstr>
      <vt:lpstr>האירוע המרכזי</vt:lpstr>
      <vt:lpstr>MOVIFIER</vt:lpstr>
      <vt:lpstr>The team</vt:lpstr>
      <vt:lpstr>The Story and the Business </vt:lpstr>
      <vt:lpstr>The Story and the Business </vt:lpstr>
      <vt:lpstr>Data sources</vt:lpstr>
      <vt:lpstr>Preparing the data</vt:lpstr>
      <vt:lpstr>Exploring the data</vt:lpstr>
      <vt:lpstr>Data enrichment</vt:lpstr>
      <vt:lpstr>Future data sources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Or Harpaz</dc:creator>
  <cp:lastModifiedBy>Anya</cp:lastModifiedBy>
  <cp:revision>19</cp:revision>
  <dcterms:created xsi:type="dcterms:W3CDTF">2018-12-11T16:31:32Z</dcterms:created>
  <dcterms:modified xsi:type="dcterms:W3CDTF">2018-12-11T19:43:53Z</dcterms:modified>
</cp:coreProperties>
</file>