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0.svg" ContentType="image/svg+xml"/>
  <Override PartName="/ppt/media/image12.svg" ContentType="image/svg+xml"/>
  <Override PartName="/ppt/media/image14.svg" ContentType="image/svg+xml"/>
  <Override PartName="/ppt/media/image16.svg" ContentType="image/svg+xml"/>
  <Override PartName="/ppt/media/image18.svg" ContentType="image/svg+xml"/>
  <Override PartName="/ppt/media/image2.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3" r:id="rId3"/>
    <p:sldId id="556" r:id="rId5"/>
    <p:sldId id="572" r:id="rId6"/>
    <p:sldId id="598" r:id="rId7"/>
    <p:sldId id="543" r:id="rId8"/>
    <p:sldId id="575" r:id="rId9"/>
    <p:sldId id="581" r:id="rId10"/>
    <p:sldId id="582" r:id="rId11"/>
    <p:sldId id="545" r:id="rId12"/>
    <p:sldId id="579" r:id="rId13"/>
    <p:sldId id="578" r:id="rId14"/>
    <p:sldId id="580" r:id="rId15"/>
    <p:sldId id="583" r:id="rId16"/>
    <p:sldId id="584" r:id="rId17"/>
    <p:sldId id="585" r:id="rId18"/>
    <p:sldId id="554" r:id="rId19"/>
    <p:sldId id="551" r:id="rId20"/>
    <p:sldId id="630" r:id="rId21"/>
    <p:sldId id="620" r:id="rId22"/>
    <p:sldId id="623" r:id="rId23"/>
    <p:sldId id="624" r:id="rId24"/>
    <p:sldId id="626" r:id="rId25"/>
    <p:sldId id="555" r:id="rId26"/>
    <p:sldId id="533" r:id="rId27"/>
    <p:sldId id="638" r:id="rId28"/>
    <p:sldId id="619" r:id="rId29"/>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597"/>
    <a:srgbClr val="8FAADC"/>
    <a:srgbClr val="003F87"/>
    <a:srgbClr val="8DA1C4"/>
    <a:srgbClr val="1820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62" d="100"/>
          <a:sy n="62" d="100"/>
        </p:scale>
        <p:origin x="828" y="44"/>
      </p:cViewPr>
      <p:guideLst>
        <p:guide orient="horz" pos="211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gs" Target="tags/tag216.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D7308E-CB75-4937-8AB5-A3598BE662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0DA2A2-8270-4ED5-BF5C-C8E0B3242FE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接下来我们来证明一下它的近似率，我们考虑放置结束后最高的那个矩形，它的上边就是</a:t>
            </a:r>
            <a:r>
              <a:rPr lang="en-US" altLang="zh-CN"/>
              <a:t>hBL</a:t>
            </a:r>
            <a:r>
              <a:rPr lang="zh-CN" altLang="en-US"/>
              <a:t>，假设高度为</a:t>
            </a:r>
            <a:r>
              <a:rPr lang="en-US" altLang="zh-CN"/>
              <a:t>y</a:t>
            </a:r>
            <a:r>
              <a:rPr lang="zh-CN" altLang="en-US"/>
              <a:t>，那么下边</a:t>
            </a:r>
            <a:r>
              <a:rPr lang="en-US" altLang="zh-CN"/>
              <a:t>h*=hBL-y</a:t>
            </a:r>
            <a:r>
              <a:rPr lang="zh-CN" altLang="en-US"/>
              <a:t>，</a:t>
            </a:r>
            <a:r>
              <a:rPr lang="en-US" altLang="zh-CN"/>
              <a:t>A</a:t>
            </a:r>
            <a:r>
              <a:rPr lang="zh-CN" altLang="en-US"/>
              <a:t>是</a:t>
            </a:r>
            <a:r>
              <a:rPr lang="en-US" altLang="zh-CN"/>
              <a:t>h*</a:t>
            </a:r>
            <a:r>
              <a:rPr lang="zh-CN" altLang="en-US"/>
              <a:t>以下的区域。我们先假设我们能证明</a:t>
            </a:r>
            <a:r>
              <a:rPr lang="en-US" altLang="zh-CN"/>
              <a:t>A</a:t>
            </a:r>
            <a:r>
              <a:rPr lang="zh-CN" altLang="en-US"/>
              <a:t>是半满的，也就是放置的矩形面积占总面积的一半，假设我们能证明这个，那么我们就有</a:t>
            </a:r>
            <a:r>
              <a:rPr lang="en-US" altLang="zh-CN"/>
              <a:t>hOPT</a:t>
            </a:r>
            <a:r>
              <a:rPr lang="zh-CN" altLang="en-US"/>
              <a:t>大于</a:t>
            </a:r>
            <a:r>
              <a:rPr lang="en-US" altLang="zh-CN"/>
              <a:t>y</a:t>
            </a:r>
            <a:r>
              <a:rPr lang="zh-CN" altLang="en-US"/>
              <a:t>和</a:t>
            </a:r>
            <a:r>
              <a:rPr lang="en-US" altLang="zh-CN"/>
              <a:t>h*/2</a:t>
            </a:r>
            <a:r>
              <a:rPr lang="zh-CN" altLang="en-US"/>
              <a:t>的最大值，不管</a:t>
            </a:r>
            <a:r>
              <a:rPr lang="en-US" altLang="zh-CN"/>
              <a:t>y</a:t>
            </a:r>
            <a:r>
              <a:rPr lang="zh-CN" altLang="en-US"/>
              <a:t>和</a:t>
            </a:r>
            <a:r>
              <a:rPr lang="en-US" altLang="zh-CN"/>
              <a:t>h*/2</a:t>
            </a:r>
            <a:r>
              <a:rPr lang="zh-CN" altLang="en-US"/>
              <a:t>的大小关系如何，我们都能得到</a:t>
            </a:r>
            <a:r>
              <a:rPr lang="en-US" altLang="zh-CN"/>
              <a:t>3</a:t>
            </a:r>
            <a:r>
              <a:rPr lang="zh-CN" altLang="en-US"/>
              <a:t>的</a:t>
            </a:r>
            <a:r>
              <a:rPr lang="zh-CN" altLang="en-US"/>
              <a:t>近似率。</a:t>
            </a:r>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接下去我们来证明</a:t>
            </a:r>
            <a:r>
              <a:rPr lang="en-US" altLang="zh-CN"/>
              <a:t>A</a:t>
            </a:r>
            <a:r>
              <a:rPr lang="zh-CN" altLang="en-US"/>
              <a:t>是半满的，假设在A中有许多水平切割线，可以将其分为交替的段，代表着BL装箱中的未占用和已占用区域（如右图）。如果我们能证明对于每一条水平切割线，已占用段的总和始终大于或等于未占用段的总和，那么对</a:t>
            </a:r>
            <a:r>
              <a:rPr lang="en-US" altLang="zh-CN"/>
              <a:t>A</a:t>
            </a:r>
            <a:r>
              <a:rPr lang="zh-CN" altLang="en-US"/>
              <a:t>的整个高度积分一下，我们就能证明</a:t>
            </a:r>
            <a:r>
              <a:rPr lang="en-US" altLang="zh-CN"/>
              <a:t>A</a:t>
            </a:r>
            <a:r>
              <a:rPr lang="zh-CN" altLang="en-US"/>
              <a:t>是半满</a:t>
            </a:r>
            <a:r>
              <a:rPr lang="zh-CN" altLang="en-US"/>
              <a:t>的。</a:t>
            </a:r>
            <a:endParaRPr lang="zh-CN" altLang="en-US"/>
          </a:p>
          <a:p>
            <a:r>
              <a:rPr lang="zh-CN" altLang="en-US"/>
              <a:t>那现在我们考虑其中一条水平切割线，假设高度为</a:t>
            </a:r>
            <a:r>
              <a:rPr lang="en-US" altLang="zh-CN"/>
              <a:t>h</a:t>
            </a:r>
            <a:r>
              <a:rPr lang="zh-CN" altLang="en-US"/>
              <a:t>。我们考虑当第一个放置的下边超过</a:t>
            </a:r>
            <a:r>
              <a:rPr lang="en-US" altLang="zh-CN"/>
              <a:t>h</a:t>
            </a:r>
            <a:r>
              <a:rPr lang="zh-CN" altLang="en-US"/>
              <a:t>的矩形</a:t>
            </a:r>
            <a:r>
              <a:rPr lang="en-US" altLang="zh-CN"/>
              <a:t>q</a:t>
            </a:r>
            <a:r>
              <a:rPr lang="zh-CN" altLang="en-US"/>
              <a:t>被放置进</a:t>
            </a:r>
            <a:r>
              <a:rPr lang="en-US" altLang="zh-CN"/>
              <a:t>strip</a:t>
            </a:r>
            <a:r>
              <a:rPr lang="zh-CN" altLang="en-US"/>
              <a:t>前的这条</a:t>
            </a:r>
            <a:r>
              <a:rPr lang="en-US" altLang="zh-CN"/>
              <a:t>line</a:t>
            </a:r>
            <a:r>
              <a:rPr lang="zh-CN" altLang="en-US"/>
              <a:t>的状态。首先很显然，这条</a:t>
            </a:r>
            <a:r>
              <a:rPr lang="en-US" altLang="zh-CN"/>
              <a:t>line</a:t>
            </a:r>
            <a:r>
              <a:rPr lang="zh-CN" altLang="en-US"/>
              <a:t>一定切割了至少一个矩形，不然</a:t>
            </a:r>
            <a:r>
              <a:rPr lang="en-US" altLang="zh-CN"/>
              <a:t>q</a:t>
            </a:r>
            <a:r>
              <a:rPr lang="zh-CN" altLang="en-US"/>
              <a:t>肯定能放得更下面。同时，这条</a:t>
            </a:r>
            <a:r>
              <a:rPr lang="en-US" altLang="zh-CN"/>
              <a:t>line</a:t>
            </a:r>
            <a:r>
              <a:rPr lang="zh-CN" altLang="en-US"/>
              <a:t>一定切割了一个和</a:t>
            </a:r>
            <a:r>
              <a:rPr lang="en-US" altLang="zh-CN"/>
              <a:t>strip</a:t>
            </a:r>
            <a:r>
              <a:rPr lang="zh-CN" altLang="en-US"/>
              <a:t>的左边界相邻的矩形。我们采取反证法，如果它切割的矩形中最左边的那个和</a:t>
            </a:r>
            <a:r>
              <a:rPr lang="en-US" altLang="zh-CN"/>
              <a:t>strip</a:t>
            </a:r>
            <a:r>
              <a:rPr lang="zh-CN" altLang="en-US"/>
              <a:t>的左边界是不相邻的，那它肯定图中</a:t>
            </a:r>
            <a:r>
              <a:rPr lang="en-US" altLang="zh-CN"/>
              <a:t>q’</a:t>
            </a:r>
            <a:r>
              <a:rPr lang="zh-CN" altLang="en-US"/>
              <a:t>的这个状态，也就是说有一个左下方的</a:t>
            </a:r>
            <a:r>
              <a:rPr lang="en-US" altLang="zh-CN"/>
              <a:t>q”</a:t>
            </a:r>
            <a:r>
              <a:rPr lang="zh-CN" altLang="en-US"/>
              <a:t>阻挡了</a:t>
            </a:r>
            <a:r>
              <a:rPr lang="en-US" altLang="zh-CN"/>
              <a:t>q’</a:t>
            </a:r>
            <a:r>
              <a:rPr lang="zh-CN" altLang="en-US"/>
              <a:t>往左边移。但由于我们是按宽度递减的顺序放置的，所以后面放进的</a:t>
            </a:r>
            <a:r>
              <a:rPr lang="en-US" altLang="zh-CN"/>
              <a:t>q</a:t>
            </a:r>
            <a:r>
              <a:rPr lang="zh-CN" altLang="en-US"/>
              <a:t>的宽度一定比</a:t>
            </a:r>
            <a:r>
              <a:rPr lang="en-US" altLang="zh-CN"/>
              <a:t>q”</a:t>
            </a:r>
            <a:r>
              <a:rPr lang="zh-CN" altLang="en-US"/>
              <a:t>要小，那它肯定会放在</a:t>
            </a:r>
            <a:r>
              <a:rPr lang="en-US" altLang="zh-CN"/>
              <a:t>q”</a:t>
            </a:r>
            <a:r>
              <a:rPr lang="zh-CN" altLang="en-US"/>
              <a:t>的上面，和我们前面说它的下边比</a:t>
            </a:r>
            <a:r>
              <a:rPr lang="en-US" altLang="zh-CN"/>
              <a:t>h</a:t>
            </a:r>
            <a:r>
              <a:rPr lang="zh-CN" altLang="en-US"/>
              <a:t>高的假设矛盾了。所以我们也就证明了每一条切割线都会切割和</a:t>
            </a:r>
            <a:r>
              <a:rPr lang="en-US" altLang="zh-CN"/>
              <a:t>strip</a:t>
            </a:r>
            <a:r>
              <a:rPr lang="zh-CN" altLang="en-US"/>
              <a:t>左边界相邻的</a:t>
            </a:r>
            <a:r>
              <a:rPr lang="zh-CN" altLang="en-US"/>
              <a:t>矩形。</a:t>
            </a:r>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得到了刚刚两个结论，我们就可以来看</a:t>
            </a:r>
            <a:r>
              <a:rPr lang="en-US" altLang="zh-CN"/>
              <a:t>line</a:t>
            </a:r>
            <a:r>
              <a:rPr lang="zh-CN" altLang="en-US"/>
              <a:t>中的任意一个片段</a:t>
            </a:r>
            <a:r>
              <a:rPr lang="en-US" altLang="zh-CN"/>
              <a:t>S</a:t>
            </a:r>
            <a:r>
              <a:rPr lang="zh-CN" altLang="en-US"/>
              <a:t>，如果是</a:t>
            </a:r>
            <a:r>
              <a:rPr lang="en-US" altLang="zh-CN"/>
              <a:t>unoccupied</a:t>
            </a:r>
            <a:r>
              <a:rPr lang="zh-CN" altLang="en-US"/>
              <a:t>，那它左边一定有一块</a:t>
            </a:r>
            <a:r>
              <a:rPr lang="en-US" altLang="zh-CN"/>
              <a:t>occupied</a:t>
            </a:r>
            <a:r>
              <a:rPr lang="zh-CN" altLang="en-US"/>
              <a:t>的区域，同时，</a:t>
            </a:r>
            <a:r>
              <a:rPr lang="en-US" altLang="zh-CN"/>
              <a:t>p</a:t>
            </a:r>
            <a:r>
              <a:rPr lang="zh-CN" altLang="en-US"/>
              <a:t>的宽度一定大于</a:t>
            </a:r>
            <a:r>
              <a:rPr lang="en-US" altLang="zh-CN"/>
              <a:t>S</a:t>
            </a:r>
            <a:r>
              <a:rPr lang="zh-CN" altLang="en-US"/>
              <a:t>，因为</a:t>
            </a:r>
            <a:r>
              <a:rPr lang="en-US" altLang="zh-CN"/>
              <a:t>q</a:t>
            </a:r>
            <a:r>
              <a:rPr lang="zh-CN" altLang="en-US"/>
              <a:t>无法放置在</a:t>
            </a:r>
            <a:r>
              <a:rPr lang="en-US" altLang="zh-CN"/>
              <a:t>S</a:t>
            </a:r>
            <a:r>
              <a:rPr lang="zh-CN" altLang="en-US"/>
              <a:t>的区域中，而</a:t>
            </a:r>
            <a:r>
              <a:rPr lang="en-US" altLang="zh-CN"/>
              <a:t>q</a:t>
            </a:r>
            <a:r>
              <a:rPr lang="zh-CN" altLang="en-US"/>
              <a:t>又小于</a:t>
            </a:r>
            <a:r>
              <a:rPr lang="en-US" altLang="zh-CN"/>
              <a:t>p</a:t>
            </a:r>
            <a:r>
              <a:rPr lang="zh-CN" altLang="en-US"/>
              <a:t>的</a:t>
            </a:r>
            <a:r>
              <a:rPr lang="zh-CN" altLang="en-US"/>
              <a:t>宽度。</a:t>
            </a:r>
            <a:endParaRPr lang="zh-CN" altLang="en-US"/>
          </a:p>
          <a:p>
            <a:r>
              <a:rPr lang="zh-CN" altLang="en-US"/>
              <a:t>因此我们证明了对于每一条切割线，它的</a:t>
            </a:r>
            <a:r>
              <a:rPr lang="en-US" altLang="zh-CN"/>
              <a:t>occupied</a:t>
            </a:r>
            <a:r>
              <a:rPr lang="zh-CN" altLang="en-US"/>
              <a:t>的片段长度一定大于</a:t>
            </a:r>
            <a:r>
              <a:rPr lang="en-US" altLang="zh-CN"/>
              <a:t>unoccupied</a:t>
            </a:r>
            <a:r>
              <a:rPr lang="zh-CN" altLang="en-US"/>
              <a:t>的片段长度，从而证明了</a:t>
            </a:r>
            <a:r>
              <a:rPr lang="en-US" altLang="zh-CN"/>
              <a:t>A</a:t>
            </a:r>
            <a:r>
              <a:rPr lang="zh-CN" altLang="en-US"/>
              <a:t>是半满</a:t>
            </a:r>
            <a:r>
              <a:rPr lang="zh-CN" altLang="en-US"/>
              <a:t>的。</a:t>
            </a:r>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除了前面三个算法之外，我们还尝试了</a:t>
            </a:r>
            <a:r>
              <a:rPr lang="en-US" altLang="zh-CN"/>
              <a:t>Sleator</a:t>
            </a:r>
            <a:r>
              <a:rPr lang="zh-CN" altLang="en-US"/>
              <a:t>算法和</a:t>
            </a:r>
            <a:r>
              <a:rPr lang="en-US" altLang="zh-CN"/>
              <a:t>SP</a:t>
            </a:r>
            <a:r>
              <a:rPr lang="zh-CN" altLang="en-US"/>
              <a:t>算法，他们都是有点类似分块的算法。对于</a:t>
            </a:r>
            <a:r>
              <a:rPr lang="en-US" altLang="zh-CN"/>
              <a:t>Sleator</a:t>
            </a:r>
            <a:r>
              <a:rPr lang="zh-CN" altLang="en-US"/>
              <a:t>算法，它先找到所有宽度大于W/2的矩形，并无论顺序如何，将它们逐个堆叠在条带的底部。然后在W/2处画一条垂直线，让hl表示左半部分中任何物品覆盖的最高点，hr表示右半部分中任何物品覆盖的最高点，</a:t>
            </a:r>
            <a:r>
              <a:rPr lang="zh-CN" altLang="en-US">
                <a:sym typeface="+mn-ea"/>
              </a:rPr>
              <a:t>将剩下的矩形以高度递减的顺序依次放置，如果hl &lt;= hr，将物品放在左边，否则放在右边。</a:t>
            </a:r>
            <a:r>
              <a:rPr lang="en-US" altLang="zh-CN">
                <a:sym typeface="+mn-ea"/>
              </a:rPr>
              <a:t>Sleator</a:t>
            </a:r>
            <a:r>
              <a:rPr lang="zh-CN" altLang="en-US">
                <a:sym typeface="+mn-ea"/>
              </a:rPr>
              <a:t>的理论近似率是最低的，达到了</a:t>
            </a:r>
            <a:r>
              <a:rPr lang="en-US" altLang="zh-CN">
                <a:sym typeface="+mn-ea"/>
              </a:rPr>
              <a:t>2.5</a:t>
            </a:r>
            <a:r>
              <a:rPr lang="zh-CN" altLang="en-US">
                <a:sym typeface="+mn-ea"/>
              </a:rPr>
              <a:t>，并且除排序外的时间复杂度是</a:t>
            </a:r>
            <a:r>
              <a:rPr lang="en-US" altLang="zh-CN">
                <a:sym typeface="+mn-ea"/>
              </a:rPr>
              <a:t>O</a:t>
            </a:r>
            <a:r>
              <a:rPr lang="zh-CN" altLang="en-US">
                <a:sym typeface="+mn-ea"/>
              </a:rPr>
              <a:t>（</a:t>
            </a:r>
            <a:r>
              <a:rPr lang="en-US" altLang="zh-CN">
                <a:sym typeface="+mn-ea"/>
              </a:rPr>
              <a:t>n</a:t>
            </a:r>
            <a:r>
              <a:rPr lang="zh-CN" altLang="en-US">
                <a:sym typeface="+mn-ea"/>
              </a:rPr>
              <a:t>）。但是其实我们可以看到它在底层放置</a:t>
            </a:r>
            <a:r>
              <a:rPr lang="en-US" altLang="zh-CN">
                <a:sym typeface="+mn-ea"/>
              </a:rPr>
              <a:t>W/2</a:t>
            </a:r>
            <a:r>
              <a:rPr lang="zh-CN" altLang="en-US">
                <a:sym typeface="+mn-ea"/>
              </a:rPr>
              <a:t>的物品时浪费的空间还是挺多的，在测试中的表现也并没有理论上</a:t>
            </a:r>
            <a:r>
              <a:rPr lang="zh-CN" altLang="en-US">
                <a:sym typeface="+mn-ea"/>
              </a:rPr>
              <a:t>这么好。</a:t>
            </a:r>
            <a:endParaRPr lang="zh-CN" altLang="en-US">
              <a:sym typeface="+mn-ea"/>
            </a:endParaRPr>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chemeClr val="accent1">
                    <a:lumMod val="75000"/>
                  </a:schemeClr>
                </a:solidFill>
                <a:latin typeface="微软雅黑" panose="020B0503020204020204" charset="-122"/>
                <a:ea typeface="微软雅黑" panose="020B0503020204020204" charset="-122"/>
                <a:sym typeface="+mn-ea"/>
              </a:rPr>
              <a:t>SP</a:t>
            </a:r>
            <a:r>
              <a:rPr lang="zh-CN" altLang="en-US" dirty="0">
                <a:solidFill>
                  <a:schemeClr val="accent1">
                    <a:lumMod val="75000"/>
                  </a:schemeClr>
                </a:solidFill>
                <a:latin typeface="微软雅黑" panose="020B0503020204020204" charset="-122"/>
                <a:ea typeface="微软雅黑" panose="020B0503020204020204" charset="-122"/>
                <a:sym typeface="+mn-ea"/>
              </a:rPr>
              <a:t>的</a:t>
            </a:r>
            <a:r>
              <a:rPr lang="zh-CN" altLang="en-US"/>
              <a:t>直观思想是在放置物品时将条带分割为子条带，尽可能将当前</a:t>
            </a:r>
            <a:r>
              <a:rPr lang="en-US" altLang="zh-CN"/>
              <a:t>item </a:t>
            </a:r>
            <a:r>
              <a:rPr lang="zh-CN" altLang="en-US"/>
              <a:t>i与已放置的</a:t>
            </a:r>
            <a:r>
              <a:rPr lang="en-US" altLang="zh-CN"/>
              <a:t>item </a:t>
            </a:r>
            <a:r>
              <a:rPr lang="zh-CN" altLang="en-US"/>
              <a:t>j并排放置，然后就有了下一个子条带的分隔。如果无法实现并排放置，它将</a:t>
            </a:r>
            <a:r>
              <a:rPr lang="en-US" altLang="zh-CN"/>
              <a:t>item i </a:t>
            </a:r>
            <a:r>
              <a:rPr lang="zh-CN" altLang="en-US"/>
              <a:t>放在已放置物品的顶部，而不进行子条带的分割，可以看到它的近似率也是不超过</a:t>
            </a:r>
            <a:r>
              <a:rPr lang="en-US" altLang="zh-CN"/>
              <a:t>3</a:t>
            </a:r>
            <a:r>
              <a:rPr lang="zh-CN" altLang="en-US"/>
              <a:t>。时间复杂度为</a:t>
            </a:r>
            <a:r>
              <a:rPr lang="en-US" altLang="zh-CN"/>
              <a:t>O</a:t>
            </a:r>
            <a:r>
              <a:rPr lang="zh-CN" altLang="en-US"/>
              <a:t>（</a:t>
            </a:r>
            <a:r>
              <a:rPr lang="en-US" altLang="zh-CN"/>
              <a:t>n^2</a:t>
            </a:r>
            <a:r>
              <a:rPr lang="zh-CN" altLang="en-US"/>
              <a:t>）</a:t>
            </a:r>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对于</a:t>
            </a:r>
            <a:r>
              <a:rPr lang="en-US" altLang="zh-CN"/>
              <a:t>Bnous</a:t>
            </a:r>
            <a:r>
              <a:rPr lang="zh-CN" altLang="en-US"/>
              <a:t>，是将原本的矩形变成了俄罗斯方块，我们使用了类似于</a:t>
            </a:r>
            <a:r>
              <a:rPr lang="en-US" altLang="zh-CN"/>
              <a:t>BL</a:t>
            </a:r>
            <a:r>
              <a:rPr lang="zh-CN" altLang="en-US"/>
              <a:t>的</a:t>
            </a:r>
            <a:r>
              <a:rPr lang="en-US" altLang="zh-CN"/>
              <a:t>online</a:t>
            </a:r>
            <a:r>
              <a:rPr lang="zh-CN" altLang="en-US"/>
              <a:t>的算法，我们把整个</a:t>
            </a:r>
            <a:r>
              <a:rPr lang="en-US" altLang="zh-CN"/>
              <a:t>strip</a:t>
            </a:r>
            <a:r>
              <a:rPr lang="zh-CN" altLang="en-US"/>
              <a:t>划分为一个个的小方格，对应着俄罗斯方块中的每个小方块。我们使用一个二维的0/1数组来记录每个小方块是否已经填充。而对于每个四格形状，我们找到最低的可填充位置，也就是</a:t>
            </a:r>
            <a:r>
              <a:rPr lang="en-US" altLang="zh-CN"/>
              <a:t>BL</a:t>
            </a:r>
            <a:r>
              <a:rPr lang="zh-CN" altLang="en-US"/>
              <a:t>中的最低高度。然后根据四边形的形状选择是从左到右填充还是从右到左填充。</a:t>
            </a:r>
            <a:r>
              <a:rPr lang="zh-CN" altLang="en-US">
                <a:sym typeface="+mn-ea"/>
              </a:rPr>
              <a:t>填充过程其实就是</a:t>
            </a:r>
            <a:r>
              <a:rPr lang="zh-CN" altLang="en-US">
                <a:sym typeface="+mn-ea"/>
              </a:rPr>
              <a:t>找到合适的0并将其设置为1。</a:t>
            </a:r>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Strip packing problem </a:t>
            </a:r>
            <a:r>
              <a:rPr lang="zh-CN" altLang="en-US"/>
              <a:t>其实就是</a:t>
            </a:r>
            <a:r>
              <a:rPr lang="en-US" altLang="zh-CN"/>
              <a:t>把</a:t>
            </a:r>
            <a:r>
              <a:rPr lang="zh-CN" altLang="en-US"/>
              <a:t>给定的</a:t>
            </a:r>
            <a:r>
              <a:rPr lang="en-US" altLang="zh-CN"/>
              <a:t>一组轴对齐的矩形放进一条宽度</a:t>
            </a:r>
            <a:r>
              <a:rPr lang="zh-CN" altLang="en-US"/>
              <a:t>有限</a:t>
            </a:r>
            <a:r>
              <a:rPr lang="en-US" altLang="zh-CN"/>
              <a:t>但高度无限的 Strip 里面，</a:t>
            </a:r>
            <a:r>
              <a:rPr lang="zh-CN" altLang="en-US"/>
              <a:t>在</a:t>
            </a:r>
            <a:r>
              <a:rPr lang="en-US" altLang="zh-CN"/>
              <a:t>确保矩形之间不重叠</a:t>
            </a:r>
            <a:r>
              <a:rPr lang="zh-CN" altLang="en-US"/>
              <a:t>的情况下</a:t>
            </a:r>
            <a:r>
              <a:rPr lang="en-US" altLang="zh-CN"/>
              <a:t>，</a:t>
            </a:r>
            <a:r>
              <a:rPr lang="zh-CN" altLang="en-US"/>
              <a:t>需要使得</a:t>
            </a:r>
            <a:r>
              <a:rPr lang="en-US" altLang="zh-CN"/>
              <a:t>S</a:t>
            </a:r>
            <a:r>
              <a:rPr lang="en-US" altLang="zh-CN"/>
              <a:t>trp的高度尽量小。</a:t>
            </a:r>
            <a:endParaRPr lang="en-US" altLang="zh-CN"/>
          </a:p>
          <a:p>
            <a:r>
              <a:rPr lang="zh-CN" altLang="en-US"/>
              <a:t>实际上</a:t>
            </a:r>
            <a:r>
              <a:rPr lang="en-US" altLang="zh-CN"/>
              <a:t>Strip packing problem </a:t>
            </a:r>
            <a:r>
              <a:rPr lang="zh-CN" altLang="en-US"/>
              <a:t>是上课时所讲的</a:t>
            </a:r>
            <a:r>
              <a:rPr lang="en-US" altLang="zh-CN"/>
              <a:t> bin packing</a:t>
            </a:r>
            <a:r>
              <a:rPr lang="zh-CN" altLang="en-US"/>
              <a:t>的推广形式，如果我们将所有输入的矩形限制为相同的高度，那么</a:t>
            </a:r>
            <a:r>
              <a:rPr lang="en-US" altLang="zh-CN"/>
              <a:t>Strip packing problem</a:t>
            </a:r>
            <a:r>
              <a:rPr lang="zh-CN" altLang="en-US"/>
              <a:t>就等同于</a:t>
            </a:r>
            <a:r>
              <a:rPr lang="en-US" altLang="zh-CN"/>
              <a:t> bin packing problem</a:t>
            </a:r>
            <a:r>
              <a:rPr lang="zh-CN" altLang="en-US"/>
              <a:t>。</a:t>
            </a:r>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因此，类比</a:t>
            </a:r>
            <a:r>
              <a:rPr lang="en-US" altLang="zh-CN"/>
              <a:t>bin packing</a:t>
            </a:r>
            <a:r>
              <a:rPr lang="zh-CN" altLang="en-US"/>
              <a:t>的</a:t>
            </a:r>
            <a:r>
              <a:rPr lang="en-US" altLang="zh-CN"/>
              <a:t>NFD</a:t>
            </a:r>
            <a:r>
              <a:rPr lang="zh-CN" altLang="en-US"/>
              <a:t>和</a:t>
            </a:r>
            <a:r>
              <a:rPr lang="en-US" altLang="zh-CN"/>
              <a:t>FFD</a:t>
            </a:r>
            <a:r>
              <a:rPr lang="zh-CN" altLang="en-US"/>
              <a:t>算法，我们很自然地得到了</a:t>
            </a:r>
            <a:r>
              <a:rPr lang="en-US" altLang="zh-CN"/>
              <a:t>strip packing</a:t>
            </a:r>
            <a:r>
              <a:rPr lang="zh-CN" altLang="en-US"/>
              <a:t>的</a:t>
            </a:r>
            <a:r>
              <a:rPr lang="en-US" altLang="zh-CN"/>
              <a:t>NFDH</a:t>
            </a:r>
            <a:r>
              <a:rPr lang="zh-CN" altLang="en-US"/>
              <a:t>和</a:t>
            </a:r>
            <a:r>
              <a:rPr lang="en-US" altLang="zh-CN"/>
              <a:t>FFDH</a:t>
            </a:r>
            <a:r>
              <a:rPr lang="zh-CN" altLang="en-US"/>
              <a:t>算法</a:t>
            </a:r>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首先，我们按高度递减对矩形排序。然后，按照左对齐的方式在当前层级上进行装箱，直到右侧没有足够的空间容纳下一个矩形，我们就开启一个新的层级。对应到</a:t>
            </a:r>
            <a:r>
              <a:rPr lang="en-US" altLang="zh-CN"/>
              <a:t>bin packing problem</a:t>
            </a:r>
            <a:r>
              <a:rPr lang="zh-CN" altLang="en-US"/>
              <a:t>，其实就类似在当前的</a:t>
            </a:r>
            <a:r>
              <a:rPr lang="en-US" altLang="zh-CN"/>
              <a:t>bin</a:t>
            </a:r>
            <a:r>
              <a:rPr lang="zh-CN" altLang="en-US"/>
              <a:t>装不下了的时候，我们就装下一个</a:t>
            </a:r>
            <a:r>
              <a:rPr lang="en-US" altLang="zh-CN"/>
              <a:t>bin</a:t>
            </a:r>
            <a:r>
              <a:rPr lang="zh-CN" altLang="en-US"/>
              <a:t>。（这里的</a:t>
            </a:r>
            <a:r>
              <a:rPr lang="en-US" altLang="zh-CN"/>
              <a:t>level</a:t>
            </a:r>
            <a:r>
              <a:rPr lang="zh-CN" altLang="en-US"/>
              <a:t>可以类比</a:t>
            </a:r>
            <a:r>
              <a:rPr lang="en-US" altLang="zh-CN"/>
              <a:t>bin</a:t>
            </a:r>
            <a:r>
              <a:rPr lang="zh-CN" altLang="en-US"/>
              <a:t>）不考虑排序它的时间复杂度是</a:t>
            </a:r>
            <a:r>
              <a:rPr lang="en-US" altLang="zh-CN"/>
              <a:t>O</a:t>
            </a:r>
            <a:r>
              <a:rPr lang="zh-CN" altLang="en-US"/>
              <a:t>（</a:t>
            </a:r>
            <a:r>
              <a:rPr lang="en-US" altLang="zh-CN"/>
              <a:t>n</a:t>
            </a:r>
            <a:r>
              <a:rPr lang="zh-CN" altLang="en-US"/>
              <a:t>）</a:t>
            </a:r>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然后和</a:t>
            </a:r>
            <a:r>
              <a:rPr lang="en-US" altLang="zh-CN"/>
              <a:t>bin packing</a:t>
            </a:r>
            <a:r>
              <a:rPr lang="zh-CN" altLang="en-US"/>
              <a:t>类似的，我们也可以证明他的近似率。我们设每一层是</a:t>
            </a:r>
            <a:r>
              <a:rPr lang="en-US" altLang="zh-CN"/>
              <a:t>block i</a:t>
            </a:r>
            <a:r>
              <a:rPr lang="zh-CN" altLang="en-US"/>
              <a:t>，每一层的第一个矩形的宽度是</a:t>
            </a:r>
            <a:r>
              <a:rPr lang="en-US" altLang="zh-CN"/>
              <a:t>xi</a:t>
            </a:r>
            <a:r>
              <a:rPr lang="zh-CN" altLang="en-US"/>
              <a:t>，每一层放置的矩形的总宽度是</a:t>
            </a:r>
            <a:r>
              <a:rPr lang="en-US" altLang="zh-CN"/>
              <a:t>yi</a:t>
            </a:r>
            <a:r>
              <a:rPr lang="zh-CN" altLang="en-US"/>
              <a:t>，那我们可以得到</a:t>
            </a:r>
            <a:r>
              <a:rPr lang="en-US" altLang="zh-CN"/>
              <a:t>xi+1+yi</a:t>
            </a:r>
            <a:r>
              <a:rPr lang="zh-CN" altLang="en-US"/>
              <a:t>是大于</a:t>
            </a:r>
            <a:r>
              <a:rPr lang="en-US" altLang="zh-CN"/>
              <a:t>strip</a:t>
            </a:r>
            <a:r>
              <a:rPr lang="zh-CN" altLang="en-US"/>
              <a:t>宽度</a:t>
            </a:r>
            <a:r>
              <a:rPr lang="en-US" altLang="zh-CN"/>
              <a:t>W</a:t>
            </a:r>
            <a:r>
              <a:rPr lang="zh-CN" altLang="en-US"/>
              <a:t>的。</a:t>
            </a:r>
            <a:endParaRPr lang="zh-CN" altLang="en-US"/>
          </a:p>
          <a:p>
            <a:r>
              <a:rPr lang="zh-CN" altLang="en-US"/>
              <a:t>设</a:t>
            </a:r>
            <a:r>
              <a:rPr lang="en-US" altLang="zh-CN"/>
              <a:t>Ai</a:t>
            </a:r>
            <a:r>
              <a:rPr lang="zh-CN" altLang="en-US"/>
              <a:t>表示第</a:t>
            </a:r>
            <a:r>
              <a:rPr lang="en-US" altLang="zh-CN"/>
              <a:t>i</a:t>
            </a:r>
            <a:r>
              <a:rPr lang="zh-CN" altLang="en-US"/>
              <a:t>层所放置的矩形的总面积，我们可以得到</a:t>
            </a:r>
            <a:r>
              <a:rPr lang="en-US" altLang="zh-CN"/>
              <a:t>Ai+Ai+1&gt;Hi+1</a:t>
            </a:r>
            <a:r>
              <a:rPr lang="zh-CN" altLang="en-US"/>
              <a:t>（</a:t>
            </a:r>
            <a:r>
              <a:rPr lang="en-US" altLang="zh-CN"/>
              <a:t>yi+xi+1)</a:t>
            </a:r>
            <a:r>
              <a:rPr lang="zh-CN" altLang="en-US"/>
              <a:t>，最后计算将每层的高度相加，得到总高度，可以算出是小于等于</a:t>
            </a:r>
            <a:r>
              <a:rPr lang="en-US" altLang="zh-CN"/>
              <a:t>H1+2*A/W</a:t>
            </a:r>
            <a:r>
              <a:rPr lang="zh-CN" altLang="en-US"/>
              <a:t>，</a:t>
            </a:r>
            <a:r>
              <a:rPr lang="en-US" altLang="zh-CN"/>
              <a:t>A</a:t>
            </a:r>
            <a:r>
              <a:rPr lang="zh-CN" altLang="en-US"/>
              <a:t>是所有矩形的总面积。</a:t>
            </a:r>
            <a:r>
              <a:rPr lang="en-US" altLang="zh-CN"/>
              <a:t>A/W</a:t>
            </a:r>
            <a:r>
              <a:rPr lang="zh-CN" altLang="en-US"/>
              <a:t>是</a:t>
            </a:r>
            <a:r>
              <a:rPr lang="en-US" altLang="zh-CN"/>
              <a:t>OPT</a:t>
            </a:r>
            <a:r>
              <a:rPr lang="zh-CN" altLang="en-US"/>
              <a:t>的下限，所以最后我们得到</a:t>
            </a:r>
            <a:r>
              <a:rPr lang="en-US" altLang="zh-CN"/>
              <a:t>NFDH</a:t>
            </a:r>
            <a:r>
              <a:rPr lang="zh-CN" altLang="en-US"/>
              <a:t>小于等于</a:t>
            </a:r>
            <a:r>
              <a:rPr lang="en-US" altLang="zh-CN"/>
              <a:t>hmax+2OPT</a:t>
            </a:r>
            <a:r>
              <a:rPr lang="zh-CN" altLang="en-US"/>
              <a:t>，小于等于</a:t>
            </a:r>
            <a:r>
              <a:rPr lang="en-US" altLang="zh-CN"/>
              <a:t>3OPT.</a:t>
            </a:r>
            <a:endParaRPr lang="en-US" altLang="zh-CN"/>
          </a:p>
          <a:p>
            <a:endParaRPr lang="en-US" altLang="zh-CN"/>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FFDH</a:t>
            </a:r>
            <a:r>
              <a:rPr lang="zh-CN" altLang="en-US"/>
              <a:t>和</a:t>
            </a:r>
            <a:r>
              <a:rPr lang="en-US" altLang="zh-CN"/>
              <a:t>NFDH</a:t>
            </a:r>
            <a:r>
              <a:rPr lang="zh-CN" altLang="en-US"/>
              <a:t>类似，区别就是在放置下一个物品的时候它会先去看前面的几层中还有没有位置可以放，它是近似率是</a:t>
            </a:r>
            <a:r>
              <a:rPr lang="en-US" altLang="zh-CN"/>
              <a:t>…… </a:t>
            </a:r>
            <a:r>
              <a:rPr lang="zh-CN" altLang="en-US"/>
              <a:t>证明比较复杂所以我们省略。</a:t>
            </a:r>
            <a:r>
              <a:rPr lang="zh-CN" altLang="en-US">
                <a:sym typeface="+mn-ea"/>
              </a:rPr>
              <a:t>不考虑排序它的时间复杂度是</a:t>
            </a:r>
            <a:r>
              <a:rPr lang="en-US" altLang="zh-CN">
                <a:sym typeface="+mn-ea"/>
              </a:rPr>
              <a:t>O</a:t>
            </a:r>
            <a:r>
              <a:rPr lang="zh-CN" altLang="en-US">
                <a:sym typeface="+mn-ea"/>
              </a:rPr>
              <a:t>（</a:t>
            </a:r>
            <a:r>
              <a:rPr lang="en-US" altLang="zh-CN">
                <a:sym typeface="+mn-ea"/>
              </a:rPr>
              <a:t>n^2</a:t>
            </a:r>
            <a:r>
              <a:rPr lang="zh-CN" altLang="en-US">
                <a:sym typeface="+mn-ea"/>
              </a:rPr>
              <a:t>）</a:t>
            </a:r>
            <a:endParaRPr lang="zh-CN" altLang="en-US"/>
          </a:p>
          <a:p>
            <a:endParaRPr lang="zh-CN" altLang="en-US"/>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BL</a:t>
            </a:r>
            <a:r>
              <a:rPr lang="zh-CN" altLang="en-US"/>
              <a:t>是一个新的算法，它的思想很简单，就是尽可能把物品放在最下面最左边的位置。对于一系列矩形物品，该算法会先寻找每个物品可以放置的最底部位置，然后尽可能将其向左移动。但在实现过程中，由于我们要逐一判断是否重叠，所以它的时间复杂度为</a:t>
            </a:r>
            <a:r>
              <a:rPr lang="en-US" altLang="zh-CN"/>
              <a:t>O(n^3)</a:t>
            </a:r>
            <a:endParaRPr lang="en-US" altLang="zh-CN"/>
          </a:p>
        </p:txBody>
      </p:sp>
      <p:sp>
        <p:nvSpPr>
          <p:cNvPr id="4" name="灯片编号占位符 3"/>
          <p:cNvSpPr>
            <a:spLocks noGrp="1"/>
          </p:cNvSpPr>
          <p:nvPr>
            <p:ph type="sldNum" sz="quarter" idx="5"/>
          </p:nvPr>
        </p:nvSpPr>
        <p:spPr/>
        <p:txBody>
          <a:bodyPr/>
          <a:lstStyle/>
          <a:p>
            <a:fld id="{3D0DA2A2-8270-4ED5-BF5C-C8E0B3242FE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50DE5AE-854A-4B80-820C-1ACCD978BA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44F22C-E4EF-4ECA-B9AE-8B396F99A3F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50DE5AE-854A-4B80-820C-1ACCD978BA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44F22C-E4EF-4ECA-B9AE-8B396F99A3F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50DE5AE-854A-4B80-820C-1ACCD978BA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44F22C-E4EF-4ECA-B9AE-8B396F99A3F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50DE5AE-854A-4B80-820C-1ACCD978BA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44F22C-E4EF-4ECA-B9AE-8B396F99A3F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50DE5AE-854A-4B80-820C-1ACCD978BA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44F22C-E4EF-4ECA-B9AE-8B396F99A3F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50DE5AE-854A-4B80-820C-1ACCD978BA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44F22C-E4EF-4ECA-B9AE-8B396F99A3F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50DE5AE-854A-4B80-820C-1ACCD978BA3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F44F22C-E4EF-4ECA-B9AE-8B396F99A3F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50DE5AE-854A-4B80-820C-1ACCD978BA3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44F22C-E4EF-4ECA-B9AE-8B396F99A3F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50DE5AE-854A-4B80-820C-1ACCD978BA3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F44F22C-E4EF-4ECA-B9AE-8B396F99A3F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50DE5AE-854A-4B80-820C-1ACCD978BA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44F22C-E4EF-4ECA-B9AE-8B396F99A3F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50DE5AE-854A-4B80-820C-1ACCD978BA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44F22C-E4EF-4ECA-B9AE-8B396F99A3F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0DE5AE-854A-4B80-820C-1ACCD978BA3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44F22C-E4EF-4ECA-B9AE-8B396F99A3F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1.xml"/><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1" Type="http://schemas.openxmlformats.org/officeDocument/2006/relationships/notesSlide" Target="../notesSlides/notesSlide1.xml"/><Relationship Id="rId10"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9" Type="http://schemas.openxmlformats.org/officeDocument/2006/relationships/notesSlide" Target="../notesSlides/notesSlide10.xml"/><Relationship Id="rId28" Type="http://schemas.openxmlformats.org/officeDocument/2006/relationships/vmlDrawing" Target="../drawings/vmlDrawing5.vml"/><Relationship Id="rId27" Type="http://schemas.openxmlformats.org/officeDocument/2006/relationships/slideLayout" Target="../slideLayouts/slideLayout7.xml"/><Relationship Id="rId26" Type="http://schemas.openxmlformats.org/officeDocument/2006/relationships/image" Target="../media/image38.wmf"/><Relationship Id="rId25" Type="http://schemas.openxmlformats.org/officeDocument/2006/relationships/oleObject" Target="../embeddings/oleObject8.bin"/><Relationship Id="rId24" Type="http://schemas.openxmlformats.org/officeDocument/2006/relationships/tags" Target="../tags/tag80.xml"/><Relationship Id="rId23" Type="http://schemas.openxmlformats.org/officeDocument/2006/relationships/image" Target="../media/image37.wmf"/><Relationship Id="rId22" Type="http://schemas.openxmlformats.org/officeDocument/2006/relationships/oleObject" Target="../embeddings/oleObject7.bin"/><Relationship Id="rId21" Type="http://schemas.openxmlformats.org/officeDocument/2006/relationships/image" Target="../media/image36.png"/><Relationship Id="rId20" Type="http://schemas.openxmlformats.org/officeDocument/2006/relationships/tags" Target="../tags/tag79.xml"/><Relationship Id="rId2" Type="http://schemas.openxmlformats.org/officeDocument/2006/relationships/image" Target="../media/image18.svg"/><Relationship Id="rId19" Type="http://schemas.openxmlformats.org/officeDocument/2006/relationships/tags" Target="../tags/tag78.xml"/><Relationship Id="rId18" Type="http://schemas.openxmlformats.org/officeDocument/2006/relationships/image" Target="../media/image35.png"/><Relationship Id="rId17" Type="http://schemas.openxmlformats.org/officeDocument/2006/relationships/image" Target="../media/image24.wmf"/><Relationship Id="rId16" Type="http://schemas.openxmlformats.org/officeDocument/2006/relationships/oleObject" Target="../embeddings/oleObject6.bin"/><Relationship Id="rId15" Type="http://schemas.openxmlformats.org/officeDocument/2006/relationships/tags" Target="../tags/tag77.xml"/><Relationship Id="rId14" Type="http://schemas.openxmlformats.org/officeDocument/2006/relationships/image" Target="../media/image34.png"/><Relationship Id="rId13" Type="http://schemas.openxmlformats.org/officeDocument/2006/relationships/tags" Target="../tags/tag76.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1" Type="http://schemas.openxmlformats.org/officeDocument/2006/relationships/notesSlide" Target="../notesSlides/notesSlide11.xml"/><Relationship Id="rId20" Type="http://schemas.openxmlformats.org/officeDocument/2006/relationships/vmlDrawing" Target="../drawings/vmlDrawing6.vml"/><Relationship Id="rId2" Type="http://schemas.openxmlformats.org/officeDocument/2006/relationships/tags" Target="../tags/tag81.xml"/><Relationship Id="rId19" Type="http://schemas.openxmlformats.org/officeDocument/2006/relationships/slideLayout" Target="../slideLayouts/slideLayout7.xml"/><Relationship Id="rId18" Type="http://schemas.openxmlformats.org/officeDocument/2006/relationships/image" Target="../media/image40.png"/><Relationship Id="rId17" Type="http://schemas.openxmlformats.org/officeDocument/2006/relationships/tags" Target="../tags/tag93.xml"/><Relationship Id="rId16" Type="http://schemas.openxmlformats.org/officeDocument/2006/relationships/image" Target="../media/image39.png"/><Relationship Id="rId15" Type="http://schemas.openxmlformats.org/officeDocument/2006/relationships/tags" Target="../tags/tag92.xml"/><Relationship Id="rId14" Type="http://schemas.openxmlformats.org/officeDocument/2006/relationships/image" Target="../media/image24.wmf"/><Relationship Id="rId13" Type="http://schemas.openxmlformats.org/officeDocument/2006/relationships/oleObject" Target="../embeddings/oleObject9.bin"/><Relationship Id="rId12" Type="http://schemas.openxmlformats.org/officeDocument/2006/relationships/tags" Target="../tags/tag91.xml"/><Relationship Id="rId11" Type="http://schemas.openxmlformats.org/officeDocument/2006/relationships/tags" Target="../tags/tag90.xml"/><Relationship Id="rId10" Type="http://schemas.openxmlformats.org/officeDocument/2006/relationships/tags" Target="../tags/tag89.xml"/><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9" Type="http://schemas.openxmlformats.org/officeDocument/2006/relationships/tags" Target="../tags/tag101.xml"/><Relationship Id="rId8" Type="http://schemas.openxmlformats.org/officeDocument/2006/relationships/tags" Target="../tags/tag100.xml"/><Relationship Id="rId7" Type="http://schemas.openxmlformats.org/officeDocument/2006/relationships/tags" Target="../tags/tag99.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tags" Target="../tags/tag96.xml"/><Relationship Id="rId3" Type="http://schemas.openxmlformats.org/officeDocument/2006/relationships/tags" Target="../tags/tag95.xml"/><Relationship Id="rId20" Type="http://schemas.openxmlformats.org/officeDocument/2006/relationships/notesSlide" Target="../notesSlides/notesSlide12.xml"/><Relationship Id="rId2" Type="http://schemas.openxmlformats.org/officeDocument/2006/relationships/tags" Target="../tags/tag94.xml"/><Relationship Id="rId19" Type="http://schemas.openxmlformats.org/officeDocument/2006/relationships/vmlDrawing" Target="../drawings/vmlDrawing7.vml"/><Relationship Id="rId18" Type="http://schemas.openxmlformats.org/officeDocument/2006/relationships/slideLayout" Target="../slideLayouts/slideLayout7.xml"/><Relationship Id="rId17" Type="http://schemas.openxmlformats.org/officeDocument/2006/relationships/tags" Target="../tags/tag106.xml"/><Relationship Id="rId16" Type="http://schemas.openxmlformats.org/officeDocument/2006/relationships/image" Target="../media/image41.png"/><Relationship Id="rId15" Type="http://schemas.openxmlformats.org/officeDocument/2006/relationships/tags" Target="../tags/tag105.xml"/><Relationship Id="rId14" Type="http://schemas.openxmlformats.org/officeDocument/2006/relationships/image" Target="../media/image24.wmf"/><Relationship Id="rId13" Type="http://schemas.openxmlformats.org/officeDocument/2006/relationships/oleObject" Target="../embeddings/oleObject10.bin"/><Relationship Id="rId12" Type="http://schemas.openxmlformats.org/officeDocument/2006/relationships/tags" Target="../tags/tag104.xml"/><Relationship Id="rId11" Type="http://schemas.openxmlformats.org/officeDocument/2006/relationships/tags" Target="../tags/tag103.xml"/><Relationship Id="rId10" Type="http://schemas.openxmlformats.org/officeDocument/2006/relationships/tags" Target="../tags/tag102.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tags" Target="../tags/tag112.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tags" Target="../tags/tag108.xml"/><Relationship Id="rId20" Type="http://schemas.openxmlformats.org/officeDocument/2006/relationships/notesSlide" Target="../notesSlides/notesSlide13.xml"/><Relationship Id="rId2" Type="http://schemas.openxmlformats.org/officeDocument/2006/relationships/tags" Target="../tags/tag107.xml"/><Relationship Id="rId19" Type="http://schemas.openxmlformats.org/officeDocument/2006/relationships/vmlDrawing" Target="../drawings/vmlDrawing8.vml"/><Relationship Id="rId18" Type="http://schemas.openxmlformats.org/officeDocument/2006/relationships/slideLayout" Target="../slideLayouts/slideLayout7.xml"/><Relationship Id="rId17" Type="http://schemas.openxmlformats.org/officeDocument/2006/relationships/image" Target="../media/image42.png"/><Relationship Id="rId16" Type="http://schemas.openxmlformats.org/officeDocument/2006/relationships/tags" Target="../tags/tag119.xml"/><Relationship Id="rId15" Type="http://schemas.openxmlformats.org/officeDocument/2006/relationships/image" Target="../media/image24.wmf"/><Relationship Id="rId14" Type="http://schemas.openxmlformats.org/officeDocument/2006/relationships/oleObject" Target="../embeddings/oleObject11.bin"/><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9" Type="http://schemas.openxmlformats.org/officeDocument/2006/relationships/tags" Target="../tags/tag127.xml"/><Relationship Id="rId8" Type="http://schemas.openxmlformats.org/officeDocument/2006/relationships/tags" Target="../tags/tag126.xml"/><Relationship Id="rId7" Type="http://schemas.openxmlformats.org/officeDocument/2006/relationships/tags" Target="../tags/tag125.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tags" Target="../tags/tag121.xml"/><Relationship Id="rId20" Type="http://schemas.openxmlformats.org/officeDocument/2006/relationships/notesSlide" Target="../notesSlides/notesSlide14.xml"/><Relationship Id="rId2" Type="http://schemas.openxmlformats.org/officeDocument/2006/relationships/tags" Target="../tags/tag120.xml"/><Relationship Id="rId19" Type="http://schemas.openxmlformats.org/officeDocument/2006/relationships/vmlDrawing" Target="../drawings/vmlDrawing9.vml"/><Relationship Id="rId18" Type="http://schemas.openxmlformats.org/officeDocument/2006/relationships/slideLayout" Target="../slideLayouts/slideLayout7.xml"/><Relationship Id="rId17" Type="http://schemas.openxmlformats.org/officeDocument/2006/relationships/image" Target="../media/image44.png"/><Relationship Id="rId16" Type="http://schemas.openxmlformats.org/officeDocument/2006/relationships/image" Target="../media/image43.png"/><Relationship Id="rId15" Type="http://schemas.openxmlformats.org/officeDocument/2006/relationships/image" Target="../media/image24.wmf"/><Relationship Id="rId14" Type="http://schemas.openxmlformats.org/officeDocument/2006/relationships/oleObject" Target="../embeddings/oleObject12.bin"/><Relationship Id="rId13" Type="http://schemas.openxmlformats.org/officeDocument/2006/relationships/tags" Target="../tags/tag131.xml"/><Relationship Id="rId12" Type="http://schemas.openxmlformats.org/officeDocument/2006/relationships/tags" Target="../tags/tag130.xml"/><Relationship Id="rId11" Type="http://schemas.openxmlformats.org/officeDocument/2006/relationships/tags" Target="../tags/tag129.xml"/><Relationship Id="rId10" Type="http://schemas.openxmlformats.org/officeDocument/2006/relationships/tags" Target="../tags/tag128.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9" Type="http://schemas.openxmlformats.org/officeDocument/2006/relationships/tags" Target="../tags/tag139.xml"/><Relationship Id="rId8" Type="http://schemas.openxmlformats.org/officeDocument/2006/relationships/tags" Target="../tags/tag138.xml"/><Relationship Id="rId7" Type="http://schemas.openxmlformats.org/officeDocument/2006/relationships/tags" Target="../tags/tag137.xml"/><Relationship Id="rId6" Type="http://schemas.openxmlformats.org/officeDocument/2006/relationships/tags" Target="../tags/tag136.xml"/><Relationship Id="rId5" Type="http://schemas.openxmlformats.org/officeDocument/2006/relationships/tags" Target="../tags/tag135.xml"/><Relationship Id="rId4" Type="http://schemas.openxmlformats.org/officeDocument/2006/relationships/tags" Target="../tags/tag134.xml"/><Relationship Id="rId3" Type="http://schemas.openxmlformats.org/officeDocument/2006/relationships/tags" Target="../tags/tag133.xml"/><Relationship Id="rId21" Type="http://schemas.openxmlformats.org/officeDocument/2006/relationships/notesSlide" Target="../notesSlides/notesSlide15.xml"/><Relationship Id="rId20" Type="http://schemas.openxmlformats.org/officeDocument/2006/relationships/vmlDrawing" Target="../drawings/vmlDrawing10.vml"/><Relationship Id="rId2" Type="http://schemas.openxmlformats.org/officeDocument/2006/relationships/tags" Target="../tags/tag132.xml"/><Relationship Id="rId19" Type="http://schemas.openxmlformats.org/officeDocument/2006/relationships/slideLayout" Target="../slideLayouts/slideLayout7.xml"/><Relationship Id="rId18" Type="http://schemas.openxmlformats.org/officeDocument/2006/relationships/image" Target="../media/image46.png"/><Relationship Id="rId17" Type="http://schemas.openxmlformats.org/officeDocument/2006/relationships/image" Target="../media/image24.wmf"/><Relationship Id="rId16" Type="http://schemas.openxmlformats.org/officeDocument/2006/relationships/oleObject" Target="../embeddings/oleObject13.bin"/><Relationship Id="rId15" Type="http://schemas.openxmlformats.org/officeDocument/2006/relationships/image" Target="../media/image45.png"/><Relationship Id="rId14" Type="http://schemas.openxmlformats.org/officeDocument/2006/relationships/tags" Target="../tags/tag144.xml"/><Relationship Id="rId13" Type="http://schemas.openxmlformats.org/officeDocument/2006/relationships/tags" Target="../tags/tag143.xml"/><Relationship Id="rId12" Type="http://schemas.openxmlformats.org/officeDocument/2006/relationships/tags" Target="../tags/tag142.xml"/><Relationship Id="rId11" Type="http://schemas.openxmlformats.org/officeDocument/2006/relationships/tags" Target="../tags/tag141.xml"/><Relationship Id="rId10" Type="http://schemas.openxmlformats.org/officeDocument/2006/relationships/tags" Target="../tags/tag140.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9" Type="http://schemas.openxmlformats.org/officeDocument/2006/relationships/tags" Target="../tags/tag149.xml"/><Relationship Id="rId8" Type="http://schemas.openxmlformats.org/officeDocument/2006/relationships/tags" Target="../tags/tag148.xml"/><Relationship Id="rId7" Type="http://schemas.openxmlformats.org/officeDocument/2006/relationships/tags" Target="../tags/tag147.xml"/><Relationship Id="rId6" Type="http://schemas.openxmlformats.org/officeDocument/2006/relationships/tags" Target="../tags/tag146.xml"/><Relationship Id="rId5" Type="http://schemas.openxmlformats.org/officeDocument/2006/relationships/tags" Target="../tags/tag145.xml"/><Relationship Id="rId4" Type="http://schemas.openxmlformats.org/officeDocument/2006/relationships/image" Target="../media/image15.png"/><Relationship Id="rId3" Type="http://schemas.openxmlformats.org/officeDocument/2006/relationships/image" Target="../media/image13.png"/><Relationship Id="rId2" Type="http://schemas.openxmlformats.org/officeDocument/2006/relationships/image" Target="../media/image11.png"/><Relationship Id="rId12" Type="http://schemas.openxmlformats.org/officeDocument/2006/relationships/notesSlide" Target="../notesSlides/notesSlide16.xml"/><Relationship Id="rId11" Type="http://schemas.openxmlformats.org/officeDocument/2006/relationships/slideLayout" Target="../slideLayouts/slideLayout7.xml"/><Relationship Id="rId10" Type="http://schemas.openxmlformats.org/officeDocument/2006/relationships/tags" Target="../tags/tag150.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9" Type="http://schemas.openxmlformats.org/officeDocument/2006/relationships/tags" Target="../tags/tag157.xml"/><Relationship Id="rId8" Type="http://schemas.openxmlformats.org/officeDocument/2006/relationships/tags" Target="../tags/tag156.xml"/><Relationship Id="rId7" Type="http://schemas.openxmlformats.org/officeDocument/2006/relationships/tags" Target="../tags/tag155.xml"/><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image" Target="../media/image47.png"/><Relationship Id="rId15" Type="http://schemas.openxmlformats.org/officeDocument/2006/relationships/notesSlide" Target="../notesSlides/notesSlide17.xml"/><Relationship Id="rId14" Type="http://schemas.openxmlformats.org/officeDocument/2006/relationships/slideLayout" Target="../slideLayouts/slideLayout7.xml"/><Relationship Id="rId13" Type="http://schemas.openxmlformats.org/officeDocument/2006/relationships/tags" Target="../tags/tag161.xml"/><Relationship Id="rId12" Type="http://schemas.openxmlformats.org/officeDocument/2006/relationships/tags" Target="../tags/tag160.xml"/><Relationship Id="rId11" Type="http://schemas.openxmlformats.org/officeDocument/2006/relationships/tags" Target="../tags/tag159.xml"/><Relationship Id="rId10" Type="http://schemas.openxmlformats.org/officeDocument/2006/relationships/tags" Target="../tags/tag158.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9" Type="http://schemas.openxmlformats.org/officeDocument/2006/relationships/tags" Target="../tags/tag169.xml"/><Relationship Id="rId8" Type="http://schemas.openxmlformats.org/officeDocument/2006/relationships/tags" Target="../tags/tag168.xml"/><Relationship Id="rId7" Type="http://schemas.openxmlformats.org/officeDocument/2006/relationships/tags" Target="../tags/tag167.xml"/><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tags" Target="../tags/tag162.xml"/><Relationship Id="rId16" Type="http://schemas.openxmlformats.org/officeDocument/2006/relationships/notesSlide" Target="../notesSlides/notesSlide18.xml"/><Relationship Id="rId15" Type="http://schemas.openxmlformats.org/officeDocument/2006/relationships/slideLayout" Target="../slideLayouts/slideLayout7.xml"/><Relationship Id="rId14" Type="http://schemas.openxmlformats.org/officeDocument/2006/relationships/image" Target="../media/image48.png"/><Relationship Id="rId13" Type="http://schemas.openxmlformats.org/officeDocument/2006/relationships/tags" Target="../tags/tag173.xml"/><Relationship Id="rId12" Type="http://schemas.openxmlformats.org/officeDocument/2006/relationships/tags" Target="../tags/tag172.xml"/><Relationship Id="rId11" Type="http://schemas.openxmlformats.org/officeDocument/2006/relationships/tags" Target="../tags/tag171.xml"/><Relationship Id="rId10" Type="http://schemas.openxmlformats.org/officeDocument/2006/relationships/tags" Target="../tags/tag170.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9" Type="http://schemas.openxmlformats.org/officeDocument/2006/relationships/tags" Target="../tags/tag180.xml"/><Relationship Id="rId8" Type="http://schemas.openxmlformats.org/officeDocument/2006/relationships/tags" Target="../tags/tag179.xml"/><Relationship Id="rId7" Type="http://schemas.openxmlformats.org/officeDocument/2006/relationships/tags" Target="../tags/tag178.xml"/><Relationship Id="rId6" Type="http://schemas.openxmlformats.org/officeDocument/2006/relationships/tags" Target="../tags/tag177.xml"/><Relationship Id="rId5" Type="http://schemas.openxmlformats.org/officeDocument/2006/relationships/tags" Target="../tags/tag176.xml"/><Relationship Id="rId4" Type="http://schemas.openxmlformats.org/officeDocument/2006/relationships/tags" Target="../tags/tag175.xml"/><Relationship Id="rId3" Type="http://schemas.openxmlformats.org/officeDocument/2006/relationships/tags" Target="../tags/tag174.xml"/><Relationship Id="rId2" Type="http://schemas.openxmlformats.org/officeDocument/2006/relationships/image" Target="../media/image49.png"/><Relationship Id="rId12" Type="http://schemas.openxmlformats.org/officeDocument/2006/relationships/notesSlide" Target="../notesSlides/notesSlide19.xml"/><Relationship Id="rId11" Type="http://schemas.openxmlformats.org/officeDocument/2006/relationships/slideLayout" Target="../slideLayouts/slideLayout7.xml"/><Relationship Id="rId10" Type="http://schemas.openxmlformats.org/officeDocument/2006/relationships/tags" Target="../tags/tag181.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9" Type="http://schemas.openxmlformats.org/officeDocument/2006/relationships/tags" Target="../tags/tag2.xml"/><Relationship Id="rId8" Type="http://schemas.openxmlformats.org/officeDocument/2006/relationships/image" Target="../media/image16.svg"/><Relationship Id="rId7" Type="http://schemas.openxmlformats.org/officeDocument/2006/relationships/image" Target="../media/image15.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 Id="rId3" Type="http://schemas.openxmlformats.org/officeDocument/2006/relationships/image" Target="../media/image11.png"/><Relationship Id="rId2" Type="http://schemas.openxmlformats.org/officeDocument/2006/relationships/image" Target="../media/image10.svg"/><Relationship Id="rId11" Type="http://schemas.openxmlformats.org/officeDocument/2006/relationships/notesSlide" Target="../notesSlides/notesSlide2.xml"/><Relationship Id="rId10" Type="http://schemas.openxmlformats.org/officeDocument/2006/relationships/slideLayout" Target="../slideLayouts/slideLayout7.xml"/><Relationship Id="rId1" Type="http://schemas.openxmlformats.org/officeDocument/2006/relationships/image" Target="../media/image9.png"/></Relationships>
</file>

<file path=ppt/slides/_rels/slide20.xml.rels><?xml version="1.0" encoding="UTF-8" standalone="yes"?>
<Relationships xmlns="http://schemas.openxmlformats.org/package/2006/relationships"><Relationship Id="rId9" Type="http://schemas.openxmlformats.org/officeDocument/2006/relationships/tags" Target="../tags/tag188.xml"/><Relationship Id="rId8" Type="http://schemas.openxmlformats.org/officeDocument/2006/relationships/tags" Target="../tags/tag187.xml"/><Relationship Id="rId7" Type="http://schemas.openxmlformats.org/officeDocument/2006/relationships/tags" Target="../tags/tag186.xml"/><Relationship Id="rId6" Type="http://schemas.openxmlformats.org/officeDocument/2006/relationships/tags" Target="../tags/tag185.xml"/><Relationship Id="rId5" Type="http://schemas.openxmlformats.org/officeDocument/2006/relationships/tags" Target="../tags/tag184.xml"/><Relationship Id="rId4" Type="http://schemas.openxmlformats.org/officeDocument/2006/relationships/tags" Target="../tags/tag183.xml"/><Relationship Id="rId3" Type="http://schemas.openxmlformats.org/officeDocument/2006/relationships/tags" Target="../tags/tag182.xml"/><Relationship Id="rId2" Type="http://schemas.openxmlformats.org/officeDocument/2006/relationships/image" Target="../media/image50.png"/><Relationship Id="rId12" Type="http://schemas.openxmlformats.org/officeDocument/2006/relationships/notesSlide" Target="../notesSlides/notesSlide20.xml"/><Relationship Id="rId11" Type="http://schemas.openxmlformats.org/officeDocument/2006/relationships/slideLayout" Target="../slideLayouts/slideLayout7.xml"/><Relationship Id="rId10" Type="http://schemas.openxmlformats.org/officeDocument/2006/relationships/tags" Target="../tags/tag189.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9" Type="http://schemas.openxmlformats.org/officeDocument/2006/relationships/tags" Target="../tags/tag196.xml"/><Relationship Id="rId8" Type="http://schemas.openxmlformats.org/officeDocument/2006/relationships/tags" Target="../tags/tag195.xml"/><Relationship Id="rId7" Type="http://schemas.openxmlformats.org/officeDocument/2006/relationships/tags" Target="../tags/tag194.xml"/><Relationship Id="rId6" Type="http://schemas.openxmlformats.org/officeDocument/2006/relationships/tags" Target="../tags/tag193.xml"/><Relationship Id="rId5" Type="http://schemas.openxmlformats.org/officeDocument/2006/relationships/tags" Target="../tags/tag192.xml"/><Relationship Id="rId4" Type="http://schemas.openxmlformats.org/officeDocument/2006/relationships/tags" Target="../tags/tag191.xml"/><Relationship Id="rId3" Type="http://schemas.openxmlformats.org/officeDocument/2006/relationships/tags" Target="../tags/tag190.xml"/><Relationship Id="rId2" Type="http://schemas.openxmlformats.org/officeDocument/2006/relationships/image" Target="../media/image51.png"/><Relationship Id="rId12" Type="http://schemas.openxmlformats.org/officeDocument/2006/relationships/notesSlide" Target="../notesSlides/notesSlide21.xml"/><Relationship Id="rId11" Type="http://schemas.openxmlformats.org/officeDocument/2006/relationships/slideLayout" Target="../slideLayouts/slideLayout7.xml"/><Relationship Id="rId10" Type="http://schemas.openxmlformats.org/officeDocument/2006/relationships/tags" Target="../tags/tag197.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9" Type="http://schemas.openxmlformats.org/officeDocument/2006/relationships/tags" Target="../tags/tag204.xml"/><Relationship Id="rId8" Type="http://schemas.openxmlformats.org/officeDocument/2006/relationships/tags" Target="../tags/tag203.xml"/><Relationship Id="rId7" Type="http://schemas.openxmlformats.org/officeDocument/2006/relationships/tags" Target="../tags/tag202.xml"/><Relationship Id="rId6" Type="http://schemas.openxmlformats.org/officeDocument/2006/relationships/tags" Target="../tags/tag201.xml"/><Relationship Id="rId5" Type="http://schemas.openxmlformats.org/officeDocument/2006/relationships/tags" Target="../tags/tag200.xml"/><Relationship Id="rId4" Type="http://schemas.openxmlformats.org/officeDocument/2006/relationships/tags" Target="../tags/tag199.xml"/><Relationship Id="rId3" Type="http://schemas.openxmlformats.org/officeDocument/2006/relationships/tags" Target="../tags/tag198.xml"/><Relationship Id="rId2" Type="http://schemas.openxmlformats.org/officeDocument/2006/relationships/image" Target="../media/image52.png"/><Relationship Id="rId13" Type="http://schemas.openxmlformats.org/officeDocument/2006/relationships/notesSlide" Target="../notesSlides/notesSlide22.xml"/><Relationship Id="rId12" Type="http://schemas.openxmlformats.org/officeDocument/2006/relationships/slideLayout" Target="../slideLayouts/slideLayout7.xml"/><Relationship Id="rId11" Type="http://schemas.openxmlformats.org/officeDocument/2006/relationships/tags" Target="../tags/tag206.xml"/><Relationship Id="rId10" Type="http://schemas.openxmlformats.org/officeDocument/2006/relationships/tags" Target="../tags/tag205.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9" Type="http://schemas.openxmlformats.org/officeDocument/2006/relationships/tags" Target="../tags/tag211.xml"/><Relationship Id="rId8" Type="http://schemas.openxmlformats.org/officeDocument/2006/relationships/tags" Target="../tags/tag210.xml"/><Relationship Id="rId7" Type="http://schemas.openxmlformats.org/officeDocument/2006/relationships/tags" Target="../tags/tag209.xml"/><Relationship Id="rId6" Type="http://schemas.openxmlformats.org/officeDocument/2006/relationships/tags" Target="../tags/tag208.xml"/><Relationship Id="rId5" Type="http://schemas.openxmlformats.org/officeDocument/2006/relationships/tags" Target="../tags/tag207.xml"/><Relationship Id="rId4" Type="http://schemas.openxmlformats.org/officeDocument/2006/relationships/image" Target="../media/image15.png"/><Relationship Id="rId3" Type="http://schemas.openxmlformats.org/officeDocument/2006/relationships/image" Target="../media/image13.png"/><Relationship Id="rId2" Type="http://schemas.openxmlformats.org/officeDocument/2006/relationships/image" Target="../media/image11.png"/><Relationship Id="rId12" Type="http://schemas.openxmlformats.org/officeDocument/2006/relationships/notesSlide" Target="../notesSlides/notesSlide23.xml"/><Relationship Id="rId11" Type="http://schemas.openxmlformats.org/officeDocument/2006/relationships/slideLayout" Target="../slideLayouts/slideLayout7.xml"/><Relationship Id="rId10" Type="http://schemas.openxmlformats.org/officeDocument/2006/relationships/tags" Target="../tags/tag21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tags" Target="../tags/tag213.xml"/><Relationship Id="rId2" Type="http://schemas.openxmlformats.org/officeDocument/2006/relationships/image" Target="../media/image17.png"/><Relationship Id="rId1" Type="http://schemas.openxmlformats.org/officeDocument/2006/relationships/image" Target="../media/image53.jpeg"/></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slideLayout" Target="../slideLayouts/slideLayout7.xml"/><Relationship Id="rId5" Type="http://schemas.openxmlformats.org/officeDocument/2006/relationships/tags" Target="../tags/tag214.xml"/><Relationship Id="rId4" Type="http://schemas.openxmlformats.org/officeDocument/2006/relationships/image" Target="../media/image7.png"/><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7.xml"/><Relationship Id="rId5" Type="http://schemas.openxmlformats.org/officeDocument/2006/relationships/tags" Target="../tags/tag215.xml"/><Relationship Id="rId4" Type="http://schemas.openxmlformats.org/officeDocument/2006/relationships/image" Target="../media/image7.png"/><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image" Target="../media/image22.png"/><Relationship Id="rId7" Type="http://schemas.openxmlformats.org/officeDocument/2006/relationships/tags" Target="../tags/tag6.xml"/><Relationship Id="rId6" Type="http://schemas.openxmlformats.org/officeDocument/2006/relationships/image" Target="../media/image21.png"/><Relationship Id="rId5" Type="http://schemas.openxmlformats.org/officeDocument/2006/relationships/tags" Target="../tags/tag5.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svg"/><Relationship Id="rId15" Type="http://schemas.openxmlformats.org/officeDocument/2006/relationships/notesSlide" Target="../notesSlides/notesSlide4.xml"/><Relationship Id="rId14" Type="http://schemas.openxmlformats.org/officeDocument/2006/relationships/slideLayout" Target="../slideLayouts/slideLayout7.xml"/><Relationship Id="rId13" Type="http://schemas.openxmlformats.org/officeDocument/2006/relationships/image" Target="../media/image23.png"/><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image" Target="../media/image17.png"/></Relationships>
</file>

<file path=ppt/slides/_rels/slide5.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image" Target="../media/image16.svg"/><Relationship Id="rId7" Type="http://schemas.openxmlformats.org/officeDocument/2006/relationships/image" Target="../media/image15.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 Id="rId3" Type="http://schemas.openxmlformats.org/officeDocument/2006/relationships/image" Target="../media/image11.png"/><Relationship Id="rId2" Type="http://schemas.openxmlformats.org/officeDocument/2006/relationships/image" Target="../media/image10.svg"/><Relationship Id="rId15" Type="http://schemas.openxmlformats.org/officeDocument/2006/relationships/notesSlide" Target="../notesSlides/notesSlide5.xml"/><Relationship Id="rId14" Type="http://schemas.openxmlformats.org/officeDocument/2006/relationships/slideLayout" Target="../slideLayouts/slideLayout7.xml"/><Relationship Id="rId13" Type="http://schemas.openxmlformats.org/officeDocument/2006/relationships/tags" Target="../tags/tag15.xml"/><Relationship Id="rId12" Type="http://schemas.openxmlformats.org/officeDocument/2006/relationships/tags" Target="../tags/tag14.xml"/><Relationship Id="rId11" Type="http://schemas.openxmlformats.org/officeDocument/2006/relationships/tags" Target="../tags/tag13.xml"/><Relationship Id="rId10" Type="http://schemas.openxmlformats.org/officeDocument/2006/relationships/tags" Target="../tags/tag12.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9" Type="http://schemas.openxmlformats.org/officeDocument/2006/relationships/notesSlide" Target="../notesSlides/notesSlide6.xml"/><Relationship Id="rId18" Type="http://schemas.openxmlformats.org/officeDocument/2006/relationships/vmlDrawing" Target="../drawings/vmlDrawing1.vml"/><Relationship Id="rId17" Type="http://schemas.openxmlformats.org/officeDocument/2006/relationships/slideLayout" Target="../slideLayouts/slideLayout7.xml"/><Relationship Id="rId16" Type="http://schemas.openxmlformats.org/officeDocument/2006/relationships/image" Target="../media/image25.png"/><Relationship Id="rId15" Type="http://schemas.openxmlformats.org/officeDocument/2006/relationships/image" Target="../media/image24.wmf"/><Relationship Id="rId14" Type="http://schemas.openxmlformats.org/officeDocument/2006/relationships/oleObject" Target="../embeddings/oleObject1.bin"/><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image" Target="../media/image17.png"/></Relationships>
</file>

<file path=ppt/slides/_rels/slide7.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3" Type="http://schemas.openxmlformats.org/officeDocument/2006/relationships/notesSlide" Target="../notesSlides/notesSlide7.xml"/><Relationship Id="rId22" Type="http://schemas.openxmlformats.org/officeDocument/2006/relationships/vmlDrawing" Target="../drawings/vmlDrawing2.vml"/><Relationship Id="rId21" Type="http://schemas.openxmlformats.org/officeDocument/2006/relationships/slideLayout" Target="../slideLayouts/slideLayout7.xml"/><Relationship Id="rId20" Type="http://schemas.openxmlformats.org/officeDocument/2006/relationships/image" Target="../media/image29.png"/><Relationship Id="rId2" Type="http://schemas.openxmlformats.org/officeDocument/2006/relationships/tags" Target="../tags/tag28.xml"/><Relationship Id="rId19" Type="http://schemas.openxmlformats.org/officeDocument/2006/relationships/image" Target="../media/image28.png"/><Relationship Id="rId18" Type="http://schemas.openxmlformats.org/officeDocument/2006/relationships/image" Target="../media/image27.wmf"/><Relationship Id="rId17" Type="http://schemas.openxmlformats.org/officeDocument/2006/relationships/oleObject" Target="../embeddings/oleObject3.bin"/><Relationship Id="rId16" Type="http://schemas.openxmlformats.org/officeDocument/2006/relationships/image" Target="../media/image24.wmf"/><Relationship Id="rId15" Type="http://schemas.openxmlformats.org/officeDocument/2006/relationships/oleObject" Target="../embeddings/oleObject2.bin"/><Relationship Id="rId14" Type="http://schemas.openxmlformats.org/officeDocument/2006/relationships/tags" Target="../tags/tag39.xml"/><Relationship Id="rId13" Type="http://schemas.openxmlformats.org/officeDocument/2006/relationships/image" Target="../media/image26.png"/><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image" Target="../media/image17.png"/></Relationships>
</file>

<file path=ppt/slides/_rels/slide8.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tags" Target="../tags/tag46.xml"/><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2" Type="http://schemas.openxmlformats.org/officeDocument/2006/relationships/notesSlide" Target="../notesSlides/notesSlide8.xml"/><Relationship Id="rId21" Type="http://schemas.openxmlformats.org/officeDocument/2006/relationships/vmlDrawing" Target="../drawings/vmlDrawing3.vml"/><Relationship Id="rId20" Type="http://schemas.openxmlformats.org/officeDocument/2006/relationships/slideLayout" Target="../slideLayouts/slideLayout7.xml"/><Relationship Id="rId2" Type="http://schemas.openxmlformats.org/officeDocument/2006/relationships/tags" Target="../tags/tag40.xml"/><Relationship Id="rId19" Type="http://schemas.openxmlformats.org/officeDocument/2006/relationships/image" Target="../media/image31.png"/><Relationship Id="rId18" Type="http://schemas.openxmlformats.org/officeDocument/2006/relationships/image" Target="../media/image25.png"/><Relationship Id="rId17" Type="http://schemas.openxmlformats.org/officeDocument/2006/relationships/image" Target="../media/image24.wmf"/><Relationship Id="rId16" Type="http://schemas.openxmlformats.org/officeDocument/2006/relationships/oleObject" Target="../embeddings/oleObject4.bin"/><Relationship Id="rId15" Type="http://schemas.openxmlformats.org/officeDocument/2006/relationships/image" Target="../media/image30.png"/><Relationship Id="rId14" Type="http://schemas.openxmlformats.org/officeDocument/2006/relationships/tags" Target="../tags/tag52.xml"/><Relationship Id="rId13" Type="http://schemas.openxmlformats.org/officeDocument/2006/relationships/tags" Target="../tags/tag51.xml"/><Relationship Id="rId12" Type="http://schemas.openxmlformats.org/officeDocument/2006/relationships/tags" Target="../tags/tag50.xml"/><Relationship Id="rId11" Type="http://schemas.openxmlformats.org/officeDocument/2006/relationships/tags" Target="../tags/tag49.xml"/><Relationship Id="rId10" Type="http://schemas.openxmlformats.org/officeDocument/2006/relationships/tags" Target="../tags/tag48.xml"/><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9" Type="http://schemas.openxmlformats.org/officeDocument/2006/relationships/tags" Target="../tags/tag59.xml"/><Relationship Id="rId8" Type="http://schemas.openxmlformats.org/officeDocument/2006/relationships/tags" Target="../tags/tag58.xml"/><Relationship Id="rId7" Type="http://schemas.openxmlformats.org/officeDocument/2006/relationships/tags" Target="../tags/tag57.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2" Type="http://schemas.openxmlformats.org/officeDocument/2006/relationships/notesSlide" Target="../notesSlides/notesSlide9.xml"/><Relationship Id="rId21" Type="http://schemas.openxmlformats.org/officeDocument/2006/relationships/vmlDrawing" Target="../drawings/vmlDrawing4.vml"/><Relationship Id="rId20" Type="http://schemas.openxmlformats.org/officeDocument/2006/relationships/slideLayout" Target="../slideLayouts/slideLayout7.xml"/><Relationship Id="rId2" Type="http://schemas.openxmlformats.org/officeDocument/2006/relationships/image" Target="../media/image18.svg"/><Relationship Id="rId19" Type="http://schemas.openxmlformats.org/officeDocument/2006/relationships/image" Target="../media/image24.wmf"/><Relationship Id="rId18" Type="http://schemas.openxmlformats.org/officeDocument/2006/relationships/oleObject" Target="../embeddings/oleObject5.bin"/><Relationship Id="rId17" Type="http://schemas.openxmlformats.org/officeDocument/2006/relationships/image" Target="../media/image33.png"/><Relationship Id="rId16" Type="http://schemas.openxmlformats.org/officeDocument/2006/relationships/tags" Target="../tags/tag65.xml"/><Relationship Id="rId15" Type="http://schemas.openxmlformats.org/officeDocument/2006/relationships/tags" Target="../tags/tag64.xml"/><Relationship Id="rId14" Type="http://schemas.openxmlformats.org/officeDocument/2006/relationships/tags" Target="../tags/tag63.xml"/><Relationship Id="rId13" Type="http://schemas.openxmlformats.org/officeDocument/2006/relationships/image" Target="../media/image32.png"/><Relationship Id="rId12" Type="http://schemas.openxmlformats.org/officeDocument/2006/relationships/tags" Target="../tags/tag62.xml"/><Relationship Id="rId11" Type="http://schemas.openxmlformats.org/officeDocument/2006/relationships/tags" Target="../tags/tag61.xml"/><Relationship Id="rId10" Type="http://schemas.openxmlformats.org/officeDocument/2006/relationships/tags" Target="../tags/tag60.xml"/><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图形 23"/>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802218" y="2130856"/>
            <a:ext cx="623999" cy="518142"/>
          </a:xfrm>
          <a:prstGeom prst="rect">
            <a:avLst/>
          </a:prstGeom>
          <a:effectLst>
            <a:glow rad="12700">
              <a:schemeClr val="bg1">
                <a:alpha val="41000"/>
              </a:schemeClr>
            </a:glow>
          </a:effectLst>
        </p:spPr>
      </p:pic>
      <p:pic>
        <p:nvPicPr>
          <p:cNvPr id="23" name="图形 2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754966" y="4615171"/>
            <a:ext cx="623999" cy="518142"/>
          </a:xfrm>
          <a:prstGeom prst="rect">
            <a:avLst/>
          </a:prstGeom>
          <a:effectLst>
            <a:glow rad="12700">
              <a:schemeClr val="bg1">
                <a:alpha val="41000"/>
              </a:schemeClr>
            </a:glow>
          </a:effectLst>
        </p:spPr>
      </p:pic>
      <p:sp>
        <p:nvSpPr>
          <p:cNvPr id="11" name="矩形 10"/>
          <p:cNvSpPr/>
          <p:nvPr/>
        </p:nvSpPr>
        <p:spPr>
          <a:xfrm>
            <a:off x="6778975" y="1392996"/>
            <a:ext cx="4761716" cy="4141530"/>
          </a:xfrm>
          <a:prstGeom prst="rect">
            <a:avLst/>
          </a:prstGeom>
          <a:noFill/>
          <a:ln w="63500">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p:txBody>
      </p:sp>
      <p:sp>
        <p:nvSpPr>
          <p:cNvPr id="20" name="矩形 19"/>
          <p:cNvSpPr/>
          <p:nvPr/>
        </p:nvSpPr>
        <p:spPr>
          <a:xfrm>
            <a:off x="0" y="1951355"/>
            <a:ext cx="12237720" cy="3182620"/>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p:txBody>
      </p:sp>
      <p:pic>
        <p:nvPicPr>
          <p:cNvPr id="4" name="图形 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0667" y="2887802"/>
            <a:ext cx="1387140" cy="1151822"/>
          </a:xfrm>
          <a:prstGeom prst="rect">
            <a:avLst/>
          </a:prstGeom>
          <a:effectLst>
            <a:glow rad="12700">
              <a:schemeClr val="bg1">
                <a:alpha val="41000"/>
              </a:schemeClr>
            </a:glow>
          </a:effectLst>
        </p:spPr>
      </p:pic>
      <p:pic>
        <p:nvPicPr>
          <p:cNvPr id="5" name="图形 4"/>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85400" y="293382"/>
            <a:ext cx="1508654" cy="529352"/>
          </a:xfrm>
          <a:prstGeom prst="rect">
            <a:avLst/>
          </a:prstGeom>
        </p:spPr>
      </p:pic>
      <p:grpSp>
        <p:nvGrpSpPr>
          <p:cNvPr id="94" name="组合 93"/>
          <p:cNvGrpSpPr/>
          <p:nvPr/>
        </p:nvGrpSpPr>
        <p:grpSpPr>
          <a:xfrm>
            <a:off x="7031355" y="4351020"/>
            <a:ext cx="4663059" cy="500380"/>
            <a:chOff x="6624314" y="4447520"/>
            <a:chExt cx="4342067" cy="499568"/>
          </a:xfrm>
        </p:grpSpPr>
        <p:sp>
          <p:nvSpPr>
            <p:cNvPr id="18" name="矩形: 圆角 17"/>
            <p:cNvSpPr/>
            <p:nvPr/>
          </p:nvSpPr>
          <p:spPr>
            <a:xfrm>
              <a:off x="6624314" y="4447520"/>
              <a:ext cx="4342067" cy="499568"/>
            </a:xfrm>
            <a:prstGeom prst="roundRect">
              <a:avLst>
                <a:gd name="adj" fmla="val 50000"/>
              </a:avLst>
            </a:prstGeom>
            <a:solidFill>
              <a:srgbClr val="141B7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Light" panose="020B0502040204020203" charset="-122"/>
                <a:cs typeface="+mn-cs"/>
              </a:endParaRPr>
            </a:p>
          </p:txBody>
        </p:sp>
        <p:sp>
          <p:nvSpPr>
            <p:cNvPr id="19" name="文本框 18"/>
            <p:cNvSpPr txBox="1"/>
            <p:nvPr/>
          </p:nvSpPr>
          <p:spPr>
            <a:xfrm>
              <a:off x="6873838" y="4498871"/>
              <a:ext cx="4092307" cy="36770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prstClr val="white"/>
                  </a:solidFill>
                  <a:latin typeface="华文楷体" panose="02010600040101010101" pitchFamily="2" charset="-122"/>
                  <a:ea typeface="华文楷体" panose="02010600040101010101" pitchFamily="2" charset="-122"/>
                  <a:sym typeface="+mn-ea"/>
                </a:rPr>
                <a:t>——Group 4</a:t>
              </a:r>
              <a:r>
                <a:rPr lang="zh-CN" altLang="en-US" dirty="0">
                  <a:solidFill>
                    <a:prstClr val="white"/>
                  </a:solidFill>
                  <a:latin typeface="华文楷体" panose="02010600040101010101" pitchFamily="2" charset="-122"/>
                  <a:ea typeface="华文楷体" panose="02010600040101010101" pitchFamily="2" charset="-122"/>
                  <a:sym typeface="+mn-ea"/>
                </a:rPr>
                <a:t>：陈科睿、裘海怡、董冬</a:t>
              </a:r>
              <a:endParaRPr lang="zh-CN" altLang="en-US" dirty="0">
                <a:solidFill>
                  <a:prstClr val="white"/>
                </a:solidFill>
                <a:latin typeface="华文楷体" panose="02010600040101010101" pitchFamily="2" charset="-122"/>
                <a:ea typeface="华文楷体" panose="02010600040101010101" pitchFamily="2" charset="-122"/>
                <a:sym typeface="+mn-ea"/>
              </a:endParaRPr>
            </a:p>
          </p:txBody>
        </p:sp>
      </p:grpSp>
      <p:pic>
        <p:nvPicPr>
          <p:cNvPr id="15" name="图形 14"/>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791858" y="1768270"/>
            <a:ext cx="623999" cy="518142"/>
          </a:xfrm>
          <a:prstGeom prst="rect">
            <a:avLst/>
          </a:prstGeom>
          <a:effectLst>
            <a:glow rad="12700">
              <a:schemeClr val="bg1">
                <a:alpha val="41000"/>
              </a:schemeClr>
            </a:glow>
          </a:effectLst>
        </p:spPr>
      </p:pic>
      <p:pic>
        <p:nvPicPr>
          <p:cNvPr id="16" name="图形 15"/>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791857" y="5097825"/>
            <a:ext cx="623999" cy="518142"/>
          </a:xfrm>
          <a:prstGeom prst="rect">
            <a:avLst/>
          </a:prstGeom>
          <a:effectLst>
            <a:glow rad="12700">
              <a:schemeClr val="bg1">
                <a:alpha val="41000"/>
              </a:schemeClr>
            </a:glow>
          </a:effectLst>
        </p:spPr>
      </p:pic>
      <p:pic>
        <p:nvPicPr>
          <p:cNvPr id="21" name="图形 20"/>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780642" y="1125928"/>
            <a:ext cx="623999" cy="518142"/>
          </a:xfrm>
          <a:prstGeom prst="rect">
            <a:avLst/>
          </a:prstGeom>
          <a:effectLst>
            <a:glow rad="12700">
              <a:schemeClr val="bg1">
                <a:alpha val="41000"/>
              </a:schemeClr>
            </a:glow>
          </a:effectLst>
        </p:spPr>
      </p:pic>
      <p:pic>
        <p:nvPicPr>
          <p:cNvPr id="22" name="图形 2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754966" y="5620170"/>
            <a:ext cx="623999" cy="518142"/>
          </a:xfrm>
          <a:prstGeom prst="rect">
            <a:avLst/>
          </a:prstGeom>
          <a:effectLst>
            <a:glow rad="12700">
              <a:schemeClr val="bg1">
                <a:alpha val="41000"/>
              </a:schemeClr>
            </a:glow>
          </a:effectLst>
        </p:spPr>
      </p:pic>
      <p:sp>
        <p:nvSpPr>
          <p:cNvPr id="2" name="标题 1"/>
          <p:cNvSpPr>
            <a:spLocks noGrp="1"/>
          </p:cNvSpPr>
          <p:nvPr>
            <p:custDataLst>
              <p:tags r:id="rId9"/>
            </p:custDataLst>
          </p:nvPr>
        </p:nvSpPr>
        <p:spPr>
          <a:xfrm>
            <a:off x="2127885" y="1920240"/>
            <a:ext cx="10485755" cy="2154555"/>
          </a:xfrm>
          <a:prstGeom prst="rect">
            <a:avLst/>
          </a:prstGeom>
        </p:spPr>
        <p:txBody>
          <a:bodyPr vert="horz" lIns="91440" tIns="45720" rIns="91440" bIns="45720" rtlCol="0" anchor="b"/>
          <a:lstStyle>
            <a:lvl1pPr algn="l" defTabSz="457200" rtl="0" eaLnBrk="1" latinLnBrk="0" hangingPunct="1">
              <a:spcBef>
                <a:spcPct val="0"/>
              </a:spcBef>
              <a:buNone/>
              <a:defRPr lang="zh-CN" altLang="en-US" sz="3600" b="0" kern="1200" cap="none" baseline="0" dirty="0">
                <a:solidFill>
                  <a:srgbClr val="660874"/>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indent="0" fontAlgn="auto">
              <a:lnSpc>
                <a:spcPct val="100000"/>
              </a:lnSpc>
              <a:spcBef>
                <a:spcPts val="0"/>
              </a:spcBef>
            </a:pPr>
            <a:r>
              <a:rPr lang="en-US" altLang="zh-CN" sz="4800" b="1" dirty="0">
                <a:solidFill>
                  <a:schemeClr val="bg1"/>
                </a:solidFill>
                <a:latin typeface="Arial" panose="020B0604020202020204" pitchFamily="34" charset="0"/>
              </a:rPr>
              <a:t>Approximation Algorithm on </a:t>
            </a:r>
            <a:endParaRPr lang="en-US" altLang="zh-CN" sz="4800" b="1" dirty="0">
              <a:solidFill>
                <a:schemeClr val="bg1"/>
              </a:solidFill>
              <a:latin typeface="Arial" panose="020B0604020202020204" pitchFamily="34" charset="0"/>
            </a:endParaRPr>
          </a:p>
          <a:p>
            <a:pPr marL="457200" lvl="1" indent="457200" fontAlgn="auto">
              <a:lnSpc>
                <a:spcPct val="100000"/>
              </a:lnSpc>
              <a:spcBef>
                <a:spcPts val="0"/>
              </a:spcBef>
            </a:pPr>
            <a:r>
              <a:rPr lang="en-US" altLang="zh-CN" sz="4800" b="1" dirty="0">
                <a:solidFill>
                  <a:schemeClr val="bg1"/>
                </a:solidFill>
                <a:latin typeface="Arial" panose="020B0604020202020204" pitchFamily="34" charset="0"/>
              </a:rPr>
              <a:t>Strip Packing Problem</a:t>
            </a:r>
            <a:endParaRPr lang="en-US" altLang="zh-CN" sz="4800" b="1" dirty="0">
              <a:solidFill>
                <a:schemeClr val="bg1"/>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94"/>
                                        </p:tgtEl>
                                        <p:attrNameLst>
                                          <p:attrName>style.visibility</p:attrName>
                                        </p:attrNameLst>
                                      </p:cBhvr>
                                      <p:to>
                                        <p:strVal val="visible"/>
                                      </p:to>
                                    </p:set>
                                    <p:animEffect transition="in" filter="fade">
                                      <p:cBhvr>
                                        <p:cTn id="10" dur="500"/>
                                        <p:tgtEl>
                                          <p:spTgt spid="94"/>
                                        </p:tgtEl>
                                      </p:cBhvr>
                                    </p:animEffect>
                                  </p:childTnLst>
                                </p:cTn>
                              </p:par>
                              <p:par>
                                <p:cTn id="11" presetID="22" presetClass="entr" presetSubtype="8" fill="hold" grpId="0" nodeType="withEffect" nodePh="1">
                                  <p:stCondLst>
                                    <p:cond delay="0"/>
                                  </p:stCondLst>
                                  <p:endCondLst>
                                    <p:cond evt="begin" delay="0">
                                      <p:tn val="11"/>
                                    </p:cond>
                                  </p:end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0"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482068"/>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微软雅黑 Light" panose="020B0502040204020203" charset="-122"/>
              <a:ea typeface="微软雅黑 Light" panose="020B0502040204020203" charset="-122"/>
              <a:cs typeface="+mn-cs"/>
            </a:endParaRPr>
          </a:p>
        </p:txBody>
      </p:sp>
      <p:pic>
        <p:nvPicPr>
          <p:cNvPr id="74" name="图形 73"/>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73661" y="98896"/>
            <a:ext cx="1251222" cy="347019"/>
          </a:xfrm>
          <a:prstGeom prst="rect">
            <a:avLst/>
          </a:prstGeom>
        </p:spPr>
      </p:pic>
      <p:grpSp>
        <p:nvGrpSpPr>
          <p:cNvPr id="3" name="组合 2"/>
          <p:cNvGrpSpPr/>
          <p:nvPr/>
        </p:nvGrpSpPr>
        <p:grpSpPr>
          <a:xfrm>
            <a:off x="4968974" y="68190"/>
            <a:ext cx="6468745" cy="385086"/>
            <a:chOff x="4968974" y="68190"/>
            <a:chExt cx="6468745" cy="385086"/>
          </a:xfrm>
        </p:grpSpPr>
        <p:sp>
          <p:nvSpPr>
            <p:cNvPr id="12" name="矩形 11"/>
            <p:cNvSpPr/>
            <p:nvPr>
              <p:custDataLst>
                <p:tags r:id="rId3"/>
              </p:custDataLst>
            </p:nvPr>
          </p:nvSpPr>
          <p:spPr>
            <a:xfrm>
              <a:off x="6974369" y="112736"/>
              <a:ext cx="1311305"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Light" panose="020B0502040204020203" charset="-122"/>
                <a:cs typeface="+mn-cs"/>
              </a:endParaRPr>
            </a:p>
          </p:txBody>
        </p:sp>
        <p:sp>
          <p:nvSpPr>
            <p:cNvPr id="14" name="文本框 13"/>
            <p:cNvSpPr txBox="1"/>
            <p:nvPr>
              <p:custDataLst>
                <p:tags r:id="rId4"/>
              </p:custDataLst>
            </p:nvPr>
          </p:nvSpPr>
          <p:spPr>
            <a:xfrm>
              <a:off x="4968974" y="68190"/>
              <a:ext cx="1578610"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Introduction</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sp>
          <p:nvSpPr>
            <p:cNvPr id="17" name="文本框 16"/>
            <p:cNvSpPr txBox="1"/>
            <p:nvPr>
              <p:custDataLst>
                <p:tags r:id="rId5"/>
              </p:custDataLst>
            </p:nvPr>
          </p:nvSpPr>
          <p:spPr>
            <a:xfrm>
              <a:off x="6922234" y="84700"/>
              <a:ext cx="1386205"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rPr>
                <a:t>Algorithm</a:t>
              </a:r>
              <a:endParaRPr kumimoji="0" lang="en-US" altLang="zh-CN"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p:txBody>
        </p:sp>
        <p:sp>
          <p:nvSpPr>
            <p:cNvPr id="18" name="文本框 17"/>
            <p:cNvSpPr txBox="1"/>
            <p:nvPr>
              <p:custDataLst>
                <p:tags r:id="rId6"/>
              </p:custDataLst>
            </p:nvPr>
          </p:nvSpPr>
          <p:spPr>
            <a:xfrm>
              <a:off x="8676565" y="84976"/>
              <a:ext cx="1130968"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Test</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sp>
          <p:nvSpPr>
            <p:cNvPr id="19" name="文本框 18"/>
            <p:cNvSpPr txBox="1"/>
            <p:nvPr>
              <p:custDataLst>
                <p:tags r:id="rId7"/>
              </p:custDataLst>
            </p:nvPr>
          </p:nvSpPr>
          <p:spPr>
            <a:xfrm>
              <a:off x="10001984" y="84700"/>
              <a:ext cx="1435735"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Conclusion</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grpSp>
          <p:nvGrpSpPr>
            <p:cNvPr id="20" name="组合 19"/>
            <p:cNvGrpSpPr/>
            <p:nvPr/>
          </p:nvGrpSpPr>
          <p:grpSpPr>
            <a:xfrm>
              <a:off x="6791404" y="159486"/>
              <a:ext cx="3296092" cy="209852"/>
              <a:chOff x="6358270" y="115009"/>
              <a:chExt cx="3296092" cy="307494"/>
            </a:xfrm>
          </p:grpSpPr>
          <p:cxnSp>
            <p:nvCxnSpPr>
              <p:cNvPr id="21" name="直接连接符 20"/>
              <p:cNvCxnSpPr/>
              <p:nvPr>
                <p:custDataLst>
                  <p:tags r:id="rId8"/>
                </p:custDataLst>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9"/>
                </p:custDataLst>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10"/>
                </p:custDataLst>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30" name="文本框 29"/>
          <p:cNvSpPr txBox="1"/>
          <p:nvPr>
            <p:custDataLst>
              <p:tags r:id="rId11"/>
            </p:custDataLst>
          </p:nvPr>
        </p:nvSpPr>
        <p:spPr>
          <a:xfrm>
            <a:off x="624205" y="941070"/>
            <a:ext cx="6790690"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800"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rPr>
              <a:t>Prove the </a:t>
            </a:r>
            <a:r>
              <a:rPr lang="en-US" sz="2800" noProof="0" dirty="0">
                <a:ln>
                  <a:noFill/>
                </a:ln>
                <a:solidFill>
                  <a:schemeClr val="accent1">
                    <a:lumMod val="75000"/>
                  </a:schemeClr>
                </a:solidFill>
                <a:effectLst/>
                <a:uLnTx/>
                <a:uFillTx/>
                <a:latin typeface="微软雅黑" panose="020B0503020204020204" charset="-122"/>
                <a:ea typeface="微软雅黑" panose="020B0503020204020204" charset="-122"/>
                <a:sym typeface="+mn-ea"/>
              </a:rPr>
              <a:t>approximation ratio of BL (1)</a:t>
            </a:r>
            <a:endParaRPr lang="en-US" sz="2800" noProof="0" dirty="0">
              <a:ln>
                <a:noFill/>
              </a:ln>
              <a:solidFill>
                <a:schemeClr val="accent1">
                  <a:lumMod val="75000"/>
                </a:schemeClr>
              </a:solidFill>
              <a:effectLst/>
              <a:uLnTx/>
              <a:uFillTx/>
              <a:latin typeface="微软雅黑" panose="020B0503020204020204" charset="-122"/>
              <a:ea typeface="微软雅黑" panose="020B0503020204020204" charset="-122"/>
              <a:sym typeface="+mn-ea"/>
            </a:endParaRPr>
          </a:p>
        </p:txBody>
      </p:sp>
      <mc:AlternateContent xmlns:mc="http://schemas.openxmlformats.org/markup-compatibility/2006">
        <mc:Choice xmlns:a14="http://schemas.microsoft.com/office/drawing/2010/main" Requires="a14">
          <p:sp>
            <p:nvSpPr>
              <p:cNvPr id="31" name="矩形 30"/>
              <p:cNvSpPr/>
              <p:nvPr>
                <p:custDataLst>
                  <p:tags r:id="rId12"/>
                </p:custDataLst>
              </p:nvPr>
            </p:nvSpPr>
            <p:spPr>
              <a:xfrm>
                <a:off x="768985" y="1651635"/>
                <a:ext cx="10801350" cy="1297940"/>
              </a:xfrm>
              <a:prstGeom prst="rect">
                <a:avLst/>
              </a:prstGeom>
            </p:spPr>
            <p:txBody>
              <a:bodyPr wrap="square">
                <a:no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Let </a:t>
                </a:r>
                <a14:m>
                  <m:oMath xmlns:m="http://schemas.openxmlformats.org/officeDocument/2006/math">
                    <m:sSup>
                      <m:sSupPr>
                        <m:ctrlPr>
                          <a:rPr kumimoji="0" lang="en-US" i="1" u="none" strike="noStrike" kern="1200" cap="none" spc="0" normalizeH="0" baseline="0" noProof="0" dirty="0">
                            <a:ln>
                              <a:noFill/>
                            </a:ln>
                            <a:solidFill>
                              <a:prstClr val="black">
                                <a:lumMod val="95000"/>
                                <a:lumOff val="5000"/>
                              </a:prstClr>
                            </a:solidFill>
                            <a:effectLst/>
                            <a:uLnTx/>
                            <a:uFillTx/>
                            <a:latin typeface="Cambria Math" panose="02040503050406030204" pitchFamily="18" charset="0"/>
                            <a:ea typeface="微软雅黑" panose="020B0503020204020204" charset="-122"/>
                            <a:cs typeface="Cambria Math" panose="02040503050406030204" pitchFamily="18" charset="0"/>
                          </a:rPr>
                        </m:ctrlPr>
                      </m:sSupPr>
                      <m:e>
                        <m:r>
                          <a:rPr kumimoji="0" lang="en-US" i="1" u="none" strike="noStrike" kern="1200" cap="none" spc="0" normalizeH="0" baseline="0" noProof="0" dirty="0">
                            <a:ln>
                              <a:noFill/>
                            </a:ln>
                            <a:solidFill>
                              <a:prstClr val="black">
                                <a:lumMod val="95000"/>
                                <a:lumOff val="5000"/>
                              </a:prstClr>
                            </a:solidFill>
                            <a:effectLst/>
                            <a:uLnTx/>
                            <a:uFillTx/>
                            <a:latin typeface="Cambria Math" panose="02040503050406030204" pitchFamily="18" charset="0"/>
                            <a:ea typeface="微软雅黑" panose="020B0503020204020204" charset="-122"/>
                            <a:cs typeface="Cambria Math" panose="02040503050406030204" pitchFamily="18" charset="0"/>
                          </a:rPr>
                          <m:t>ℎ</m:t>
                        </m:r>
                      </m:e>
                      <m:sup>
                        <m:r>
                          <a:rPr kumimoji="0" lang="en-US" i="1" u="none" strike="noStrike" kern="1200" cap="none" spc="0" normalizeH="0" baseline="0" noProof="0" dirty="0">
                            <a:ln>
                              <a:noFill/>
                            </a:ln>
                            <a:solidFill>
                              <a:prstClr val="black">
                                <a:lumMod val="95000"/>
                                <a:lumOff val="5000"/>
                              </a:prstClr>
                            </a:solidFill>
                            <a:effectLst/>
                            <a:uLnTx/>
                            <a:uFillTx/>
                            <a:latin typeface="Cambria Math" panose="02040503050406030204" pitchFamily="18" charset="0"/>
                            <a:ea typeface="微软雅黑" panose="020B0503020204020204" charset="-122"/>
                            <a:cs typeface="Cambria Math" panose="02040503050406030204" pitchFamily="18" charset="0"/>
                          </a:rPr>
                          <m:t>∗</m:t>
                        </m:r>
                      </m:sup>
                    </m:sSup>
                  </m:oMath>
                </a14:m>
                <a:r>
                  <a:rPr kumimoji="0" lang="en-US"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 </a:t>
                </a:r>
                <a:r>
                  <a:rPr kumimoji="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denote the height of the lower edge of a tallest piece whose upper edge is at</a:t>
                </a:r>
                <a:r>
                  <a:rPr kumimoji="0" lang="en-US"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 </a:t>
                </a:r>
                <a:r>
                  <a:rPr kumimoji="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height </a:t>
                </a:r>
                <a:r>
                  <a:rPr noProof="0" dirty="0">
                    <a:ln>
                      <a:noFill/>
                    </a:ln>
                    <a:solidFill>
                      <a:prstClr val="black">
                        <a:lumMod val="95000"/>
                        <a:lumOff val="5000"/>
                      </a:prstClr>
                    </a:solidFill>
                    <a:effectLst/>
                    <a:uLnTx/>
                    <a:uFillTx/>
                    <a:latin typeface="微软雅黑" panose="020B0503020204020204" charset="-122"/>
                    <a:ea typeface="微软雅黑" panose="020B0503020204020204" charset="-122"/>
                    <a:sym typeface="+mn-ea"/>
                  </a:rPr>
                  <a:t> </a:t>
                </a:r>
                <a14:m>
                  <m:oMath xmlns:m="http://schemas.openxmlformats.org/officeDocument/2006/math">
                    <m:sSub>
                      <m:sSubPr>
                        <m:ctrlPr>
                          <a:rPr kumimoji="0" lang="en-US" i="1" u="none" strike="noStrike" kern="1200" cap="none" spc="0" normalizeH="0" baseline="0" noProof="0" dirty="0">
                            <a:ln>
                              <a:noFill/>
                            </a:ln>
                            <a:solidFill>
                              <a:prstClr val="black">
                                <a:lumMod val="95000"/>
                                <a:lumOff val="5000"/>
                              </a:prstClr>
                            </a:solidFill>
                            <a:effectLst/>
                            <a:uLnTx/>
                            <a:uFillTx/>
                            <a:latin typeface="Cambria Math" panose="02040503050406030204" pitchFamily="18" charset="0"/>
                            <a:ea typeface="微软雅黑" panose="020B0503020204020204" charset="-122"/>
                            <a:cs typeface="Cambria Math" panose="02040503050406030204" pitchFamily="18" charset="0"/>
                          </a:rPr>
                        </m:ctrlPr>
                      </m:sSubPr>
                      <m:e>
                        <m:r>
                          <a:rPr kumimoji="0" lang="en-US" i="1" u="none" strike="noStrike" kern="1200" cap="none" spc="0" normalizeH="0" baseline="0" noProof="0" dirty="0">
                            <a:ln>
                              <a:noFill/>
                            </a:ln>
                            <a:solidFill>
                              <a:prstClr val="black">
                                <a:lumMod val="95000"/>
                                <a:lumOff val="5000"/>
                              </a:prstClr>
                            </a:solidFill>
                            <a:effectLst/>
                            <a:uLnTx/>
                            <a:uFillTx/>
                            <a:latin typeface="Cambria Math" panose="02040503050406030204" pitchFamily="18" charset="0"/>
                            <a:ea typeface="微软雅黑" panose="020B0503020204020204" charset="-122"/>
                            <a:cs typeface="Cambria Math" panose="02040503050406030204" pitchFamily="18" charset="0"/>
                          </a:rPr>
                          <m:t>ℎ</m:t>
                        </m:r>
                      </m:e>
                      <m:sub>
                        <m:r>
                          <a:rPr kumimoji="0" lang="en-US" i="1" u="none" strike="noStrike" kern="1200" cap="none" spc="0" normalizeH="0" baseline="0" noProof="0" dirty="0">
                            <a:ln>
                              <a:noFill/>
                            </a:ln>
                            <a:solidFill>
                              <a:prstClr val="black">
                                <a:lumMod val="95000"/>
                                <a:lumOff val="5000"/>
                              </a:prstClr>
                            </a:solidFill>
                            <a:effectLst/>
                            <a:uLnTx/>
                            <a:uFillTx/>
                            <a:latin typeface="Cambria Math" panose="02040503050406030204" pitchFamily="18" charset="0"/>
                            <a:ea typeface="微软雅黑" panose="020B0503020204020204" charset="-122"/>
                            <a:cs typeface="Cambria Math" panose="02040503050406030204" pitchFamily="18" charset="0"/>
                          </a:rPr>
                          <m:t>𝐵𝐿</m:t>
                        </m:r>
                      </m:sub>
                    </m:sSub>
                  </m:oMath>
                </a14:m>
                <a:r>
                  <a:rPr kumimoji="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 If y denotes the height of this piece, then </a:t>
                </a:r>
                <a14:m>
                  <m:oMath xmlns:m="http://schemas.openxmlformats.org/officeDocument/2006/math">
                    <m:sSub>
                      <m:sSubPr>
                        <m:ctrlPr>
                          <a:rPr kumimoji="0" lang="en-US" i="1" u="none" strike="noStrike" kern="1200" cap="none" spc="0" normalizeH="0" baseline="0" noProof="0" dirty="0">
                            <a:ln>
                              <a:noFill/>
                            </a:ln>
                            <a:solidFill>
                              <a:prstClr val="black">
                                <a:lumMod val="95000"/>
                                <a:lumOff val="5000"/>
                              </a:prstClr>
                            </a:solidFill>
                            <a:effectLst/>
                            <a:uLnTx/>
                            <a:uFillTx/>
                            <a:latin typeface="Cambria Math" panose="02040503050406030204" pitchFamily="18" charset="0"/>
                            <a:ea typeface="微软雅黑" panose="020B0503020204020204" charset="-122"/>
                            <a:cs typeface="Cambria Math" panose="02040503050406030204" pitchFamily="18" charset="0"/>
                          </a:rPr>
                        </m:ctrlPr>
                      </m:sSubPr>
                      <m:e>
                        <m:r>
                          <a:rPr kumimoji="0" lang="en-US" i="1" u="none" strike="noStrike" kern="1200" cap="none" spc="0" normalizeH="0" baseline="0" noProof="0" dirty="0">
                            <a:ln>
                              <a:noFill/>
                            </a:ln>
                            <a:solidFill>
                              <a:prstClr val="black">
                                <a:lumMod val="95000"/>
                                <a:lumOff val="5000"/>
                              </a:prstClr>
                            </a:solidFill>
                            <a:effectLst/>
                            <a:uLnTx/>
                            <a:uFillTx/>
                            <a:latin typeface="Cambria Math" panose="02040503050406030204" pitchFamily="18" charset="0"/>
                            <a:ea typeface="微软雅黑" panose="020B0503020204020204" charset="-122"/>
                            <a:cs typeface="Cambria Math" panose="02040503050406030204" pitchFamily="18" charset="0"/>
                          </a:rPr>
                          <m:t>ℎ</m:t>
                        </m:r>
                      </m:e>
                      <m:sub>
                        <m:r>
                          <a:rPr kumimoji="0" lang="en-US" i="1" u="none" strike="noStrike" kern="1200" cap="none" spc="0" normalizeH="0" baseline="0" noProof="0" dirty="0">
                            <a:ln>
                              <a:noFill/>
                            </a:ln>
                            <a:solidFill>
                              <a:prstClr val="black">
                                <a:lumMod val="95000"/>
                                <a:lumOff val="5000"/>
                              </a:prstClr>
                            </a:solidFill>
                            <a:effectLst/>
                            <a:uLnTx/>
                            <a:uFillTx/>
                            <a:latin typeface="Cambria Math" panose="02040503050406030204" pitchFamily="18" charset="0"/>
                            <a:ea typeface="微软雅黑" panose="020B0503020204020204" charset="-122"/>
                            <a:cs typeface="Cambria Math" panose="02040503050406030204" pitchFamily="18" charset="0"/>
                          </a:rPr>
                          <m:t>𝐵𝐿</m:t>
                        </m:r>
                      </m:sub>
                    </m:sSub>
                  </m:oMath>
                </a14:m>
                <a:r>
                  <a:rPr kumimoji="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 = y + </a:t>
                </a:r>
                <a14:m>
                  <m:oMath xmlns:m="http://schemas.openxmlformats.org/officeDocument/2006/math">
                    <m:sSup>
                      <m:sSupPr>
                        <m:ctrlPr>
                          <a:rPr kumimoji="0" lang="en-US" i="1" u="none" strike="noStrike" kern="1200" cap="none" spc="0" normalizeH="0" baseline="0" noProof="0" dirty="0">
                            <a:ln>
                              <a:noFill/>
                            </a:ln>
                            <a:solidFill>
                              <a:prstClr val="black">
                                <a:lumMod val="95000"/>
                                <a:lumOff val="5000"/>
                              </a:prstClr>
                            </a:solidFill>
                            <a:effectLst/>
                            <a:uLnTx/>
                            <a:uFillTx/>
                            <a:latin typeface="Cambria Math" panose="02040503050406030204" pitchFamily="18" charset="0"/>
                            <a:ea typeface="微软雅黑" panose="020B0503020204020204" charset="-122"/>
                            <a:cs typeface="Cambria Math" panose="02040503050406030204" pitchFamily="18" charset="0"/>
                          </a:rPr>
                        </m:ctrlPr>
                      </m:sSupPr>
                      <m:e>
                        <m:r>
                          <a:rPr kumimoji="0" lang="en-US" i="1" u="none" strike="noStrike" kern="1200" cap="none" spc="0" normalizeH="0" baseline="0" noProof="0" dirty="0">
                            <a:ln>
                              <a:noFill/>
                            </a:ln>
                            <a:solidFill>
                              <a:prstClr val="black">
                                <a:lumMod val="95000"/>
                                <a:lumOff val="5000"/>
                              </a:prstClr>
                            </a:solidFill>
                            <a:effectLst/>
                            <a:uLnTx/>
                            <a:uFillTx/>
                            <a:latin typeface="Cambria Math" panose="02040503050406030204" pitchFamily="18" charset="0"/>
                            <a:ea typeface="微软雅黑" panose="020B0503020204020204" charset="-122"/>
                            <a:cs typeface="Cambria Math" panose="02040503050406030204" pitchFamily="18" charset="0"/>
                          </a:rPr>
                          <m:t>ℎ</m:t>
                        </m:r>
                      </m:e>
                      <m:sup>
                        <m:r>
                          <a:rPr kumimoji="0" lang="en-US" i="1" u="none" strike="noStrike" kern="1200" cap="none" spc="0" normalizeH="0" baseline="0" noProof="0" dirty="0">
                            <a:ln>
                              <a:noFill/>
                            </a:ln>
                            <a:solidFill>
                              <a:prstClr val="black">
                                <a:lumMod val="95000"/>
                                <a:lumOff val="5000"/>
                              </a:prstClr>
                            </a:solidFill>
                            <a:effectLst/>
                            <a:uLnTx/>
                            <a:uFillTx/>
                            <a:latin typeface="Cambria Math" panose="02040503050406030204" pitchFamily="18" charset="0"/>
                            <a:ea typeface="微软雅黑" panose="020B0503020204020204" charset="-122"/>
                            <a:cs typeface="Cambria Math" panose="02040503050406030204" pitchFamily="18" charset="0"/>
                          </a:rPr>
                          <m:t>∗</m:t>
                        </m:r>
                      </m:sup>
                    </m:sSup>
                  </m:oMath>
                </a14:m>
                <a:r>
                  <a:rPr kumimoji="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 Let A denote the region of</a:t>
                </a:r>
                <a:r>
                  <a:rPr kumimoji="0" lang="en-US"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 </a:t>
                </a:r>
                <a:r>
                  <a:rPr kumimoji="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the bin up to height </a:t>
                </a:r>
                <a14:m>
                  <m:oMath xmlns:m="http://schemas.openxmlformats.org/officeDocument/2006/math">
                    <m:sSup>
                      <m:sSupPr>
                        <m:ctrlPr>
                          <a:rPr kumimoji="0" lang="en-US" i="1" u="none" strike="noStrike" kern="1200" cap="none" spc="0" normalizeH="0" baseline="0" noProof="0" dirty="0">
                            <a:ln>
                              <a:noFill/>
                            </a:ln>
                            <a:solidFill>
                              <a:prstClr val="black">
                                <a:lumMod val="95000"/>
                                <a:lumOff val="5000"/>
                              </a:prstClr>
                            </a:solidFill>
                            <a:effectLst/>
                            <a:uLnTx/>
                            <a:uFillTx/>
                            <a:latin typeface="Cambria Math" panose="02040503050406030204" pitchFamily="18" charset="0"/>
                            <a:ea typeface="微软雅黑" panose="020B0503020204020204" charset="-122"/>
                            <a:cs typeface="Cambria Math" panose="02040503050406030204" pitchFamily="18" charset="0"/>
                          </a:rPr>
                        </m:ctrlPr>
                      </m:sSupPr>
                      <m:e>
                        <m:r>
                          <a:rPr kumimoji="0" lang="en-US" i="1" u="none" strike="noStrike" kern="1200" cap="none" spc="0" normalizeH="0" baseline="0" noProof="0" dirty="0">
                            <a:ln>
                              <a:noFill/>
                            </a:ln>
                            <a:solidFill>
                              <a:prstClr val="black">
                                <a:lumMod val="95000"/>
                                <a:lumOff val="5000"/>
                              </a:prstClr>
                            </a:solidFill>
                            <a:effectLst/>
                            <a:uLnTx/>
                            <a:uFillTx/>
                            <a:latin typeface="Cambria Math" panose="02040503050406030204" pitchFamily="18" charset="0"/>
                            <a:ea typeface="微软雅黑" panose="020B0503020204020204" charset="-122"/>
                            <a:cs typeface="Cambria Math" panose="02040503050406030204" pitchFamily="18" charset="0"/>
                          </a:rPr>
                          <m:t>ℎ</m:t>
                        </m:r>
                      </m:e>
                      <m:sup>
                        <m:r>
                          <a:rPr kumimoji="0" lang="en-US" i="1" u="none" strike="noStrike" kern="1200" cap="none" spc="0" normalizeH="0" baseline="0" noProof="0" dirty="0">
                            <a:ln>
                              <a:noFill/>
                            </a:ln>
                            <a:solidFill>
                              <a:prstClr val="black">
                                <a:lumMod val="95000"/>
                                <a:lumOff val="5000"/>
                              </a:prstClr>
                            </a:solidFill>
                            <a:effectLst/>
                            <a:uLnTx/>
                            <a:uFillTx/>
                            <a:latin typeface="Cambria Math" panose="02040503050406030204" pitchFamily="18" charset="0"/>
                            <a:ea typeface="微软雅黑" panose="020B0503020204020204" charset="-122"/>
                            <a:cs typeface="Cambria Math" panose="02040503050406030204" pitchFamily="18" charset="0"/>
                          </a:rPr>
                          <m:t>∗</m:t>
                        </m:r>
                      </m:sup>
                    </m:sSup>
                  </m:oMath>
                </a14:m>
                <a:endParaRPr kumimoji="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p:txBody>
          </p:sp>
        </mc:Choice>
        <mc:Fallback>
          <p:sp>
            <p:nvSpPr>
              <p:cNvPr id="31" name="矩形 30"/>
              <p:cNvSpPr>
                <a:spLocks noRot="1" noChangeAspect="1" noMove="1" noResize="1" noEditPoints="1" noAdjustHandles="1" noChangeArrowheads="1" noChangeShapeType="1" noTextEdit="1"/>
              </p:cNvSpPr>
              <p:nvPr>
                <p:custDataLst>
                  <p:tags r:id="rId13"/>
                </p:custDataLst>
              </p:nvPr>
            </p:nvSpPr>
            <p:spPr>
              <a:xfrm>
                <a:off x="768985" y="1651635"/>
                <a:ext cx="10801350" cy="1297940"/>
              </a:xfrm>
              <a:prstGeom prst="rect">
                <a:avLst/>
              </a:prstGeom>
              <a:blipFill rotWithShape="1">
                <a:blip r:embed="rId14"/>
                <a:stretch>
                  <a:fillRect/>
                </a:stretch>
              </a:blipFill>
            </p:spPr>
            <p:txBody>
              <a:bodyPr/>
              <a:lstStyle/>
              <a:p>
                <a:r>
                  <a:rPr lang="zh-CN" altLang="en-US">
                    <a:noFill/>
                  </a:rPr>
                  <a:t> </a:t>
                </a:r>
              </a:p>
            </p:txBody>
          </p:sp>
        </mc:Fallback>
      </mc:AlternateContent>
      <p:sp>
        <p:nvSpPr>
          <p:cNvPr id="35" name="矩形 34"/>
          <p:cNvSpPr/>
          <p:nvPr>
            <p:custDataLst>
              <p:tags r:id="rId15"/>
            </p:custDataLst>
          </p:nvPr>
        </p:nvSpPr>
        <p:spPr>
          <a:xfrm>
            <a:off x="548005" y="878840"/>
            <a:ext cx="76200" cy="61595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9" name="对象 38">
            <a:hlinkClick r:id="" action="ppaction://ole?verb=0"/>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79416" name="" r:id="rId16" imgW="114300" imgH="215900" progId="Equation.KSEE3">
                  <p:embed/>
                </p:oleObj>
              </mc:Choice>
              <mc:Fallback>
                <p:oleObj name="" r:id="rId16" imgW="114300" imgH="215900" progId="Equation.KSEE3">
                  <p:embed/>
                  <p:pic>
                    <p:nvPicPr>
                      <p:cNvPr id="0" name="图片 1024"/>
                      <p:cNvPicPr/>
                      <p:nvPr/>
                    </p:nvPicPr>
                    <p:blipFill>
                      <a:blip r:embed="rId17"/>
                      <a:stretch>
                        <a:fillRect/>
                      </a:stretch>
                    </p:blipFill>
                    <p:spPr>
                      <a:xfrm>
                        <a:off x="6038850" y="3321050"/>
                        <a:ext cx="114300" cy="215900"/>
                      </a:xfrm>
                      <a:prstGeom prst="rect">
                        <a:avLst/>
                      </a:prstGeom>
                    </p:spPr>
                  </p:pic>
                </p:oleObj>
              </mc:Fallback>
            </mc:AlternateContent>
          </a:graphicData>
        </a:graphic>
      </p:graphicFrame>
      <p:pic>
        <p:nvPicPr>
          <p:cNvPr id="4" name="图片 3"/>
          <p:cNvPicPr>
            <a:picLocks noChangeAspect="1"/>
          </p:cNvPicPr>
          <p:nvPr/>
        </p:nvPicPr>
        <p:blipFill>
          <a:blip r:embed="rId18"/>
          <a:stretch>
            <a:fillRect/>
          </a:stretch>
        </p:blipFill>
        <p:spPr>
          <a:xfrm>
            <a:off x="1065530" y="3041015"/>
            <a:ext cx="3479165" cy="3190875"/>
          </a:xfrm>
          <a:prstGeom prst="rect">
            <a:avLst/>
          </a:prstGeom>
        </p:spPr>
      </p:pic>
      <mc:AlternateContent xmlns:mc="http://schemas.openxmlformats.org/markup-compatibility/2006">
        <mc:Choice xmlns:a14="http://schemas.microsoft.com/office/drawing/2010/main" Requires="a14">
          <p:sp>
            <p:nvSpPr>
              <p:cNvPr id="6" name="矩形 5"/>
              <p:cNvSpPr/>
              <p:nvPr>
                <p:custDataLst>
                  <p:tags r:id="rId19"/>
                </p:custDataLst>
              </p:nvPr>
            </p:nvSpPr>
            <p:spPr>
              <a:xfrm>
                <a:off x="5408295" y="2611755"/>
                <a:ext cx="6300470" cy="3695065"/>
              </a:xfrm>
              <a:prstGeom prst="rect">
                <a:avLst/>
              </a:prstGeom>
            </p:spPr>
            <p:txBody>
              <a:bodyPr wrap="square">
                <a:no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Suppose we can show that A is at least half</a:t>
                </a:r>
                <a:r>
                  <a:rPr kumimoji="0" lang="en-US"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 </a:t>
                </a:r>
                <a:r>
                  <a:rPr kumimoji="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occupied. Then we have </a:t>
                </a:r>
                <a14:m>
                  <m:oMath xmlns:m="http://schemas.openxmlformats.org/officeDocument/2006/math">
                    <m:sSub>
                      <m:sSubPr>
                        <m:ctrlPr>
                          <a:rPr kumimoji="0" lang="en-US" i="1" u="none" strike="noStrike" kern="1200" cap="none" spc="0" normalizeH="0" baseline="0" noProof="0" dirty="0">
                            <a:ln>
                              <a:noFill/>
                            </a:ln>
                            <a:solidFill>
                              <a:prstClr val="black">
                                <a:lumMod val="95000"/>
                                <a:lumOff val="5000"/>
                              </a:prstClr>
                            </a:solidFill>
                            <a:effectLst/>
                            <a:uLnTx/>
                            <a:uFillTx/>
                            <a:latin typeface="Cambria Math" panose="02040503050406030204" pitchFamily="18" charset="0"/>
                            <a:ea typeface="微软雅黑" panose="020B0503020204020204" charset="-122"/>
                            <a:cs typeface="Cambria Math" panose="02040503050406030204" pitchFamily="18" charset="0"/>
                          </a:rPr>
                        </m:ctrlPr>
                      </m:sSubPr>
                      <m:e>
                        <m:r>
                          <a:rPr kumimoji="0" lang="en-US" i="1" u="none" strike="noStrike" kern="1200" cap="none" spc="0" normalizeH="0" baseline="0" noProof="0" dirty="0">
                            <a:ln>
                              <a:noFill/>
                            </a:ln>
                            <a:solidFill>
                              <a:prstClr val="black">
                                <a:lumMod val="95000"/>
                                <a:lumOff val="5000"/>
                              </a:prstClr>
                            </a:solidFill>
                            <a:effectLst/>
                            <a:uLnTx/>
                            <a:uFillTx/>
                            <a:latin typeface="Cambria Math" panose="02040503050406030204" pitchFamily="18" charset="0"/>
                            <a:ea typeface="微软雅黑" panose="020B0503020204020204" charset="-122"/>
                            <a:cs typeface="Cambria Math" panose="02040503050406030204" pitchFamily="18" charset="0"/>
                          </a:rPr>
                          <m:t>ℎ</m:t>
                        </m:r>
                      </m:e>
                      <m:sub>
                        <m:r>
                          <a:rPr kumimoji="0" lang="en-US" i="1" u="none" strike="noStrike" kern="1200" cap="none" spc="0" normalizeH="0" baseline="0" noProof="0" dirty="0">
                            <a:ln>
                              <a:noFill/>
                            </a:ln>
                            <a:solidFill>
                              <a:prstClr val="black">
                                <a:lumMod val="95000"/>
                                <a:lumOff val="5000"/>
                              </a:prstClr>
                            </a:solidFill>
                            <a:effectLst/>
                            <a:uLnTx/>
                            <a:uFillTx/>
                            <a:latin typeface="Cambria Math" panose="02040503050406030204" pitchFamily="18" charset="0"/>
                            <a:ea typeface="微软雅黑" panose="020B0503020204020204" charset="-122"/>
                            <a:cs typeface="Cambria Math" panose="02040503050406030204" pitchFamily="18" charset="0"/>
                          </a:rPr>
                          <m:t>𝑂𝑃𝑇</m:t>
                        </m:r>
                      </m:sub>
                    </m:sSub>
                  </m:oMath>
                </a14:m>
                <a:r>
                  <a:rPr kumimoji="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 ≥ max {y, </a:t>
                </a:r>
                <a14:m>
                  <m:oMath xmlns:m="http://schemas.openxmlformats.org/officeDocument/2006/math">
                    <m:sSup>
                      <m:sSupPr>
                        <m:ctrlPr>
                          <a:rPr kumimoji="0" lang="en-US" i="1" u="none" strike="noStrike" kern="1200" cap="none" spc="0" normalizeH="0" baseline="0" noProof="0" dirty="0">
                            <a:ln>
                              <a:noFill/>
                            </a:ln>
                            <a:solidFill>
                              <a:prstClr val="black">
                                <a:lumMod val="95000"/>
                                <a:lumOff val="5000"/>
                              </a:prstClr>
                            </a:solidFill>
                            <a:effectLst/>
                            <a:uLnTx/>
                            <a:uFillTx/>
                            <a:latin typeface="Cambria Math" panose="02040503050406030204" pitchFamily="18" charset="0"/>
                            <a:ea typeface="微软雅黑" panose="020B0503020204020204" charset="-122"/>
                            <a:cs typeface="Cambria Math" panose="02040503050406030204" pitchFamily="18" charset="0"/>
                          </a:rPr>
                        </m:ctrlPr>
                      </m:sSupPr>
                      <m:e>
                        <m:r>
                          <a:rPr kumimoji="0" lang="en-US" i="1" u="none" strike="noStrike" kern="1200" cap="none" spc="0" normalizeH="0" baseline="0" noProof="0" dirty="0">
                            <a:ln>
                              <a:noFill/>
                            </a:ln>
                            <a:solidFill>
                              <a:prstClr val="black">
                                <a:lumMod val="95000"/>
                                <a:lumOff val="5000"/>
                              </a:prstClr>
                            </a:solidFill>
                            <a:effectLst/>
                            <a:uLnTx/>
                            <a:uFillTx/>
                            <a:latin typeface="Cambria Math" panose="02040503050406030204" pitchFamily="18" charset="0"/>
                            <a:ea typeface="微软雅黑" panose="020B0503020204020204" charset="-122"/>
                            <a:cs typeface="Cambria Math" panose="02040503050406030204" pitchFamily="18" charset="0"/>
                          </a:rPr>
                          <m:t>ℎ</m:t>
                        </m:r>
                      </m:e>
                      <m:sup>
                        <m:r>
                          <a:rPr kumimoji="0" lang="en-US" i="1" u="none" strike="noStrike" kern="1200" cap="none" spc="0" normalizeH="0" baseline="0" noProof="0" dirty="0">
                            <a:ln>
                              <a:noFill/>
                            </a:ln>
                            <a:solidFill>
                              <a:prstClr val="black">
                                <a:lumMod val="95000"/>
                                <a:lumOff val="5000"/>
                              </a:prstClr>
                            </a:solidFill>
                            <a:effectLst/>
                            <a:uLnTx/>
                            <a:uFillTx/>
                            <a:latin typeface="Cambria Math" panose="02040503050406030204" pitchFamily="18" charset="0"/>
                            <a:ea typeface="微软雅黑" panose="020B0503020204020204" charset="-122"/>
                            <a:cs typeface="Cambria Math" panose="02040503050406030204" pitchFamily="18" charset="0"/>
                          </a:rPr>
                          <m:t>∗</m:t>
                        </m:r>
                      </m:sup>
                    </m:sSup>
                  </m:oMath>
                </a14:m>
                <a:r>
                  <a:rPr kumimoji="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/2};</a:t>
                </a:r>
                <a:endParaRPr kumimoji="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30000"/>
                  </a:lnSpc>
                  <a:spcBef>
                    <a:spcPts val="0"/>
                  </a:spcBef>
                  <a:spcAft>
                    <a:spcPts val="0"/>
                  </a:spcAft>
                  <a:buClrTx/>
                  <a:buSzTx/>
                  <a:buFontTx/>
                  <a:buNone/>
                  <a:defRPr/>
                </a:pPr>
                <a:r>
                  <a:rPr kumimoji="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hence, y &gt;</a:t>
                </a:r>
                <a14:m>
                  <m:oMath xmlns:m="http://schemas.openxmlformats.org/officeDocument/2006/math">
                    <m:sSup>
                      <m:sSupPr>
                        <m:ctrlPr>
                          <a:rPr kumimoji="0" lang="en-US" i="1" u="none" strike="noStrike" kern="1200" cap="none" spc="0" normalizeH="0" baseline="0" noProof="0" dirty="0">
                            <a:ln>
                              <a:noFill/>
                            </a:ln>
                            <a:solidFill>
                              <a:prstClr val="black">
                                <a:lumMod val="95000"/>
                                <a:lumOff val="5000"/>
                              </a:prstClr>
                            </a:solidFill>
                            <a:effectLst/>
                            <a:uLnTx/>
                            <a:uFillTx/>
                            <a:latin typeface="Cambria Math" panose="02040503050406030204" pitchFamily="18" charset="0"/>
                            <a:ea typeface="微软雅黑" panose="020B0503020204020204" charset="-122"/>
                            <a:cs typeface="Cambria Math" panose="02040503050406030204" pitchFamily="18" charset="0"/>
                          </a:rPr>
                        </m:ctrlPr>
                      </m:sSupPr>
                      <m:e>
                        <m:r>
                          <a:rPr kumimoji="0" lang="en-US" i="1" u="none" strike="noStrike" kern="1200" cap="none" spc="0" normalizeH="0" baseline="0" noProof="0" dirty="0">
                            <a:ln>
                              <a:noFill/>
                            </a:ln>
                            <a:solidFill>
                              <a:prstClr val="black">
                                <a:lumMod val="95000"/>
                                <a:lumOff val="5000"/>
                              </a:prstClr>
                            </a:solidFill>
                            <a:effectLst/>
                            <a:uLnTx/>
                            <a:uFillTx/>
                            <a:latin typeface="Cambria Math" panose="02040503050406030204" pitchFamily="18" charset="0"/>
                            <a:ea typeface="微软雅黑" panose="020B0503020204020204" charset="-122"/>
                            <a:cs typeface="Cambria Math" panose="02040503050406030204" pitchFamily="18" charset="0"/>
                          </a:rPr>
                          <m:t>ℎ</m:t>
                        </m:r>
                      </m:e>
                      <m:sup>
                        <m:r>
                          <a:rPr kumimoji="0" lang="en-US" i="1" u="none" strike="noStrike" kern="1200" cap="none" spc="0" normalizeH="0" baseline="0" noProof="0" dirty="0">
                            <a:ln>
                              <a:noFill/>
                            </a:ln>
                            <a:solidFill>
                              <a:prstClr val="black">
                                <a:lumMod val="95000"/>
                                <a:lumOff val="5000"/>
                              </a:prstClr>
                            </a:solidFill>
                            <a:effectLst/>
                            <a:uLnTx/>
                            <a:uFillTx/>
                            <a:latin typeface="Cambria Math" panose="02040503050406030204" pitchFamily="18" charset="0"/>
                            <a:ea typeface="微软雅黑" panose="020B0503020204020204" charset="-122"/>
                            <a:cs typeface="Cambria Math" panose="02040503050406030204" pitchFamily="18" charset="0"/>
                          </a:rPr>
                          <m:t>∗</m:t>
                        </m:r>
                      </m:sup>
                    </m:sSup>
                  </m:oMath>
                </a14:m>
                <a:r>
                  <a:rPr kumimoji="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/2 implies</a:t>
                </a:r>
                <a:endParaRPr kumimoji="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30000"/>
                  </a:lnSpc>
                  <a:spcBef>
                    <a:spcPts val="0"/>
                  </a:spcBef>
                  <a:spcAft>
                    <a:spcPts val="0"/>
                  </a:spcAft>
                  <a:buClrTx/>
                  <a:buSzTx/>
                  <a:buFontTx/>
                  <a:buNone/>
                  <a:defRPr/>
                </a:pPr>
                <a:endParaRPr kumimoji="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30000"/>
                  </a:lnSpc>
                  <a:spcBef>
                    <a:spcPts val="0"/>
                  </a:spcBef>
                  <a:spcAft>
                    <a:spcPts val="0"/>
                  </a:spcAft>
                  <a:buClrTx/>
                  <a:buSzTx/>
                  <a:buFontTx/>
                  <a:buNone/>
                  <a:defRPr/>
                </a:pPr>
                <a:endParaRPr kumimoji="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30000"/>
                  </a:lnSpc>
                  <a:spcBef>
                    <a:spcPts val="0"/>
                  </a:spcBef>
                  <a:spcAft>
                    <a:spcPts val="0"/>
                  </a:spcAft>
                  <a:buClrTx/>
                  <a:buSzTx/>
                  <a:buFontTx/>
                  <a:buNone/>
                  <a:defRPr/>
                </a:pPr>
                <a:endParaRPr kumimoji="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30000"/>
                  </a:lnSpc>
                  <a:spcBef>
                    <a:spcPts val="0"/>
                  </a:spcBef>
                  <a:spcAft>
                    <a:spcPts val="0"/>
                  </a:spcAft>
                  <a:buClrTx/>
                  <a:buSzTx/>
                  <a:buFontTx/>
                  <a:buNone/>
                  <a:defRPr/>
                </a:pPr>
                <a:r>
                  <a:rPr kumimoji="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and if y ≤ </a:t>
                </a:r>
                <a14:m>
                  <m:oMath xmlns:m="http://schemas.openxmlformats.org/officeDocument/2006/math">
                    <m:sSup>
                      <m:sSupPr>
                        <m:ctrlPr>
                          <a:rPr kumimoji="0" lang="en-US" i="1" u="none" strike="noStrike" kern="1200" cap="none" spc="0" normalizeH="0" baseline="0" noProof="0" dirty="0">
                            <a:ln>
                              <a:noFill/>
                            </a:ln>
                            <a:solidFill>
                              <a:prstClr val="black">
                                <a:lumMod val="95000"/>
                                <a:lumOff val="5000"/>
                              </a:prstClr>
                            </a:solidFill>
                            <a:effectLst/>
                            <a:uLnTx/>
                            <a:uFillTx/>
                            <a:latin typeface="Cambria Math" panose="02040503050406030204" pitchFamily="18" charset="0"/>
                            <a:ea typeface="微软雅黑" panose="020B0503020204020204" charset="-122"/>
                            <a:cs typeface="Cambria Math" panose="02040503050406030204" pitchFamily="18" charset="0"/>
                          </a:rPr>
                        </m:ctrlPr>
                      </m:sSupPr>
                      <m:e>
                        <m:r>
                          <a:rPr kumimoji="0" lang="en-US" i="1" u="none" strike="noStrike" kern="1200" cap="none" spc="0" normalizeH="0" baseline="0" noProof="0" dirty="0">
                            <a:ln>
                              <a:noFill/>
                            </a:ln>
                            <a:solidFill>
                              <a:prstClr val="black">
                                <a:lumMod val="95000"/>
                                <a:lumOff val="5000"/>
                              </a:prstClr>
                            </a:solidFill>
                            <a:effectLst/>
                            <a:uLnTx/>
                            <a:uFillTx/>
                            <a:latin typeface="Cambria Math" panose="02040503050406030204" pitchFamily="18" charset="0"/>
                            <a:ea typeface="微软雅黑" panose="020B0503020204020204" charset="-122"/>
                            <a:cs typeface="Cambria Math" panose="02040503050406030204" pitchFamily="18" charset="0"/>
                          </a:rPr>
                          <m:t>ℎ</m:t>
                        </m:r>
                      </m:e>
                      <m:sup>
                        <m:r>
                          <a:rPr kumimoji="0" lang="en-US" i="1" u="none" strike="noStrike" kern="1200" cap="none" spc="0" normalizeH="0" baseline="0" noProof="0" dirty="0">
                            <a:ln>
                              <a:noFill/>
                            </a:ln>
                            <a:solidFill>
                              <a:prstClr val="black">
                                <a:lumMod val="95000"/>
                                <a:lumOff val="5000"/>
                              </a:prstClr>
                            </a:solidFill>
                            <a:effectLst/>
                            <a:uLnTx/>
                            <a:uFillTx/>
                            <a:latin typeface="Cambria Math" panose="02040503050406030204" pitchFamily="18" charset="0"/>
                            <a:ea typeface="微软雅黑" panose="020B0503020204020204" charset="-122"/>
                            <a:cs typeface="Cambria Math" panose="02040503050406030204" pitchFamily="18" charset="0"/>
                          </a:rPr>
                          <m:t>∗</m:t>
                        </m:r>
                      </m:sup>
                    </m:sSup>
                  </m:oMath>
                </a14:m>
                <a:r>
                  <a:rPr kumimoji="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/2, we hav</a:t>
                </a:r>
                <a:r>
                  <a:rPr kumimoji="0" lang="en-US"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e</a:t>
                </a:r>
                <a:endParaRPr kumimoji="0" lang="en-US"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30000"/>
                  </a:lnSpc>
                  <a:spcBef>
                    <a:spcPts val="0"/>
                  </a:spcBef>
                  <a:spcAft>
                    <a:spcPts val="0"/>
                  </a:spcAft>
                  <a:buClrTx/>
                  <a:buSzTx/>
                  <a:buFontTx/>
                  <a:buNone/>
                  <a:defRPr/>
                </a:pPr>
                <a:endParaRPr kumimoji="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endParaRPr kumimoji="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30000"/>
                  </a:lnSpc>
                  <a:spcBef>
                    <a:spcPts val="0"/>
                  </a:spcBef>
                  <a:spcAft>
                    <a:spcPts val="0"/>
                  </a:spcAft>
                  <a:buClrTx/>
                  <a:buSzTx/>
                  <a:buFontTx/>
                  <a:buNone/>
                  <a:defRPr/>
                </a:pPr>
                <a:endParaRPr kumimoji="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p:txBody>
          </p:sp>
        </mc:Choice>
        <mc:Fallback>
          <p:sp>
            <p:nvSpPr>
              <p:cNvPr id="6" name="矩形 5"/>
              <p:cNvSpPr>
                <a:spLocks noRot="1" noChangeAspect="1" noMove="1" noResize="1" noEditPoints="1" noAdjustHandles="1" noChangeArrowheads="1" noChangeShapeType="1" noTextEdit="1"/>
              </p:cNvSpPr>
              <p:nvPr>
                <p:custDataLst>
                  <p:tags r:id="rId20"/>
                </p:custDataLst>
              </p:nvPr>
            </p:nvSpPr>
            <p:spPr>
              <a:xfrm>
                <a:off x="5408295" y="2611755"/>
                <a:ext cx="6300470" cy="3695065"/>
              </a:xfrm>
              <a:prstGeom prst="rect">
                <a:avLst/>
              </a:prstGeom>
              <a:blipFill rotWithShape="1">
                <a:blip r:embed="rId21"/>
                <a:stretch>
                  <a:fillRect/>
                </a:stretch>
              </a:blipFill>
            </p:spPr>
            <p:txBody>
              <a:bodyPr/>
              <a:lstStyle/>
              <a:p>
                <a:r>
                  <a:rPr lang="zh-CN" altLang="en-US">
                    <a:noFill/>
                  </a:rPr>
                  <a:t> </a:t>
                </a:r>
              </a:p>
            </p:txBody>
          </p:sp>
        </mc:Fallback>
      </mc:AlternateContent>
      <p:graphicFrame>
        <p:nvGraphicFramePr>
          <p:cNvPr id="7" name="对象 6">
            <a:hlinkClick r:id="" action="ppaction://ole?verb=0"/>
          </p:cNvPr>
          <p:cNvGraphicFramePr>
            <a:graphicFrameLocks noChangeAspect="1"/>
          </p:cNvGraphicFramePr>
          <p:nvPr/>
        </p:nvGraphicFramePr>
        <p:xfrm>
          <a:off x="6974205" y="3816985"/>
          <a:ext cx="2607310" cy="711200"/>
        </p:xfrm>
        <a:graphic>
          <a:graphicData uri="http://schemas.openxmlformats.org/presentationml/2006/ole">
            <mc:AlternateContent xmlns:mc="http://schemas.openxmlformats.org/markup-compatibility/2006">
              <mc:Choice xmlns:v="urn:schemas-microsoft-com:vml" Requires="v">
                <p:oleObj spid="_x0000_s5" name="" r:id="rId22" imgW="1676400" imgH="457200" progId="Equation.KSEE3">
                  <p:embed/>
                </p:oleObj>
              </mc:Choice>
              <mc:Fallback>
                <p:oleObj name="" r:id="rId22" imgW="1676400" imgH="457200" progId="Equation.KSEE3">
                  <p:embed/>
                  <p:pic>
                    <p:nvPicPr>
                      <p:cNvPr id="0" name="图片 2048"/>
                      <p:cNvPicPr/>
                      <p:nvPr/>
                    </p:nvPicPr>
                    <p:blipFill>
                      <a:blip r:embed="rId23"/>
                      <a:stretch>
                        <a:fillRect/>
                      </a:stretch>
                    </p:blipFill>
                    <p:spPr>
                      <a:xfrm>
                        <a:off x="6974205" y="3816985"/>
                        <a:ext cx="2607310" cy="71120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custDataLst>
              <p:tags r:id="rId24"/>
            </p:custDataLst>
          </p:nvPr>
        </p:nvGraphicFramePr>
        <p:xfrm>
          <a:off x="6973888" y="5221288"/>
          <a:ext cx="2686685" cy="1224915"/>
        </p:xfrm>
        <a:graphic>
          <a:graphicData uri="http://schemas.openxmlformats.org/presentationml/2006/ole">
            <mc:AlternateContent xmlns:mc="http://schemas.openxmlformats.org/markup-compatibility/2006">
              <mc:Choice xmlns:v="urn:schemas-microsoft-com:vml" Requires="v">
                <p:oleObj spid="_x0000_s9" name="" r:id="rId25" imgW="1727200" imgH="787400" progId="Equation.KSEE3">
                  <p:embed/>
                </p:oleObj>
              </mc:Choice>
              <mc:Fallback>
                <p:oleObj name="" r:id="rId25" imgW="1727200" imgH="787400" progId="Equation.KSEE3">
                  <p:embed/>
                  <p:pic>
                    <p:nvPicPr>
                      <p:cNvPr id="0" name="图片 2048"/>
                      <p:cNvPicPr/>
                      <p:nvPr/>
                    </p:nvPicPr>
                    <p:blipFill>
                      <a:blip r:embed="rId26"/>
                      <a:stretch>
                        <a:fillRect/>
                      </a:stretch>
                    </p:blipFill>
                    <p:spPr>
                      <a:xfrm>
                        <a:off x="6973888" y="5221288"/>
                        <a:ext cx="2686685" cy="1224915"/>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482068"/>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微软雅黑 Light" panose="020B0502040204020203" charset="-122"/>
              <a:ea typeface="微软雅黑 Light" panose="020B0502040204020203" charset="-122"/>
              <a:cs typeface="+mn-cs"/>
            </a:endParaRPr>
          </a:p>
        </p:txBody>
      </p:sp>
      <p:pic>
        <p:nvPicPr>
          <p:cNvPr id="74" name="图形 73"/>
          <p:cNvPicPr>
            <a:picLocks noChangeAspect="1"/>
          </p:cNvPicPr>
          <p:nvPr/>
        </p:nvPicPr>
        <p:blipFill>
          <a:blip r:embed="rId1"/>
          <a:stretch>
            <a:fillRect/>
          </a:stretch>
        </p:blipFill>
        <p:spPr>
          <a:xfrm>
            <a:off x="473661" y="98896"/>
            <a:ext cx="1251222" cy="347019"/>
          </a:xfrm>
          <a:prstGeom prst="rect">
            <a:avLst/>
          </a:prstGeom>
        </p:spPr>
      </p:pic>
      <p:grpSp>
        <p:nvGrpSpPr>
          <p:cNvPr id="3" name="组合 2"/>
          <p:cNvGrpSpPr/>
          <p:nvPr/>
        </p:nvGrpSpPr>
        <p:grpSpPr>
          <a:xfrm>
            <a:off x="4968974" y="68190"/>
            <a:ext cx="6468745" cy="385086"/>
            <a:chOff x="4968974" y="68190"/>
            <a:chExt cx="6468745" cy="385086"/>
          </a:xfrm>
        </p:grpSpPr>
        <p:sp>
          <p:nvSpPr>
            <p:cNvPr id="12" name="矩形 11"/>
            <p:cNvSpPr/>
            <p:nvPr>
              <p:custDataLst>
                <p:tags r:id="rId2"/>
              </p:custDataLst>
            </p:nvPr>
          </p:nvSpPr>
          <p:spPr>
            <a:xfrm>
              <a:off x="6974369" y="112736"/>
              <a:ext cx="1311305"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Light" panose="020B0502040204020203" charset="-122"/>
                <a:cs typeface="+mn-cs"/>
              </a:endParaRPr>
            </a:p>
          </p:txBody>
        </p:sp>
        <p:sp>
          <p:nvSpPr>
            <p:cNvPr id="14" name="文本框 13"/>
            <p:cNvSpPr txBox="1"/>
            <p:nvPr>
              <p:custDataLst>
                <p:tags r:id="rId3"/>
              </p:custDataLst>
            </p:nvPr>
          </p:nvSpPr>
          <p:spPr>
            <a:xfrm>
              <a:off x="4968974" y="68190"/>
              <a:ext cx="1578610"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Introduction</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sp>
          <p:nvSpPr>
            <p:cNvPr id="17" name="文本框 16"/>
            <p:cNvSpPr txBox="1"/>
            <p:nvPr>
              <p:custDataLst>
                <p:tags r:id="rId4"/>
              </p:custDataLst>
            </p:nvPr>
          </p:nvSpPr>
          <p:spPr>
            <a:xfrm>
              <a:off x="6922234" y="84700"/>
              <a:ext cx="1386205"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rPr>
                <a:t>Algorithm</a:t>
              </a:r>
              <a:endParaRPr kumimoji="0" lang="en-US" altLang="zh-CN"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p:txBody>
        </p:sp>
        <p:sp>
          <p:nvSpPr>
            <p:cNvPr id="18" name="文本框 17"/>
            <p:cNvSpPr txBox="1"/>
            <p:nvPr>
              <p:custDataLst>
                <p:tags r:id="rId5"/>
              </p:custDataLst>
            </p:nvPr>
          </p:nvSpPr>
          <p:spPr>
            <a:xfrm>
              <a:off x="8676565" y="84976"/>
              <a:ext cx="1130968"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Test</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sp>
          <p:nvSpPr>
            <p:cNvPr id="19" name="文本框 18"/>
            <p:cNvSpPr txBox="1"/>
            <p:nvPr>
              <p:custDataLst>
                <p:tags r:id="rId6"/>
              </p:custDataLst>
            </p:nvPr>
          </p:nvSpPr>
          <p:spPr>
            <a:xfrm>
              <a:off x="10001984" y="84700"/>
              <a:ext cx="1435735"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Conclusion</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grpSp>
          <p:nvGrpSpPr>
            <p:cNvPr id="20" name="组合 19"/>
            <p:cNvGrpSpPr/>
            <p:nvPr/>
          </p:nvGrpSpPr>
          <p:grpSpPr>
            <a:xfrm>
              <a:off x="6791404" y="159486"/>
              <a:ext cx="3296092" cy="209852"/>
              <a:chOff x="6358270" y="115009"/>
              <a:chExt cx="3296092" cy="307494"/>
            </a:xfrm>
          </p:grpSpPr>
          <p:cxnSp>
            <p:nvCxnSpPr>
              <p:cNvPr id="21" name="直接连接符 20"/>
              <p:cNvCxnSpPr/>
              <p:nvPr>
                <p:custDataLst>
                  <p:tags r:id="rId7"/>
                </p:custDataLst>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8"/>
                </p:custDataLst>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9"/>
                </p:custDataLst>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30" name="文本框 29"/>
          <p:cNvSpPr txBox="1"/>
          <p:nvPr>
            <p:custDataLst>
              <p:tags r:id="rId10"/>
            </p:custDataLst>
          </p:nvPr>
        </p:nvSpPr>
        <p:spPr>
          <a:xfrm>
            <a:off x="624205" y="941070"/>
            <a:ext cx="6790690"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800"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rPr>
              <a:t>Prove the </a:t>
            </a:r>
            <a:r>
              <a:rPr lang="en-US" sz="2800" noProof="0" dirty="0">
                <a:ln>
                  <a:noFill/>
                </a:ln>
                <a:solidFill>
                  <a:schemeClr val="accent1">
                    <a:lumMod val="75000"/>
                  </a:schemeClr>
                </a:solidFill>
                <a:effectLst/>
                <a:uLnTx/>
                <a:uFillTx/>
                <a:latin typeface="微软雅黑" panose="020B0503020204020204" charset="-122"/>
                <a:ea typeface="微软雅黑" panose="020B0503020204020204" charset="-122"/>
                <a:sym typeface="+mn-ea"/>
              </a:rPr>
              <a:t>approximation ratio of BL(2)</a:t>
            </a:r>
            <a:endParaRPr lang="en-US" sz="2800" noProof="0" dirty="0">
              <a:ln>
                <a:noFill/>
              </a:ln>
              <a:solidFill>
                <a:schemeClr val="accent1">
                  <a:lumMod val="75000"/>
                </a:schemeClr>
              </a:solidFill>
              <a:effectLst/>
              <a:uLnTx/>
              <a:uFillTx/>
              <a:latin typeface="微软雅黑" panose="020B0503020204020204" charset="-122"/>
              <a:ea typeface="微软雅黑" panose="020B0503020204020204" charset="-122"/>
              <a:sym typeface="+mn-ea"/>
            </a:endParaRPr>
          </a:p>
        </p:txBody>
      </p:sp>
      <p:sp>
        <p:nvSpPr>
          <p:cNvPr id="31" name="矩形 30"/>
          <p:cNvSpPr/>
          <p:nvPr>
            <p:custDataLst>
              <p:tags r:id="rId11"/>
            </p:custDataLst>
          </p:nvPr>
        </p:nvSpPr>
        <p:spPr>
          <a:xfrm>
            <a:off x="768985" y="1581785"/>
            <a:ext cx="8843010" cy="1431290"/>
          </a:xfrm>
          <a:prstGeom prst="rect">
            <a:avLst/>
          </a:prstGeom>
        </p:spPr>
        <p:txBody>
          <a:bodyPr wrap="square">
            <a:no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u="none" strike="noStrike" cap="none" spc="0" normalizeH="0" baseline="0" noProof="0" dirty="0">
                <a:ln>
                  <a:noFill/>
                </a:ln>
                <a:solidFill>
                  <a:prstClr val="black">
                    <a:lumMod val="95000"/>
                    <a:lumOff val="5000"/>
                  </a:prstClr>
                </a:solidFill>
                <a:effectLst/>
                <a:uLnTx/>
                <a:uFillTx/>
                <a:latin typeface="+mj-ea"/>
                <a:ea typeface="+mj-ea"/>
              </a:rPr>
              <a:t>Suppose there are many lines horizontal cut lines in A, which can be divided into alternating</a:t>
            </a:r>
            <a:r>
              <a:rPr kumimoji="0" lang="en-US" u="none" strike="noStrike" cap="none" spc="0" normalizeH="0" baseline="0" noProof="0" dirty="0">
                <a:ln>
                  <a:noFill/>
                </a:ln>
                <a:solidFill>
                  <a:prstClr val="black">
                    <a:lumMod val="95000"/>
                    <a:lumOff val="5000"/>
                  </a:prstClr>
                </a:solidFill>
                <a:effectLst/>
                <a:uLnTx/>
                <a:uFillTx/>
                <a:latin typeface="+mj-ea"/>
                <a:ea typeface="+mj-ea"/>
              </a:rPr>
              <a:t> </a:t>
            </a:r>
            <a:r>
              <a:rPr kumimoji="0" u="none" strike="noStrike" cap="none" spc="0" normalizeH="0" baseline="0" noProof="0" dirty="0">
                <a:ln>
                  <a:noFill/>
                </a:ln>
                <a:solidFill>
                  <a:prstClr val="black">
                    <a:lumMod val="95000"/>
                    <a:lumOff val="5000"/>
                  </a:prstClr>
                </a:solidFill>
                <a:effectLst/>
                <a:uLnTx/>
                <a:uFillTx/>
                <a:latin typeface="+mj-ea"/>
                <a:ea typeface="+mj-ea"/>
              </a:rPr>
              <a:t>segments representing unoccupied and occupied areas of the BL packing. Now we</a:t>
            </a:r>
            <a:r>
              <a:rPr kumimoji="0" lang="en-US" u="none" strike="noStrike" cap="none" spc="0" normalizeH="0" baseline="0" noProof="0" dirty="0">
                <a:ln>
                  <a:noFill/>
                </a:ln>
                <a:solidFill>
                  <a:prstClr val="black">
                    <a:lumMod val="95000"/>
                    <a:lumOff val="5000"/>
                  </a:prstClr>
                </a:solidFill>
                <a:effectLst/>
                <a:uLnTx/>
                <a:uFillTx/>
                <a:latin typeface="+mj-ea"/>
                <a:ea typeface="+mj-ea"/>
              </a:rPr>
              <a:t>’</a:t>
            </a:r>
            <a:r>
              <a:rPr kumimoji="0" u="none" strike="noStrike" cap="none" spc="0" normalizeH="0" baseline="0" noProof="0" dirty="0">
                <a:ln>
                  <a:noFill/>
                </a:ln>
                <a:solidFill>
                  <a:prstClr val="black">
                    <a:lumMod val="95000"/>
                    <a:lumOff val="5000"/>
                  </a:prstClr>
                </a:solidFill>
                <a:effectLst/>
                <a:uLnTx/>
                <a:uFillTx/>
                <a:latin typeface="+mj-ea"/>
                <a:ea typeface="+mj-ea"/>
              </a:rPr>
              <a:t>ll show the sum</a:t>
            </a:r>
            <a:r>
              <a:rPr kumimoji="0" lang="en-US" u="none" strike="noStrike" cap="none" spc="0" normalizeH="0" baseline="0" noProof="0" dirty="0">
                <a:ln>
                  <a:noFill/>
                </a:ln>
                <a:solidFill>
                  <a:prstClr val="black">
                    <a:lumMod val="95000"/>
                    <a:lumOff val="5000"/>
                  </a:prstClr>
                </a:solidFill>
                <a:effectLst/>
                <a:uLnTx/>
                <a:uFillTx/>
                <a:latin typeface="+mj-ea"/>
                <a:ea typeface="+mj-ea"/>
              </a:rPr>
              <a:t> </a:t>
            </a:r>
            <a:r>
              <a:rPr kumimoji="0" u="none" strike="noStrike" cap="none" spc="0" normalizeH="0" baseline="0" noProof="0" dirty="0">
                <a:ln>
                  <a:noFill/>
                </a:ln>
                <a:solidFill>
                  <a:prstClr val="black">
                    <a:lumMod val="95000"/>
                    <a:lumOff val="5000"/>
                  </a:prstClr>
                </a:solidFill>
                <a:effectLst/>
                <a:uLnTx/>
                <a:uFillTx/>
                <a:latin typeface="+mj-ea"/>
                <a:ea typeface="+mj-ea"/>
              </a:rPr>
              <a:t>of occupied segments is always at least equal to the sum of unoccupied segments</a:t>
            </a:r>
            <a:r>
              <a:rPr kumimoji="0" lang="en-US" u="none" strike="noStrike" cap="none" spc="0" normalizeH="0" baseline="0" noProof="0" dirty="0">
                <a:ln>
                  <a:noFill/>
                </a:ln>
                <a:solidFill>
                  <a:prstClr val="black">
                    <a:lumMod val="95000"/>
                    <a:lumOff val="5000"/>
                  </a:prstClr>
                </a:solidFill>
                <a:effectLst/>
                <a:uLnTx/>
                <a:uFillTx/>
                <a:latin typeface="+mj-ea"/>
                <a:ea typeface="+mj-ea"/>
              </a:rPr>
              <a:t>.</a:t>
            </a:r>
            <a:endParaRPr kumimoji="0" lang="en-US" u="none" strike="noStrike" cap="none" spc="0" normalizeH="0" baseline="0" noProof="0" dirty="0">
              <a:ln>
                <a:noFill/>
              </a:ln>
              <a:solidFill>
                <a:prstClr val="black">
                  <a:lumMod val="95000"/>
                  <a:lumOff val="5000"/>
                </a:prstClr>
              </a:solidFill>
              <a:effectLst/>
              <a:uLnTx/>
              <a:uFillTx/>
              <a:latin typeface="+mj-ea"/>
              <a:ea typeface="+mj-ea"/>
            </a:endParaRPr>
          </a:p>
          <a:p>
            <a:pPr marL="0" marR="0" lvl="0" indent="0" algn="l" defTabSz="914400" rtl="0" eaLnBrk="1" fontAlgn="auto" latinLnBrk="0" hangingPunct="1">
              <a:lnSpc>
                <a:spcPct val="130000"/>
              </a:lnSpc>
              <a:spcBef>
                <a:spcPts val="0"/>
              </a:spcBef>
              <a:spcAft>
                <a:spcPts val="0"/>
              </a:spcAft>
              <a:buClrTx/>
              <a:buSzTx/>
              <a:buFontTx/>
              <a:buNone/>
              <a:defRPr/>
            </a:pPr>
            <a:endParaRPr kumimoji="0" lang="en-US" u="none" strike="noStrike" cap="none" spc="0" normalizeH="0" baseline="0" noProof="0" dirty="0">
              <a:ln>
                <a:noFill/>
              </a:ln>
              <a:solidFill>
                <a:prstClr val="black">
                  <a:lumMod val="95000"/>
                  <a:lumOff val="5000"/>
                </a:prstClr>
              </a:solidFill>
              <a:effectLst/>
              <a:uLnTx/>
              <a:uFillTx/>
              <a:latin typeface="+mj-ea"/>
              <a:ea typeface="+mj-ea"/>
            </a:endParaRPr>
          </a:p>
        </p:txBody>
      </p:sp>
      <p:sp>
        <p:nvSpPr>
          <p:cNvPr id="35" name="矩形 34"/>
          <p:cNvSpPr/>
          <p:nvPr>
            <p:custDataLst>
              <p:tags r:id="rId12"/>
            </p:custDataLst>
          </p:nvPr>
        </p:nvSpPr>
        <p:spPr>
          <a:xfrm>
            <a:off x="548005" y="878840"/>
            <a:ext cx="76200" cy="61595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9" name="对象 38">
            <a:hlinkClick r:id="" action="ppaction://ole?verb=0"/>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79416" name="" r:id="rId13" imgW="114300" imgH="215900" progId="Equation.KSEE3">
                  <p:embed/>
                </p:oleObj>
              </mc:Choice>
              <mc:Fallback>
                <p:oleObj name="" r:id="rId13" imgW="114300" imgH="215900" progId="Equation.KSEE3">
                  <p:embed/>
                  <p:pic>
                    <p:nvPicPr>
                      <p:cNvPr id="0" name="图片 1024"/>
                      <p:cNvPicPr/>
                      <p:nvPr/>
                    </p:nvPicPr>
                    <p:blipFill>
                      <a:blip r:embed="rId14"/>
                      <a:stretch>
                        <a:fillRect/>
                      </a:stretch>
                    </p:blipFill>
                    <p:spPr>
                      <a:xfrm>
                        <a:off x="6038850" y="3321050"/>
                        <a:ext cx="114300" cy="215900"/>
                      </a:xfrm>
                      <a:prstGeom prst="rect">
                        <a:avLst/>
                      </a:prstGeom>
                    </p:spPr>
                  </p:pic>
                </p:oleObj>
              </mc:Fallback>
            </mc:AlternateContent>
          </a:graphicData>
        </a:graphic>
      </p:graphicFrame>
      <p:sp>
        <p:nvSpPr>
          <p:cNvPr id="6" name="矩形 5"/>
          <p:cNvSpPr/>
          <p:nvPr>
            <p:custDataLst>
              <p:tags r:id="rId15"/>
            </p:custDataLst>
          </p:nvPr>
        </p:nvSpPr>
        <p:spPr>
          <a:xfrm>
            <a:off x="5408295" y="2611755"/>
            <a:ext cx="6300470" cy="3695065"/>
          </a:xfrm>
          <a:prstGeom prst="rect">
            <a:avLst/>
          </a:prstGeom>
        </p:spPr>
        <p:txBody>
          <a:bodyPr wrap="square">
            <a:noAutofit/>
          </a:bodyPr>
          <a:lstStyle/>
          <a:p>
            <a:pPr marL="0" marR="0" lvl="0" indent="0" algn="l" defTabSz="914400" rtl="0" eaLnBrk="1" fontAlgn="auto" latinLnBrk="0" hangingPunct="1">
              <a:lnSpc>
                <a:spcPct val="130000"/>
              </a:lnSpc>
              <a:spcBef>
                <a:spcPts val="0"/>
              </a:spcBef>
              <a:spcAft>
                <a:spcPts val="0"/>
              </a:spcAft>
              <a:buClrTx/>
              <a:buSzTx/>
              <a:buFontTx/>
              <a:buNone/>
              <a:defRPr/>
            </a:pPr>
            <a:endParaRPr kumimoji="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30000"/>
              </a:lnSpc>
              <a:spcBef>
                <a:spcPts val="0"/>
              </a:spcBef>
              <a:spcAft>
                <a:spcPts val="0"/>
              </a:spcAft>
              <a:buClrTx/>
              <a:buSzTx/>
              <a:buFontTx/>
              <a:buNone/>
              <a:defRPr/>
            </a:pPr>
            <a:endParaRPr kumimoji="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30000"/>
              </a:lnSpc>
              <a:spcBef>
                <a:spcPts val="0"/>
              </a:spcBef>
              <a:spcAft>
                <a:spcPts val="0"/>
              </a:spcAft>
              <a:buClrTx/>
              <a:buSzTx/>
              <a:buFontTx/>
              <a:buNone/>
              <a:defRPr/>
            </a:pPr>
            <a:endParaRPr kumimoji="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30000"/>
              </a:lnSpc>
              <a:spcBef>
                <a:spcPts val="0"/>
              </a:spcBef>
              <a:spcAft>
                <a:spcPts val="0"/>
              </a:spcAft>
              <a:buClrTx/>
              <a:buSzTx/>
              <a:buFontTx/>
              <a:buNone/>
              <a:defRPr/>
            </a:pPr>
            <a:endParaRPr kumimoji="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p:txBody>
      </p:sp>
      <p:pic>
        <p:nvPicPr>
          <p:cNvPr id="10" name="图片 9"/>
          <p:cNvPicPr>
            <a:picLocks noChangeAspect="1"/>
          </p:cNvPicPr>
          <p:nvPr/>
        </p:nvPicPr>
        <p:blipFill>
          <a:blip r:embed="rId16"/>
          <a:stretch>
            <a:fillRect/>
          </a:stretch>
        </p:blipFill>
        <p:spPr>
          <a:xfrm>
            <a:off x="6038850" y="3429000"/>
            <a:ext cx="5915025" cy="2810510"/>
          </a:xfrm>
          <a:prstGeom prst="rect">
            <a:avLst/>
          </a:prstGeom>
        </p:spPr>
      </p:pic>
      <p:sp>
        <p:nvSpPr>
          <p:cNvPr id="11" name="文本框 10"/>
          <p:cNvSpPr txBox="1"/>
          <p:nvPr/>
        </p:nvSpPr>
        <p:spPr>
          <a:xfrm>
            <a:off x="473710" y="3321050"/>
            <a:ext cx="5320030" cy="3100070"/>
          </a:xfrm>
          <a:prstGeom prst="rect">
            <a:avLst/>
          </a:prstGeom>
          <a:noFill/>
        </p:spPr>
        <p:txBody>
          <a:bodyPr wrap="square" rtlCol="0" anchor="t">
            <a:noAutofit/>
          </a:bodyPr>
          <a:lstStyle/>
          <a:p>
            <a:pPr marL="0" marR="0" lvl="0" indent="0" algn="l" defTabSz="914400" rtl="0" eaLnBrk="1" fontAlgn="auto" latinLnBrk="0" hangingPunct="1">
              <a:lnSpc>
                <a:spcPct val="130000"/>
              </a:lnSpc>
              <a:spcBef>
                <a:spcPts val="0"/>
              </a:spcBef>
              <a:spcAft>
                <a:spcPts val="0"/>
              </a:spcAft>
              <a:buClrTx/>
              <a:buSzTx/>
              <a:buFontTx/>
              <a:buNone/>
              <a:defRPr/>
            </a:pPr>
            <a:r>
              <a:rPr lang="en-US" sz="1600" noProof="0" dirty="0">
                <a:ln>
                  <a:noFill/>
                </a:ln>
                <a:solidFill>
                  <a:prstClr val="black">
                    <a:lumMod val="95000"/>
                    <a:lumOff val="5000"/>
                  </a:prstClr>
                </a:solidFill>
                <a:effectLst/>
                <a:uLnTx/>
                <a:uFillTx/>
                <a:latin typeface="+mj-ea"/>
                <a:ea typeface="+mj-ea"/>
                <a:sym typeface="+mn-ea"/>
              </a:rPr>
              <a:t>Consider the partition of a given line just prior to when the first rectangle, say q, is assigned with a lower edge at a height exceeding the height, h, of the line.</a:t>
            </a:r>
            <a:endParaRPr lang="en-US" sz="1600" noProof="0" dirty="0">
              <a:ln>
                <a:noFill/>
              </a:ln>
              <a:solidFill>
                <a:prstClr val="black">
                  <a:lumMod val="95000"/>
                  <a:lumOff val="5000"/>
                </a:prstClr>
              </a:solidFill>
              <a:effectLst/>
              <a:uLnTx/>
              <a:uFillTx/>
              <a:latin typeface="+mj-ea"/>
              <a:ea typeface="+mj-ea"/>
              <a:sym typeface="+mn-ea"/>
            </a:endParaRPr>
          </a:p>
          <a:p>
            <a:pPr marL="0" marR="0" lvl="0" indent="0" algn="l" defTabSz="914400" rtl="0" eaLnBrk="1" fontAlgn="auto" latinLnBrk="0" hangingPunct="1">
              <a:lnSpc>
                <a:spcPct val="130000"/>
              </a:lnSpc>
              <a:spcBef>
                <a:spcPts val="0"/>
              </a:spcBef>
              <a:spcAft>
                <a:spcPts val="0"/>
              </a:spcAft>
              <a:buClrTx/>
              <a:buSzTx/>
              <a:buFontTx/>
              <a:buNone/>
              <a:defRPr/>
            </a:pPr>
            <a:endParaRPr lang="en-US" sz="1600" noProof="0" dirty="0">
              <a:ln>
                <a:noFill/>
              </a:ln>
              <a:solidFill>
                <a:prstClr val="black">
                  <a:lumMod val="95000"/>
                  <a:lumOff val="5000"/>
                </a:prstClr>
              </a:solidFill>
              <a:effectLst/>
              <a:uLnTx/>
              <a:uFillTx/>
              <a:latin typeface="+mj-ea"/>
              <a:ea typeface="+mj-ea"/>
              <a:sym typeface="+mn-ea"/>
            </a:endParaRPr>
          </a:p>
          <a:p>
            <a:pPr marL="0" marR="0" lvl="0" indent="0" algn="l" defTabSz="914400" rtl="0" eaLnBrk="1" fontAlgn="auto" latinLnBrk="0" hangingPunct="1">
              <a:lnSpc>
                <a:spcPct val="130000"/>
              </a:lnSpc>
              <a:spcBef>
                <a:spcPts val="0"/>
              </a:spcBef>
              <a:spcAft>
                <a:spcPts val="0"/>
              </a:spcAft>
              <a:buClrTx/>
              <a:buSzTx/>
              <a:buFontTx/>
              <a:buNone/>
              <a:defRPr/>
            </a:pPr>
            <a:r>
              <a:rPr lang="en-US" sz="1600" noProof="0" dirty="0">
                <a:ln>
                  <a:noFill/>
                </a:ln>
                <a:solidFill>
                  <a:prstClr val="black">
                    <a:lumMod val="95000"/>
                    <a:lumOff val="5000"/>
                  </a:prstClr>
                </a:solidFill>
                <a:effectLst/>
                <a:uLnTx/>
                <a:uFillTx/>
                <a:latin typeface="+mj-ea"/>
                <a:ea typeface="+mj-ea"/>
                <a:sym typeface="+mn-ea"/>
              </a:rPr>
              <a:t>Proof</a:t>
            </a:r>
            <a:r>
              <a:rPr lang="zh-CN" altLang="en-US" sz="1600" noProof="0" dirty="0">
                <a:ln>
                  <a:noFill/>
                </a:ln>
                <a:solidFill>
                  <a:prstClr val="black">
                    <a:lumMod val="95000"/>
                    <a:lumOff val="5000"/>
                  </a:prstClr>
                </a:solidFill>
                <a:effectLst/>
                <a:uLnTx/>
                <a:uFillTx/>
                <a:latin typeface="+mj-ea"/>
                <a:ea typeface="+mj-ea"/>
                <a:sym typeface="+mn-ea"/>
              </a:rPr>
              <a:t>：</a:t>
            </a:r>
            <a:endParaRPr lang="en-US" sz="1600" noProof="0" dirty="0">
              <a:ln>
                <a:noFill/>
              </a:ln>
              <a:solidFill>
                <a:prstClr val="black">
                  <a:lumMod val="95000"/>
                  <a:lumOff val="5000"/>
                </a:prstClr>
              </a:solidFill>
              <a:effectLst/>
              <a:uLnTx/>
              <a:uFillTx/>
              <a:latin typeface="+mj-ea"/>
              <a:ea typeface="+mj-ea"/>
              <a:sym typeface="+mn-ea"/>
            </a:endParaRPr>
          </a:p>
          <a:p>
            <a:pPr marL="0" marR="0" lvl="0" indent="0" algn="l" defTabSz="914400" rtl="0" eaLnBrk="1" fontAlgn="auto" latinLnBrk="0" hangingPunct="1">
              <a:lnSpc>
                <a:spcPct val="130000"/>
              </a:lnSpc>
              <a:spcBef>
                <a:spcPts val="0"/>
              </a:spcBef>
              <a:spcAft>
                <a:spcPts val="0"/>
              </a:spcAft>
              <a:buClrTx/>
              <a:buSzTx/>
              <a:buFontTx/>
              <a:buNone/>
              <a:defRPr/>
            </a:pPr>
            <a:r>
              <a:rPr lang="en-US" sz="1600" noProof="0" dirty="0">
                <a:ln>
                  <a:noFill/>
                </a:ln>
                <a:solidFill>
                  <a:prstClr val="black">
                    <a:lumMod val="95000"/>
                    <a:lumOff val="5000"/>
                  </a:prstClr>
                </a:solidFill>
                <a:effectLst/>
                <a:uLnTx/>
                <a:uFillTx/>
                <a:latin typeface="+mj-ea"/>
                <a:ea typeface="+mj-ea"/>
                <a:sym typeface="+mn-ea"/>
              </a:rPr>
              <a:t>1. all lines must cut through at least one piece.</a:t>
            </a:r>
            <a:endParaRPr lang="en-US" sz="1600" noProof="0" dirty="0">
              <a:ln>
                <a:noFill/>
              </a:ln>
              <a:solidFill>
                <a:prstClr val="black">
                  <a:lumMod val="95000"/>
                  <a:lumOff val="5000"/>
                </a:prstClr>
              </a:solidFill>
              <a:effectLst/>
              <a:uLnTx/>
              <a:uFillTx/>
              <a:latin typeface="+mj-ea"/>
              <a:ea typeface="+mj-ea"/>
              <a:sym typeface="+mn-ea"/>
            </a:endParaRPr>
          </a:p>
          <a:p>
            <a:pPr marL="0" marR="0" lvl="0" indent="0" algn="l" defTabSz="914400" rtl="0" eaLnBrk="1" fontAlgn="auto" latinLnBrk="0" hangingPunct="1">
              <a:lnSpc>
                <a:spcPct val="130000"/>
              </a:lnSpc>
              <a:spcBef>
                <a:spcPts val="0"/>
              </a:spcBef>
              <a:spcAft>
                <a:spcPts val="0"/>
              </a:spcAft>
              <a:buClrTx/>
              <a:buSzTx/>
              <a:buFontTx/>
              <a:buNone/>
              <a:defRPr/>
            </a:pPr>
            <a:r>
              <a:rPr lang="en-US" sz="1600" noProof="0" dirty="0">
                <a:ln>
                  <a:noFill/>
                </a:ln>
                <a:solidFill>
                  <a:prstClr val="black">
                    <a:lumMod val="95000"/>
                    <a:lumOff val="5000"/>
                  </a:prstClr>
                </a:solidFill>
                <a:effectLst/>
                <a:uLnTx/>
                <a:uFillTx/>
                <a:latin typeface="+mj-ea"/>
                <a:ea typeface="+mj-ea"/>
                <a:sym typeface="+mn-ea"/>
              </a:rPr>
              <a:t>2. all lines must cut through a piece abutting the left bin edge. </a:t>
            </a:r>
            <a:endParaRPr lang="en-US" sz="1600" noProof="0" dirty="0">
              <a:ln>
                <a:noFill/>
              </a:ln>
              <a:solidFill>
                <a:prstClr val="black">
                  <a:lumMod val="95000"/>
                  <a:lumOff val="5000"/>
                </a:prstClr>
              </a:solidFill>
              <a:effectLst/>
              <a:uLnTx/>
              <a:uFillTx/>
              <a:latin typeface="+mj-ea"/>
              <a:ea typeface="+mj-ea"/>
              <a:sym typeface="+mn-ea"/>
            </a:endParaRPr>
          </a:p>
          <a:p>
            <a:pPr marL="0" marR="0" lvl="0" indent="0" algn="l" defTabSz="914400" rtl="0" eaLnBrk="1" fontAlgn="auto" latinLnBrk="0" hangingPunct="1">
              <a:lnSpc>
                <a:spcPct val="130000"/>
              </a:lnSpc>
              <a:spcBef>
                <a:spcPts val="0"/>
              </a:spcBef>
              <a:spcAft>
                <a:spcPts val="0"/>
              </a:spcAft>
              <a:buClrTx/>
              <a:buSzTx/>
              <a:buFontTx/>
              <a:buNone/>
              <a:defRPr/>
            </a:pPr>
            <a:endParaRPr lang="en-US" altLang="en-US" sz="1600" noProof="0" dirty="0">
              <a:ln>
                <a:noFill/>
              </a:ln>
              <a:solidFill>
                <a:prstClr val="black">
                  <a:lumMod val="95000"/>
                  <a:lumOff val="5000"/>
                </a:prstClr>
              </a:solidFill>
              <a:effectLst/>
              <a:uLnTx/>
              <a:uFillTx/>
              <a:latin typeface="+mj-ea"/>
              <a:ea typeface="+mj-ea"/>
              <a:sym typeface="+mn-ea"/>
            </a:endParaRPr>
          </a:p>
        </p:txBody>
      </p:sp>
      <p:sp>
        <p:nvSpPr>
          <p:cNvPr id="13" name="矩形: 圆角 4"/>
          <p:cNvSpPr/>
          <p:nvPr>
            <p:custDataLst>
              <p:tags r:id="rId17"/>
            </p:custDataLst>
          </p:nvPr>
        </p:nvSpPr>
        <p:spPr>
          <a:xfrm>
            <a:off x="352425" y="3239770"/>
            <a:ext cx="5514975" cy="31819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8"/>
          <a:stretch>
            <a:fillRect/>
          </a:stretch>
        </p:blipFill>
        <p:spPr>
          <a:xfrm>
            <a:off x="9611995" y="941070"/>
            <a:ext cx="2176145" cy="21805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482068"/>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微软雅黑 Light" panose="020B0502040204020203" charset="-122"/>
              <a:ea typeface="微软雅黑 Light" panose="020B0502040204020203" charset="-122"/>
              <a:cs typeface="+mn-cs"/>
            </a:endParaRPr>
          </a:p>
        </p:txBody>
      </p:sp>
      <p:pic>
        <p:nvPicPr>
          <p:cNvPr id="74" name="图形 73"/>
          <p:cNvPicPr>
            <a:picLocks noChangeAspect="1"/>
          </p:cNvPicPr>
          <p:nvPr/>
        </p:nvPicPr>
        <p:blipFill>
          <a:blip r:embed="rId1"/>
          <a:stretch>
            <a:fillRect/>
          </a:stretch>
        </p:blipFill>
        <p:spPr>
          <a:xfrm>
            <a:off x="473661" y="98896"/>
            <a:ext cx="1251222" cy="347019"/>
          </a:xfrm>
          <a:prstGeom prst="rect">
            <a:avLst/>
          </a:prstGeom>
        </p:spPr>
      </p:pic>
      <p:grpSp>
        <p:nvGrpSpPr>
          <p:cNvPr id="3" name="组合 2"/>
          <p:cNvGrpSpPr/>
          <p:nvPr/>
        </p:nvGrpSpPr>
        <p:grpSpPr>
          <a:xfrm>
            <a:off x="4968974" y="68190"/>
            <a:ext cx="6468745" cy="385086"/>
            <a:chOff x="4968974" y="68190"/>
            <a:chExt cx="6468745" cy="385086"/>
          </a:xfrm>
        </p:grpSpPr>
        <p:sp>
          <p:nvSpPr>
            <p:cNvPr id="12" name="矩形 11"/>
            <p:cNvSpPr/>
            <p:nvPr>
              <p:custDataLst>
                <p:tags r:id="rId2"/>
              </p:custDataLst>
            </p:nvPr>
          </p:nvSpPr>
          <p:spPr>
            <a:xfrm>
              <a:off x="6974369" y="112736"/>
              <a:ext cx="1311305"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Light" panose="020B0502040204020203" charset="-122"/>
                <a:cs typeface="+mn-cs"/>
              </a:endParaRPr>
            </a:p>
          </p:txBody>
        </p:sp>
        <p:sp>
          <p:nvSpPr>
            <p:cNvPr id="14" name="文本框 13"/>
            <p:cNvSpPr txBox="1"/>
            <p:nvPr>
              <p:custDataLst>
                <p:tags r:id="rId3"/>
              </p:custDataLst>
            </p:nvPr>
          </p:nvSpPr>
          <p:spPr>
            <a:xfrm>
              <a:off x="4968974" y="68190"/>
              <a:ext cx="1578610"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Introduction</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sp>
          <p:nvSpPr>
            <p:cNvPr id="17" name="文本框 16"/>
            <p:cNvSpPr txBox="1"/>
            <p:nvPr>
              <p:custDataLst>
                <p:tags r:id="rId4"/>
              </p:custDataLst>
            </p:nvPr>
          </p:nvSpPr>
          <p:spPr>
            <a:xfrm>
              <a:off x="6922234" y="84700"/>
              <a:ext cx="1386205"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rPr>
                <a:t>Algorithm</a:t>
              </a:r>
              <a:endParaRPr kumimoji="0" lang="en-US" altLang="zh-CN"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p:txBody>
        </p:sp>
        <p:sp>
          <p:nvSpPr>
            <p:cNvPr id="18" name="文本框 17"/>
            <p:cNvSpPr txBox="1"/>
            <p:nvPr>
              <p:custDataLst>
                <p:tags r:id="rId5"/>
              </p:custDataLst>
            </p:nvPr>
          </p:nvSpPr>
          <p:spPr>
            <a:xfrm>
              <a:off x="8676565" y="84976"/>
              <a:ext cx="1130968"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Test</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sp>
          <p:nvSpPr>
            <p:cNvPr id="19" name="文本框 18"/>
            <p:cNvSpPr txBox="1"/>
            <p:nvPr>
              <p:custDataLst>
                <p:tags r:id="rId6"/>
              </p:custDataLst>
            </p:nvPr>
          </p:nvSpPr>
          <p:spPr>
            <a:xfrm>
              <a:off x="10001984" y="84700"/>
              <a:ext cx="1435735"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Conclusion</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grpSp>
          <p:nvGrpSpPr>
            <p:cNvPr id="20" name="组合 19"/>
            <p:cNvGrpSpPr/>
            <p:nvPr/>
          </p:nvGrpSpPr>
          <p:grpSpPr>
            <a:xfrm>
              <a:off x="6791404" y="159486"/>
              <a:ext cx="3296092" cy="209852"/>
              <a:chOff x="6358270" y="115009"/>
              <a:chExt cx="3296092" cy="307494"/>
            </a:xfrm>
          </p:grpSpPr>
          <p:cxnSp>
            <p:nvCxnSpPr>
              <p:cNvPr id="21" name="直接连接符 20"/>
              <p:cNvCxnSpPr/>
              <p:nvPr>
                <p:custDataLst>
                  <p:tags r:id="rId7"/>
                </p:custDataLst>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8"/>
                </p:custDataLst>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9"/>
                </p:custDataLst>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30" name="文本框 29"/>
          <p:cNvSpPr txBox="1"/>
          <p:nvPr>
            <p:custDataLst>
              <p:tags r:id="rId10"/>
            </p:custDataLst>
          </p:nvPr>
        </p:nvSpPr>
        <p:spPr>
          <a:xfrm>
            <a:off x="624205" y="941070"/>
            <a:ext cx="6790690"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800"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rPr>
              <a:t>Prove the </a:t>
            </a:r>
            <a:r>
              <a:rPr lang="en-US" sz="2800" noProof="0" dirty="0">
                <a:ln>
                  <a:noFill/>
                </a:ln>
                <a:solidFill>
                  <a:schemeClr val="accent1">
                    <a:lumMod val="75000"/>
                  </a:schemeClr>
                </a:solidFill>
                <a:effectLst/>
                <a:uLnTx/>
                <a:uFillTx/>
                <a:latin typeface="微软雅黑" panose="020B0503020204020204" charset="-122"/>
                <a:ea typeface="微软雅黑" panose="020B0503020204020204" charset="-122"/>
                <a:sym typeface="+mn-ea"/>
              </a:rPr>
              <a:t>approximation ratio of BL(3)</a:t>
            </a:r>
            <a:endParaRPr lang="en-US" sz="2800" noProof="0" dirty="0">
              <a:ln>
                <a:noFill/>
              </a:ln>
              <a:solidFill>
                <a:schemeClr val="accent1">
                  <a:lumMod val="75000"/>
                </a:schemeClr>
              </a:solidFill>
              <a:effectLst/>
              <a:uLnTx/>
              <a:uFillTx/>
              <a:latin typeface="微软雅黑" panose="020B0503020204020204" charset="-122"/>
              <a:ea typeface="微软雅黑" panose="020B0503020204020204" charset="-122"/>
              <a:sym typeface="+mn-ea"/>
            </a:endParaRPr>
          </a:p>
        </p:txBody>
      </p:sp>
      <p:sp>
        <p:nvSpPr>
          <p:cNvPr id="31" name="矩形 30"/>
          <p:cNvSpPr/>
          <p:nvPr>
            <p:custDataLst>
              <p:tags r:id="rId11"/>
            </p:custDataLst>
          </p:nvPr>
        </p:nvSpPr>
        <p:spPr>
          <a:xfrm>
            <a:off x="768985" y="1494790"/>
            <a:ext cx="10801350" cy="1846580"/>
          </a:xfrm>
          <a:prstGeom prst="rect">
            <a:avLst/>
          </a:prstGeom>
        </p:spPr>
        <p:txBody>
          <a:bodyPr wrap="square">
            <a:no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u="none" strike="noStrike" cap="none" spc="0" normalizeH="0" baseline="0" noProof="0" dirty="0">
                <a:ln>
                  <a:noFill/>
                </a:ln>
                <a:solidFill>
                  <a:prstClr val="black">
                    <a:lumMod val="95000"/>
                    <a:lumOff val="5000"/>
                  </a:prstClr>
                </a:solidFill>
                <a:effectLst/>
                <a:uLnTx/>
                <a:uFillTx/>
                <a:latin typeface="+mj-ea"/>
                <a:ea typeface="+mj-ea"/>
              </a:rPr>
              <a:t>Now consider any segment, S, of the line which cuts through an unoccupied space. Let p</a:t>
            </a:r>
            <a:endParaRPr kumimoji="0" u="none" strike="noStrike" cap="none" spc="0" normalizeH="0" baseline="0" noProof="0" dirty="0">
              <a:ln>
                <a:noFill/>
              </a:ln>
              <a:solidFill>
                <a:prstClr val="black">
                  <a:lumMod val="95000"/>
                  <a:lumOff val="5000"/>
                </a:prstClr>
              </a:solidFill>
              <a:effectLst/>
              <a:uLnTx/>
              <a:uFillTx/>
              <a:latin typeface="+mj-ea"/>
              <a:ea typeface="+mj-ea"/>
            </a:endParaRPr>
          </a:p>
          <a:p>
            <a:pPr marL="0" marR="0" lvl="0" indent="0" algn="l" defTabSz="914400" rtl="0" eaLnBrk="1" fontAlgn="auto" latinLnBrk="0" hangingPunct="1">
              <a:lnSpc>
                <a:spcPct val="130000"/>
              </a:lnSpc>
              <a:spcBef>
                <a:spcPts val="0"/>
              </a:spcBef>
              <a:spcAft>
                <a:spcPts val="0"/>
              </a:spcAft>
              <a:buClrTx/>
              <a:buSzTx/>
              <a:buFontTx/>
              <a:buNone/>
              <a:defRPr/>
            </a:pPr>
            <a:r>
              <a:rPr kumimoji="0" u="none" strike="noStrike" cap="none" spc="0" normalizeH="0" baseline="0" noProof="0" dirty="0">
                <a:ln>
                  <a:noFill/>
                </a:ln>
                <a:solidFill>
                  <a:prstClr val="black">
                    <a:lumMod val="95000"/>
                    <a:lumOff val="5000"/>
                  </a:prstClr>
                </a:solidFill>
                <a:effectLst/>
                <a:uLnTx/>
                <a:uFillTx/>
                <a:latin typeface="+mj-ea"/>
                <a:ea typeface="+mj-ea"/>
              </a:rPr>
              <a:t>be the piece bordering S on the left. Since when q is assigned, it is placed above the line, q</a:t>
            </a:r>
            <a:endParaRPr kumimoji="0" u="none" strike="noStrike" cap="none" spc="0" normalizeH="0" baseline="0" noProof="0" dirty="0">
              <a:ln>
                <a:noFill/>
              </a:ln>
              <a:solidFill>
                <a:prstClr val="black">
                  <a:lumMod val="95000"/>
                  <a:lumOff val="5000"/>
                </a:prstClr>
              </a:solidFill>
              <a:effectLst/>
              <a:uLnTx/>
              <a:uFillTx/>
              <a:latin typeface="+mj-ea"/>
              <a:ea typeface="+mj-ea"/>
            </a:endParaRPr>
          </a:p>
          <a:p>
            <a:pPr marL="0" marR="0" lvl="0" indent="0" algn="l" defTabSz="914400" rtl="0" eaLnBrk="1" fontAlgn="auto" latinLnBrk="0" hangingPunct="1">
              <a:lnSpc>
                <a:spcPct val="130000"/>
              </a:lnSpc>
              <a:spcBef>
                <a:spcPts val="0"/>
              </a:spcBef>
              <a:spcAft>
                <a:spcPts val="0"/>
              </a:spcAft>
              <a:buClrTx/>
              <a:buSzTx/>
              <a:buFontTx/>
              <a:buNone/>
              <a:defRPr/>
            </a:pPr>
            <a:r>
              <a:rPr kumimoji="0" u="none" strike="noStrike" cap="none" spc="0" normalizeH="0" baseline="0" noProof="0" dirty="0">
                <a:ln>
                  <a:noFill/>
                </a:ln>
                <a:solidFill>
                  <a:prstClr val="black">
                    <a:lumMod val="95000"/>
                    <a:lumOff val="5000"/>
                  </a:prstClr>
                </a:solidFill>
                <a:effectLst/>
                <a:uLnTx/>
                <a:uFillTx/>
                <a:latin typeface="+mj-ea"/>
                <a:ea typeface="+mj-ea"/>
              </a:rPr>
              <a:t>must be wider than the length of S. And for the nonincreasing order of assignmemt, q is packed</a:t>
            </a:r>
            <a:endParaRPr kumimoji="0" u="none" strike="noStrike" cap="none" spc="0" normalizeH="0" baseline="0" noProof="0" dirty="0">
              <a:ln>
                <a:noFill/>
              </a:ln>
              <a:solidFill>
                <a:prstClr val="black">
                  <a:lumMod val="95000"/>
                  <a:lumOff val="5000"/>
                </a:prstClr>
              </a:solidFill>
              <a:effectLst/>
              <a:uLnTx/>
              <a:uFillTx/>
              <a:latin typeface="+mj-ea"/>
              <a:ea typeface="+mj-ea"/>
            </a:endParaRPr>
          </a:p>
          <a:p>
            <a:pPr marL="0" marR="0" lvl="0" indent="0" algn="l" defTabSz="914400" rtl="0" eaLnBrk="1" fontAlgn="auto" latinLnBrk="0" hangingPunct="1">
              <a:lnSpc>
                <a:spcPct val="130000"/>
              </a:lnSpc>
              <a:spcBef>
                <a:spcPts val="0"/>
              </a:spcBef>
              <a:spcAft>
                <a:spcPts val="0"/>
              </a:spcAft>
              <a:buClrTx/>
              <a:buSzTx/>
              <a:buFontTx/>
              <a:buNone/>
              <a:defRPr/>
            </a:pPr>
            <a:r>
              <a:rPr kumimoji="0" u="none" strike="noStrike" cap="none" spc="0" normalizeH="0" baseline="0" noProof="0" dirty="0">
                <a:ln>
                  <a:noFill/>
                </a:ln>
                <a:solidFill>
                  <a:prstClr val="black">
                    <a:lumMod val="95000"/>
                    <a:lumOff val="5000"/>
                  </a:prstClr>
                </a:solidFill>
                <a:effectLst/>
                <a:uLnTx/>
                <a:uFillTx/>
                <a:latin typeface="+mj-ea"/>
                <a:ea typeface="+mj-ea"/>
              </a:rPr>
              <a:t>later than p so p is at least as wide as q. </a:t>
            </a:r>
            <a:endParaRPr kumimoji="0" u="none" strike="noStrike" cap="none" spc="0" normalizeH="0" baseline="0" noProof="0" dirty="0">
              <a:ln>
                <a:noFill/>
              </a:ln>
              <a:solidFill>
                <a:prstClr val="black">
                  <a:lumMod val="95000"/>
                  <a:lumOff val="5000"/>
                </a:prstClr>
              </a:solidFill>
              <a:effectLst/>
              <a:uLnTx/>
              <a:uFillTx/>
              <a:latin typeface="+mj-ea"/>
              <a:ea typeface="+mj-ea"/>
            </a:endParaRPr>
          </a:p>
        </p:txBody>
      </p:sp>
      <p:sp>
        <p:nvSpPr>
          <p:cNvPr id="35" name="矩形 34"/>
          <p:cNvSpPr/>
          <p:nvPr>
            <p:custDataLst>
              <p:tags r:id="rId12"/>
            </p:custDataLst>
          </p:nvPr>
        </p:nvSpPr>
        <p:spPr>
          <a:xfrm>
            <a:off x="548005" y="878840"/>
            <a:ext cx="76200" cy="61595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9" name="对象 38">
            <a:hlinkClick r:id="" action="ppaction://ole?verb=0"/>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79416" name="" r:id="rId13" imgW="114300" imgH="215900" progId="Equation.KSEE3">
                  <p:embed/>
                </p:oleObj>
              </mc:Choice>
              <mc:Fallback>
                <p:oleObj name="" r:id="rId13" imgW="114300" imgH="215900" progId="Equation.KSEE3">
                  <p:embed/>
                  <p:pic>
                    <p:nvPicPr>
                      <p:cNvPr id="0" name="图片 1024"/>
                      <p:cNvPicPr/>
                      <p:nvPr/>
                    </p:nvPicPr>
                    <p:blipFill>
                      <a:blip r:embed="rId14"/>
                      <a:stretch>
                        <a:fillRect/>
                      </a:stretch>
                    </p:blipFill>
                    <p:spPr>
                      <a:xfrm>
                        <a:off x="6038850" y="3321050"/>
                        <a:ext cx="114300" cy="215900"/>
                      </a:xfrm>
                      <a:prstGeom prst="rect">
                        <a:avLst/>
                      </a:prstGeom>
                    </p:spPr>
                  </p:pic>
                </p:oleObj>
              </mc:Fallback>
            </mc:AlternateContent>
          </a:graphicData>
        </a:graphic>
      </p:graphicFrame>
      <p:sp>
        <p:nvSpPr>
          <p:cNvPr id="6" name="矩形 5"/>
          <p:cNvSpPr/>
          <p:nvPr>
            <p:custDataLst>
              <p:tags r:id="rId15"/>
            </p:custDataLst>
          </p:nvPr>
        </p:nvSpPr>
        <p:spPr>
          <a:xfrm>
            <a:off x="5408295" y="2611755"/>
            <a:ext cx="6300470" cy="3695065"/>
          </a:xfrm>
          <a:prstGeom prst="rect">
            <a:avLst/>
          </a:prstGeom>
        </p:spPr>
        <p:txBody>
          <a:bodyPr wrap="square">
            <a:noAutofit/>
          </a:bodyPr>
          <a:lstStyle/>
          <a:p>
            <a:pPr marL="0" marR="0" lvl="0" indent="0" algn="l" defTabSz="914400" rtl="0" eaLnBrk="1" fontAlgn="auto" latinLnBrk="0" hangingPunct="1">
              <a:lnSpc>
                <a:spcPct val="130000"/>
              </a:lnSpc>
              <a:spcBef>
                <a:spcPts val="0"/>
              </a:spcBef>
              <a:spcAft>
                <a:spcPts val="0"/>
              </a:spcAft>
              <a:buClrTx/>
              <a:buSzTx/>
              <a:buFontTx/>
              <a:buNone/>
              <a:defRPr/>
            </a:pPr>
            <a:endParaRPr kumimoji="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30000"/>
              </a:lnSpc>
              <a:spcBef>
                <a:spcPts val="0"/>
              </a:spcBef>
              <a:spcAft>
                <a:spcPts val="0"/>
              </a:spcAft>
              <a:buClrTx/>
              <a:buSzTx/>
              <a:buFontTx/>
              <a:buNone/>
              <a:defRPr/>
            </a:pPr>
            <a:endParaRPr kumimoji="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30000"/>
              </a:lnSpc>
              <a:spcBef>
                <a:spcPts val="0"/>
              </a:spcBef>
              <a:spcAft>
                <a:spcPts val="0"/>
              </a:spcAft>
              <a:buClrTx/>
              <a:buSzTx/>
              <a:buFontTx/>
              <a:buNone/>
              <a:defRPr/>
            </a:pPr>
            <a:endParaRPr kumimoji="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30000"/>
              </a:lnSpc>
              <a:spcBef>
                <a:spcPts val="0"/>
              </a:spcBef>
              <a:spcAft>
                <a:spcPts val="0"/>
              </a:spcAft>
              <a:buClrTx/>
              <a:buSzTx/>
              <a:buFontTx/>
              <a:buNone/>
              <a:defRPr/>
            </a:pPr>
            <a:endParaRPr kumimoji="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p:txBody>
      </p:sp>
      <p:pic>
        <p:nvPicPr>
          <p:cNvPr id="4" name="图片 3"/>
          <p:cNvPicPr>
            <a:picLocks noChangeAspect="1"/>
          </p:cNvPicPr>
          <p:nvPr/>
        </p:nvPicPr>
        <p:blipFill>
          <a:blip r:embed="rId16"/>
          <a:stretch>
            <a:fillRect/>
          </a:stretch>
        </p:blipFill>
        <p:spPr>
          <a:xfrm>
            <a:off x="6416675" y="3428365"/>
            <a:ext cx="4833620" cy="2413000"/>
          </a:xfrm>
          <a:prstGeom prst="rect">
            <a:avLst/>
          </a:prstGeom>
        </p:spPr>
      </p:pic>
      <p:sp>
        <p:nvSpPr>
          <p:cNvPr id="5" name="文本框 4"/>
          <p:cNvSpPr txBox="1"/>
          <p:nvPr/>
        </p:nvSpPr>
        <p:spPr>
          <a:xfrm>
            <a:off x="826135" y="3428365"/>
            <a:ext cx="4949190" cy="2708275"/>
          </a:xfrm>
          <a:prstGeom prst="rect">
            <a:avLst/>
          </a:prstGeom>
          <a:noFill/>
        </p:spPr>
        <p:txBody>
          <a:bodyPr wrap="square" rtlCol="0" anchor="t">
            <a:noAutofit/>
          </a:bodyPr>
          <a:lstStyle/>
          <a:p>
            <a:r>
              <a:rPr lang="zh-CN" altLang="en-US" sz="2000"/>
              <a:t>Hence, for every unoccupied segment, there is a</a:t>
            </a:r>
            <a:r>
              <a:rPr lang="en-US" altLang="zh-CN" sz="2000"/>
              <a:t> </a:t>
            </a:r>
            <a:r>
              <a:rPr lang="zh-CN" altLang="en-US" sz="2000"/>
              <a:t>longer occupied segment immediately to its left. This pattern continues throughout the packing</a:t>
            </a:r>
            <a:r>
              <a:rPr lang="en-US" altLang="zh-CN" sz="2000"/>
              <a:t> </a:t>
            </a:r>
            <a:r>
              <a:rPr lang="zh-CN" altLang="en-US" sz="2000"/>
              <a:t>sequence, ensuring that the line</a:t>
            </a:r>
            <a:r>
              <a:rPr lang="en-US" altLang="zh-CN" sz="2000"/>
              <a:t> </a:t>
            </a:r>
            <a:r>
              <a:rPr lang="zh-CN" altLang="en-US" sz="2000"/>
              <a:t>remains at least half occupied. Integration</a:t>
            </a:r>
            <a:r>
              <a:rPr lang="en-US" altLang="zh-CN" sz="2000"/>
              <a:t> </a:t>
            </a:r>
            <a:r>
              <a:rPr lang="zh-CN" altLang="en-US" sz="2000"/>
              <a:t>over the height of A</a:t>
            </a:r>
            <a:r>
              <a:rPr lang="en-US" altLang="zh-CN" sz="2000"/>
              <a:t> </a:t>
            </a:r>
            <a:r>
              <a:rPr lang="zh-CN" altLang="en-US" sz="2000"/>
              <a:t>confirms that </a:t>
            </a:r>
            <a:r>
              <a:rPr lang="zh-CN" altLang="en-US" sz="2000" b="1"/>
              <a:t>A is at least half f</a:t>
            </a:r>
            <a:r>
              <a:rPr lang="en-US" altLang="zh-CN" sz="2000" b="1"/>
              <a:t>ull</a:t>
            </a:r>
            <a:r>
              <a:rPr lang="en-US" altLang="zh-CN" sz="2000"/>
              <a:t>.</a:t>
            </a:r>
            <a:endParaRPr lang="en-US" altLang="zh-CN" sz="2000"/>
          </a:p>
        </p:txBody>
      </p:sp>
      <p:sp>
        <p:nvSpPr>
          <p:cNvPr id="7" name="矩形: 圆角 4"/>
          <p:cNvSpPr/>
          <p:nvPr>
            <p:custDataLst>
              <p:tags r:id="rId17"/>
            </p:custDataLst>
          </p:nvPr>
        </p:nvSpPr>
        <p:spPr>
          <a:xfrm>
            <a:off x="624205" y="3185795"/>
            <a:ext cx="5243830" cy="306006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482068"/>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微软雅黑 Light" panose="020B0502040204020203" charset="-122"/>
              <a:ea typeface="微软雅黑 Light" panose="020B0502040204020203" charset="-122"/>
              <a:cs typeface="+mn-cs"/>
            </a:endParaRPr>
          </a:p>
        </p:txBody>
      </p:sp>
      <p:pic>
        <p:nvPicPr>
          <p:cNvPr id="74" name="图形 73"/>
          <p:cNvPicPr>
            <a:picLocks noChangeAspect="1"/>
          </p:cNvPicPr>
          <p:nvPr/>
        </p:nvPicPr>
        <p:blipFill>
          <a:blip r:embed="rId1"/>
          <a:stretch>
            <a:fillRect/>
          </a:stretch>
        </p:blipFill>
        <p:spPr>
          <a:xfrm>
            <a:off x="473661" y="98896"/>
            <a:ext cx="1251222" cy="347019"/>
          </a:xfrm>
          <a:prstGeom prst="rect">
            <a:avLst/>
          </a:prstGeom>
        </p:spPr>
      </p:pic>
      <p:grpSp>
        <p:nvGrpSpPr>
          <p:cNvPr id="3" name="组合 2"/>
          <p:cNvGrpSpPr/>
          <p:nvPr/>
        </p:nvGrpSpPr>
        <p:grpSpPr>
          <a:xfrm>
            <a:off x="4968974" y="68190"/>
            <a:ext cx="6468745" cy="385086"/>
            <a:chOff x="4968974" y="68190"/>
            <a:chExt cx="6468745" cy="385086"/>
          </a:xfrm>
        </p:grpSpPr>
        <p:sp>
          <p:nvSpPr>
            <p:cNvPr id="12" name="矩形 11"/>
            <p:cNvSpPr/>
            <p:nvPr>
              <p:custDataLst>
                <p:tags r:id="rId2"/>
              </p:custDataLst>
            </p:nvPr>
          </p:nvSpPr>
          <p:spPr>
            <a:xfrm>
              <a:off x="6974369" y="112736"/>
              <a:ext cx="1311305"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Light" panose="020B0502040204020203" charset="-122"/>
                <a:cs typeface="+mn-cs"/>
              </a:endParaRPr>
            </a:p>
          </p:txBody>
        </p:sp>
        <p:sp>
          <p:nvSpPr>
            <p:cNvPr id="14" name="文本框 13"/>
            <p:cNvSpPr txBox="1"/>
            <p:nvPr>
              <p:custDataLst>
                <p:tags r:id="rId3"/>
              </p:custDataLst>
            </p:nvPr>
          </p:nvSpPr>
          <p:spPr>
            <a:xfrm>
              <a:off x="4968974" y="68190"/>
              <a:ext cx="1578610"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Introduction</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sp>
          <p:nvSpPr>
            <p:cNvPr id="17" name="文本框 16"/>
            <p:cNvSpPr txBox="1"/>
            <p:nvPr>
              <p:custDataLst>
                <p:tags r:id="rId4"/>
              </p:custDataLst>
            </p:nvPr>
          </p:nvSpPr>
          <p:spPr>
            <a:xfrm>
              <a:off x="6922234" y="84700"/>
              <a:ext cx="1386205"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rPr>
                <a:t>Algorithm</a:t>
              </a:r>
              <a:endParaRPr kumimoji="0" lang="en-US" altLang="zh-CN"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p:txBody>
        </p:sp>
        <p:sp>
          <p:nvSpPr>
            <p:cNvPr id="18" name="文本框 17"/>
            <p:cNvSpPr txBox="1"/>
            <p:nvPr>
              <p:custDataLst>
                <p:tags r:id="rId5"/>
              </p:custDataLst>
            </p:nvPr>
          </p:nvSpPr>
          <p:spPr>
            <a:xfrm>
              <a:off x="8676565" y="84976"/>
              <a:ext cx="1130968"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Test</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sp>
          <p:nvSpPr>
            <p:cNvPr id="19" name="文本框 18"/>
            <p:cNvSpPr txBox="1"/>
            <p:nvPr>
              <p:custDataLst>
                <p:tags r:id="rId6"/>
              </p:custDataLst>
            </p:nvPr>
          </p:nvSpPr>
          <p:spPr>
            <a:xfrm>
              <a:off x="10001984" y="84700"/>
              <a:ext cx="1435735"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Conclusion</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grpSp>
          <p:nvGrpSpPr>
            <p:cNvPr id="20" name="组合 19"/>
            <p:cNvGrpSpPr/>
            <p:nvPr/>
          </p:nvGrpSpPr>
          <p:grpSpPr>
            <a:xfrm>
              <a:off x="6791404" y="159486"/>
              <a:ext cx="3296092" cy="209852"/>
              <a:chOff x="6358270" y="115009"/>
              <a:chExt cx="3296092" cy="307494"/>
            </a:xfrm>
          </p:grpSpPr>
          <p:cxnSp>
            <p:nvCxnSpPr>
              <p:cNvPr id="21" name="直接连接符 20"/>
              <p:cNvCxnSpPr/>
              <p:nvPr>
                <p:custDataLst>
                  <p:tags r:id="rId7"/>
                </p:custDataLst>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8"/>
                </p:custDataLst>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9"/>
                </p:custDataLst>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30" name="文本框 29"/>
          <p:cNvSpPr txBox="1"/>
          <p:nvPr>
            <p:custDataLst>
              <p:tags r:id="rId10"/>
            </p:custDataLst>
          </p:nvPr>
        </p:nvSpPr>
        <p:spPr>
          <a:xfrm>
            <a:off x="548005" y="941070"/>
            <a:ext cx="652589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dirty="0">
                <a:solidFill>
                  <a:schemeClr val="accent1">
                    <a:lumMod val="75000"/>
                  </a:schemeClr>
                </a:solidFill>
                <a:latin typeface="微软雅黑" panose="020B0503020204020204" charset="-122"/>
                <a:ea typeface="微软雅黑" panose="020B0503020204020204" charset="-122"/>
              </a:rPr>
              <a:t>  Sleator’s Algorithm</a:t>
            </a:r>
            <a:endParaRPr kumimoji="0" lang="zh-CN" altLang="en-US" sz="2800"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endParaRPr>
          </a:p>
        </p:txBody>
      </p:sp>
      <p:sp>
        <p:nvSpPr>
          <p:cNvPr id="31" name="矩形 30"/>
          <p:cNvSpPr/>
          <p:nvPr>
            <p:custDataLst>
              <p:tags r:id="rId11"/>
            </p:custDataLst>
          </p:nvPr>
        </p:nvSpPr>
        <p:spPr>
          <a:xfrm>
            <a:off x="758825" y="1564640"/>
            <a:ext cx="7856220" cy="3128010"/>
          </a:xfrm>
          <a:prstGeom prst="rect">
            <a:avLst/>
          </a:prstGeom>
        </p:spPr>
        <p:txBody>
          <a:bodyPr wrap="square">
            <a:no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en-US"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First, the algorithm find all the items with a width larger than W/2 and stack them one by one at the bottom of the strip whatever the order is. Then sort all the remaining items in nonincreasing order of height. The items will be placed in this order. Draw a vertical line at W/2 which cuts the strip into two equal halves. Let hl be the highest point covered by any item in the left half, and </a:t>
            </a:r>
            <a:r>
              <a:rPr kumimoji="0" lang="en-US" i="0" u="none" strike="noStrike" kern="1200" cap="none" spc="0" normalizeH="0" baseline="0" noProof="0" dirty="0" err="1">
                <a:ln>
                  <a:noFill/>
                </a:ln>
                <a:solidFill>
                  <a:prstClr val="black">
                    <a:lumMod val="95000"/>
                    <a:lumOff val="5000"/>
                  </a:prstClr>
                </a:solidFill>
                <a:effectLst/>
                <a:uLnTx/>
                <a:uFillTx/>
                <a:latin typeface="微软雅黑" panose="020B0503020204020204" charset="-122"/>
                <a:ea typeface="微软雅黑" panose="020B0503020204020204" charset="-122"/>
                <a:cs typeface="+mn-cs"/>
              </a:rPr>
              <a:t>hr</a:t>
            </a:r>
            <a:r>
              <a:rPr kumimoji="0" lang="en-US"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 be the highest point covered by any item in the right half. Place the items one by on in sorted order. If hl &lt;=</a:t>
            </a:r>
            <a:r>
              <a:rPr kumimoji="0" lang="en-US" i="0" u="none" strike="noStrike" kern="1200" cap="none" spc="0" normalizeH="0" baseline="0" noProof="0" dirty="0" err="1">
                <a:ln>
                  <a:noFill/>
                </a:ln>
                <a:solidFill>
                  <a:prstClr val="black">
                    <a:lumMod val="95000"/>
                    <a:lumOff val="5000"/>
                  </a:prstClr>
                </a:solidFill>
                <a:effectLst/>
                <a:uLnTx/>
                <a:uFillTx/>
                <a:latin typeface="微软雅黑" panose="020B0503020204020204" charset="-122"/>
                <a:ea typeface="微软雅黑" panose="020B0503020204020204" charset="-122"/>
                <a:cs typeface="+mn-cs"/>
              </a:rPr>
              <a:t>hr</a:t>
            </a:r>
            <a:r>
              <a:rPr kumimoji="0" lang="en-US"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 place the item on the left, otherwise on the right.</a:t>
            </a:r>
            <a:endParaRPr kumimoji="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p:txBody>
      </p:sp>
      <p:sp>
        <p:nvSpPr>
          <p:cNvPr id="35" name="矩形 34"/>
          <p:cNvSpPr/>
          <p:nvPr>
            <p:custDataLst>
              <p:tags r:id="rId12"/>
            </p:custDataLst>
          </p:nvPr>
        </p:nvSpPr>
        <p:spPr>
          <a:xfrm>
            <a:off x="548005" y="878840"/>
            <a:ext cx="76200" cy="61595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custDataLst>
              <p:tags r:id="rId13"/>
            </p:custDataLst>
          </p:nvPr>
        </p:nvSpPr>
        <p:spPr>
          <a:xfrm>
            <a:off x="624205" y="4794250"/>
            <a:ext cx="7275830" cy="1631315"/>
          </a:xfrm>
          <a:prstGeom prst="rect">
            <a:avLst/>
          </a:prstGeom>
          <a:noFill/>
        </p:spPr>
        <p:txBody>
          <a:bodyPr wrap="square" rtlCol="0">
            <a:noAutofit/>
          </a:bodyPr>
          <a:lstStyle/>
          <a:p>
            <a:pPr marR="0" lvl="0" indent="0" algn="l" defTabSz="914400" rtl="0" fontAlgn="auto">
              <a:lnSpc>
                <a:spcPct val="150000"/>
              </a:lnSpc>
              <a:spcBef>
                <a:spcPts val="0"/>
              </a:spcBef>
              <a:spcAft>
                <a:spcPts val="0"/>
              </a:spcAft>
              <a:buClrTx/>
              <a:buSzTx/>
              <a:buFontTx/>
              <a:buNone/>
              <a:defRPr/>
            </a:pPr>
            <a:r>
              <a:rPr kumimoji="0" lang="en-US" sz="2000"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rPr>
              <a:t>Approximation ratio</a:t>
            </a:r>
            <a:r>
              <a:rPr kumimoji="0" lang="zh-CN" altLang="en-US" sz="2000"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rPr>
              <a:t>：</a:t>
            </a:r>
            <a:endParaRPr kumimoji="0" lang="zh-CN" altLang="en-US" sz="2000"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endParaRPr>
          </a:p>
          <a:p>
            <a:pPr marR="0" lvl="0" indent="457200" algn="l" defTabSz="914400" rtl="0" fontAlgn="auto">
              <a:lnSpc>
                <a:spcPct val="150000"/>
              </a:lnSpc>
              <a:spcBef>
                <a:spcPts val="0"/>
              </a:spcBef>
              <a:spcAft>
                <a:spcPts val="0"/>
              </a:spcAft>
              <a:buClrTx/>
              <a:buSzTx/>
              <a:buFontTx/>
              <a:buNone/>
              <a:defRPr/>
            </a:pPr>
            <a:r>
              <a:rPr lang="en-US" altLang="zh-CN" sz="2400" b="1" kern="0" dirty="0">
                <a:solidFill>
                  <a:srgbClr val="000000"/>
                </a:solidFill>
                <a:latin typeface="Calibri" panose="020F0502020204030204" charset="0"/>
                <a:ea typeface="宋体" panose="02010600030101010101" pitchFamily="2" charset="-122"/>
                <a:cs typeface="Calibri" panose="020F0502020204030204" charset="0"/>
                <a:sym typeface="+mn-ea"/>
              </a:rPr>
              <a:t>Sleator</a:t>
            </a:r>
            <a:r>
              <a:rPr lang="en-US" altLang="zh-CN" sz="2400" b="1" kern="0" dirty="0">
                <a:solidFill>
                  <a:srgbClr val="000000"/>
                </a:solidFill>
                <a:effectLst/>
                <a:latin typeface="Calibri" panose="020F0502020204030204" charset="0"/>
                <a:ea typeface="宋体" panose="02010600030101010101" pitchFamily="2" charset="-122"/>
                <a:cs typeface="Calibri" panose="020F0502020204030204" charset="0"/>
                <a:sym typeface="+mn-ea"/>
              </a:rPr>
              <a:t>(I) </a:t>
            </a:r>
            <a:r>
              <a:rPr lang="zh-CN" altLang="zh-CN" sz="2400" b="1" kern="0" dirty="0">
                <a:solidFill>
                  <a:srgbClr val="000000"/>
                </a:solidFill>
                <a:effectLst/>
                <a:latin typeface="Calibri" panose="020F0502020204030204" charset="0"/>
                <a:ea typeface="宋体" panose="02010600030101010101" pitchFamily="2" charset="-122"/>
                <a:cs typeface="Calibri" panose="020F0502020204030204" charset="0"/>
                <a:sym typeface="+mn-ea"/>
              </a:rPr>
              <a:t>≤</a:t>
            </a:r>
            <a:r>
              <a:rPr lang="en-US" altLang="zh-CN" sz="2400" b="1" kern="0" dirty="0">
                <a:solidFill>
                  <a:srgbClr val="000000"/>
                </a:solidFill>
                <a:effectLst/>
                <a:latin typeface="Calibri" panose="020F0502020204030204" charset="0"/>
                <a:ea typeface="宋体" panose="02010600030101010101" pitchFamily="2" charset="-122"/>
                <a:cs typeface="Calibri" panose="020F0502020204030204" charset="0"/>
                <a:sym typeface="+mn-ea"/>
              </a:rPr>
              <a:t> </a:t>
            </a:r>
            <a:r>
              <a:rPr lang="en-US" altLang="zh-CN" sz="2400" b="1" kern="0" dirty="0">
                <a:solidFill>
                  <a:srgbClr val="FF0000"/>
                </a:solidFill>
                <a:effectLst/>
                <a:latin typeface="Calibri" panose="020F0502020204030204" charset="0"/>
                <a:ea typeface="宋体" panose="02010600030101010101" pitchFamily="2" charset="-122"/>
                <a:cs typeface="Calibri" panose="020F0502020204030204" charset="0"/>
                <a:sym typeface="+mn-ea"/>
              </a:rPr>
              <a:t>1.5</a:t>
            </a:r>
            <a:r>
              <a:rPr lang="en-US" altLang="zh-CN" sz="2400" b="1" kern="0" dirty="0">
                <a:solidFill>
                  <a:srgbClr val="000000"/>
                </a:solidFill>
                <a:effectLst/>
                <a:latin typeface="Calibri" panose="020F0502020204030204" charset="0"/>
                <a:ea typeface="宋体" panose="02010600030101010101" pitchFamily="2" charset="-122"/>
                <a:cs typeface="Calibri" panose="020F0502020204030204" charset="0"/>
                <a:sym typeface="+mn-ea"/>
              </a:rPr>
              <a:t> OPT(I) + h</a:t>
            </a:r>
            <a:r>
              <a:rPr lang="en-US" altLang="zh-CN" sz="2400" b="1" kern="0" baseline="-25000" dirty="0">
                <a:solidFill>
                  <a:srgbClr val="000000"/>
                </a:solidFill>
                <a:effectLst/>
                <a:latin typeface="Calibri" panose="020F0502020204030204" charset="0"/>
                <a:ea typeface="宋体" panose="02010600030101010101" pitchFamily="2" charset="-122"/>
                <a:cs typeface="Calibri" panose="020F0502020204030204" charset="0"/>
                <a:sym typeface="+mn-ea"/>
              </a:rPr>
              <a:t>max</a:t>
            </a:r>
            <a:r>
              <a:rPr lang="en-US" altLang="zh-CN" sz="2400" b="1" kern="0" dirty="0">
                <a:solidFill>
                  <a:srgbClr val="000000"/>
                </a:solidFill>
                <a:effectLst/>
                <a:latin typeface="Calibri" panose="020F0502020204030204" charset="0"/>
                <a:ea typeface="宋体" panose="02010600030101010101" pitchFamily="2" charset="-122"/>
                <a:cs typeface="Calibri" panose="020F0502020204030204" charset="0"/>
                <a:sym typeface="+mn-ea"/>
              </a:rPr>
              <a:t> </a:t>
            </a:r>
            <a:r>
              <a:rPr lang="zh-CN" altLang="zh-CN" sz="2400" b="1" kern="0" dirty="0">
                <a:solidFill>
                  <a:srgbClr val="000000"/>
                </a:solidFill>
                <a:effectLst/>
                <a:latin typeface="Calibri" panose="020F0502020204030204" charset="0"/>
                <a:ea typeface="宋体" panose="02010600030101010101" pitchFamily="2" charset="-122"/>
                <a:cs typeface="Calibri" panose="020F0502020204030204" charset="0"/>
                <a:sym typeface="+mn-ea"/>
              </a:rPr>
              <a:t>≤ </a:t>
            </a:r>
            <a:r>
              <a:rPr lang="en-US" altLang="zh-CN" sz="2400" b="1" kern="0" dirty="0">
                <a:solidFill>
                  <a:srgbClr val="FF0000"/>
                </a:solidFill>
                <a:effectLst/>
                <a:latin typeface="Calibri" panose="020F0502020204030204" charset="0"/>
                <a:ea typeface="宋体" panose="02010600030101010101" pitchFamily="2" charset="-122"/>
                <a:cs typeface="Calibri" panose="020F0502020204030204" charset="0"/>
                <a:sym typeface="+mn-ea"/>
              </a:rPr>
              <a:t>2.5</a:t>
            </a:r>
            <a:r>
              <a:rPr lang="en-US" altLang="zh-CN" sz="2400" b="1" kern="0" dirty="0">
                <a:solidFill>
                  <a:srgbClr val="000000"/>
                </a:solidFill>
                <a:effectLst/>
                <a:latin typeface="Calibri" panose="020F0502020204030204" charset="0"/>
                <a:ea typeface="宋体" panose="02010600030101010101" pitchFamily="2" charset="-122"/>
                <a:cs typeface="Calibri" panose="020F0502020204030204" charset="0"/>
                <a:sym typeface="+mn-ea"/>
              </a:rPr>
              <a:t> OPT(I)</a:t>
            </a:r>
            <a:endParaRPr lang="zh-CN" altLang="zh-CN" sz="2400" b="1" kern="100" dirty="0">
              <a:effectLst/>
              <a:latin typeface="Calibri" panose="020F0502020204030204" charset="0"/>
              <a:ea typeface="宋体" panose="02010600030101010101" pitchFamily="2" charset="-122"/>
              <a:cs typeface="Times New Roman" panose="02020603050405020304" pitchFamily="18" charset="0"/>
            </a:endParaRPr>
          </a:p>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kumimoji="0" lang="en-US" altLang="zh-CN"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the proof is a bit complex so we omit it</a:t>
            </a:r>
            <a:r>
              <a:rPr kumimoji="0" lang="zh-CN" altLang="en-US"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endParaRPr kumimoji="0" lang="en-US" altLang="zh-CN"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0" marR="0" lvl="0" indent="457200" algn="l" defTabSz="914400" rtl="0" eaLnBrk="1" fontAlgn="auto" latinLnBrk="0" hangingPunct="1">
              <a:lnSpc>
                <a:spcPct val="100000"/>
              </a:lnSpc>
              <a:spcBef>
                <a:spcPts val="0"/>
              </a:spcBef>
              <a:spcAft>
                <a:spcPts val="0"/>
              </a:spcAft>
              <a:buClrTx/>
              <a:buSzTx/>
              <a:buFontTx/>
              <a:buNone/>
              <a:defRPr/>
            </a:pPr>
            <a:endParaRPr kumimoji="0" lang="en-US" altLang="zh-CN"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endParaRPr>
          </a:p>
          <a:p>
            <a:pPr marL="0" marR="0" lvl="0" indent="457200" algn="l" defTabSz="914400" rtl="0" eaLnBrk="1" fontAlgn="auto" latinLnBrk="0" hangingPunct="1">
              <a:lnSpc>
                <a:spcPct val="100000"/>
              </a:lnSpc>
              <a:spcBef>
                <a:spcPts val="0"/>
              </a:spcBef>
              <a:spcAft>
                <a:spcPts val="0"/>
              </a:spcAft>
              <a:buClrTx/>
              <a:buSzTx/>
              <a:buFontTx/>
              <a:buNone/>
              <a:defRPr/>
            </a:pPr>
            <a:endParaRPr lang="en-US" altLang="zh-CN" noProof="0" dirty="0">
              <a:ln>
                <a:noFill/>
              </a:ln>
              <a:solidFill>
                <a:schemeClr val="tx1"/>
              </a:solidFill>
              <a:effectLst/>
              <a:uLnTx/>
              <a:uFillTx/>
              <a:latin typeface="微软雅黑" panose="020B0503020204020204" charset="-122"/>
              <a:ea typeface="微软雅黑" panose="020B0503020204020204" charset="-122"/>
              <a:sym typeface="+mn-ea"/>
            </a:endParaRPr>
          </a:p>
          <a:p>
            <a:pPr marL="0" marR="0" lvl="0" indent="457200" algn="l" defTabSz="914400" rtl="0" eaLnBrk="1" fontAlgn="auto" latinLnBrk="0" hangingPunct="1">
              <a:lnSpc>
                <a:spcPct val="100000"/>
              </a:lnSpc>
              <a:spcBef>
                <a:spcPts val="0"/>
              </a:spcBef>
              <a:spcAft>
                <a:spcPts val="0"/>
              </a:spcAft>
              <a:buClrTx/>
              <a:buSzTx/>
              <a:buFontTx/>
              <a:buNone/>
              <a:defRPr/>
            </a:pPr>
            <a:endParaRPr lang="en-US" altLang="zh-CN" noProof="0" dirty="0">
              <a:ln>
                <a:noFill/>
              </a:ln>
              <a:solidFill>
                <a:schemeClr val="tx1"/>
              </a:solidFill>
              <a:effectLst/>
              <a:uLnTx/>
              <a:uFillTx/>
              <a:latin typeface="微软雅黑" panose="020B0503020204020204" charset="-122"/>
              <a:ea typeface="微软雅黑" panose="020B0503020204020204" charset="-122"/>
              <a:sym typeface="+mn-ea"/>
            </a:endParaRPr>
          </a:p>
          <a:p>
            <a:pPr marL="0" marR="0" lvl="0" indent="457200" algn="l" defTabSz="914400" rtl="0" eaLnBrk="1" fontAlgn="auto" latinLnBrk="0" hangingPunct="1">
              <a:lnSpc>
                <a:spcPct val="100000"/>
              </a:lnSpc>
              <a:spcBef>
                <a:spcPts val="0"/>
              </a:spcBef>
              <a:spcAft>
                <a:spcPts val="0"/>
              </a:spcAft>
              <a:buClrTx/>
              <a:buSzTx/>
              <a:buFontTx/>
              <a:buNone/>
              <a:defRPr/>
            </a:pPr>
            <a:endParaRPr lang="zh-CN" altLang="en-US" noProof="0" dirty="0">
              <a:ln>
                <a:noFill/>
              </a:ln>
              <a:solidFill>
                <a:schemeClr val="tx1"/>
              </a:solidFill>
              <a:effectLst/>
              <a:uLnTx/>
              <a:uFillTx/>
              <a:latin typeface="微软雅黑" panose="020B0503020204020204" charset="-122"/>
              <a:ea typeface="微软雅黑" panose="020B0503020204020204" charset="-122"/>
              <a:sym typeface="+mn-ea"/>
            </a:endParaRPr>
          </a:p>
          <a:p>
            <a:pPr marL="0" marR="0" lvl="0" indent="457200" algn="l" defTabSz="914400" rtl="0" eaLnBrk="1" fontAlgn="auto" latinLnBrk="0" hangingPunct="1">
              <a:lnSpc>
                <a:spcPct val="100000"/>
              </a:lnSpc>
              <a:spcBef>
                <a:spcPts val="0"/>
              </a:spcBef>
              <a:spcAft>
                <a:spcPts val="0"/>
              </a:spcAft>
              <a:buClrTx/>
              <a:buSzTx/>
              <a:buFontTx/>
              <a:buNone/>
              <a:defRPr/>
            </a:pPr>
            <a:endParaRPr lang="zh-CN" altLang="en-US" noProof="0" dirty="0">
              <a:ln>
                <a:noFill/>
              </a:ln>
              <a:solidFill>
                <a:schemeClr val="accent1">
                  <a:lumMod val="75000"/>
                </a:schemeClr>
              </a:solidFill>
              <a:effectLst/>
              <a:uLnTx/>
              <a:uFillTx/>
              <a:latin typeface="微软雅黑" panose="020B0503020204020204" charset="-122"/>
              <a:ea typeface="微软雅黑" panose="020B0503020204020204" charset="-122"/>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endParaRPr>
          </a:p>
        </p:txBody>
      </p:sp>
      <p:graphicFrame>
        <p:nvGraphicFramePr>
          <p:cNvPr id="39" name="对象 38">
            <a:hlinkClick r:id="" action="ppaction://ole?verb=0"/>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79416" name="" r:id="rId14" imgW="114300" imgH="215900" progId="Equation.KSEE3">
                  <p:embed/>
                </p:oleObj>
              </mc:Choice>
              <mc:Fallback>
                <p:oleObj name="" r:id="rId14" imgW="114300" imgH="215900" progId="Equation.KSEE3">
                  <p:embed/>
                  <p:pic>
                    <p:nvPicPr>
                      <p:cNvPr id="0" name="对象 38">
                        <a:hlinkClick r:id="" action="ppaction://ole?verb=0"/>
                      </p:cNvPr>
                      <p:cNvPicPr/>
                      <p:nvPr/>
                    </p:nvPicPr>
                    <p:blipFill>
                      <a:blip r:embed="rId15"/>
                      <a:stretch>
                        <a:fillRect/>
                      </a:stretch>
                    </p:blipFill>
                    <p:spPr>
                      <a:xfrm>
                        <a:off x="6038850" y="3321050"/>
                        <a:ext cx="114300" cy="215900"/>
                      </a:xfrm>
                      <a:prstGeom prst="rect">
                        <a:avLst/>
                      </a:prstGeom>
                    </p:spPr>
                  </p:pic>
                </p:oleObj>
              </mc:Fallback>
            </mc:AlternateContent>
          </a:graphicData>
        </a:graphic>
      </p:graphicFrame>
      <p:sp>
        <p:nvSpPr>
          <p:cNvPr id="7" name="文本框 6"/>
          <p:cNvSpPr txBox="1"/>
          <p:nvPr>
            <p:custDataLst>
              <p:tags r:id="rId16"/>
            </p:custDataLst>
          </p:nvPr>
        </p:nvSpPr>
        <p:spPr>
          <a:xfrm>
            <a:off x="6381115" y="4794250"/>
            <a:ext cx="3250565" cy="1701800"/>
          </a:xfrm>
          <a:prstGeom prst="rect">
            <a:avLst/>
          </a:prstGeom>
          <a:noFill/>
        </p:spPr>
        <p:txBody>
          <a:bodyPr wrap="square" rtlCol="0">
            <a:noAutofit/>
          </a:bodyPr>
          <a:lstStyle/>
          <a:p>
            <a:pPr marR="0" lvl="0" indent="0" algn="l" defTabSz="914400" rtl="0" fontAlgn="auto">
              <a:lnSpc>
                <a:spcPct val="150000"/>
              </a:lnSpc>
              <a:spcBef>
                <a:spcPts val="0"/>
              </a:spcBef>
              <a:spcAft>
                <a:spcPts val="0"/>
              </a:spcAft>
              <a:buClrTx/>
              <a:buSzTx/>
              <a:buFontTx/>
              <a:buNone/>
              <a:defRPr/>
            </a:pPr>
            <a:r>
              <a:rPr lang="zh-CN" altLang="en-US" sz="2000" noProof="0" dirty="0">
                <a:ln>
                  <a:noFill/>
                </a:ln>
                <a:solidFill>
                  <a:schemeClr val="accent1">
                    <a:lumMod val="75000"/>
                  </a:schemeClr>
                </a:solidFill>
                <a:effectLst/>
                <a:uLnTx/>
                <a:uFillTx/>
                <a:latin typeface="微软雅黑" panose="020B0503020204020204" charset="-122"/>
                <a:ea typeface="微软雅黑" panose="020B0503020204020204" charset="-122"/>
                <a:sym typeface="+mn-ea"/>
              </a:rPr>
              <a:t>Time Complexity：</a:t>
            </a:r>
            <a:endParaRPr lang="zh-CN" altLang="en-US" sz="2000" noProof="0" dirty="0">
              <a:ln>
                <a:noFill/>
              </a:ln>
              <a:solidFill>
                <a:schemeClr val="accent1">
                  <a:lumMod val="75000"/>
                </a:schemeClr>
              </a:solidFill>
              <a:effectLst/>
              <a:uLnTx/>
              <a:uFillTx/>
              <a:latin typeface="微软雅黑" panose="020B0503020204020204" charset="-122"/>
              <a:ea typeface="微软雅黑" panose="020B0503020204020204" charset="-122"/>
              <a:sym typeface="+mn-ea"/>
            </a:endParaRPr>
          </a:p>
          <a:p>
            <a:pPr marR="0" lvl="0" indent="457200" algn="l" defTabSz="914400" rtl="0" fontAlgn="auto">
              <a:lnSpc>
                <a:spcPct val="150000"/>
              </a:lnSpc>
              <a:spcBef>
                <a:spcPts val="0"/>
              </a:spcBef>
              <a:spcAft>
                <a:spcPts val="0"/>
              </a:spcAft>
              <a:buClrTx/>
              <a:buSzTx/>
              <a:buFontTx/>
              <a:buNone/>
              <a:defRPr/>
            </a:pPr>
            <a:r>
              <a:rPr lang="en-US" altLang="zh-CN" sz="2000" noProof="0" dirty="0">
                <a:ln>
                  <a:noFill/>
                </a:ln>
                <a:solidFill>
                  <a:schemeClr val="tx1"/>
                </a:solidFill>
                <a:effectLst/>
                <a:uLnTx/>
                <a:uFillTx/>
                <a:latin typeface="微软雅黑" panose="020B0503020204020204" charset="-122"/>
                <a:ea typeface="微软雅黑" panose="020B0503020204020204" charset="-122"/>
                <a:sym typeface="+mn-ea"/>
              </a:rPr>
              <a:t>sort</a:t>
            </a:r>
            <a:r>
              <a:rPr lang="zh-CN" altLang="en-US" sz="2000" noProof="0" dirty="0">
                <a:ln>
                  <a:noFill/>
                </a:ln>
                <a:solidFill>
                  <a:schemeClr val="tx1"/>
                </a:solidFill>
                <a:effectLst/>
                <a:uLnTx/>
                <a:uFillTx/>
                <a:latin typeface="微软雅黑" panose="020B0503020204020204" charset="-122"/>
                <a:ea typeface="微软雅黑" panose="020B0503020204020204" charset="-122"/>
                <a:sym typeface="+mn-ea"/>
              </a:rPr>
              <a:t>：</a:t>
            </a:r>
            <a:r>
              <a:rPr lang="en-US" altLang="zh-CN" sz="2000" noProof="0" dirty="0">
                <a:ln>
                  <a:noFill/>
                </a:ln>
                <a:solidFill>
                  <a:schemeClr val="tx1"/>
                </a:solidFill>
                <a:effectLst/>
                <a:uLnTx/>
                <a:uFillTx/>
                <a:latin typeface="微软雅黑" panose="020B0503020204020204" charset="-122"/>
                <a:ea typeface="微软雅黑" panose="020B0503020204020204" charset="-122"/>
                <a:sym typeface="+mn-ea"/>
              </a:rPr>
              <a:t>O(</a:t>
            </a:r>
            <a:r>
              <a:rPr lang="en-US" altLang="zh-CN" sz="2000" noProof="0" dirty="0" err="1">
                <a:ln>
                  <a:noFill/>
                </a:ln>
                <a:solidFill>
                  <a:schemeClr val="tx1"/>
                </a:solidFill>
                <a:effectLst/>
                <a:uLnTx/>
                <a:uFillTx/>
                <a:latin typeface="微软雅黑" panose="020B0503020204020204" charset="-122"/>
                <a:ea typeface="微软雅黑" panose="020B0503020204020204" charset="-122"/>
                <a:sym typeface="+mn-ea"/>
              </a:rPr>
              <a:t>nlogn</a:t>
            </a:r>
            <a:r>
              <a:rPr lang="en-US" altLang="zh-CN" sz="2000" noProof="0" dirty="0">
                <a:ln>
                  <a:noFill/>
                </a:ln>
                <a:solidFill>
                  <a:schemeClr val="tx1"/>
                </a:solidFill>
                <a:effectLst/>
                <a:uLnTx/>
                <a:uFillTx/>
                <a:latin typeface="微软雅黑" panose="020B0503020204020204" charset="-122"/>
                <a:ea typeface="微软雅黑" panose="020B0503020204020204" charset="-122"/>
                <a:sym typeface="+mn-ea"/>
              </a:rPr>
              <a:t>)</a:t>
            </a:r>
            <a:endParaRPr lang="en-US" altLang="zh-CN" sz="2000" noProof="0" dirty="0">
              <a:ln>
                <a:noFill/>
              </a:ln>
              <a:solidFill>
                <a:schemeClr val="tx1"/>
              </a:solidFill>
              <a:effectLst/>
              <a:uLnTx/>
              <a:uFillTx/>
              <a:latin typeface="微软雅黑" panose="020B0503020204020204" charset="-122"/>
              <a:ea typeface="微软雅黑" panose="020B0503020204020204" charset="-122"/>
              <a:sym typeface="+mn-ea"/>
            </a:endParaRPr>
          </a:p>
          <a:p>
            <a:pPr marR="0" lvl="0" indent="457200" algn="l" defTabSz="914400" rtl="0" fontAlgn="auto">
              <a:lnSpc>
                <a:spcPct val="150000"/>
              </a:lnSpc>
              <a:spcBef>
                <a:spcPts val="0"/>
              </a:spcBef>
              <a:spcAft>
                <a:spcPts val="0"/>
              </a:spcAft>
              <a:buClrTx/>
              <a:buSzTx/>
              <a:buFontTx/>
              <a:buNone/>
              <a:defRPr/>
            </a:pPr>
            <a:r>
              <a:rPr lang="en-US" altLang="zh-CN" sz="2000" noProof="0" dirty="0">
                <a:ln>
                  <a:noFill/>
                </a:ln>
                <a:solidFill>
                  <a:schemeClr val="tx1"/>
                </a:solidFill>
                <a:effectLst/>
                <a:uLnTx/>
                <a:uFillTx/>
                <a:latin typeface="微软雅黑" panose="020B0503020204020204" charset="-122"/>
                <a:ea typeface="微软雅黑" panose="020B0503020204020204" charset="-122"/>
                <a:sym typeface="+mn-ea"/>
              </a:rPr>
              <a:t>place</a:t>
            </a:r>
            <a:r>
              <a:rPr lang="zh-CN" altLang="en-US" sz="2000" noProof="0" dirty="0">
                <a:ln>
                  <a:noFill/>
                </a:ln>
                <a:solidFill>
                  <a:schemeClr val="tx1"/>
                </a:solidFill>
                <a:effectLst/>
                <a:uLnTx/>
                <a:uFillTx/>
                <a:latin typeface="微软雅黑" panose="020B0503020204020204" charset="-122"/>
                <a:ea typeface="微软雅黑" panose="020B0503020204020204" charset="-122"/>
                <a:sym typeface="+mn-ea"/>
              </a:rPr>
              <a:t>：</a:t>
            </a:r>
            <a:r>
              <a:rPr lang="en-US" altLang="zh-CN" sz="2000" noProof="0" dirty="0">
                <a:ln>
                  <a:noFill/>
                </a:ln>
                <a:solidFill>
                  <a:schemeClr val="tx1"/>
                </a:solidFill>
                <a:effectLst/>
                <a:uLnTx/>
                <a:uFillTx/>
                <a:latin typeface="微软雅黑" panose="020B0503020204020204" charset="-122"/>
                <a:ea typeface="微软雅黑" panose="020B0503020204020204" charset="-122"/>
                <a:sym typeface="+mn-ea"/>
              </a:rPr>
              <a:t>O(n)</a:t>
            </a:r>
            <a:endParaRPr lang="en-US" altLang="zh-CN" sz="2000" noProof="0" dirty="0">
              <a:ln>
                <a:noFill/>
              </a:ln>
              <a:solidFill>
                <a:schemeClr val="tx1"/>
              </a:solidFill>
              <a:effectLst/>
              <a:uLnTx/>
              <a:uFillTx/>
              <a:latin typeface="微软雅黑" panose="020B0503020204020204" charset="-122"/>
              <a:ea typeface="微软雅黑" panose="020B0503020204020204" charset="-122"/>
              <a:sym typeface="+mn-ea"/>
            </a:endParaRPr>
          </a:p>
          <a:p>
            <a:pPr marL="0" marR="0" lvl="0" indent="457200" algn="l" defTabSz="914400" rtl="0" eaLnBrk="1" fontAlgn="auto" latinLnBrk="0" hangingPunct="1">
              <a:lnSpc>
                <a:spcPct val="100000"/>
              </a:lnSpc>
              <a:spcBef>
                <a:spcPts val="0"/>
              </a:spcBef>
              <a:spcAft>
                <a:spcPts val="0"/>
              </a:spcAft>
              <a:buClrTx/>
              <a:buSzTx/>
              <a:buFontTx/>
              <a:buNone/>
              <a:defRPr/>
            </a:pPr>
            <a:endParaRPr lang="en-US" altLang="zh-CN" noProof="0" dirty="0">
              <a:ln>
                <a:noFill/>
              </a:ln>
              <a:solidFill>
                <a:schemeClr val="tx1"/>
              </a:solidFill>
              <a:effectLst/>
              <a:uLnTx/>
              <a:uFillTx/>
              <a:latin typeface="微软雅黑" panose="020B0503020204020204" charset="-122"/>
              <a:ea typeface="微软雅黑" panose="020B0503020204020204" charset="-122"/>
              <a:sym typeface="+mn-ea"/>
            </a:endParaRPr>
          </a:p>
          <a:p>
            <a:pPr marL="0" marR="0" lvl="0" indent="457200" algn="l" defTabSz="914400" rtl="0" eaLnBrk="1" fontAlgn="auto" latinLnBrk="0" hangingPunct="1">
              <a:lnSpc>
                <a:spcPct val="100000"/>
              </a:lnSpc>
              <a:spcBef>
                <a:spcPts val="0"/>
              </a:spcBef>
              <a:spcAft>
                <a:spcPts val="0"/>
              </a:spcAft>
              <a:buClrTx/>
              <a:buSzTx/>
              <a:buFontTx/>
              <a:buNone/>
              <a:defRPr/>
            </a:pPr>
            <a:endParaRPr lang="en-US" altLang="zh-CN" noProof="0" dirty="0">
              <a:ln>
                <a:noFill/>
              </a:ln>
              <a:solidFill>
                <a:schemeClr val="tx1"/>
              </a:solidFill>
              <a:effectLst/>
              <a:uLnTx/>
              <a:uFillTx/>
              <a:latin typeface="微软雅黑" panose="020B0503020204020204" charset="-122"/>
              <a:ea typeface="微软雅黑" panose="020B0503020204020204" charset="-122"/>
              <a:sym typeface="+mn-ea"/>
            </a:endParaRPr>
          </a:p>
          <a:p>
            <a:pPr marL="0" marR="0" lvl="0" indent="457200" algn="l" defTabSz="914400" rtl="0" eaLnBrk="1" fontAlgn="auto" latinLnBrk="0" hangingPunct="1">
              <a:lnSpc>
                <a:spcPct val="100000"/>
              </a:lnSpc>
              <a:spcBef>
                <a:spcPts val="0"/>
              </a:spcBef>
              <a:spcAft>
                <a:spcPts val="0"/>
              </a:spcAft>
              <a:buClrTx/>
              <a:buSzTx/>
              <a:buFontTx/>
              <a:buNone/>
              <a:defRPr/>
            </a:pPr>
            <a:endParaRPr lang="zh-CN" altLang="en-US" noProof="0" dirty="0">
              <a:ln>
                <a:noFill/>
              </a:ln>
              <a:solidFill>
                <a:schemeClr val="tx1"/>
              </a:solidFill>
              <a:effectLst/>
              <a:uLnTx/>
              <a:uFillTx/>
              <a:latin typeface="微软雅黑" panose="020B0503020204020204" charset="-122"/>
              <a:ea typeface="微软雅黑" panose="020B0503020204020204" charset="-122"/>
              <a:sym typeface="+mn-ea"/>
            </a:endParaRPr>
          </a:p>
          <a:p>
            <a:pPr marL="0" marR="0" lvl="0" indent="457200" algn="l" defTabSz="914400" rtl="0" eaLnBrk="1" fontAlgn="auto" latinLnBrk="0" hangingPunct="1">
              <a:lnSpc>
                <a:spcPct val="100000"/>
              </a:lnSpc>
              <a:spcBef>
                <a:spcPts val="0"/>
              </a:spcBef>
              <a:spcAft>
                <a:spcPts val="0"/>
              </a:spcAft>
              <a:buClrTx/>
              <a:buSzTx/>
              <a:buFontTx/>
              <a:buNone/>
              <a:defRPr/>
            </a:pPr>
            <a:endParaRPr lang="zh-CN" altLang="en-US" noProof="0" dirty="0">
              <a:ln>
                <a:noFill/>
              </a:ln>
              <a:solidFill>
                <a:schemeClr val="accent1">
                  <a:lumMod val="75000"/>
                </a:schemeClr>
              </a:solidFill>
              <a:effectLst/>
              <a:uLnTx/>
              <a:uFillTx/>
              <a:latin typeface="微软雅黑" panose="020B0503020204020204" charset="-122"/>
              <a:ea typeface="微软雅黑" panose="020B0503020204020204" charset="-122"/>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endParaRPr>
          </a:p>
        </p:txBody>
      </p:sp>
      <p:pic>
        <p:nvPicPr>
          <p:cNvPr id="4" name="图片 3"/>
          <p:cNvPicPr>
            <a:picLocks noChangeAspect="1"/>
          </p:cNvPicPr>
          <p:nvPr/>
        </p:nvPicPr>
        <p:blipFill>
          <a:blip r:embed="rId17"/>
          <a:stretch>
            <a:fillRect/>
          </a:stretch>
        </p:blipFill>
        <p:spPr>
          <a:xfrm>
            <a:off x="9114790" y="1347470"/>
            <a:ext cx="2477135" cy="33451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482068"/>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微软雅黑 Light" panose="020B0502040204020203" charset="-122"/>
              <a:ea typeface="微软雅黑 Light" panose="020B0502040204020203" charset="-122"/>
              <a:cs typeface="+mn-cs"/>
            </a:endParaRPr>
          </a:p>
        </p:txBody>
      </p:sp>
      <p:pic>
        <p:nvPicPr>
          <p:cNvPr id="74" name="图形 73"/>
          <p:cNvPicPr>
            <a:picLocks noChangeAspect="1"/>
          </p:cNvPicPr>
          <p:nvPr/>
        </p:nvPicPr>
        <p:blipFill>
          <a:blip r:embed="rId1"/>
          <a:stretch>
            <a:fillRect/>
          </a:stretch>
        </p:blipFill>
        <p:spPr>
          <a:xfrm>
            <a:off x="473661" y="98896"/>
            <a:ext cx="1251222" cy="347019"/>
          </a:xfrm>
          <a:prstGeom prst="rect">
            <a:avLst/>
          </a:prstGeom>
        </p:spPr>
      </p:pic>
      <p:grpSp>
        <p:nvGrpSpPr>
          <p:cNvPr id="3" name="组合 2"/>
          <p:cNvGrpSpPr/>
          <p:nvPr/>
        </p:nvGrpSpPr>
        <p:grpSpPr>
          <a:xfrm>
            <a:off x="4968974" y="68190"/>
            <a:ext cx="6468745" cy="385086"/>
            <a:chOff x="4968974" y="68190"/>
            <a:chExt cx="6468745" cy="385086"/>
          </a:xfrm>
        </p:grpSpPr>
        <p:sp>
          <p:nvSpPr>
            <p:cNvPr id="12" name="矩形 11"/>
            <p:cNvSpPr/>
            <p:nvPr>
              <p:custDataLst>
                <p:tags r:id="rId2"/>
              </p:custDataLst>
            </p:nvPr>
          </p:nvSpPr>
          <p:spPr>
            <a:xfrm>
              <a:off x="6974369" y="112736"/>
              <a:ext cx="1311305"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Light" panose="020B0502040204020203" charset="-122"/>
                <a:cs typeface="+mn-cs"/>
              </a:endParaRPr>
            </a:p>
          </p:txBody>
        </p:sp>
        <p:sp>
          <p:nvSpPr>
            <p:cNvPr id="14" name="文本框 13"/>
            <p:cNvSpPr txBox="1"/>
            <p:nvPr>
              <p:custDataLst>
                <p:tags r:id="rId3"/>
              </p:custDataLst>
            </p:nvPr>
          </p:nvSpPr>
          <p:spPr>
            <a:xfrm>
              <a:off x="4968974" y="68190"/>
              <a:ext cx="1578610"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Introduction</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sp>
          <p:nvSpPr>
            <p:cNvPr id="17" name="文本框 16"/>
            <p:cNvSpPr txBox="1"/>
            <p:nvPr>
              <p:custDataLst>
                <p:tags r:id="rId4"/>
              </p:custDataLst>
            </p:nvPr>
          </p:nvSpPr>
          <p:spPr>
            <a:xfrm>
              <a:off x="6922234" y="84700"/>
              <a:ext cx="1386205"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rPr>
                <a:t>Algorithm</a:t>
              </a:r>
              <a:endParaRPr kumimoji="0" lang="en-US" altLang="zh-CN"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p:txBody>
        </p:sp>
        <p:sp>
          <p:nvSpPr>
            <p:cNvPr id="18" name="文本框 17"/>
            <p:cNvSpPr txBox="1"/>
            <p:nvPr>
              <p:custDataLst>
                <p:tags r:id="rId5"/>
              </p:custDataLst>
            </p:nvPr>
          </p:nvSpPr>
          <p:spPr>
            <a:xfrm>
              <a:off x="8676565" y="84976"/>
              <a:ext cx="1130968"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Test</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sp>
          <p:nvSpPr>
            <p:cNvPr id="19" name="文本框 18"/>
            <p:cNvSpPr txBox="1"/>
            <p:nvPr>
              <p:custDataLst>
                <p:tags r:id="rId6"/>
              </p:custDataLst>
            </p:nvPr>
          </p:nvSpPr>
          <p:spPr>
            <a:xfrm>
              <a:off x="10001984" y="84700"/>
              <a:ext cx="1435735"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Conclusion</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grpSp>
          <p:nvGrpSpPr>
            <p:cNvPr id="20" name="组合 19"/>
            <p:cNvGrpSpPr/>
            <p:nvPr/>
          </p:nvGrpSpPr>
          <p:grpSpPr>
            <a:xfrm>
              <a:off x="6791404" y="159486"/>
              <a:ext cx="3296092" cy="209852"/>
              <a:chOff x="6358270" y="115009"/>
              <a:chExt cx="3296092" cy="307494"/>
            </a:xfrm>
          </p:grpSpPr>
          <p:cxnSp>
            <p:nvCxnSpPr>
              <p:cNvPr id="21" name="直接连接符 20"/>
              <p:cNvCxnSpPr/>
              <p:nvPr>
                <p:custDataLst>
                  <p:tags r:id="rId7"/>
                </p:custDataLst>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8"/>
                </p:custDataLst>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9"/>
                </p:custDataLst>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30" name="文本框 29"/>
          <p:cNvSpPr txBox="1"/>
          <p:nvPr>
            <p:custDataLst>
              <p:tags r:id="rId10"/>
            </p:custDataLst>
          </p:nvPr>
        </p:nvSpPr>
        <p:spPr>
          <a:xfrm>
            <a:off x="548005" y="941070"/>
            <a:ext cx="652589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dirty="0">
                <a:solidFill>
                  <a:schemeClr val="accent1">
                    <a:lumMod val="75000"/>
                  </a:schemeClr>
                </a:solidFill>
                <a:latin typeface="微软雅黑" panose="020B0503020204020204" charset="-122"/>
                <a:ea typeface="微软雅黑" panose="020B0503020204020204" charset="-122"/>
              </a:rPr>
              <a:t>  SP</a:t>
            </a:r>
            <a:r>
              <a:rPr kumimoji="0" lang="zh-CN" altLang="en-US" sz="2800"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rPr>
              <a:t>（</a:t>
            </a:r>
            <a:r>
              <a:rPr lang="en-US" altLang="zh-CN" sz="2800" dirty="0">
                <a:solidFill>
                  <a:schemeClr val="accent1">
                    <a:lumMod val="75000"/>
                  </a:schemeClr>
                </a:solidFill>
                <a:latin typeface="微软雅黑" panose="020B0503020204020204" charset="-122"/>
                <a:ea typeface="微软雅黑" panose="020B0503020204020204" charset="-122"/>
              </a:rPr>
              <a:t>The Split Algorithm</a:t>
            </a:r>
            <a:r>
              <a:rPr kumimoji="0" lang="zh-CN" altLang="en-US" sz="2800"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rPr>
              <a:t>）</a:t>
            </a:r>
            <a:endParaRPr kumimoji="0" lang="zh-CN" altLang="en-US" sz="2800"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endParaRPr>
          </a:p>
        </p:txBody>
      </p:sp>
      <p:sp>
        <p:nvSpPr>
          <p:cNvPr id="31" name="矩形 30"/>
          <p:cNvSpPr/>
          <p:nvPr>
            <p:custDataLst>
              <p:tags r:id="rId11"/>
            </p:custDataLst>
          </p:nvPr>
        </p:nvSpPr>
        <p:spPr>
          <a:xfrm>
            <a:off x="758825" y="1564640"/>
            <a:ext cx="7680325" cy="2864485"/>
          </a:xfrm>
          <a:prstGeom prst="rect">
            <a:avLst/>
          </a:prstGeom>
        </p:spPr>
        <p:txBody>
          <a:bodyPr wrap="square">
            <a:no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en-US"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This algorithm places the items in nonincreasing order of width. The intuitive idea is to split the strip into sub-strips while placing some items. Whenever possible, the algorithm places the current item </a:t>
            </a:r>
            <a:r>
              <a:rPr kumimoji="0" lang="en-US" i="0" u="none" strike="noStrike" kern="1200" cap="none" spc="0" normalizeH="0" baseline="0" noProof="0" dirty="0" err="1">
                <a:ln>
                  <a:noFill/>
                </a:ln>
                <a:solidFill>
                  <a:prstClr val="black">
                    <a:lumMod val="95000"/>
                    <a:lumOff val="5000"/>
                  </a:prstClr>
                </a:solidFill>
                <a:effectLst/>
                <a:uLnTx/>
                <a:uFillTx/>
                <a:latin typeface="微软雅黑" panose="020B0503020204020204" charset="-122"/>
                <a:ea typeface="微软雅黑" panose="020B0503020204020204" charset="-122"/>
                <a:cs typeface="+mn-cs"/>
              </a:rPr>
              <a:t>i</a:t>
            </a:r>
            <a:r>
              <a:rPr kumimoji="0" lang="en-US"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 side-by-side of an already placed item j. In this case, it splits the corresponding sub-strip into two pieces: one containing the first item j and the other containing the current item </a:t>
            </a:r>
            <a:r>
              <a:rPr kumimoji="0" lang="en-US" i="0" u="none" strike="noStrike" kern="1200" cap="none" spc="0" normalizeH="0" baseline="0" noProof="0" dirty="0" err="1">
                <a:ln>
                  <a:noFill/>
                </a:ln>
                <a:solidFill>
                  <a:prstClr val="black">
                    <a:lumMod val="95000"/>
                    <a:lumOff val="5000"/>
                  </a:prstClr>
                </a:solidFill>
                <a:effectLst/>
                <a:uLnTx/>
                <a:uFillTx/>
                <a:latin typeface="微软雅黑" panose="020B0503020204020204" charset="-122"/>
                <a:ea typeface="微软雅黑" panose="020B0503020204020204" charset="-122"/>
                <a:cs typeface="+mn-cs"/>
              </a:rPr>
              <a:t>i</a:t>
            </a:r>
            <a:r>
              <a:rPr kumimoji="0" lang="en-US"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 If this is not possible, it places </a:t>
            </a:r>
            <a:r>
              <a:rPr kumimoji="0" lang="en-US" i="0" u="none" strike="noStrike" kern="1200" cap="none" spc="0" normalizeH="0" baseline="0" noProof="0" dirty="0" err="1">
                <a:ln>
                  <a:noFill/>
                </a:ln>
                <a:solidFill>
                  <a:prstClr val="black">
                    <a:lumMod val="95000"/>
                    <a:lumOff val="5000"/>
                  </a:prstClr>
                </a:solidFill>
                <a:effectLst/>
                <a:uLnTx/>
                <a:uFillTx/>
                <a:latin typeface="微软雅黑" panose="020B0503020204020204" charset="-122"/>
                <a:ea typeface="微软雅黑" panose="020B0503020204020204" charset="-122"/>
                <a:cs typeface="+mn-cs"/>
              </a:rPr>
              <a:t>i</a:t>
            </a:r>
            <a:r>
              <a:rPr kumimoji="0" lang="en-US"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 on top of an already placed item and does not split the sub-strip.</a:t>
            </a:r>
            <a:endParaRPr kumimoji="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p:txBody>
      </p:sp>
      <p:sp>
        <p:nvSpPr>
          <p:cNvPr id="35" name="矩形 34"/>
          <p:cNvSpPr/>
          <p:nvPr>
            <p:custDataLst>
              <p:tags r:id="rId12"/>
            </p:custDataLst>
          </p:nvPr>
        </p:nvSpPr>
        <p:spPr>
          <a:xfrm>
            <a:off x="548005" y="878840"/>
            <a:ext cx="76200" cy="61595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custDataLst>
              <p:tags r:id="rId13"/>
            </p:custDataLst>
          </p:nvPr>
        </p:nvSpPr>
        <p:spPr>
          <a:xfrm>
            <a:off x="702945" y="4672330"/>
            <a:ext cx="6689725" cy="1381125"/>
          </a:xfrm>
          <a:prstGeom prst="rect">
            <a:avLst/>
          </a:prstGeom>
          <a:noFill/>
        </p:spPr>
        <p:txBody>
          <a:bodyPr wrap="square" rtlCol="0">
            <a:noAutofit/>
          </a:bodyPr>
          <a:lstStyle/>
          <a:p>
            <a:pPr marR="0" lvl="0" indent="0" algn="l" defTabSz="914400" rtl="0" fontAlgn="auto">
              <a:lnSpc>
                <a:spcPct val="150000"/>
              </a:lnSpc>
              <a:spcBef>
                <a:spcPts val="0"/>
              </a:spcBef>
              <a:spcAft>
                <a:spcPts val="0"/>
              </a:spcAft>
              <a:buClrTx/>
              <a:buSzTx/>
              <a:buFontTx/>
              <a:buNone/>
              <a:defRPr/>
            </a:pPr>
            <a:r>
              <a:rPr kumimoji="0" lang="en-US" sz="2000"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rPr>
              <a:t>Approximation ratio</a:t>
            </a:r>
            <a:r>
              <a:rPr kumimoji="0" lang="zh-CN" altLang="en-US" sz="2000"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rPr>
              <a:t>：</a:t>
            </a:r>
            <a:endParaRPr kumimoji="0" lang="zh-CN" altLang="en-US" sz="2000"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endParaRPr>
          </a:p>
          <a:p>
            <a:pPr marR="0" lvl="0" indent="457200" algn="l" defTabSz="914400" rtl="0" fontAlgn="auto">
              <a:lnSpc>
                <a:spcPct val="150000"/>
              </a:lnSpc>
              <a:spcBef>
                <a:spcPts val="0"/>
              </a:spcBef>
              <a:spcAft>
                <a:spcPts val="0"/>
              </a:spcAft>
              <a:buClrTx/>
              <a:buSzTx/>
              <a:buFontTx/>
              <a:buNone/>
              <a:defRPr/>
            </a:pPr>
            <a:r>
              <a:rPr lang="en-US" altLang="zh-CN" sz="2400" b="1" kern="0" dirty="0">
                <a:solidFill>
                  <a:srgbClr val="000000"/>
                </a:solidFill>
                <a:latin typeface="Calibri" panose="020F0502020204030204" charset="0"/>
                <a:ea typeface="宋体" panose="02010600030101010101" pitchFamily="2" charset="-122"/>
                <a:cs typeface="Calibri" panose="020F0502020204030204" charset="0"/>
                <a:sym typeface="+mn-ea"/>
              </a:rPr>
              <a:t>SP</a:t>
            </a:r>
            <a:r>
              <a:rPr lang="en-US" altLang="zh-CN" sz="2400" b="1" kern="0" dirty="0">
                <a:solidFill>
                  <a:srgbClr val="000000"/>
                </a:solidFill>
                <a:effectLst/>
                <a:latin typeface="Calibri" panose="020F0502020204030204" charset="0"/>
                <a:ea typeface="宋体" panose="02010600030101010101" pitchFamily="2" charset="-122"/>
                <a:cs typeface="Calibri" panose="020F0502020204030204" charset="0"/>
                <a:sym typeface="+mn-ea"/>
              </a:rPr>
              <a:t>(I) </a:t>
            </a:r>
            <a:r>
              <a:rPr lang="zh-CN" altLang="zh-CN" sz="2400" b="1" kern="0" dirty="0">
                <a:solidFill>
                  <a:srgbClr val="000000"/>
                </a:solidFill>
                <a:effectLst/>
                <a:latin typeface="Calibri" panose="020F0502020204030204" charset="0"/>
                <a:ea typeface="宋体" panose="02010600030101010101" pitchFamily="2" charset="-122"/>
                <a:cs typeface="Calibri" panose="020F0502020204030204" charset="0"/>
                <a:sym typeface="+mn-ea"/>
              </a:rPr>
              <a:t>≤</a:t>
            </a:r>
            <a:r>
              <a:rPr lang="en-US" altLang="zh-CN" sz="2400" b="1" kern="0" dirty="0">
                <a:solidFill>
                  <a:srgbClr val="000000"/>
                </a:solidFill>
                <a:effectLst/>
                <a:latin typeface="Calibri" panose="020F0502020204030204" charset="0"/>
                <a:ea typeface="宋体" panose="02010600030101010101" pitchFamily="2" charset="-122"/>
                <a:cs typeface="Calibri" panose="020F0502020204030204" charset="0"/>
                <a:sym typeface="+mn-ea"/>
              </a:rPr>
              <a:t> </a:t>
            </a:r>
            <a:r>
              <a:rPr lang="en-US" altLang="zh-CN" sz="2400" b="1" kern="0" dirty="0">
                <a:solidFill>
                  <a:srgbClr val="FF0000"/>
                </a:solidFill>
                <a:latin typeface="Calibri" panose="020F0502020204030204" charset="0"/>
                <a:ea typeface="宋体" panose="02010600030101010101" pitchFamily="2" charset="-122"/>
                <a:cs typeface="Calibri" panose="020F0502020204030204" charset="0"/>
                <a:sym typeface="+mn-ea"/>
              </a:rPr>
              <a:t>2 </a:t>
            </a:r>
            <a:r>
              <a:rPr lang="en-US" altLang="zh-CN" sz="2400" b="1" kern="0" dirty="0">
                <a:solidFill>
                  <a:srgbClr val="000000"/>
                </a:solidFill>
                <a:effectLst/>
                <a:latin typeface="Calibri" panose="020F0502020204030204" charset="0"/>
                <a:ea typeface="宋体" panose="02010600030101010101" pitchFamily="2" charset="-122"/>
                <a:cs typeface="Calibri" panose="020F0502020204030204" charset="0"/>
                <a:sym typeface="+mn-ea"/>
              </a:rPr>
              <a:t>OPT(I) + h</a:t>
            </a:r>
            <a:r>
              <a:rPr lang="en-US" altLang="zh-CN" sz="2400" b="1" kern="0" baseline="-25000" dirty="0">
                <a:solidFill>
                  <a:srgbClr val="000000"/>
                </a:solidFill>
                <a:effectLst/>
                <a:latin typeface="Calibri" panose="020F0502020204030204" charset="0"/>
                <a:ea typeface="宋体" panose="02010600030101010101" pitchFamily="2" charset="-122"/>
                <a:cs typeface="Calibri" panose="020F0502020204030204" charset="0"/>
                <a:sym typeface="+mn-ea"/>
              </a:rPr>
              <a:t>max</a:t>
            </a:r>
            <a:r>
              <a:rPr lang="en-US" altLang="zh-CN" sz="2400" b="1" kern="0" dirty="0">
                <a:solidFill>
                  <a:srgbClr val="000000"/>
                </a:solidFill>
                <a:effectLst/>
                <a:latin typeface="Calibri" panose="020F0502020204030204" charset="0"/>
                <a:ea typeface="宋体" panose="02010600030101010101" pitchFamily="2" charset="-122"/>
                <a:cs typeface="Calibri" panose="020F0502020204030204" charset="0"/>
                <a:sym typeface="+mn-ea"/>
              </a:rPr>
              <a:t> </a:t>
            </a:r>
            <a:r>
              <a:rPr lang="zh-CN" altLang="zh-CN" sz="2400" b="1" kern="0" dirty="0">
                <a:solidFill>
                  <a:srgbClr val="000000"/>
                </a:solidFill>
                <a:effectLst/>
                <a:latin typeface="Calibri" panose="020F0502020204030204" charset="0"/>
                <a:ea typeface="宋体" panose="02010600030101010101" pitchFamily="2" charset="-122"/>
                <a:cs typeface="Calibri" panose="020F0502020204030204" charset="0"/>
                <a:sym typeface="+mn-ea"/>
              </a:rPr>
              <a:t>≤ </a:t>
            </a:r>
            <a:r>
              <a:rPr lang="en-US" altLang="zh-CN" sz="2400" b="1" kern="0" dirty="0">
                <a:solidFill>
                  <a:srgbClr val="FF0000"/>
                </a:solidFill>
                <a:latin typeface="Calibri" panose="020F0502020204030204" charset="0"/>
                <a:ea typeface="宋体" panose="02010600030101010101" pitchFamily="2" charset="-122"/>
                <a:cs typeface="Calibri" panose="020F0502020204030204" charset="0"/>
                <a:sym typeface="+mn-ea"/>
              </a:rPr>
              <a:t>3</a:t>
            </a:r>
            <a:r>
              <a:rPr lang="en-US" altLang="zh-CN" sz="2400" b="1" kern="0" dirty="0">
                <a:solidFill>
                  <a:srgbClr val="000000"/>
                </a:solidFill>
                <a:effectLst/>
                <a:latin typeface="Calibri" panose="020F0502020204030204" charset="0"/>
                <a:ea typeface="宋体" panose="02010600030101010101" pitchFamily="2" charset="-122"/>
                <a:cs typeface="Calibri" panose="020F0502020204030204" charset="0"/>
                <a:sym typeface="+mn-ea"/>
              </a:rPr>
              <a:t> OPT(I)  </a:t>
            </a:r>
            <a:endParaRPr lang="zh-CN" altLang="zh-CN" sz="2400" b="1" kern="100" dirty="0">
              <a:effectLst/>
              <a:latin typeface="Calibri" panose="020F0502020204030204" charset="0"/>
              <a:ea typeface="宋体" panose="02010600030101010101" pitchFamily="2" charset="-122"/>
              <a:cs typeface="Times New Roman" panose="02020603050405020304" pitchFamily="18" charset="0"/>
            </a:endParaRPr>
          </a:p>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kumimoji="0" lang="en-US" altLang="zh-CN"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the proof is a bit complex so we omit it</a:t>
            </a:r>
            <a:r>
              <a:rPr kumimoji="0" lang="zh-CN" altLang="en-US"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endParaRPr kumimoji="0" lang="en-US" altLang="zh-CN"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endParaRPr>
          </a:p>
          <a:p>
            <a:pPr marL="0" marR="0" lvl="0" indent="457200" algn="l" defTabSz="914400" rtl="0" eaLnBrk="1" fontAlgn="auto" latinLnBrk="0" hangingPunct="1">
              <a:lnSpc>
                <a:spcPct val="100000"/>
              </a:lnSpc>
              <a:spcBef>
                <a:spcPts val="0"/>
              </a:spcBef>
              <a:spcAft>
                <a:spcPts val="0"/>
              </a:spcAft>
              <a:buClrTx/>
              <a:buSzTx/>
              <a:buFontTx/>
              <a:buNone/>
              <a:defRPr/>
            </a:pPr>
            <a:endParaRPr lang="en-US" altLang="zh-CN" noProof="0" dirty="0">
              <a:ln>
                <a:noFill/>
              </a:ln>
              <a:solidFill>
                <a:schemeClr val="tx1"/>
              </a:solidFill>
              <a:effectLst/>
              <a:uLnTx/>
              <a:uFillTx/>
              <a:latin typeface="微软雅黑" panose="020B0503020204020204" charset="-122"/>
              <a:ea typeface="微软雅黑" panose="020B0503020204020204" charset="-122"/>
              <a:sym typeface="+mn-ea"/>
            </a:endParaRPr>
          </a:p>
          <a:p>
            <a:pPr marL="0" marR="0" lvl="0" indent="457200" algn="l" defTabSz="914400" rtl="0" eaLnBrk="1" fontAlgn="auto" latinLnBrk="0" hangingPunct="1">
              <a:lnSpc>
                <a:spcPct val="100000"/>
              </a:lnSpc>
              <a:spcBef>
                <a:spcPts val="0"/>
              </a:spcBef>
              <a:spcAft>
                <a:spcPts val="0"/>
              </a:spcAft>
              <a:buClrTx/>
              <a:buSzTx/>
              <a:buFontTx/>
              <a:buNone/>
              <a:defRPr/>
            </a:pPr>
            <a:endParaRPr lang="en-US" altLang="zh-CN" noProof="0" dirty="0">
              <a:ln>
                <a:noFill/>
              </a:ln>
              <a:solidFill>
                <a:schemeClr val="tx1"/>
              </a:solidFill>
              <a:effectLst/>
              <a:uLnTx/>
              <a:uFillTx/>
              <a:latin typeface="微软雅黑" panose="020B0503020204020204" charset="-122"/>
              <a:ea typeface="微软雅黑" panose="020B0503020204020204" charset="-122"/>
              <a:sym typeface="+mn-ea"/>
            </a:endParaRPr>
          </a:p>
          <a:p>
            <a:pPr marL="0" marR="0" lvl="0" indent="457200" algn="l" defTabSz="914400" rtl="0" eaLnBrk="1" fontAlgn="auto" latinLnBrk="0" hangingPunct="1">
              <a:lnSpc>
                <a:spcPct val="100000"/>
              </a:lnSpc>
              <a:spcBef>
                <a:spcPts val="0"/>
              </a:spcBef>
              <a:spcAft>
                <a:spcPts val="0"/>
              </a:spcAft>
              <a:buClrTx/>
              <a:buSzTx/>
              <a:buFontTx/>
              <a:buNone/>
              <a:defRPr/>
            </a:pPr>
            <a:endParaRPr lang="zh-CN" altLang="en-US" noProof="0" dirty="0">
              <a:ln>
                <a:noFill/>
              </a:ln>
              <a:solidFill>
                <a:schemeClr val="tx1"/>
              </a:solidFill>
              <a:effectLst/>
              <a:uLnTx/>
              <a:uFillTx/>
              <a:latin typeface="微软雅黑" panose="020B0503020204020204" charset="-122"/>
              <a:ea typeface="微软雅黑" panose="020B0503020204020204" charset="-122"/>
              <a:sym typeface="+mn-ea"/>
            </a:endParaRPr>
          </a:p>
          <a:p>
            <a:pPr marL="0" marR="0" lvl="0" indent="457200" algn="l" defTabSz="914400" rtl="0" eaLnBrk="1" fontAlgn="auto" latinLnBrk="0" hangingPunct="1">
              <a:lnSpc>
                <a:spcPct val="100000"/>
              </a:lnSpc>
              <a:spcBef>
                <a:spcPts val="0"/>
              </a:spcBef>
              <a:spcAft>
                <a:spcPts val="0"/>
              </a:spcAft>
              <a:buClrTx/>
              <a:buSzTx/>
              <a:buFontTx/>
              <a:buNone/>
              <a:defRPr/>
            </a:pPr>
            <a:endParaRPr lang="zh-CN" altLang="en-US" noProof="0" dirty="0">
              <a:ln>
                <a:noFill/>
              </a:ln>
              <a:solidFill>
                <a:schemeClr val="accent1">
                  <a:lumMod val="75000"/>
                </a:schemeClr>
              </a:solidFill>
              <a:effectLst/>
              <a:uLnTx/>
              <a:uFillTx/>
              <a:latin typeface="微软雅黑" panose="020B0503020204020204" charset="-122"/>
              <a:ea typeface="微软雅黑" panose="020B0503020204020204" charset="-122"/>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endParaRPr>
          </a:p>
        </p:txBody>
      </p:sp>
      <p:graphicFrame>
        <p:nvGraphicFramePr>
          <p:cNvPr id="39" name="对象 38">
            <a:hlinkClick r:id="" action="ppaction://ole?verb=0"/>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79416" name="" r:id="rId14" imgW="114300" imgH="215900" progId="Equation.KSEE3">
                  <p:embed/>
                </p:oleObj>
              </mc:Choice>
              <mc:Fallback>
                <p:oleObj name="" r:id="rId14" imgW="114300" imgH="215900" progId="Equation.KSEE3">
                  <p:embed/>
                  <p:pic>
                    <p:nvPicPr>
                      <p:cNvPr id="0" name="对象 38">
                        <a:hlinkClick r:id="" action="ppaction://ole?verb=0"/>
                      </p:cNvPr>
                      <p:cNvPicPr/>
                      <p:nvPr/>
                    </p:nvPicPr>
                    <p:blipFill>
                      <a:blip r:embed="rId15"/>
                      <a:stretch>
                        <a:fillRect/>
                      </a:stretch>
                    </p:blipFill>
                    <p:spPr>
                      <a:xfrm>
                        <a:off x="6038850" y="3321050"/>
                        <a:ext cx="114300" cy="215900"/>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4" name="文本框 3"/>
              <p:cNvSpPr txBox="1"/>
              <p:nvPr/>
            </p:nvSpPr>
            <p:spPr>
              <a:xfrm>
                <a:off x="6153150" y="4672330"/>
                <a:ext cx="3516630" cy="1615440"/>
              </a:xfrm>
              <a:prstGeom prst="rect">
                <a:avLst/>
              </a:prstGeom>
              <a:noFill/>
            </p:spPr>
            <p:txBody>
              <a:bodyPr wrap="square" rtlCol="0" anchor="t">
                <a:noAutofit/>
              </a:bodyPr>
              <a:p>
                <a:pPr marR="0" lvl="0" indent="0" algn="l" defTabSz="914400" rtl="0" fontAlgn="auto">
                  <a:lnSpc>
                    <a:spcPct val="150000"/>
                  </a:lnSpc>
                  <a:spcBef>
                    <a:spcPts val="0"/>
                  </a:spcBef>
                  <a:spcAft>
                    <a:spcPts val="0"/>
                  </a:spcAft>
                  <a:buClrTx/>
                  <a:buSzTx/>
                  <a:buFontTx/>
                  <a:buNone/>
                  <a:defRPr/>
                </a:pPr>
                <a:r>
                  <a:rPr lang="zh-CN" altLang="en-US" sz="2000" noProof="0" dirty="0">
                    <a:ln>
                      <a:noFill/>
                    </a:ln>
                    <a:solidFill>
                      <a:schemeClr val="accent1">
                        <a:lumMod val="75000"/>
                      </a:schemeClr>
                    </a:solidFill>
                    <a:effectLst/>
                    <a:uLnTx/>
                    <a:uFillTx/>
                    <a:latin typeface="微软雅黑" panose="020B0503020204020204" charset="-122"/>
                    <a:ea typeface="微软雅黑" panose="020B0503020204020204" charset="-122"/>
                    <a:sym typeface="+mn-ea"/>
                  </a:rPr>
                  <a:t>Time Complexity：</a:t>
                </a:r>
                <a:endParaRPr lang="zh-CN" altLang="en-US" sz="2000" noProof="0" dirty="0">
                  <a:ln>
                    <a:noFill/>
                  </a:ln>
                  <a:solidFill>
                    <a:schemeClr val="accent1">
                      <a:lumMod val="75000"/>
                    </a:schemeClr>
                  </a:solidFill>
                  <a:effectLst/>
                  <a:uLnTx/>
                  <a:uFillTx/>
                  <a:latin typeface="微软雅黑" panose="020B0503020204020204" charset="-122"/>
                  <a:ea typeface="微软雅黑" panose="020B0503020204020204" charset="-122"/>
                  <a:sym typeface="+mn-ea"/>
                </a:endParaRPr>
              </a:p>
              <a:p>
                <a:pPr marR="0" lvl="0" indent="457200" algn="l" defTabSz="914400" rtl="0" fontAlgn="auto">
                  <a:lnSpc>
                    <a:spcPct val="150000"/>
                  </a:lnSpc>
                  <a:spcBef>
                    <a:spcPts val="0"/>
                  </a:spcBef>
                  <a:spcAft>
                    <a:spcPts val="0"/>
                  </a:spcAft>
                  <a:buClrTx/>
                  <a:buSzTx/>
                  <a:buFontTx/>
                  <a:buNone/>
                  <a:defRPr/>
                </a:pPr>
                <a:r>
                  <a:rPr lang="en-US" altLang="zh-CN" sz="2000" noProof="0" dirty="0">
                    <a:ln>
                      <a:noFill/>
                    </a:ln>
                    <a:effectLst/>
                    <a:uLnTx/>
                    <a:uFillTx/>
                    <a:latin typeface="微软雅黑" panose="020B0503020204020204" charset="-122"/>
                    <a:ea typeface="微软雅黑" panose="020B0503020204020204" charset="-122"/>
                    <a:sym typeface="+mn-ea"/>
                  </a:rPr>
                  <a:t>sort</a:t>
                </a:r>
                <a:r>
                  <a:rPr lang="zh-CN" altLang="en-US" sz="2000" noProof="0" dirty="0">
                    <a:ln>
                      <a:noFill/>
                    </a:ln>
                    <a:effectLst/>
                    <a:uLnTx/>
                    <a:uFillTx/>
                    <a:latin typeface="微软雅黑" panose="020B0503020204020204" charset="-122"/>
                    <a:ea typeface="微软雅黑" panose="020B0503020204020204" charset="-122"/>
                    <a:sym typeface="+mn-ea"/>
                  </a:rPr>
                  <a:t>：</a:t>
                </a:r>
                <a:r>
                  <a:rPr lang="en-US" altLang="zh-CN" sz="2000" noProof="0" dirty="0">
                    <a:ln>
                      <a:noFill/>
                    </a:ln>
                    <a:effectLst/>
                    <a:uLnTx/>
                    <a:uFillTx/>
                    <a:latin typeface="微软雅黑" panose="020B0503020204020204" charset="-122"/>
                    <a:ea typeface="微软雅黑" panose="020B0503020204020204" charset="-122"/>
                    <a:sym typeface="+mn-ea"/>
                  </a:rPr>
                  <a:t>O(nlogn)</a:t>
                </a:r>
                <a:endParaRPr lang="en-US" altLang="zh-CN" sz="2000" noProof="0" dirty="0">
                  <a:ln>
                    <a:noFill/>
                  </a:ln>
                  <a:solidFill>
                    <a:schemeClr val="tx1"/>
                  </a:solidFill>
                  <a:effectLst/>
                  <a:uLnTx/>
                  <a:uFillTx/>
                  <a:latin typeface="微软雅黑" panose="020B0503020204020204" charset="-122"/>
                  <a:ea typeface="微软雅黑" panose="020B0503020204020204" charset="-122"/>
                  <a:sym typeface="+mn-ea"/>
                </a:endParaRPr>
              </a:p>
              <a:p>
                <a:pPr marR="0" lvl="0" indent="457200" algn="l" defTabSz="914400" rtl="0" fontAlgn="auto">
                  <a:lnSpc>
                    <a:spcPct val="150000"/>
                  </a:lnSpc>
                  <a:spcBef>
                    <a:spcPts val="0"/>
                  </a:spcBef>
                  <a:spcAft>
                    <a:spcPts val="0"/>
                  </a:spcAft>
                  <a:buClrTx/>
                  <a:buSzTx/>
                  <a:buFontTx/>
                  <a:buNone/>
                  <a:defRPr/>
                </a:pPr>
                <a:r>
                  <a:rPr lang="en-US" altLang="zh-CN" sz="2000" noProof="0" dirty="0">
                    <a:ln>
                      <a:noFill/>
                    </a:ln>
                    <a:effectLst/>
                    <a:uLnTx/>
                    <a:uFillTx/>
                    <a:latin typeface="微软雅黑" panose="020B0503020204020204" charset="-122"/>
                    <a:ea typeface="微软雅黑" panose="020B0503020204020204" charset="-122"/>
                    <a:sym typeface="+mn-ea"/>
                  </a:rPr>
                  <a:t>place</a:t>
                </a:r>
                <a:r>
                  <a:rPr lang="zh-CN" altLang="en-US" sz="2000" noProof="0" dirty="0">
                    <a:ln>
                      <a:noFill/>
                    </a:ln>
                    <a:effectLst/>
                    <a:uLnTx/>
                    <a:uFillTx/>
                    <a:latin typeface="微软雅黑" panose="020B0503020204020204" charset="-122"/>
                    <a:ea typeface="微软雅黑" panose="020B0503020204020204" charset="-122"/>
                    <a:sym typeface="+mn-ea"/>
                  </a:rPr>
                  <a:t>：</a:t>
                </a:r>
                <a:r>
                  <a:rPr lang="en-US" altLang="zh-CN" sz="2000" noProof="0" dirty="0">
                    <a:ln>
                      <a:noFill/>
                    </a:ln>
                    <a:effectLst/>
                    <a:uLnTx/>
                    <a:uFillTx/>
                    <a:latin typeface="微软雅黑" panose="020B0503020204020204" charset="-122"/>
                    <a:ea typeface="微软雅黑" panose="020B0503020204020204" charset="-122"/>
                    <a:sym typeface="+mn-ea"/>
                  </a:rPr>
                  <a:t>O(</a:t>
                </a:r>
                <a14:m>
                  <m:oMath xmlns:m="http://schemas.openxmlformats.org/officeDocument/2006/math">
                    <m:sSup>
                      <m:sSupPr>
                        <m:ctrlPr>
                          <a:rPr lang="en-US" altLang="zh-CN" sz="2000" i="1" noProof="0" dirty="0">
                            <a:ln>
                              <a:noFill/>
                            </a:ln>
                            <a:solidFill>
                              <a:schemeClr val="tx1"/>
                            </a:solidFill>
                            <a:effectLst/>
                            <a:uLnTx/>
                            <a:uFillTx/>
                            <a:latin typeface="Cambria Math" panose="02040503050406030204" pitchFamily="18" charset="0"/>
                            <a:ea typeface="微软雅黑" panose="020B0503020204020204" charset="-122"/>
                            <a:cs typeface="Cambria Math" panose="02040503050406030204" pitchFamily="18" charset="0"/>
                            <a:sym typeface="+mn-ea"/>
                          </a:rPr>
                        </m:ctrlPr>
                      </m:sSupPr>
                      <m:e>
                        <m:r>
                          <a:rPr lang="en-US" altLang="zh-CN" sz="2000" i="1" noProof="0" dirty="0">
                            <a:ln>
                              <a:noFill/>
                            </a:ln>
                            <a:solidFill>
                              <a:schemeClr val="tx1"/>
                            </a:solidFill>
                            <a:effectLst/>
                            <a:uLnTx/>
                            <a:uFillTx/>
                            <a:latin typeface="Cambria Math" panose="02040503050406030204" pitchFamily="18" charset="0"/>
                            <a:ea typeface="微软雅黑" panose="020B0503020204020204" charset="-122"/>
                            <a:cs typeface="Cambria Math" panose="02040503050406030204" pitchFamily="18" charset="0"/>
                            <a:sym typeface="+mn-ea"/>
                          </a:rPr>
                          <m:t>𝑛</m:t>
                        </m:r>
                      </m:e>
                      <m:sup>
                        <m:r>
                          <a:rPr lang="en-US" altLang="zh-CN" sz="2000" i="1" noProof="0" dirty="0">
                            <a:ln>
                              <a:noFill/>
                            </a:ln>
                            <a:solidFill>
                              <a:schemeClr val="tx1"/>
                            </a:solidFill>
                            <a:effectLst/>
                            <a:uLnTx/>
                            <a:uFillTx/>
                            <a:latin typeface="Cambria Math" panose="02040503050406030204" pitchFamily="18" charset="0"/>
                            <a:ea typeface="微软雅黑" panose="020B0503020204020204" charset="-122"/>
                            <a:cs typeface="Cambria Math" panose="02040503050406030204" pitchFamily="18" charset="0"/>
                            <a:sym typeface="+mn-ea"/>
                          </a:rPr>
                          <m:t>2</m:t>
                        </m:r>
                      </m:sup>
                    </m:sSup>
                  </m:oMath>
                </a14:m>
                <a:r>
                  <a:rPr lang="en-US" altLang="zh-CN" sz="2000" noProof="0" dirty="0">
                    <a:ln>
                      <a:noFill/>
                    </a:ln>
                    <a:effectLst/>
                    <a:uLnTx/>
                    <a:uFillTx/>
                    <a:latin typeface="微软雅黑" panose="020B0503020204020204" charset="-122"/>
                    <a:ea typeface="微软雅黑" panose="020B0503020204020204" charset="-122"/>
                    <a:sym typeface="+mn-ea"/>
                  </a:rPr>
                  <a:t>)</a:t>
                </a:r>
                <a:endParaRPr lang="en-US" altLang="zh-CN" sz="2000" noProof="0" dirty="0">
                  <a:ln>
                    <a:noFill/>
                  </a:ln>
                  <a:effectLst/>
                  <a:uLnTx/>
                  <a:uFillTx/>
                  <a:latin typeface="微软雅黑" panose="020B0503020204020204" charset="-122"/>
                  <a:ea typeface="微软雅黑" panose="020B0503020204020204" charset="-122"/>
                  <a:sym typeface="+mn-ea"/>
                </a:endParaRPr>
              </a:p>
            </p:txBody>
          </p:sp>
        </mc:Choice>
        <mc:Fallback>
          <p:sp>
            <p:nvSpPr>
              <p:cNvPr id="4" name="文本框 3"/>
              <p:cNvSpPr txBox="1">
                <a:spLocks noRot="1" noChangeAspect="1" noMove="1" noResize="1" noEditPoints="1" noAdjustHandles="1" noChangeArrowheads="1" noChangeShapeType="1" noTextEdit="1"/>
              </p:cNvSpPr>
              <p:nvPr/>
            </p:nvSpPr>
            <p:spPr>
              <a:xfrm>
                <a:off x="6153150" y="4672330"/>
                <a:ext cx="3516630" cy="1615440"/>
              </a:xfrm>
              <a:prstGeom prst="rect">
                <a:avLst/>
              </a:prstGeom>
              <a:blipFill rotWithShape="1">
                <a:blip r:embed="rId16"/>
                <a:stretch>
                  <a:fillRect/>
                </a:stretch>
              </a:blipFill>
            </p:spPr>
            <p:txBody>
              <a:bodyPr/>
              <a:lstStyle/>
              <a:p>
                <a:r>
                  <a:rPr lang="zh-CN" altLang="en-US">
                    <a:noFill/>
                  </a:rPr>
                  <a:t> </a:t>
                </a:r>
              </a:p>
            </p:txBody>
          </p:sp>
        </mc:Fallback>
      </mc:AlternateContent>
      <p:pic>
        <p:nvPicPr>
          <p:cNvPr id="5" name="图片 4"/>
          <p:cNvPicPr>
            <a:picLocks noChangeAspect="1"/>
          </p:cNvPicPr>
          <p:nvPr/>
        </p:nvPicPr>
        <p:blipFill>
          <a:blip r:embed="rId17"/>
          <a:stretch>
            <a:fillRect/>
          </a:stretch>
        </p:blipFill>
        <p:spPr>
          <a:xfrm>
            <a:off x="8938260" y="941070"/>
            <a:ext cx="2499360" cy="5181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482068"/>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微软雅黑 Light" panose="020B0502040204020203" charset="-122"/>
              <a:ea typeface="微软雅黑 Light" panose="020B0502040204020203" charset="-122"/>
              <a:cs typeface="+mn-cs"/>
            </a:endParaRPr>
          </a:p>
        </p:txBody>
      </p:sp>
      <p:pic>
        <p:nvPicPr>
          <p:cNvPr id="74" name="图形 73"/>
          <p:cNvPicPr>
            <a:picLocks noChangeAspect="1"/>
          </p:cNvPicPr>
          <p:nvPr/>
        </p:nvPicPr>
        <p:blipFill>
          <a:blip r:embed="rId1"/>
          <a:stretch>
            <a:fillRect/>
          </a:stretch>
        </p:blipFill>
        <p:spPr>
          <a:xfrm>
            <a:off x="473661" y="98896"/>
            <a:ext cx="1251222" cy="347019"/>
          </a:xfrm>
          <a:prstGeom prst="rect">
            <a:avLst/>
          </a:prstGeom>
        </p:spPr>
      </p:pic>
      <p:grpSp>
        <p:nvGrpSpPr>
          <p:cNvPr id="3" name="组合 2"/>
          <p:cNvGrpSpPr/>
          <p:nvPr/>
        </p:nvGrpSpPr>
        <p:grpSpPr>
          <a:xfrm>
            <a:off x="4968974" y="68190"/>
            <a:ext cx="6468745" cy="385086"/>
            <a:chOff x="4968974" y="68190"/>
            <a:chExt cx="6468745" cy="385086"/>
          </a:xfrm>
        </p:grpSpPr>
        <p:sp>
          <p:nvSpPr>
            <p:cNvPr id="12" name="矩形 11"/>
            <p:cNvSpPr/>
            <p:nvPr>
              <p:custDataLst>
                <p:tags r:id="rId2"/>
              </p:custDataLst>
            </p:nvPr>
          </p:nvSpPr>
          <p:spPr>
            <a:xfrm>
              <a:off x="6974369" y="112736"/>
              <a:ext cx="1311305"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Light" panose="020B0502040204020203" charset="-122"/>
                <a:cs typeface="+mn-cs"/>
              </a:endParaRPr>
            </a:p>
          </p:txBody>
        </p:sp>
        <p:sp>
          <p:nvSpPr>
            <p:cNvPr id="14" name="文本框 13"/>
            <p:cNvSpPr txBox="1"/>
            <p:nvPr>
              <p:custDataLst>
                <p:tags r:id="rId3"/>
              </p:custDataLst>
            </p:nvPr>
          </p:nvSpPr>
          <p:spPr>
            <a:xfrm>
              <a:off x="4968974" y="68190"/>
              <a:ext cx="1578610"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Introduction</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sp>
          <p:nvSpPr>
            <p:cNvPr id="17" name="文本框 16"/>
            <p:cNvSpPr txBox="1"/>
            <p:nvPr>
              <p:custDataLst>
                <p:tags r:id="rId4"/>
              </p:custDataLst>
            </p:nvPr>
          </p:nvSpPr>
          <p:spPr>
            <a:xfrm>
              <a:off x="6922234" y="84700"/>
              <a:ext cx="1386205"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rPr>
                <a:t>Algorithm</a:t>
              </a:r>
              <a:endParaRPr kumimoji="0" lang="en-US" altLang="zh-CN"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p:txBody>
        </p:sp>
        <p:sp>
          <p:nvSpPr>
            <p:cNvPr id="18" name="文本框 17"/>
            <p:cNvSpPr txBox="1"/>
            <p:nvPr>
              <p:custDataLst>
                <p:tags r:id="rId5"/>
              </p:custDataLst>
            </p:nvPr>
          </p:nvSpPr>
          <p:spPr>
            <a:xfrm>
              <a:off x="8676565" y="84976"/>
              <a:ext cx="1130968"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Test</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sp>
          <p:nvSpPr>
            <p:cNvPr id="19" name="文本框 18"/>
            <p:cNvSpPr txBox="1"/>
            <p:nvPr>
              <p:custDataLst>
                <p:tags r:id="rId6"/>
              </p:custDataLst>
            </p:nvPr>
          </p:nvSpPr>
          <p:spPr>
            <a:xfrm>
              <a:off x="10001984" y="84700"/>
              <a:ext cx="1435735"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Conclusion</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grpSp>
          <p:nvGrpSpPr>
            <p:cNvPr id="20" name="组合 19"/>
            <p:cNvGrpSpPr/>
            <p:nvPr/>
          </p:nvGrpSpPr>
          <p:grpSpPr>
            <a:xfrm>
              <a:off x="6791404" y="159486"/>
              <a:ext cx="3296092" cy="209852"/>
              <a:chOff x="6358270" y="115009"/>
              <a:chExt cx="3296092" cy="307494"/>
            </a:xfrm>
          </p:grpSpPr>
          <p:cxnSp>
            <p:nvCxnSpPr>
              <p:cNvPr id="21" name="直接连接符 20"/>
              <p:cNvCxnSpPr/>
              <p:nvPr>
                <p:custDataLst>
                  <p:tags r:id="rId7"/>
                </p:custDataLst>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8"/>
                </p:custDataLst>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9"/>
                </p:custDataLst>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30" name="文本框 29"/>
          <p:cNvSpPr txBox="1"/>
          <p:nvPr>
            <p:custDataLst>
              <p:tags r:id="rId10"/>
            </p:custDataLst>
          </p:nvPr>
        </p:nvSpPr>
        <p:spPr>
          <a:xfrm>
            <a:off x="548005" y="941070"/>
            <a:ext cx="652589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dirty="0">
                <a:solidFill>
                  <a:schemeClr val="accent1">
                    <a:lumMod val="75000"/>
                  </a:schemeClr>
                </a:solidFill>
                <a:latin typeface="微软雅黑" panose="020B0503020204020204" charset="-122"/>
                <a:ea typeface="微软雅黑" panose="020B0503020204020204" charset="-122"/>
              </a:rPr>
              <a:t>    Bonus</a:t>
            </a:r>
            <a:endParaRPr kumimoji="0" lang="zh-CN" altLang="en-US" sz="2800"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endParaRPr>
          </a:p>
        </p:txBody>
      </p:sp>
      <p:sp>
        <p:nvSpPr>
          <p:cNvPr id="31" name="矩形 30"/>
          <p:cNvSpPr/>
          <p:nvPr>
            <p:custDataLst>
              <p:tags r:id="rId11"/>
            </p:custDataLst>
          </p:nvPr>
        </p:nvSpPr>
        <p:spPr>
          <a:xfrm>
            <a:off x="758825" y="1564640"/>
            <a:ext cx="10166985" cy="1516380"/>
          </a:xfrm>
          <a:prstGeom prst="rect">
            <a:avLst/>
          </a:prstGeom>
        </p:spPr>
        <p:txBody>
          <a:bodyPr wrap="square">
            <a:no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en-US"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This algorithm is online and similar to BL. In this algorithm, We use a two-dimensional 0/1 array to record whether each point has been filled in. For each </a:t>
            </a:r>
            <a:r>
              <a:rPr kumimoji="0" lang="en-US" i="0" u="none" strike="noStrike" kern="1200" cap="none" spc="0" normalizeH="0" baseline="0" noProof="0" dirty="0" err="1">
                <a:ln>
                  <a:noFill/>
                </a:ln>
                <a:solidFill>
                  <a:prstClr val="black">
                    <a:lumMod val="95000"/>
                    <a:lumOff val="5000"/>
                  </a:prstClr>
                </a:solidFill>
                <a:effectLst/>
                <a:uLnTx/>
                <a:uFillTx/>
                <a:latin typeface="微软雅黑" panose="020B0503020204020204" charset="-122"/>
                <a:ea typeface="微软雅黑" panose="020B0503020204020204" charset="-122"/>
                <a:cs typeface="+mn-cs"/>
              </a:rPr>
              <a:t>tetraminos</a:t>
            </a:r>
            <a:r>
              <a:rPr kumimoji="0" lang="en-US"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 we find the lowest possible position to fill it in. For this process, we only need to find the eligible union 0 and set them to 1. Obviously, it is necessary to pay attention to whether to fill from left to right or from right to left (It is depend on </a:t>
            </a:r>
            <a:r>
              <a:rPr kumimoji="0" lang="en-US" i="0" u="none" strike="noStrike" kern="1200" cap="none" spc="0" normalizeH="0" baseline="0" noProof="0" dirty="0" err="1">
                <a:ln>
                  <a:noFill/>
                </a:ln>
                <a:solidFill>
                  <a:prstClr val="black">
                    <a:lumMod val="95000"/>
                    <a:lumOff val="5000"/>
                  </a:prstClr>
                </a:solidFill>
                <a:effectLst/>
                <a:uLnTx/>
                <a:uFillTx/>
                <a:latin typeface="微软雅黑" panose="020B0503020204020204" charset="-122"/>
                <a:ea typeface="微软雅黑" panose="020B0503020204020204" charset="-122"/>
                <a:cs typeface="+mn-cs"/>
              </a:rPr>
              <a:t>tetramino's</a:t>
            </a:r>
            <a:r>
              <a:rPr kumimoji="0" lang="en-US"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 shape)</a:t>
            </a:r>
            <a:endParaRPr kumimoji="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p:txBody>
      </p:sp>
      <p:sp>
        <p:nvSpPr>
          <p:cNvPr id="35" name="矩形 34"/>
          <p:cNvSpPr/>
          <p:nvPr>
            <p:custDataLst>
              <p:tags r:id="rId12"/>
            </p:custDataLst>
          </p:nvPr>
        </p:nvSpPr>
        <p:spPr>
          <a:xfrm>
            <a:off x="548005" y="878840"/>
            <a:ext cx="76200" cy="61595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36" name="文本框 35"/>
              <p:cNvSpPr txBox="1"/>
              <p:nvPr>
                <p:custDataLst>
                  <p:tags r:id="rId13"/>
                </p:custDataLst>
              </p:nvPr>
            </p:nvSpPr>
            <p:spPr>
              <a:xfrm>
                <a:off x="758825" y="3776980"/>
                <a:ext cx="8292708" cy="2820035"/>
              </a:xfrm>
              <a:prstGeom prst="rect">
                <a:avLst/>
              </a:prstGeom>
              <a:noFill/>
            </p:spPr>
            <p:txBody>
              <a:bodyPr wrap="square" rtlCol="0">
                <a:noAutofit/>
              </a:bodyPr>
              <a:lstStyle/>
              <a:p>
                <a:pPr marR="0" lvl="0" indent="0" algn="l" defTabSz="914400" rtl="0" fontAlgn="auto">
                  <a:lnSpc>
                    <a:spcPct val="150000"/>
                  </a:lnSpc>
                  <a:spcBef>
                    <a:spcPts val="0"/>
                  </a:spcBef>
                  <a:spcAft>
                    <a:spcPts val="0"/>
                  </a:spcAft>
                  <a:buClrTx/>
                  <a:buSzTx/>
                  <a:buFontTx/>
                  <a:buNone/>
                  <a:defRPr/>
                </a:pPr>
                <a:r>
                  <a:rPr lang="zh-CN" altLang="en-US" sz="2000" noProof="0" dirty="0">
                    <a:ln>
                      <a:noFill/>
                    </a:ln>
                    <a:solidFill>
                      <a:schemeClr val="accent1">
                        <a:lumMod val="75000"/>
                      </a:schemeClr>
                    </a:solidFill>
                    <a:effectLst/>
                    <a:uLnTx/>
                    <a:uFillTx/>
                    <a:latin typeface="微软雅黑" panose="020B0503020204020204" charset="-122"/>
                    <a:ea typeface="微软雅黑" panose="020B0503020204020204" charset="-122"/>
                    <a:sym typeface="+mn-ea"/>
                  </a:rPr>
                  <a:t>Time Complexity：</a:t>
                </a:r>
                <a:r>
                  <a:rPr lang="en-US" altLang="zh-CN" sz="2000" noProof="0" dirty="0">
                    <a:ln>
                      <a:noFill/>
                    </a:ln>
                    <a:solidFill>
                      <a:schemeClr val="tx1"/>
                    </a:solidFill>
                    <a:effectLst/>
                    <a:uLnTx/>
                    <a:uFillTx/>
                    <a:latin typeface="微软雅黑" panose="020B0503020204020204" charset="-122"/>
                    <a:ea typeface="微软雅黑" panose="020B0503020204020204" charset="-122"/>
                    <a:sym typeface="+mn-ea"/>
                  </a:rPr>
                  <a:t>O(</a:t>
                </a:r>
                <a14:m>
                  <m:oMath xmlns:m="http://schemas.openxmlformats.org/officeDocument/2006/math">
                    <m:sSup>
                      <m:sSupPr>
                        <m:ctrlPr>
                          <a:rPr lang="en-US" altLang="zh-CN" sz="2000" i="1" noProof="0" dirty="0">
                            <a:ln>
                              <a:noFill/>
                            </a:ln>
                            <a:solidFill>
                              <a:schemeClr val="tx1"/>
                            </a:solidFill>
                            <a:effectLst/>
                            <a:uLnTx/>
                            <a:uFillTx/>
                            <a:latin typeface="Cambria Math" panose="02040503050406030204" pitchFamily="18" charset="0"/>
                            <a:ea typeface="微软雅黑" panose="020B0503020204020204" charset="-122"/>
                            <a:cs typeface="Cambria Math" panose="02040503050406030204" pitchFamily="18" charset="0"/>
                            <a:sym typeface="+mn-ea"/>
                          </a:rPr>
                        </m:ctrlPr>
                      </m:sSupPr>
                      <m:e>
                        <m:r>
                          <a:rPr lang="en-US" altLang="zh-CN" sz="2000" i="1" noProof="0" dirty="0">
                            <a:ln>
                              <a:noFill/>
                            </a:ln>
                            <a:solidFill>
                              <a:schemeClr val="tx1"/>
                            </a:solidFill>
                            <a:effectLst/>
                            <a:uLnTx/>
                            <a:uFillTx/>
                            <a:latin typeface="Cambria Math" panose="02040503050406030204" pitchFamily="18" charset="0"/>
                            <a:ea typeface="微软雅黑" panose="020B0503020204020204" charset="-122"/>
                            <a:cs typeface="Cambria Math" panose="02040503050406030204" pitchFamily="18" charset="0"/>
                            <a:sym typeface="+mn-ea"/>
                          </a:rPr>
                          <m:t>𝑛</m:t>
                        </m:r>
                      </m:e>
                      <m:sup>
                        <m:r>
                          <a:rPr lang="en-US" altLang="zh-CN" sz="2000" i="1" noProof="0" dirty="0">
                            <a:ln>
                              <a:noFill/>
                            </a:ln>
                            <a:solidFill>
                              <a:schemeClr val="tx1"/>
                            </a:solidFill>
                            <a:effectLst/>
                            <a:uLnTx/>
                            <a:uFillTx/>
                            <a:latin typeface="Cambria Math" panose="02040503050406030204" pitchFamily="18" charset="0"/>
                            <a:ea typeface="微软雅黑" panose="020B0503020204020204" charset="-122"/>
                            <a:cs typeface="Cambria Math" panose="02040503050406030204" pitchFamily="18" charset="0"/>
                            <a:sym typeface="+mn-ea"/>
                          </a:rPr>
                          <m:t>2</m:t>
                        </m:r>
                      </m:sup>
                    </m:sSup>
                    <m:r>
                      <a:rPr lang="en-US" altLang="zh-CN" sz="2000" b="0" i="1" noProof="0" dirty="0" smtClean="0">
                        <a:ln>
                          <a:noFill/>
                        </a:ln>
                        <a:solidFill>
                          <a:schemeClr val="tx1"/>
                        </a:solidFill>
                        <a:effectLst/>
                        <a:uLnTx/>
                        <a:uFillTx/>
                        <a:latin typeface="Cambria Math" panose="02040503050406030204" pitchFamily="18" charset="0"/>
                        <a:ea typeface="微软雅黑" panose="020B0503020204020204" charset="-122"/>
                        <a:cs typeface="Cambria Math" panose="02040503050406030204" pitchFamily="18" charset="0"/>
                        <a:sym typeface="+mn-ea"/>
                      </a:rPr>
                      <m:t>𝑊</m:t>
                    </m:r>
                  </m:oMath>
                </a14:m>
                <a:r>
                  <a:rPr lang="en-US" altLang="zh-CN" sz="2000" noProof="0" dirty="0">
                    <a:ln>
                      <a:noFill/>
                    </a:ln>
                    <a:solidFill>
                      <a:schemeClr val="tx1"/>
                    </a:solidFill>
                    <a:effectLst/>
                    <a:uLnTx/>
                    <a:uFillTx/>
                    <a:latin typeface="微软雅黑" panose="020B0503020204020204" charset="-122"/>
                    <a:ea typeface="微软雅黑" panose="020B0503020204020204" charset="-122"/>
                    <a:sym typeface="+mn-ea"/>
                  </a:rPr>
                  <a:t>)</a:t>
                </a:r>
                <a:endParaRPr lang="en-US" altLang="zh-CN" sz="2000" noProof="0" dirty="0">
                  <a:ln>
                    <a:noFill/>
                  </a:ln>
                  <a:solidFill>
                    <a:schemeClr val="tx1"/>
                  </a:solidFill>
                  <a:effectLst/>
                  <a:uLnTx/>
                  <a:uFillTx/>
                  <a:latin typeface="微软雅黑" panose="020B0503020204020204" charset="-122"/>
                  <a:ea typeface="微软雅黑" panose="020B0503020204020204" charset="-122"/>
                  <a:sym typeface="+mn-ea"/>
                </a:endParaRPr>
              </a:p>
              <a:p>
                <a:pPr marL="0" marR="0" lvl="0" indent="457200" algn="l" defTabSz="914400" rtl="0" eaLnBrk="1" fontAlgn="auto" latinLnBrk="0" hangingPunct="1">
                  <a:lnSpc>
                    <a:spcPct val="100000"/>
                  </a:lnSpc>
                  <a:spcBef>
                    <a:spcPts val="0"/>
                  </a:spcBef>
                  <a:spcAft>
                    <a:spcPts val="0"/>
                  </a:spcAft>
                  <a:buClrTx/>
                  <a:buSzTx/>
                  <a:buFontTx/>
                  <a:buNone/>
                  <a:defRPr/>
                </a:pPr>
                <a:endParaRPr lang="en-US" altLang="zh-CN" noProof="0" dirty="0">
                  <a:ln>
                    <a:noFill/>
                  </a:ln>
                  <a:solidFill>
                    <a:schemeClr val="tx1"/>
                  </a:solidFill>
                  <a:effectLst/>
                  <a:uLnTx/>
                  <a:uFillTx/>
                  <a:latin typeface="微软雅黑" panose="020B0503020204020204" charset="-122"/>
                  <a:ea typeface="微软雅黑" panose="020B0503020204020204" charset="-122"/>
                  <a:sym typeface="+mn-ea"/>
                </a:endParaRPr>
              </a:p>
              <a:p>
                <a:pPr marL="0" marR="0" lvl="0" indent="457200" algn="l" defTabSz="914400" rtl="0" eaLnBrk="1" fontAlgn="auto" latinLnBrk="0" hangingPunct="1">
                  <a:lnSpc>
                    <a:spcPct val="100000"/>
                  </a:lnSpc>
                  <a:spcBef>
                    <a:spcPts val="0"/>
                  </a:spcBef>
                  <a:spcAft>
                    <a:spcPts val="0"/>
                  </a:spcAft>
                  <a:buClrTx/>
                  <a:buSzTx/>
                  <a:buFontTx/>
                  <a:buNone/>
                  <a:defRPr/>
                </a:pPr>
                <a:endParaRPr lang="en-US" altLang="zh-CN" noProof="0" dirty="0">
                  <a:ln>
                    <a:noFill/>
                  </a:ln>
                  <a:solidFill>
                    <a:schemeClr val="tx1"/>
                  </a:solidFill>
                  <a:effectLst/>
                  <a:uLnTx/>
                  <a:uFillTx/>
                  <a:latin typeface="微软雅黑" panose="020B0503020204020204" charset="-122"/>
                  <a:ea typeface="微软雅黑" panose="020B0503020204020204" charset="-122"/>
                  <a:sym typeface="+mn-ea"/>
                </a:endParaRPr>
              </a:p>
              <a:p>
                <a:pPr marL="0" marR="0" lvl="0" indent="457200" algn="l" defTabSz="914400" rtl="0" eaLnBrk="1" fontAlgn="auto" latinLnBrk="0" hangingPunct="1">
                  <a:lnSpc>
                    <a:spcPct val="100000"/>
                  </a:lnSpc>
                  <a:spcBef>
                    <a:spcPts val="0"/>
                  </a:spcBef>
                  <a:spcAft>
                    <a:spcPts val="0"/>
                  </a:spcAft>
                  <a:buClrTx/>
                  <a:buSzTx/>
                  <a:buFontTx/>
                  <a:buNone/>
                  <a:defRPr/>
                </a:pPr>
                <a:endParaRPr lang="zh-CN" altLang="en-US" noProof="0" dirty="0">
                  <a:ln>
                    <a:noFill/>
                  </a:ln>
                  <a:solidFill>
                    <a:schemeClr val="tx1"/>
                  </a:solidFill>
                  <a:effectLst/>
                  <a:uLnTx/>
                  <a:uFillTx/>
                  <a:latin typeface="微软雅黑" panose="020B0503020204020204" charset="-122"/>
                  <a:ea typeface="微软雅黑" panose="020B0503020204020204" charset="-122"/>
                  <a:sym typeface="+mn-ea"/>
                </a:endParaRPr>
              </a:p>
              <a:p>
                <a:pPr marL="0" marR="0" lvl="0" indent="457200" algn="l" defTabSz="914400" rtl="0" eaLnBrk="1" fontAlgn="auto" latinLnBrk="0" hangingPunct="1">
                  <a:lnSpc>
                    <a:spcPct val="100000"/>
                  </a:lnSpc>
                  <a:spcBef>
                    <a:spcPts val="0"/>
                  </a:spcBef>
                  <a:spcAft>
                    <a:spcPts val="0"/>
                  </a:spcAft>
                  <a:buClrTx/>
                  <a:buSzTx/>
                  <a:buFontTx/>
                  <a:buNone/>
                  <a:defRPr/>
                </a:pPr>
                <a:endParaRPr lang="zh-CN" altLang="en-US" noProof="0" dirty="0">
                  <a:ln>
                    <a:noFill/>
                  </a:ln>
                  <a:solidFill>
                    <a:schemeClr val="accent1">
                      <a:lumMod val="75000"/>
                    </a:schemeClr>
                  </a:solidFill>
                  <a:effectLst/>
                  <a:uLnTx/>
                  <a:uFillTx/>
                  <a:latin typeface="微软雅黑" panose="020B0503020204020204" charset="-122"/>
                  <a:ea typeface="微软雅黑" panose="020B0503020204020204" charset="-122"/>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endParaRPr>
              </a:p>
            </p:txBody>
          </p:sp>
        </mc:Choice>
        <mc:Fallback>
          <p:sp>
            <p:nvSpPr>
              <p:cNvPr id="36" name="文本框 35"/>
              <p:cNvSpPr txBox="1">
                <a:spLocks noRot="1" noChangeAspect="1" noMove="1" noResize="1" noEditPoints="1" noAdjustHandles="1" noChangeArrowheads="1" noChangeShapeType="1" noTextEdit="1"/>
              </p:cNvSpPr>
              <p:nvPr>
                <p:custDataLst>
                  <p:tags r:id="rId14"/>
                </p:custDataLst>
              </p:nvPr>
            </p:nvSpPr>
            <p:spPr>
              <a:xfrm>
                <a:off x="758825" y="3776980"/>
                <a:ext cx="8292708" cy="2820035"/>
              </a:xfrm>
              <a:prstGeom prst="rect">
                <a:avLst/>
              </a:prstGeom>
              <a:blipFill rotWithShape="1">
                <a:blip r:embed="rId15"/>
                <a:stretch>
                  <a:fillRect r="3"/>
                </a:stretch>
              </a:blipFill>
            </p:spPr>
            <p:txBody>
              <a:bodyPr/>
              <a:lstStyle/>
              <a:p>
                <a:r>
                  <a:rPr lang="zh-CN" altLang="en-US">
                    <a:noFill/>
                  </a:rPr>
                  <a:t> </a:t>
                </a:r>
              </a:p>
            </p:txBody>
          </p:sp>
        </mc:Fallback>
      </mc:AlternateContent>
      <p:graphicFrame>
        <p:nvGraphicFramePr>
          <p:cNvPr id="39" name="对象 38">
            <a:hlinkClick r:id="" action="ppaction://ole?verb=0"/>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79416" name="" r:id="rId16" imgW="114300" imgH="215900" progId="Equation.KSEE3">
                  <p:embed/>
                </p:oleObj>
              </mc:Choice>
              <mc:Fallback>
                <p:oleObj name="" r:id="rId16" imgW="114300" imgH="215900" progId="Equation.KSEE3">
                  <p:embed/>
                  <p:pic>
                    <p:nvPicPr>
                      <p:cNvPr id="0" name="对象 38">
                        <a:hlinkClick r:id="" action="ppaction://ole?verb=0"/>
                      </p:cNvPr>
                      <p:cNvPicPr/>
                      <p:nvPr/>
                    </p:nvPicPr>
                    <p:blipFill>
                      <a:blip r:embed="rId17"/>
                      <a:stretch>
                        <a:fillRect/>
                      </a:stretch>
                    </p:blipFill>
                    <p:spPr>
                      <a:xfrm>
                        <a:off x="6038850" y="3321050"/>
                        <a:ext cx="114300" cy="215900"/>
                      </a:xfrm>
                      <a:prstGeom prst="rect">
                        <a:avLst/>
                      </a:prstGeom>
                    </p:spPr>
                  </p:pic>
                </p:oleObj>
              </mc:Fallback>
            </mc:AlternateContent>
          </a:graphicData>
        </a:graphic>
      </p:graphicFrame>
      <p:pic>
        <p:nvPicPr>
          <p:cNvPr id="5" name="图片 4"/>
          <p:cNvPicPr>
            <a:picLocks noChangeAspect="1"/>
          </p:cNvPicPr>
          <p:nvPr/>
        </p:nvPicPr>
        <p:blipFill>
          <a:blip r:embed="rId18"/>
          <a:stretch>
            <a:fillRect/>
          </a:stretch>
        </p:blipFill>
        <p:spPr>
          <a:xfrm>
            <a:off x="6297596" y="3717055"/>
            <a:ext cx="4283930" cy="270690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6609398" y="2175118"/>
            <a:ext cx="1913392" cy="1913392"/>
          </a:xfrm>
          <a:prstGeom prst="ellipse">
            <a:avLst/>
          </a:prstGeom>
          <a:gradFill flip="none" rotWithShape="1">
            <a:gsLst>
              <a:gs pos="0">
                <a:schemeClr val="accent1">
                  <a:lumMod val="60000"/>
                  <a:lumOff val="40000"/>
                </a:schemeClr>
              </a:gs>
              <a:gs pos="100000">
                <a:schemeClr val="accent1">
                  <a:lumMod val="75000"/>
                  <a:alpha val="67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p:txBody>
      </p:sp>
      <p:grpSp>
        <p:nvGrpSpPr>
          <p:cNvPr id="32" name="组合 31"/>
          <p:cNvGrpSpPr/>
          <p:nvPr/>
        </p:nvGrpSpPr>
        <p:grpSpPr>
          <a:xfrm>
            <a:off x="3154566" y="4130877"/>
            <a:ext cx="5762554" cy="1730828"/>
            <a:chOff x="3102428" y="3755572"/>
            <a:chExt cx="5762554" cy="1730828"/>
          </a:xfrm>
        </p:grpSpPr>
        <p:cxnSp>
          <p:nvCxnSpPr>
            <p:cNvPr id="29" name="直接连接符 28"/>
            <p:cNvCxnSpPr/>
            <p:nvPr/>
          </p:nvCxnSpPr>
          <p:spPr>
            <a:xfrm>
              <a:off x="3102428" y="3755572"/>
              <a:ext cx="0" cy="173082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019799" y="3755572"/>
              <a:ext cx="0" cy="173082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8864982" y="3755572"/>
              <a:ext cx="0" cy="173082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6916012" y="2467476"/>
            <a:ext cx="1300163" cy="1300163"/>
            <a:chOff x="6868837" y="2467476"/>
            <a:chExt cx="1300163" cy="1300163"/>
          </a:xfrm>
        </p:grpSpPr>
        <p:sp>
          <p:nvSpPr>
            <p:cNvPr id="24" name="椭圆 23"/>
            <p:cNvSpPr/>
            <p:nvPr/>
          </p:nvSpPr>
          <p:spPr>
            <a:xfrm>
              <a:off x="6868837" y="2467476"/>
              <a:ext cx="1300163" cy="130016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p:txBody>
        </p:sp>
        <p:pic>
          <p:nvPicPr>
            <p:cNvPr id="50" name="图形 49"/>
            <p:cNvPicPr>
              <a:picLocks noChangeAspect="1"/>
            </p:cNvPicPr>
            <p:nvPr/>
          </p:nvPicPr>
          <p:blipFill>
            <a:blip r:embed="rId1" cstate="email"/>
            <a:stretch>
              <a:fillRect/>
            </a:stretch>
          </p:blipFill>
          <p:spPr>
            <a:xfrm>
              <a:off x="7214643" y="2805011"/>
              <a:ext cx="550429" cy="634015"/>
            </a:xfrm>
            <a:prstGeom prst="rect">
              <a:avLst/>
            </a:prstGeom>
          </p:spPr>
        </p:pic>
      </p:grpSp>
      <p:grpSp>
        <p:nvGrpSpPr>
          <p:cNvPr id="5" name="组合 4"/>
          <p:cNvGrpSpPr/>
          <p:nvPr/>
        </p:nvGrpSpPr>
        <p:grpSpPr>
          <a:xfrm>
            <a:off x="4023002" y="2467476"/>
            <a:ext cx="1300163" cy="1300163"/>
            <a:chOff x="4023002" y="2467476"/>
            <a:chExt cx="1300163" cy="1300163"/>
          </a:xfrm>
        </p:grpSpPr>
        <p:sp>
          <p:nvSpPr>
            <p:cNvPr id="23" name="椭圆 22"/>
            <p:cNvSpPr/>
            <p:nvPr/>
          </p:nvSpPr>
          <p:spPr>
            <a:xfrm>
              <a:off x="4023002" y="2467476"/>
              <a:ext cx="1300163" cy="130016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p:txBody>
        </p:sp>
        <p:pic>
          <p:nvPicPr>
            <p:cNvPr id="51" name="图形 50"/>
            <p:cNvPicPr>
              <a:picLocks noChangeAspect="1"/>
            </p:cNvPicPr>
            <p:nvPr/>
          </p:nvPicPr>
          <p:blipFill>
            <a:blip r:embed="rId2" cstate="email"/>
            <a:stretch>
              <a:fillRect/>
            </a:stretch>
          </p:blipFill>
          <p:spPr>
            <a:xfrm>
              <a:off x="4353995" y="2824061"/>
              <a:ext cx="638175" cy="638175"/>
            </a:xfrm>
            <a:prstGeom prst="rect">
              <a:avLst/>
            </a:prstGeom>
          </p:spPr>
        </p:pic>
      </p:grpSp>
      <p:grpSp>
        <p:nvGrpSpPr>
          <p:cNvPr id="2" name="组合 1"/>
          <p:cNvGrpSpPr/>
          <p:nvPr/>
        </p:nvGrpSpPr>
        <p:grpSpPr>
          <a:xfrm>
            <a:off x="1177167" y="2481733"/>
            <a:ext cx="1300163" cy="1300163"/>
            <a:chOff x="1177167" y="2337355"/>
            <a:chExt cx="1300163" cy="1300163"/>
          </a:xfrm>
        </p:grpSpPr>
        <p:sp>
          <p:nvSpPr>
            <p:cNvPr id="22" name="椭圆 21"/>
            <p:cNvSpPr/>
            <p:nvPr/>
          </p:nvSpPr>
          <p:spPr>
            <a:xfrm>
              <a:off x="1177167" y="2337355"/>
              <a:ext cx="1300163" cy="1300163"/>
            </a:xfrm>
            <a:prstGeom prst="ellipse">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p:txBody>
        </p:sp>
        <p:pic>
          <p:nvPicPr>
            <p:cNvPr id="52" name="图形 51"/>
            <p:cNvPicPr>
              <a:picLocks noChangeAspect="1"/>
            </p:cNvPicPr>
            <p:nvPr/>
          </p:nvPicPr>
          <p:blipFill>
            <a:blip r:embed="rId3" cstate="email"/>
            <a:stretch>
              <a:fillRect/>
            </a:stretch>
          </p:blipFill>
          <p:spPr>
            <a:xfrm>
              <a:off x="1482804" y="2708834"/>
              <a:ext cx="633116" cy="634015"/>
            </a:xfrm>
            <a:prstGeom prst="rect">
              <a:avLst/>
            </a:prstGeom>
          </p:spPr>
        </p:pic>
      </p:grpSp>
      <p:grpSp>
        <p:nvGrpSpPr>
          <p:cNvPr id="7" name="组合 6"/>
          <p:cNvGrpSpPr/>
          <p:nvPr/>
        </p:nvGrpSpPr>
        <p:grpSpPr>
          <a:xfrm>
            <a:off x="9714671" y="2467476"/>
            <a:ext cx="1300163" cy="1300163"/>
            <a:chOff x="9714671" y="2467476"/>
            <a:chExt cx="1300163" cy="1300163"/>
          </a:xfrm>
        </p:grpSpPr>
        <p:sp>
          <p:nvSpPr>
            <p:cNvPr id="25" name="椭圆 24"/>
            <p:cNvSpPr/>
            <p:nvPr/>
          </p:nvSpPr>
          <p:spPr>
            <a:xfrm>
              <a:off x="9714671" y="2467476"/>
              <a:ext cx="1300163" cy="130016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p:txBody>
        </p:sp>
        <p:pic>
          <p:nvPicPr>
            <p:cNvPr id="53" name="图形 52"/>
            <p:cNvPicPr>
              <a:picLocks noChangeAspect="1"/>
            </p:cNvPicPr>
            <p:nvPr/>
          </p:nvPicPr>
          <p:blipFill>
            <a:blip r:embed="rId2" cstate="email"/>
            <a:stretch>
              <a:fillRect/>
            </a:stretch>
          </p:blipFill>
          <p:spPr>
            <a:xfrm>
              <a:off x="10042056" y="2824061"/>
              <a:ext cx="638175" cy="638175"/>
            </a:xfrm>
            <a:prstGeom prst="rect">
              <a:avLst/>
            </a:prstGeom>
          </p:spPr>
        </p:pic>
      </p:grpSp>
      <p:grpSp>
        <p:nvGrpSpPr>
          <p:cNvPr id="4" name="组合 3"/>
          <p:cNvGrpSpPr/>
          <p:nvPr/>
        </p:nvGrpSpPr>
        <p:grpSpPr>
          <a:xfrm>
            <a:off x="7796463" y="964934"/>
            <a:ext cx="4049551" cy="873366"/>
            <a:chOff x="7796463" y="964934"/>
            <a:chExt cx="4049551" cy="873366"/>
          </a:xfrm>
        </p:grpSpPr>
        <p:sp>
          <p:nvSpPr>
            <p:cNvPr id="33" name="文本框 32"/>
            <p:cNvSpPr txBox="1"/>
            <p:nvPr/>
          </p:nvSpPr>
          <p:spPr>
            <a:xfrm>
              <a:off x="8405870" y="964934"/>
              <a:ext cx="344014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srgbClr val="003F87"/>
                  </a:solidFill>
                  <a:effectLst/>
                  <a:uLnTx/>
                  <a:uFillTx/>
                  <a:latin typeface="微软雅黑" panose="020B0503020204020204" charset="-122"/>
                  <a:ea typeface="微软雅黑" panose="020B0503020204020204" charset="-122"/>
                  <a:cs typeface="+mn-cs"/>
                </a:rPr>
                <a:t>CONTENT</a:t>
              </a:r>
              <a:endParaRPr kumimoji="0" lang="zh-CN" altLang="en-US" sz="4800" b="0" i="0" u="none" strike="noStrike" kern="1200" cap="none" spc="0" normalizeH="0" baseline="0" noProof="0" dirty="0">
                <a:ln>
                  <a:noFill/>
                </a:ln>
                <a:solidFill>
                  <a:srgbClr val="003F87"/>
                </a:solidFill>
                <a:effectLst/>
                <a:uLnTx/>
                <a:uFillTx/>
                <a:latin typeface="微软雅黑" panose="020B0503020204020204" charset="-122"/>
                <a:ea typeface="微软雅黑" panose="020B0503020204020204" charset="-122"/>
                <a:cs typeface="+mn-cs"/>
              </a:endParaRPr>
            </a:p>
          </p:txBody>
        </p:sp>
        <p:cxnSp>
          <p:nvCxnSpPr>
            <p:cNvPr id="35" name="直接连接符 34"/>
            <p:cNvCxnSpPr/>
            <p:nvPr/>
          </p:nvCxnSpPr>
          <p:spPr>
            <a:xfrm flipH="1">
              <a:off x="7796463" y="1838300"/>
              <a:ext cx="3607861"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544175" y="1762998"/>
              <a:ext cx="86015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38" name="图形 37"/>
          <p:cNvPicPr>
            <a:picLocks noChangeAspect="1"/>
          </p:cNvPicPr>
          <p:nvPr/>
        </p:nvPicPr>
        <p:blipFill>
          <a:blip r:embed="rId4"/>
          <a:stretch>
            <a:fillRect/>
          </a:stretch>
        </p:blipFill>
        <p:spPr>
          <a:xfrm>
            <a:off x="402150" y="365509"/>
            <a:ext cx="2161308" cy="599425"/>
          </a:xfrm>
          <a:prstGeom prst="rect">
            <a:avLst/>
          </a:prstGeom>
        </p:spPr>
      </p:pic>
      <p:grpSp>
        <p:nvGrpSpPr>
          <p:cNvPr id="39" name="组合 38"/>
          <p:cNvGrpSpPr/>
          <p:nvPr/>
        </p:nvGrpSpPr>
        <p:grpSpPr>
          <a:xfrm>
            <a:off x="0" y="-10804"/>
            <a:ext cx="12196631" cy="2127749"/>
            <a:chOff x="-4632" y="-1"/>
            <a:chExt cx="12196631" cy="2127749"/>
          </a:xfrm>
        </p:grpSpPr>
        <p:sp>
          <p:nvSpPr>
            <p:cNvPr id="40" name="任意多边形: 形状 10"/>
            <p:cNvSpPr/>
            <p:nvPr/>
          </p:nvSpPr>
          <p:spPr>
            <a:xfrm flipV="1">
              <a:off x="0" y="1684"/>
              <a:ext cx="12191999" cy="2126064"/>
            </a:xfrm>
            <a:custGeom>
              <a:avLst/>
              <a:gdLst>
                <a:gd name="connsiteX0" fmla="*/ 0 w 12191999"/>
                <a:gd name="connsiteY0" fmla="*/ 2126064 h 2126064"/>
                <a:gd name="connsiteX1" fmla="*/ 12191999 w 12191999"/>
                <a:gd name="connsiteY1" fmla="*/ 2126064 h 2126064"/>
                <a:gd name="connsiteX2" fmla="*/ 0 w 12191999"/>
                <a:gd name="connsiteY2" fmla="*/ 0 h 2126064"/>
              </a:gdLst>
              <a:ahLst/>
              <a:cxnLst>
                <a:cxn ang="0">
                  <a:pos x="connsiteX0" y="connsiteY0"/>
                </a:cxn>
                <a:cxn ang="0">
                  <a:pos x="connsiteX1" y="connsiteY1"/>
                </a:cxn>
                <a:cxn ang="0">
                  <a:pos x="connsiteX2" y="connsiteY2"/>
                </a:cxn>
              </a:cxnLst>
              <a:rect l="l" t="t" r="r" b="b"/>
              <a:pathLst>
                <a:path w="12191999" h="2126064">
                  <a:moveTo>
                    <a:pt x="0" y="2126064"/>
                  </a:moveTo>
                  <a:lnTo>
                    <a:pt x="12191999" y="2126064"/>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Light" panose="020B0502040204020203" charset="-122"/>
                <a:cs typeface="+mn-cs"/>
              </a:endParaRPr>
            </a:p>
          </p:txBody>
        </p:sp>
        <p:sp>
          <p:nvSpPr>
            <p:cNvPr id="56" name="任意多边形: 形状 19"/>
            <p:cNvSpPr/>
            <p:nvPr/>
          </p:nvSpPr>
          <p:spPr>
            <a:xfrm flipV="1">
              <a:off x="-4632" y="-1"/>
              <a:ext cx="845081" cy="695700"/>
            </a:xfrm>
            <a:custGeom>
              <a:avLst/>
              <a:gdLst>
                <a:gd name="connsiteX0" fmla="*/ 0 w 845081"/>
                <a:gd name="connsiteY0" fmla="*/ 695700 h 695700"/>
                <a:gd name="connsiteX1" fmla="*/ 845081 w 845081"/>
                <a:gd name="connsiteY1" fmla="*/ 695700 h 695700"/>
                <a:gd name="connsiteX2" fmla="*/ 0 w 845081"/>
                <a:gd name="connsiteY2" fmla="*/ 0 h 695700"/>
                <a:gd name="connsiteX3" fmla="*/ 0 w 845081"/>
                <a:gd name="connsiteY3" fmla="*/ 695700 h 695700"/>
              </a:gdLst>
              <a:ahLst/>
              <a:cxnLst>
                <a:cxn ang="0">
                  <a:pos x="connsiteX0" y="connsiteY0"/>
                </a:cxn>
                <a:cxn ang="0">
                  <a:pos x="connsiteX1" y="connsiteY1"/>
                </a:cxn>
                <a:cxn ang="0">
                  <a:pos x="connsiteX2" y="connsiteY2"/>
                </a:cxn>
                <a:cxn ang="0">
                  <a:pos x="connsiteX3" y="connsiteY3"/>
                </a:cxn>
              </a:cxnLst>
              <a:rect l="l" t="t" r="r" b="b"/>
              <a:pathLst>
                <a:path w="845081" h="695700">
                  <a:moveTo>
                    <a:pt x="0" y="695700"/>
                  </a:moveTo>
                  <a:lnTo>
                    <a:pt x="845081" y="695700"/>
                  </a:lnTo>
                  <a:lnTo>
                    <a:pt x="0" y="0"/>
                  </a:lnTo>
                  <a:lnTo>
                    <a:pt x="0" y="695700"/>
                  </a:lnTo>
                  <a:close/>
                </a:path>
              </a:pathLst>
            </a:cu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Light" panose="020B0502040204020203" charset="-122"/>
                <a:cs typeface="+mn-cs"/>
              </a:endParaRPr>
            </a:p>
          </p:txBody>
        </p:sp>
        <p:sp>
          <p:nvSpPr>
            <p:cNvPr id="57" name="任意多边形: 形状 18"/>
            <p:cNvSpPr/>
            <p:nvPr/>
          </p:nvSpPr>
          <p:spPr>
            <a:xfrm flipV="1">
              <a:off x="2569944" y="9621"/>
              <a:ext cx="7642459" cy="1665174"/>
            </a:xfrm>
            <a:custGeom>
              <a:avLst/>
              <a:gdLst>
                <a:gd name="connsiteX0" fmla="*/ 2049597 w 7784426"/>
                <a:gd name="connsiteY0" fmla="*/ 1687299 h 1687299"/>
                <a:gd name="connsiteX1" fmla="*/ 7784426 w 7784426"/>
                <a:gd name="connsiteY1" fmla="*/ 1687299 h 1687299"/>
                <a:gd name="connsiteX2" fmla="*/ 7276089 w 7784426"/>
                <a:gd name="connsiteY2" fmla="*/ 1268818 h 1687299"/>
                <a:gd name="connsiteX3" fmla="*/ 0 w 7784426"/>
                <a:gd name="connsiteY3" fmla="*/ 0 h 1687299"/>
                <a:gd name="connsiteX4" fmla="*/ 2049597 w 7784426"/>
                <a:gd name="connsiteY4" fmla="*/ 1687299 h 1687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4426" h="1687299">
                  <a:moveTo>
                    <a:pt x="2049597" y="1687299"/>
                  </a:moveTo>
                  <a:lnTo>
                    <a:pt x="7784426" y="1687299"/>
                  </a:lnTo>
                  <a:lnTo>
                    <a:pt x="7276089" y="1268818"/>
                  </a:lnTo>
                  <a:lnTo>
                    <a:pt x="0" y="0"/>
                  </a:lnTo>
                  <a:lnTo>
                    <a:pt x="2049597" y="1687299"/>
                  </a:lnTo>
                  <a:close/>
                </a:path>
              </a:pathLst>
            </a:cu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Light" panose="020B0502040204020203" charset="-122"/>
                <a:cs typeface="+mn-cs"/>
              </a:endParaRPr>
            </a:p>
          </p:txBody>
        </p:sp>
      </p:grpSp>
      <p:pic>
        <p:nvPicPr>
          <p:cNvPr id="58" name="图形 37"/>
          <p:cNvPicPr>
            <a:picLocks noChangeAspect="1"/>
          </p:cNvPicPr>
          <p:nvPr/>
        </p:nvPicPr>
        <p:blipFill>
          <a:blip r:embed="rId4"/>
          <a:stretch>
            <a:fillRect/>
          </a:stretch>
        </p:blipFill>
        <p:spPr>
          <a:xfrm>
            <a:off x="406782" y="354706"/>
            <a:ext cx="2161308" cy="599425"/>
          </a:xfrm>
          <a:prstGeom prst="rect">
            <a:avLst/>
          </a:prstGeom>
        </p:spPr>
      </p:pic>
      <p:sp>
        <p:nvSpPr>
          <p:cNvPr id="3" name="文本框 2"/>
          <p:cNvSpPr txBox="1"/>
          <p:nvPr>
            <p:custDataLst>
              <p:tags r:id="rId5"/>
            </p:custDataLst>
          </p:nvPr>
        </p:nvSpPr>
        <p:spPr>
          <a:xfrm>
            <a:off x="570230" y="4428490"/>
            <a:ext cx="2385695" cy="39878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Introduction</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8" name="组合 7"/>
          <p:cNvGrpSpPr/>
          <p:nvPr/>
        </p:nvGrpSpPr>
        <p:grpSpPr>
          <a:xfrm>
            <a:off x="3055559" y="4428336"/>
            <a:ext cx="3235048" cy="1234382"/>
            <a:chOff x="209724" y="4394568"/>
            <a:chExt cx="3235048" cy="1234382"/>
          </a:xfrm>
        </p:grpSpPr>
        <p:sp>
          <p:nvSpPr>
            <p:cNvPr id="9" name="文本框 8"/>
            <p:cNvSpPr txBox="1"/>
            <p:nvPr>
              <p:custDataLst>
                <p:tags r:id="rId6"/>
              </p:custDataLst>
            </p:nvPr>
          </p:nvSpPr>
          <p:spPr>
            <a:xfrm>
              <a:off x="606377" y="4394568"/>
              <a:ext cx="2385970" cy="70675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Algorithm</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p:cNvSpPr txBox="1"/>
            <p:nvPr>
              <p:custDataLst>
                <p:tags r:id="rId7"/>
              </p:custDataLst>
            </p:nvPr>
          </p:nvSpPr>
          <p:spPr>
            <a:xfrm>
              <a:off x="209724" y="4699310"/>
              <a:ext cx="3235048" cy="929640"/>
            </a:xfrm>
            <a:prstGeom prst="rect">
              <a:avLst/>
            </a:prstGeom>
            <a:noFill/>
          </p:spPr>
          <p:txBody>
            <a:bodyPr wrap="square" rtlCol="0">
              <a:spAutoFit/>
            </a:bodyPr>
            <a:p>
              <a:pPr marL="0" marR="0" lvl="0" indent="0" algn="ctr" defTabSz="914400"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endParaRPr>
            </a:p>
            <a:p>
              <a:pPr marL="457200" marR="0" lvl="1" indent="0" algn="l" defTabSz="914400"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rPr>
                <a:t>    - approximate radio</a:t>
              </a:r>
              <a:endPar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endParaRPr>
            </a:p>
            <a:p>
              <a:pPr marL="457200" marR="0" lvl="1" indent="0" algn="l" defTabSz="914400"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rPr>
                <a:t>    - time complexity</a:t>
              </a:r>
              <a:endPar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endParaRPr>
            </a:p>
          </p:txBody>
        </p:sp>
      </p:grpSp>
      <p:sp>
        <p:nvSpPr>
          <p:cNvPr id="11" name="文本框 10"/>
          <p:cNvSpPr txBox="1"/>
          <p:nvPr>
            <p:custDataLst>
              <p:tags r:id="rId8"/>
            </p:custDataLst>
          </p:nvPr>
        </p:nvSpPr>
        <p:spPr>
          <a:xfrm>
            <a:off x="6334760" y="4449445"/>
            <a:ext cx="2385695" cy="39878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Test</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2" name="文本框 11"/>
          <p:cNvSpPr txBox="1"/>
          <p:nvPr>
            <p:custDataLst>
              <p:tags r:id="rId9"/>
            </p:custDataLst>
          </p:nvPr>
        </p:nvSpPr>
        <p:spPr>
          <a:xfrm>
            <a:off x="6071870" y="4660900"/>
            <a:ext cx="3235325" cy="1969770"/>
          </a:xfrm>
          <a:prstGeom prst="rect">
            <a:avLst/>
          </a:prstGeom>
          <a:noFill/>
        </p:spPr>
        <p:txBody>
          <a:bodyPr wrap="square" rtlCol="0">
            <a:noAutofit/>
          </a:bodyPr>
          <a:p>
            <a:pPr marL="0" marR="0" lvl="0" indent="0" algn="ctr" defTabSz="914400"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rPr>
              <a:t>- random width and height</a:t>
            </a:r>
            <a:endPar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endParaRPr>
          </a:p>
          <a:p>
            <a:pPr marL="457200" marR="0" lvl="1" indent="0" algn="l" defTabSz="914400"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rPr>
              <a:t>- Square sequence</a:t>
            </a:r>
            <a:endPar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endParaRPr>
          </a:p>
          <a:p>
            <a:pPr marL="457200" marR="0" lvl="1" indent="0" algn="l" defTabSz="914400"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rPr>
              <a:t>- Literature-offered</a:t>
            </a:r>
            <a:endPar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endParaRPr>
          </a:p>
          <a:p>
            <a:pPr marL="457200" marR="0" lvl="1" indent="0" algn="l" defTabSz="914400"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rPr>
              <a:t>- tetrominos</a:t>
            </a:r>
            <a:endPar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endParaRPr>
          </a:p>
        </p:txBody>
      </p:sp>
      <p:sp>
        <p:nvSpPr>
          <p:cNvPr id="14" name="文本框 13"/>
          <p:cNvSpPr txBox="1"/>
          <p:nvPr>
            <p:custDataLst>
              <p:tags r:id="rId10"/>
            </p:custDataLst>
          </p:nvPr>
        </p:nvSpPr>
        <p:spPr>
          <a:xfrm>
            <a:off x="9187815" y="4472305"/>
            <a:ext cx="2385695" cy="3987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Conclusion</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1000" tmFilter="0, 0; .2, .5; .8, .5; 1, 0"/>
                                        <p:tgtEl>
                                          <p:spTgt spid="37"/>
                                        </p:tgtEl>
                                      </p:cBhvr>
                                    </p:animEffect>
                                    <p:animScale>
                                      <p:cBhvr>
                                        <p:cTn id="7" dur="500" autoRev="1" fill="hold"/>
                                        <p:tgtEl>
                                          <p:spTgt spid="3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 y="481263"/>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微软雅黑 Light" panose="020B0502040204020203" charset="-122"/>
              <a:ea typeface="微软雅黑 Light" panose="020B0502040204020203" charset="-122"/>
              <a:cs typeface="+mn-cs"/>
            </a:endParaRPr>
          </a:p>
        </p:txBody>
      </p:sp>
      <p:pic>
        <p:nvPicPr>
          <p:cNvPr id="27" name="图形 26"/>
          <p:cNvPicPr>
            <a:picLocks noChangeAspect="1"/>
          </p:cNvPicPr>
          <p:nvPr/>
        </p:nvPicPr>
        <p:blipFill>
          <a:blip r:embed="rId1"/>
          <a:stretch>
            <a:fillRect/>
          </a:stretch>
        </p:blipFill>
        <p:spPr>
          <a:xfrm>
            <a:off x="473661" y="98896"/>
            <a:ext cx="1251222" cy="347019"/>
          </a:xfrm>
          <a:prstGeom prst="rect">
            <a:avLst/>
          </a:prstGeom>
        </p:spPr>
      </p:pic>
      <p:pic>
        <p:nvPicPr>
          <p:cNvPr id="2" name="图片 1" descr="visualization"/>
          <p:cNvPicPr>
            <a:picLocks noChangeAspect="1"/>
          </p:cNvPicPr>
          <p:nvPr/>
        </p:nvPicPr>
        <p:blipFill>
          <a:blip r:embed="rId2"/>
          <a:stretch>
            <a:fillRect/>
          </a:stretch>
        </p:blipFill>
        <p:spPr>
          <a:xfrm>
            <a:off x="1518920" y="965200"/>
            <a:ext cx="8568690" cy="5521960"/>
          </a:xfrm>
          <a:prstGeom prst="rect">
            <a:avLst/>
          </a:prstGeom>
        </p:spPr>
      </p:pic>
      <p:grpSp>
        <p:nvGrpSpPr>
          <p:cNvPr id="3" name="组合 2"/>
          <p:cNvGrpSpPr/>
          <p:nvPr/>
        </p:nvGrpSpPr>
        <p:grpSpPr>
          <a:xfrm>
            <a:off x="7736138" y="965200"/>
            <a:ext cx="4050097" cy="873100"/>
            <a:chOff x="924" y="1986"/>
            <a:chExt cx="6378" cy="1375"/>
          </a:xfrm>
        </p:grpSpPr>
        <p:sp>
          <p:nvSpPr>
            <p:cNvPr id="33" name="文本框 32"/>
            <p:cNvSpPr txBox="1"/>
            <p:nvPr>
              <p:custDataLst>
                <p:tags r:id="rId3"/>
              </p:custDataLst>
            </p:nvPr>
          </p:nvSpPr>
          <p:spPr>
            <a:xfrm>
              <a:off x="1148" y="1986"/>
              <a:ext cx="6154" cy="1210"/>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dirty="0">
                  <a:ln>
                    <a:noFill/>
                  </a:ln>
                  <a:solidFill>
                    <a:srgbClr val="003F87"/>
                  </a:solidFill>
                  <a:effectLst/>
                  <a:uLnTx/>
                  <a:uFillTx/>
                  <a:latin typeface="微软雅黑" panose="020B0503020204020204" charset="-122"/>
                  <a:ea typeface="微软雅黑" panose="020B0503020204020204" charset="-122"/>
                  <a:cs typeface="+mn-cs"/>
                </a:rPr>
                <a:t>Visualization</a:t>
              </a:r>
              <a:endParaRPr kumimoji="0" lang="zh-CN" altLang="en-US" sz="4400" b="0" i="0" u="none" strike="noStrike" kern="1200" cap="none" spc="0" normalizeH="0" baseline="0" noProof="0" dirty="0">
                <a:ln>
                  <a:noFill/>
                </a:ln>
                <a:solidFill>
                  <a:srgbClr val="003F87"/>
                </a:solidFill>
                <a:effectLst/>
                <a:uLnTx/>
                <a:uFillTx/>
                <a:latin typeface="微软雅黑" panose="020B0503020204020204" charset="-122"/>
                <a:ea typeface="微软雅黑" panose="020B0503020204020204" charset="-122"/>
                <a:cs typeface="+mn-cs"/>
              </a:endParaRPr>
            </a:p>
          </p:txBody>
        </p:sp>
        <p:cxnSp>
          <p:nvCxnSpPr>
            <p:cNvPr id="35" name="直接连接符 34"/>
            <p:cNvCxnSpPr/>
            <p:nvPr>
              <p:custDataLst>
                <p:tags r:id="rId4"/>
              </p:custDataLst>
            </p:nvPr>
          </p:nvCxnSpPr>
          <p:spPr>
            <a:xfrm flipH="1">
              <a:off x="924" y="3361"/>
              <a:ext cx="5682"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custDataLst>
                <p:tags r:id="rId5"/>
              </p:custDataLst>
            </p:nvPr>
          </p:nvCxnSpPr>
          <p:spPr>
            <a:xfrm flipH="1">
              <a:off x="5251" y="3242"/>
              <a:ext cx="135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4968875" y="67945"/>
            <a:ext cx="6468110" cy="384810"/>
            <a:chOff x="7825" y="107"/>
            <a:chExt cx="10186" cy="606"/>
          </a:xfrm>
        </p:grpSpPr>
        <p:sp>
          <p:nvSpPr>
            <p:cNvPr id="13" name="矩形 12"/>
            <p:cNvSpPr/>
            <p:nvPr>
              <p:custDataLst>
                <p:tags r:id="rId6"/>
              </p:custDataLst>
            </p:nvPr>
          </p:nvSpPr>
          <p:spPr>
            <a:xfrm>
              <a:off x="13555" y="174"/>
              <a:ext cx="2065" cy="486"/>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Light" panose="020B0502040204020203" charset="-122"/>
                <a:cs typeface="+mn-cs"/>
              </a:endParaRPr>
            </a:p>
          </p:txBody>
        </p:sp>
        <p:grpSp>
          <p:nvGrpSpPr>
            <p:cNvPr id="5" name="组合 4"/>
            <p:cNvGrpSpPr/>
            <p:nvPr/>
          </p:nvGrpSpPr>
          <p:grpSpPr>
            <a:xfrm>
              <a:off x="7825" y="107"/>
              <a:ext cx="10187" cy="606"/>
              <a:chOff x="4968974" y="68190"/>
              <a:chExt cx="6468745" cy="385086"/>
            </a:xfrm>
          </p:grpSpPr>
          <p:sp>
            <p:nvSpPr>
              <p:cNvPr id="6" name="文本框 5"/>
              <p:cNvSpPr txBox="1"/>
              <p:nvPr>
                <p:custDataLst>
                  <p:tags r:id="rId7"/>
                </p:custDataLst>
              </p:nvPr>
            </p:nvSpPr>
            <p:spPr>
              <a:xfrm>
                <a:off x="4968974" y="68190"/>
                <a:ext cx="1578610" cy="36830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Introduction</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sp>
            <p:nvSpPr>
              <p:cNvPr id="8" name="文本框 7"/>
              <p:cNvSpPr txBox="1"/>
              <p:nvPr>
                <p:custDataLst>
                  <p:tags r:id="rId8"/>
                </p:custDataLst>
              </p:nvPr>
            </p:nvSpPr>
            <p:spPr>
              <a:xfrm>
                <a:off x="8676565" y="84976"/>
                <a:ext cx="1130968" cy="36830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bg1"/>
                    </a:solidFill>
                    <a:effectLst/>
                    <a:uLnTx/>
                    <a:uFillTx/>
                    <a:latin typeface="微软雅黑 Light" panose="020B0502040204020203" charset="-122"/>
                    <a:ea typeface="微软雅黑 Light" panose="020B0502040204020203" charset="-122"/>
                    <a:cs typeface="+mn-cs"/>
                  </a:rPr>
                  <a:t>Test</a:t>
                </a:r>
                <a:endParaRPr kumimoji="0" lang="en-US" altLang="zh-CN" sz="1800" b="0" i="0" u="none" strike="noStrike" kern="1200" cap="none" spc="0" normalizeH="0" baseline="0" noProof="0" dirty="0">
                  <a:ln>
                    <a:noFill/>
                  </a:ln>
                  <a:solidFill>
                    <a:schemeClr val="bg1"/>
                  </a:solidFill>
                  <a:effectLst/>
                  <a:uLnTx/>
                  <a:uFillTx/>
                  <a:latin typeface="微软雅黑 Light" panose="020B0502040204020203" charset="-122"/>
                  <a:ea typeface="微软雅黑 Light" panose="020B0502040204020203" charset="-122"/>
                  <a:cs typeface="+mn-cs"/>
                </a:endParaRPr>
              </a:p>
            </p:txBody>
          </p:sp>
          <p:sp>
            <p:nvSpPr>
              <p:cNvPr id="9" name="文本框 8"/>
              <p:cNvSpPr txBox="1"/>
              <p:nvPr>
                <p:custDataLst>
                  <p:tags r:id="rId9"/>
                </p:custDataLst>
              </p:nvPr>
            </p:nvSpPr>
            <p:spPr>
              <a:xfrm>
                <a:off x="10001984" y="84700"/>
                <a:ext cx="1435735" cy="36830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Conclusion</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grpSp>
            <p:nvGrpSpPr>
              <p:cNvPr id="20" name="组合 19"/>
              <p:cNvGrpSpPr/>
              <p:nvPr/>
            </p:nvGrpSpPr>
            <p:grpSpPr>
              <a:xfrm>
                <a:off x="6791404" y="159486"/>
                <a:ext cx="3296092" cy="209852"/>
                <a:chOff x="6358270" y="115009"/>
                <a:chExt cx="3296092" cy="307494"/>
              </a:xfrm>
            </p:grpSpPr>
            <p:cxnSp>
              <p:nvCxnSpPr>
                <p:cNvPr id="21" name="直接连接符 20"/>
                <p:cNvCxnSpPr/>
                <p:nvPr>
                  <p:custDataLst>
                    <p:tags r:id="rId10"/>
                  </p:custDataLst>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11"/>
                  </p:custDataLst>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12"/>
                  </p:custDataLst>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10" name="文本框 9"/>
            <p:cNvSpPr txBox="1"/>
            <p:nvPr>
              <p:custDataLst>
                <p:tags r:id="rId13"/>
              </p:custDataLst>
            </p:nvPr>
          </p:nvSpPr>
          <p:spPr>
            <a:xfrm>
              <a:off x="10901" y="133"/>
              <a:ext cx="2183" cy="580"/>
            </a:xfrm>
            <a:prstGeom prst="rect">
              <a:avLst/>
            </a:prstGeom>
            <a:noFill/>
          </p:spPr>
          <p:txBody>
            <a:bodyPr wrap="square" rtlCol="0">
              <a:spAutoFit/>
            </a:bodyPr>
            <a:p>
              <a:pPr marL="0" marR="0" lvl="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Algorithm</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 y="481263"/>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微软雅黑 Light" panose="020B0502040204020203" charset="-122"/>
              <a:ea typeface="微软雅黑 Light" panose="020B0502040204020203" charset="-122"/>
              <a:cs typeface="+mn-cs"/>
            </a:endParaRPr>
          </a:p>
        </p:txBody>
      </p:sp>
      <p:pic>
        <p:nvPicPr>
          <p:cNvPr id="27" name="图形 26"/>
          <p:cNvPicPr>
            <a:picLocks noChangeAspect="1"/>
          </p:cNvPicPr>
          <p:nvPr/>
        </p:nvPicPr>
        <p:blipFill>
          <a:blip r:embed="rId1"/>
          <a:stretch>
            <a:fillRect/>
          </a:stretch>
        </p:blipFill>
        <p:spPr>
          <a:xfrm>
            <a:off x="473661" y="98896"/>
            <a:ext cx="1251222" cy="347019"/>
          </a:xfrm>
          <a:prstGeom prst="rect">
            <a:avLst/>
          </a:prstGeom>
        </p:spPr>
      </p:pic>
      <p:grpSp>
        <p:nvGrpSpPr>
          <p:cNvPr id="3" name="组合 2"/>
          <p:cNvGrpSpPr/>
          <p:nvPr/>
        </p:nvGrpSpPr>
        <p:grpSpPr>
          <a:xfrm>
            <a:off x="7736138" y="980440"/>
            <a:ext cx="3608130" cy="857860"/>
            <a:chOff x="924" y="2010"/>
            <a:chExt cx="5682" cy="1351"/>
          </a:xfrm>
        </p:grpSpPr>
        <p:sp>
          <p:nvSpPr>
            <p:cNvPr id="33" name="文本框 32"/>
            <p:cNvSpPr txBox="1"/>
            <p:nvPr>
              <p:custDataLst>
                <p:tags r:id="rId2"/>
              </p:custDataLst>
            </p:nvPr>
          </p:nvSpPr>
          <p:spPr>
            <a:xfrm>
              <a:off x="1188" y="2010"/>
              <a:ext cx="5418" cy="1113"/>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solidFill>
                    <a:srgbClr val="003F87"/>
                  </a:solidFill>
                  <a:effectLst/>
                  <a:uLnTx/>
                  <a:uFillTx/>
                  <a:latin typeface="微软雅黑" panose="020B0503020204020204" charset="-122"/>
                  <a:ea typeface="微软雅黑" panose="020B0503020204020204" charset="-122"/>
                  <a:cs typeface="+mn-cs"/>
                </a:rPr>
                <a:t>running time</a:t>
              </a:r>
              <a:endParaRPr kumimoji="0" lang="en-US" altLang="zh-CN" sz="4000" b="0" i="0" u="none" strike="noStrike" kern="1200" cap="none" spc="0" normalizeH="0" baseline="0" noProof="0" dirty="0">
                <a:ln>
                  <a:noFill/>
                </a:ln>
                <a:solidFill>
                  <a:srgbClr val="003F87"/>
                </a:solidFill>
                <a:effectLst/>
                <a:uLnTx/>
                <a:uFillTx/>
                <a:latin typeface="微软雅黑" panose="020B0503020204020204" charset="-122"/>
                <a:ea typeface="微软雅黑" panose="020B0503020204020204" charset="-122"/>
                <a:cs typeface="+mn-cs"/>
              </a:endParaRPr>
            </a:p>
          </p:txBody>
        </p:sp>
        <p:cxnSp>
          <p:nvCxnSpPr>
            <p:cNvPr id="35" name="直接连接符 34"/>
            <p:cNvCxnSpPr/>
            <p:nvPr>
              <p:custDataLst>
                <p:tags r:id="rId3"/>
              </p:custDataLst>
            </p:nvPr>
          </p:nvCxnSpPr>
          <p:spPr>
            <a:xfrm flipH="1">
              <a:off x="924" y="3361"/>
              <a:ext cx="5682"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custDataLst>
                <p:tags r:id="rId4"/>
              </p:custDataLst>
            </p:nvPr>
          </p:nvCxnSpPr>
          <p:spPr>
            <a:xfrm flipH="1">
              <a:off x="5251" y="3242"/>
              <a:ext cx="135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4968875" y="67945"/>
            <a:ext cx="6468110" cy="384810"/>
            <a:chOff x="7825" y="107"/>
            <a:chExt cx="10186" cy="606"/>
          </a:xfrm>
        </p:grpSpPr>
        <p:sp>
          <p:nvSpPr>
            <p:cNvPr id="13" name="矩形 12"/>
            <p:cNvSpPr/>
            <p:nvPr>
              <p:custDataLst>
                <p:tags r:id="rId5"/>
              </p:custDataLst>
            </p:nvPr>
          </p:nvSpPr>
          <p:spPr>
            <a:xfrm>
              <a:off x="13555" y="174"/>
              <a:ext cx="2065" cy="486"/>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Light" panose="020B0502040204020203" charset="-122"/>
                <a:cs typeface="+mn-cs"/>
              </a:endParaRPr>
            </a:p>
          </p:txBody>
        </p:sp>
        <p:grpSp>
          <p:nvGrpSpPr>
            <p:cNvPr id="5" name="组合 4"/>
            <p:cNvGrpSpPr/>
            <p:nvPr/>
          </p:nvGrpSpPr>
          <p:grpSpPr>
            <a:xfrm>
              <a:off x="7825" y="107"/>
              <a:ext cx="10187" cy="606"/>
              <a:chOff x="4968974" y="68190"/>
              <a:chExt cx="6468745" cy="385086"/>
            </a:xfrm>
          </p:grpSpPr>
          <p:sp>
            <p:nvSpPr>
              <p:cNvPr id="6" name="文本框 5"/>
              <p:cNvSpPr txBox="1"/>
              <p:nvPr>
                <p:custDataLst>
                  <p:tags r:id="rId6"/>
                </p:custDataLst>
              </p:nvPr>
            </p:nvSpPr>
            <p:spPr>
              <a:xfrm>
                <a:off x="4968974" y="68190"/>
                <a:ext cx="1578610" cy="36830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Introduction</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sp>
            <p:nvSpPr>
              <p:cNvPr id="8" name="文本框 7"/>
              <p:cNvSpPr txBox="1"/>
              <p:nvPr>
                <p:custDataLst>
                  <p:tags r:id="rId7"/>
                </p:custDataLst>
              </p:nvPr>
            </p:nvSpPr>
            <p:spPr>
              <a:xfrm>
                <a:off x="8676565" y="84976"/>
                <a:ext cx="1130968" cy="36830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bg1"/>
                    </a:solidFill>
                    <a:effectLst/>
                    <a:uLnTx/>
                    <a:uFillTx/>
                    <a:latin typeface="微软雅黑 Light" panose="020B0502040204020203" charset="-122"/>
                    <a:ea typeface="微软雅黑 Light" panose="020B0502040204020203" charset="-122"/>
                    <a:cs typeface="+mn-cs"/>
                  </a:rPr>
                  <a:t>Test</a:t>
                </a:r>
                <a:endParaRPr kumimoji="0" lang="en-US" altLang="zh-CN" sz="1800" b="0" i="0" u="none" strike="noStrike" kern="1200" cap="none" spc="0" normalizeH="0" baseline="0" noProof="0" dirty="0">
                  <a:ln>
                    <a:noFill/>
                  </a:ln>
                  <a:solidFill>
                    <a:schemeClr val="bg1"/>
                  </a:solidFill>
                  <a:effectLst/>
                  <a:uLnTx/>
                  <a:uFillTx/>
                  <a:latin typeface="微软雅黑 Light" panose="020B0502040204020203" charset="-122"/>
                  <a:ea typeface="微软雅黑 Light" panose="020B0502040204020203" charset="-122"/>
                  <a:cs typeface="+mn-cs"/>
                </a:endParaRPr>
              </a:p>
            </p:txBody>
          </p:sp>
          <p:sp>
            <p:nvSpPr>
              <p:cNvPr id="9" name="文本框 8"/>
              <p:cNvSpPr txBox="1"/>
              <p:nvPr>
                <p:custDataLst>
                  <p:tags r:id="rId8"/>
                </p:custDataLst>
              </p:nvPr>
            </p:nvSpPr>
            <p:spPr>
              <a:xfrm>
                <a:off x="10001984" y="84700"/>
                <a:ext cx="1435735" cy="36830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Conclusion</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grpSp>
            <p:nvGrpSpPr>
              <p:cNvPr id="20" name="组合 19"/>
              <p:cNvGrpSpPr/>
              <p:nvPr/>
            </p:nvGrpSpPr>
            <p:grpSpPr>
              <a:xfrm>
                <a:off x="6791404" y="159486"/>
                <a:ext cx="3296092" cy="209852"/>
                <a:chOff x="6358270" y="115009"/>
                <a:chExt cx="3296092" cy="307494"/>
              </a:xfrm>
            </p:grpSpPr>
            <p:cxnSp>
              <p:nvCxnSpPr>
                <p:cNvPr id="21" name="直接连接符 20"/>
                <p:cNvCxnSpPr/>
                <p:nvPr>
                  <p:custDataLst>
                    <p:tags r:id="rId9"/>
                  </p:custDataLst>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10"/>
                  </p:custDataLst>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11"/>
                  </p:custDataLst>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10" name="文本框 9"/>
            <p:cNvSpPr txBox="1"/>
            <p:nvPr>
              <p:custDataLst>
                <p:tags r:id="rId12"/>
              </p:custDataLst>
            </p:nvPr>
          </p:nvSpPr>
          <p:spPr>
            <a:xfrm>
              <a:off x="10901" y="133"/>
              <a:ext cx="2183" cy="580"/>
            </a:xfrm>
            <a:prstGeom prst="rect">
              <a:avLst/>
            </a:prstGeom>
            <a:noFill/>
          </p:spPr>
          <p:txBody>
            <a:bodyPr wrap="square" rtlCol="0">
              <a:spAutoFit/>
            </a:bodyPr>
            <a:p>
              <a:pPr marL="0" marR="0" lvl="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Algorithm</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grpSp>
      <p:pic>
        <p:nvPicPr>
          <p:cNvPr id="7" name="图片 6"/>
          <p:cNvPicPr>
            <a:picLocks noChangeAspect="1"/>
          </p:cNvPicPr>
          <p:nvPr>
            <p:custDataLst>
              <p:tags r:id="rId13"/>
            </p:custDataLst>
          </p:nvPr>
        </p:nvPicPr>
        <p:blipFill>
          <a:blip r:embed="rId14"/>
          <a:stretch>
            <a:fillRect/>
          </a:stretch>
        </p:blipFill>
        <p:spPr>
          <a:xfrm>
            <a:off x="556895" y="2114550"/>
            <a:ext cx="8846185" cy="377761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 y="481263"/>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微软雅黑 Light" panose="020B0502040204020203" charset="-122"/>
              <a:ea typeface="微软雅黑 Light" panose="020B0502040204020203" charset="-122"/>
              <a:cs typeface="+mn-cs"/>
            </a:endParaRPr>
          </a:p>
        </p:txBody>
      </p:sp>
      <p:pic>
        <p:nvPicPr>
          <p:cNvPr id="27" name="图形 26"/>
          <p:cNvPicPr>
            <a:picLocks noChangeAspect="1"/>
          </p:cNvPicPr>
          <p:nvPr/>
        </p:nvPicPr>
        <p:blipFill>
          <a:blip r:embed="rId1"/>
          <a:stretch>
            <a:fillRect/>
          </a:stretch>
        </p:blipFill>
        <p:spPr>
          <a:xfrm>
            <a:off x="473661" y="98896"/>
            <a:ext cx="1251222" cy="347019"/>
          </a:xfrm>
          <a:prstGeom prst="rect">
            <a:avLst/>
          </a:prstGeom>
        </p:spPr>
      </p:pic>
      <p:grpSp>
        <p:nvGrpSpPr>
          <p:cNvPr id="57" name="组合 56"/>
          <p:cNvGrpSpPr/>
          <p:nvPr/>
        </p:nvGrpSpPr>
        <p:grpSpPr>
          <a:xfrm>
            <a:off x="7396011" y="1461968"/>
            <a:ext cx="4271415" cy="4754880"/>
            <a:chOff x="7396011" y="3139003"/>
            <a:chExt cx="4271415" cy="4754880"/>
          </a:xfrm>
        </p:grpSpPr>
        <p:grpSp>
          <p:nvGrpSpPr>
            <p:cNvPr id="58" name="组合 57"/>
            <p:cNvGrpSpPr/>
            <p:nvPr/>
          </p:nvGrpSpPr>
          <p:grpSpPr>
            <a:xfrm>
              <a:off x="8109521" y="3139003"/>
              <a:ext cx="3557905" cy="4754880"/>
              <a:chOff x="3525004" y="1557745"/>
              <a:chExt cx="3557905" cy="4754880"/>
            </a:xfrm>
          </p:grpSpPr>
          <p:sp>
            <p:nvSpPr>
              <p:cNvPr id="62" name="矩形 61"/>
              <p:cNvSpPr/>
              <p:nvPr/>
            </p:nvSpPr>
            <p:spPr>
              <a:xfrm>
                <a:off x="3525004" y="2432775"/>
                <a:ext cx="3416300" cy="3879850"/>
              </a:xfrm>
              <a:prstGeom prst="rect">
                <a:avLst/>
              </a:prstGeom>
            </p:spPr>
            <p:txBody>
              <a:bodyPr wrap="square">
                <a:no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sz="1600" b="0" i="0" u="none" strike="noStrike" kern="1200" cap="none" spc="0" normalizeH="0" baseline="0" noProof="0" dirty="0">
                    <a:ln>
                      <a:noFill/>
                    </a:ln>
                    <a:solidFill>
                      <a:srgbClr val="E7E6E6">
                        <a:lumMod val="10000"/>
                      </a:srgbClr>
                    </a:solidFill>
                    <a:effectLst/>
                    <a:uLnTx/>
                    <a:uFillTx/>
                    <a:latin typeface="微软雅黑" panose="020B0503020204020204" charset="-122"/>
                    <a:ea typeface="微软雅黑" panose="020B0503020204020204" charset="-122"/>
                    <a:cs typeface="+mn-cs"/>
                  </a:rPr>
                  <a:t>The BL and FFDH algorithms perform the best, maintaining low and less fluctuating approximation ratios. The NFDH and Sleator algorithms perform poorly at higher width factors but improve as the width factor decreases. The SP algorithm shows consistent performance but with a declining performance as the width factor decreases.</a:t>
                </a:r>
                <a:endParaRPr kumimoji="0" sz="1600" b="0" i="0" u="none" strike="noStrike" kern="1200" cap="none" spc="0" normalizeH="0" baseline="0" noProof="0" dirty="0">
                  <a:ln>
                    <a:noFill/>
                  </a:ln>
                  <a:solidFill>
                    <a:srgbClr val="E7E6E6">
                      <a:lumMod val="10000"/>
                    </a:srgbClr>
                  </a:solidFill>
                  <a:effectLst/>
                  <a:uLnTx/>
                  <a:uFillTx/>
                  <a:latin typeface="微软雅黑" panose="020B0503020204020204" charset="-122"/>
                  <a:ea typeface="微软雅黑" panose="020B0503020204020204" charset="-122"/>
                  <a:cs typeface="+mn-cs"/>
                </a:endParaRPr>
              </a:p>
            </p:txBody>
          </p:sp>
          <p:sp>
            <p:nvSpPr>
              <p:cNvPr id="63" name="矩形 62"/>
              <p:cNvSpPr/>
              <p:nvPr/>
            </p:nvSpPr>
            <p:spPr>
              <a:xfrm>
                <a:off x="3525004" y="1557745"/>
                <a:ext cx="3557905" cy="783590"/>
              </a:xfrm>
              <a:prstGeom prst="rect">
                <a:avLst/>
              </a:prstGeom>
            </p:spPr>
            <p:txBody>
              <a:bodyPr wrap="square">
                <a:spAutoFit/>
              </a:bodyPr>
              <a:lstStyle/>
              <a:p>
                <a:pPr marL="0" marR="0" lvl="0" indent="0" algn="l" defTabSz="914400" rtl="0" eaLnBrk="1" fontAlgn="auto" latinLnBrk="0" hangingPunct="1">
                  <a:lnSpc>
                    <a:spcPct val="100000"/>
                  </a:lnSpc>
                  <a:spcBef>
                    <a:spcPts val="600"/>
                  </a:spcBef>
                  <a:spcAft>
                    <a:spcPts val="0"/>
                  </a:spcAft>
                  <a:buClrTx/>
                  <a:buSzTx/>
                  <a:buFontTx/>
                  <a:buNone/>
                  <a:defRPr/>
                </a:pPr>
                <a:r>
                  <a:rPr kumimoji="0" lang="zh-CN" altLang="en-US" sz="2000" b="0" i="0" u="none" strike="noStrike" kern="1200" cap="none" spc="0" normalizeH="0" baseline="0" noProof="0" dirty="0">
                    <a:ln>
                      <a:noFill/>
                    </a:ln>
                    <a:solidFill>
                      <a:schemeClr val="accent1"/>
                    </a:solidFill>
                    <a:effectLst/>
                    <a:uLnTx/>
                    <a:uFillTx/>
                    <a:latin typeface="微软雅黑" panose="020B0503020204020204" charset="-122"/>
                    <a:ea typeface="微软雅黑" panose="020B0503020204020204" charset="-122"/>
                    <a:cs typeface="Segoe UI" panose="020B0502040204020203" pitchFamily="34" charset="0"/>
                  </a:rPr>
                  <a:t>Width factors </a:t>
                </a:r>
                <a:endParaRPr kumimoji="0" lang="zh-CN" altLang="en-US" sz="2000" b="0" i="0" u="none" strike="noStrike" kern="1200" cap="none" spc="0" normalizeH="0" baseline="0" noProof="0" dirty="0">
                  <a:ln>
                    <a:noFill/>
                  </a:ln>
                  <a:solidFill>
                    <a:schemeClr val="accent1"/>
                  </a:solidFill>
                  <a:effectLst/>
                  <a:uLnTx/>
                  <a:uFillTx/>
                  <a:latin typeface="微软雅黑" panose="020B0503020204020204" charset="-122"/>
                  <a:ea typeface="微软雅黑" panose="020B0503020204020204" charset="-122"/>
                  <a:cs typeface="Segoe UI" panose="020B0502040204020203" pitchFamily="34" charset="0"/>
                </a:endParaRPr>
              </a:p>
              <a:p>
                <a:pPr marL="0" marR="0" lvl="0" indent="0" algn="l" defTabSz="914400" rtl="0" eaLnBrk="1" fontAlgn="auto" latinLnBrk="0" hangingPunct="1">
                  <a:lnSpc>
                    <a:spcPct val="100000"/>
                  </a:lnSpc>
                  <a:spcBef>
                    <a:spcPts val="600"/>
                  </a:spcBef>
                  <a:spcAft>
                    <a:spcPts val="0"/>
                  </a:spcAft>
                  <a:buClrTx/>
                  <a:buSzTx/>
                  <a:buFontTx/>
                  <a:buNone/>
                  <a:defRPr/>
                </a:pPr>
                <a:r>
                  <a:rPr kumimoji="0" lang="zh-CN" altLang="en-US" sz="2000" b="0" i="0" u="none" strike="noStrike" kern="1200" cap="none" spc="0" normalizeH="0" baseline="0" noProof="0" dirty="0">
                    <a:ln>
                      <a:noFill/>
                    </a:ln>
                    <a:solidFill>
                      <a:schemeClr val="accent1"/>
                    </a:solidFill>
                    <a:effectLst/>
                    <a:uLnTx/>
                    <a:uFillTx/>
                    <a:latin typeface="微软雅黑" panose="020B0503020204020204" charset="-122"/>
                    <a:ea typeface="微软雅黑" panose="020B0503020204020204" charset="-122"/>
                    <a:cs typeface="Segoe UI" panose="020B0502040204020203" pitchFamily="34" charset="0"/>
                  </a:rPr>
                  <a:t>(by</a:t>
                </a:r>
                <a:r>
                  <a:rPr kumimoji="0" lang="en-US" altLang="zh-CN" sz="2000" b="0" i="0" u="none" strike="noStrike" kern="1200" cap="none" spc="0" normalizeH="0" baseline="0" noProof="0" dirty="0">
                    <a:ln>
                      <a:noFill/>
                    </a:ln>
                    <a:solidFill>
                      <a:schemeClr val="accent1"/>
                    </a:solidFill>
                    <a:effectLst/>
                    <a:uLnTx/>
                    <a:uFillTx/>
                    <a:latin typeface="微软雅黑" panose="020B0503020204020204" charset="-122"/>
                    <a:ea typeface="微软雅黑" panose="020B0503020204020204" charset="-122"/>
                    <a:cs typeface="Segoe UI" panose="020B0502040204020203" pitchFamily="34" charset="0"/>
                  </a:rPr>
                  <a:t> </a:t>
                </a:r>
                <a:r>
                  <a:rPr kumimoji="0" lang="zh-CN" altLang="en-US" sz="2000" b="0" i="0" u="none" strike="noStrike" kern="1200" cap="none" spc="0" normalizeH="0" baseline="0" noProof="0" dirty="0">
                    <a:ln>
                      <a:noFill/>
                    </a:ln>
                    <a:solidFill>
                      <a:schemeClr val="accent1"/>
                    </a:solidFill>
                    <a:effectLst/>
                    <a:uLnTx/>
                    <a:uFillTx/>
                    <a:latin typeface="微软雅黑" panose="020B0503020204020204" charset="-122"/>
                    <a:ea typeface="微软雅黑" panose="020B0503020204020204" charset="-122"/>
                    <a:cs typeface="Segoe UI" panose="020B0502040204020203" pitchFamily="34" charset="0"/>
                  </a:rPr>
                  <a:t>max(widths)/strip_width)</a:t>
                </a:r>
                <a:endParaRPr kumimoji="0" lang="zh-CN" altLang="en-US" sz="2000" b="0" i="0" u="none" strike="noStrike" kern="1200" cap="none" spc="0" normalizeH="0" baseline="0" noProof="0" dirty="0">
                  <a:ln>
                    <a:noFill/>
                  </a:ln>
                  <a:solidFill>
                    <a:schemeClr val="accent1"/>
                  </a:solidFill>
                  <a:effectLst/>
                  <a:uLnTx/>
                  <a:uFillTx/>
                  <a:latin typeface="微软雅黑" panose="020B0503020204020204" charset="-122"/>
                  <a:ea typeface="微软雅黑" panose="020B0503020204020204" charset="-122"/>
                  <a:cs typeface="Segoe UI" panose="020B0502040204020203" pitchFamily="34" charset="0"/>
                </a:endParaRPr>
              </a:p>
            </p:txBody>
          </p:sp>
        </p:grpSp>
        <p:grpSp>
          <p:nvGrpSpPr>
            <p:cNvPr id="59" name="组合 58"/>
            <p:cNvGrpSpPr/>
            <p:nvPr/>
          </p:nvGrpSpPr>
          <p:grpSpPr>
            <a:xfrm>
              <a:off x="7396011" y="3283344"/>
              <a:ext cx="504000" cy="504000"/>
              <a:chOff x="7352089" y="3107472"/>
              <a:chExt cx="681789" cy="681789"/>
            </a:xfrm>
          </p:grpSpPr>
          <p:sp>
            <p:nvSpPr>
              <p:cNvPr id="60" name="椭圆 59"/>
              <p:cNvSpPr/>
              <p:nvPr/>
            </p:nvSpPr>
            <p:spPr>
              <a:xfrm>
                <a:off x="7352089" y="3107472"/>
                <a:ext cx="681789" cy="681789"/>
              </a:xfrm>
              <a:prstGeom prst="ellipse">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E7E6E6">
                      <a:lumMod val="10000"/>
                    </a:srgbClr>
                  </a:solidFill>
                  <a:effectLst/>
                  <a:uLnTx/>
                  <a:uFillTx/>
                  <a:latin typeface="微软雅黑 Light" panose="020B0502040204020203" charset="-122"/>
                  <a:ea typeface="微软雅黑 Light" panose="020B0502040204020203" charset="-122"/>
                  <a:cs typeface="+mn-cs"/>
                </a:endParaRPr>
              </a:p>
            </p:txBody>
          </p:sp>
          <p:sp>
            <p:nvSpPr>
              <p:cNvPr id="61" name="Freeform 16"/>
              <p:cNvSpPr>
                <a:spLocks noEditPoints="1"/>
              </p:cNvSpPr>
              <p:nvPr/>
            </p:nvSpPr>
            <p:spPr bwMode="auto">
              <a:xfrm>
                <a:off x="7514605" y="3286623"/>
                <a:ext cx="366858" cy="333327"/>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E7E6E6">
                      <a:lumMod val="10000"/>
                    </a:srgbClr>
                  </a:solidFill>
                  <a:effectLst/>
                  <a:uLnTx/>
                  <a:uFillTx/>
                  <a:latin typeface="等线" panose="02010600030101010101" charset="-122"/>
                  <a:ea typeface="等线" panose="02010600030101010101" charset="-122"/>
                  <a:cs typeface="+mn-cs"/>
                </a:endParaRPr>
              </a:p>
            </p:txBody>
          </p:sp>
        </p:grpSp>
      </p:grpSp>
      <p:pic>
        <p:nvPicPr>
          <p:cNvPr id="2" name="图片 1" descr="width"/>
          <p:cNvPicPr>
            <a:picLocks noChangeAspect="1"/>
          </p:cNvPicPr>
          <p:nvPr/>
        </p:nvPicPr>
        <p:blipFill>
          <a:blip r:embed="rId2"/>
          <a:stretch>
            <a:fillRect/>
          </a:stretch>
        </p:blipFill>
        <p:spPr>
          <a:xfrm>
            <a:off x="749935" y="1067435"/>
            <a:ext cx="6041390" cy="4992370"/>
          </a:xfrm>
          <a:prstGeom prst="rect">
            <a:avLst/>
          </a:prstGeom>
        </p:spPr>
      </p:pic>
      <p:grpSp>
        <p:nvGrpSpPr>
          <p:cNvPr id="15" name="组合 14"/>
          <p:cNvGrpSpPr/>
          <p:nvPr/>
        </p:nvGrpSpPr>
        <p:grpSpPr>
          <a:xfrm>
            <a:off x="4968875" y="67945"/>
            <a:ext cx="6468110" cy="384810"/>
            <a:chOff x="7825" y="107"/>
            <a:chExt cx="10186" cy="606"/>
          </a:xfrm>
        </p:grpSpPr>
        <p:sp>
          <p:nvSpPr>
            <p:cNvPr id="13" name="矩形 12"/>
            <p:cNvSpPr/>
            <p:nvPr>
              <p:custDataLst>
                <p:tags r:id="rId3"/>
              </p:custDataLst>
            </p:nvPr>
          </p:nvSpPr>
          <p:spPr>
            <a:xfrm>
              <a:off x="13555" y="174"/>
              <a:ext cx="2065" cy="486"/>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Light" panose="020B0502040204020203" charset="-122"/>
                <a:cs typeface="+mn-cs"/>
              </a:endParaRPr>
            </a:p>
          </p:txBody>
        </p:sp>
        <p:grpSp>
          <p:nvGrpSpPr>
            <p:cNvPr id="5" name="组合 4"/>
            <p:cNvGrpSpPr/>
            <p:nvPr/>
          </p:nvGrpSpPr>
          <p:grpSpPr>
            <a:xfrm>
              <a:off x="7825" y="107"/>
              <a:ext cx="10187" cy="606"/>
              <a:chOff x="4968974" y="68190"/>
              <a:chExt cx="6468745" cy="385086"/>
            </a:xfrm>
          </p:grpSpPr>
          <p:sp>
            <p:nvSpPr>
              <p:cNvPr id="6" name="文本框 5"/>
              <p:cNvSpPr txBox="1"/>
              <p:nvPr>
                <p:custDataLst>
                  <p:tags r:id="rId4"/>
                </p:custDataLst>
              </p:nvPr>
            </p:nvSpPr>
            <p:spPr>
              <a:xfrm>
                <a:off x="4968974" y="68190"/>
                <a:ext cx="1578610" cy="36830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Introduction</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sp>
            <p:nvSpPr>
              <p:cNvPr id="8" name="文本框 7"/>
              <p:cNvSpPr txBox="1"/>
              <p:nvPr>
                <p:custDataLst>
                  <p:tags r:id="rId5"/>
                </p:custDataLst>
              </p:nvPr>
            </p:nvSpPr>
            <p:spPr>
              <a:xfrm>
                <a:off x="8676565" y="84976"/>
                <a:ext cx="1130968" cy="36830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bg1"/>
                    </a:solidFill>
                    <a:effectLst/>
                    <a:uLnTx/>
                    <a:uFillTx/>
                    <a:latin typeface="微软雅黑 Light" panose="020B0502040204020203" charset="-122"/>
                    <a:ea typeface="微软雅黑 Light" panose="020B0502040204020203" charset="-122"/>
                    <a:cs typeface="+mn-cs"/>
                  </a:rPr>
                  <a:t>Test</a:t>
                </a:r>
                <a:endParaRPr kumimoji="0" lang="en-US" altLang="zh-CN" sz="1800" b="0" i="0" u="none" strike="noStrike" kern="1200" cap="none" spc="0" normalizeH="0" baseline="0" noProof="0" dirty="0">
                  <a:ln>
                    <a:noFill/>
                  </a:ln>
                  <a:solidFill>
                    <a:schemeClr val="bg1"/>
                  </a:solidFill>
                  <a:effectLst/>
                  <a:uLnTx/>
                  <a:uFillTx/>
                  <a:latin typeface="微软雅黑 Light" panose="020B0502040204020203" charset="-122"/>
                  <a:ea typeface="微软雅黑 Light" panose="020B0502040204020203" charset="-122"/>
                  <a:cs typeface="+mn-cs"/>
                </a:endParaRPr>
              </a:p>
            </p:txBody>
          </p:sp>
          <p:sp>
            <p:nvSpPr>
              <p:cNvPr id="9" name="文本框 8"/>
              <p:cNvSpPr txBox="1"/>
              <p:nvPr>
                <p:custDataLst>
                  <p:tags r:id="rId6"/>
                </p:custDataLst>
              </p:nvPr>
            </p:nvSpPr>
            <p:spPr>
              <a:xfrm>
                <a:off x="10001984" y="84700"/>
                <a:ext cx="1435735" cy="36830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Conclusion</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grpSp>
            <p:nvGrpSpPr>
              <p:cNvPr id="20" name="组合 19"/>
              <p:cNvGrpSpPr/>
              <p:nvPr/>
            </p:nvGrpSpPr>
            <p:grpSpPr>
              <a:xfrm>
                <a:off x="6791404" y="159486"/>
                <a:ext cx="3296092" cy="209852"/>
                <a:chOff x="6358270" y="115009"/>
                <a:chExt cx="3296092" cy="307494"/>
              </a:xfrm>
            </p:grpSpPr>
            <p:cxnSp>
              <p:nvCxnSpPr>
                <p:cNvPr id="21" name="直接连接符 20"/>
                <p:cNvCxnSpPr/>
                <p:nvPr>
                  <p:custDataLst>
                    <p:tags r:id="rId7"/>
                  </p:custDataLst>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8"/>
                  </p:custDataLst>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9"/>
                  </p:custDataLst>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10" name="文本框 9"/>
            <p:cNvSpPr txBox="1"/>
            <p:nvPr>
              <p:custDataLst>
                <p:tags r:id="rId10"/>
              </p:custDataLst>
            </p:nvPr>
          </p:nvSpPr>
          <p:spPr>
            <a:xfrm>
              <a:off x="10901" y="133"/>
              <a:ext cx="2183" cy="580"/>
            </a:xfrm>
            <a:prstGeom prst="rect">
              <a:avLst/>
            </a:prstGeom>
            <a:noFill/>
          </p:spPr>
          <p:txBody>
            <a:bodyPr wrap="square" rtlCol="0">
              <a:spAutoFit/>
            </a:bodyPr>
            <a:p>
              <a:pPr marL="0" marR="0" lvl="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Algorithm</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5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1000"/>
                                        <p:tgtEl>
                                          <p:spTgt spid="57"/>
                                        </p:tgtEl>
                                      </p:cBhvr>
                                    </p:animEffect>
                                    <p:anim calcmode="lin" valueType="num">
                                      <p:cBhvr>
                                        <p:cTn id="8" dur="1000" fill="hold"/>
                                        <p:tgtEl>
                                          <p:spTgt spid="57"/>
                                        </p:tgtEl>
                                        <p:attrNameLst>
                                          <p:attrName>ppt_x</p:attrName>
                                        </p:attrNameLst>
                                      </p:cBhvr>
                                      <p:tavLst>
                                        <p:tav tm="0">
                                          <p:val>
                                            <p:strVal val="#ppt_x"/>
                                          </p:val>
                                        </p:tav>
                                        <p:tav tm="100000">
                                          <p:val>
                                            <p:strVal val="#ppt_x"/>
                                          </p:val>
                                        </p:tav>
                                      </p:tavLst>
                                    </p:anim>
                                    <p:anim calcmode="lin" valueType="num">
                                      <p:cBhvr>
                                        <p:cTn id="9"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870552" y="2175118"/>
            <a:ext cx="1913392" cy="1913392"/>
          </a:xfrm>
          <a:prstGeom prst="ellipse">
            <a:avLst/>
          </a:prstGeom>
          <a:gradFill flip="none" rotWithShape="1">
            <a:gsLst>
              <a:gs pos="0">
                <a:schemeClr val="accent1">
                  <a:lumMod val="60000"/>
                  <a:lumOff val="40000"/>
                </a:schemeClr>
              </a:gs>
              <a:gs pos="100000">
                <a:schemeClr val="accent1">
                  <a:lumMod val="75000"/>
                  <a:alpha val="67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p:txBody>
      </p:sp>
      <p:grpSp>
        <p:nvGrpSpPr>
          <p:cNvPr id="3" name="组合 2"/>
          <p:cNvGrpSpPr/>
          <p:nvPr/>
        </p:nvGrpSpPr>
        <p:grpSpPr>
          <a:xfrm>
            <a:off x="-4632" y="-1"/>
            <a:ext cx="12196631" cy="2127749"/>
            <a:chOff x="-4632" y="-1"/>
            <a:chExt cx="12196631" cy="2127749"/>
          </a:xfrm>
        </p:grpSpPr>
        <p:sp>
          <p:nvSpPr>
            <p:cNvPr id="11" name="任意多边形: 形状 10"/>
            <p:cNvSpPr/>
            <p:nvPr/>
          </p:nvSpPr>
          <p:spPr>
            <a:xfrm flipV="1">
              <a:off x="0" y="1684"/>
              <a:ext cx="12191999" cy="2126064"/>
            </a:xfrm>
            <a:custGeom>
              <a:avLst/>
              <a:gdLst>
                <a:gd name="connsiteX0" fmla="*/ 0 w 12191999"/>
                <a:gd name="connsiteY0" fmla="*/ 2126064 h 2126064"/>
                <a:gd name="connsiteX1" fmla="*/ 12191999 w 12191999"/>
                <a:gd name="connsiteY1" fmla="*/ 2126064 h 2126064"/>
                <a:gd name="connsiteX2" fmla="*/ 0 w 12191999"/>
                <a:gd name="connsiteY2" fmla="*/ 0 h 2126064"/>
              </a:gdLst>
              <a:ahLst/>
              <a:cxnLst>
                <a:cxn ang="0">
                  <a:pos x="connsiteX0" y="connsiteY0"/>
                </a:cxn>
                <a:cxn ang="0">
                  <a:pos x="connsiteX1" y="connsiteY1"/>
                </a:cxn>
                <a:cxn ang="0">
                  <a:pos x="connsiteX2" y="connsiteY2"/>
                </a:cxn>
              </a:cxnLst>
              <a:rect l="l" t="t" r="r" b="b"/>
              <a:pathLst>
                <a:path w="12191999" h="2126064">
                  <a:moveTo>
                    <a:pt x="0" y="2126064"/>
                  </a:moveTo>
                  <a:lnTo>
                    <a:pt x="12191999" y="2126064"/>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Light" panose="020B0502040204020203" charset="-122"/>
                <a:cs typeface="+mn-cs"/>
              </a:endParaRPr>
            </a:p>
          </p:txBody>
        </p:sp>
        <p:sp>
          <p:nvSpPr>
            <p:cNvPr id="20" name="任意多边形: 形状 19"/>
            <p:cNvSpPr/>
            <p:nvPr/>
          </p:nvSpPr>
          <p:spPr>
            <a:xfrm flipV="1">
              <a:off x="-4632" y="-1"/>
              <a:ext cx="845081" cy="695700"/>
            </a:xfrm>
            <a:custGeom>
              <a:avLst/>
              <a:gdLst>
                <a:gd name="connsiteX0" fmla="*/ 0 w 845081"/>
                <a:gd name="connsiteY0" fmla="*/ 695700 h 695700"/>
                <a:gd name="connsiteX1" fmla="*/ 845081 w 845081"/>
                <a:gd name="connsiteY1" fmla="*/ 695700 h 695700"/>
                <a:gd name="connsiteX2" fmla="*/ 0 w 845081"/>
                <a:gd name="connsiteY2" fmla="*/ 0 h 695700"/>
                <a:gd name="connsiteX3" fmla="*/ 0 w 845081"/>
                <a:gd name="connsiteY3" fmla="*/ 695700 h 695700"/>
              </a:gdLst>
              <a:ahLst/>
              <a:cxnLst>
                <a:cxn ang="0">
                  <a:pos x="connsiteX0" y="connsiteY0"/>
                </a:cxn>
                <a:cxn ang="0">
                  <a:pos x="connsiteX1" y="connsiteY1"/>
                </a:cxn>
                <a:cxn ang="0">
                  <a:pos x="connsiteX2" y="connsiteY2"/>
                </a:cxn>
                <a:cxn ang="0">
                  <a:pos x="connsiteX3" y="connsiteY3"/>
                </a:cxn>
              </a:cxnLst>
              <a:rect l="l" t="t" r="r" b="b"/>
              <a:pathLst>
                <a:path w="845081" h="695700">
                  <a:moveTo>
                    <a:pt x="0" y="695700"/>
                  </a:moveTo>
                  <a:lnTo>
                    <a:pt x="845081" y="695700"/>
                  </a:lnTo>
                  <a:lnTo>
                    <a:pt x="0" y="0"/>
                  </a:lnTo>
                  <a:lnTo>
                    <a:pt x="0" y="695700"/>
                  </a:lnTo>
                  <a:close/>
                </a:path>
              </a:pathLst>
            </a:cu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Light" panose="020B0502040204020203" charset="-122"/>
                <a:cs typeface="+mn-cs"/>
              </a:endParaRPr>
            </a:p>
          </p:txBody>
        </p:sp>
        <p:sp>
          <p:nvSpPr>
            <p:cNvPr id="19" name="任意多边形: 形状 18"/>
            <p:cNvSpPr/>
            <p:nvPr/>
          </p:nvSpPr>
          <p:spPr>
            <a:xfrm flipV="1">
              <a:off x="2569944" y="9621"/>
              <a:ext cx="7642459" cy="1665174"/>
            </a:xfrm>
            <a:custGeom>
              <a:avLst/>
              <a:gdLst>
                <a:gd name="connsiteX0" fmla="*/ 2049597 w 7784426"/>
                <a:gd name="connsiteY0" fmla="*/ 1687299 h 1687299"/>
                <a:gd name="connsiteX1" fmla="*/ 7784426 w 7784426"/>
                <a:gd name="connsiteY1" fmla="*/ 1687299 h 1687299"/>
                <a:gd name="connsiteX2" fmla="*/ 7276089 w 7784426"/>
                <a:gd name="connsiteY2" fmla="*/ 1268818 h 1687299"/>
                <a:gd name="connsiteX3" fmla="*/ 0 w 7784426"/>
                <a:gd name="connsiteY3" fmla="*/ 0 h 1687299"/>
                <a:gd name="connsiteX4" fmla="*/ 2049597 w 7784426"/>
                <a:gd name="connsiteY4" fmla="*/ 1687299 h 1687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4426" h="1687299">
                  <a:moveTo>
                    <a:pt x="2049597" y="1687299"/>
                  </a:moveTo>
                  <a:lnTo>
                    <a:pt x="7784426" y="1687299"/>
                  </a:lnTo>
                  <a:lnTo>
                    <a:pt x="7276089" y="1268818"/>
                  </a:lnTo>
                  <a:lnTo>
                    <a:pt x="0" y="0"/>
                  </a:lnTo>
                  <a:lnTo>
                    <a:pt x="2049597" y="1687299"/>
                  </a:lnTo>
                  <a:close/>
                </a:path>
              </a:pathLst>
            </a:cu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Light" panose="020B0502040204020203" charset="-122"/>
                <a:cs typeface="+mn-cs"/>
              </a:endParaRPr>
            </a:p>
          </p:txBody>
        </p:sp>
      </p:grpSp>
      <p:grpSp>
        <p:nvGrpSpPr>
          <p:cNvPr id="32" name="组合 31"/>
          <p:cNvGrpSpPr/>
          <p:nvPr/>
        </p:nvGrpSpPr>
        <p:grpSpPr>
          <a:xfrm>
            <a:off x="3154566" y="4130877"/>
            <a:ext cx="5762554" cy="1730828"/>
            <a:chOff x="3102428" y="3755572"/>
            <a:chExt cx="5762554" cy="1730828"/>
          </a:xfrm>
        </p:grpSpPr>
        <p:cxnSp>
          <p:nvCxnSpPr>
            <p:cNvPr id="29" name="直接连接符 28"/>
            <p:cNvCxnSpPr/>
            <p:nvPr/>
          </p:nvCxnSpPr>
          <p:spPr>
            <a:xfrm>
              <a:off x="3102428" y="3755572"/>
              <a:ext cx="0" cy="173082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019799" y="3755572"/>
              <a:ext cx="0" cy="173082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8864982" y="3755572"/>
              <a:ext cx="0" cy="173082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3055559" y="4428336"/>
            <a:ext cx="3235048" cy="1234382"/>
            <a:chOff x="209724" y="4394568"/>
            <a:chExt cx="3235048" cy="1234382"/>
          </a:xfrm>
        </p:grpSpPr>
        <p:sp>
          <p:nvSpPr>
            <p:cNvPr id="42" name="文本框 41"/>
            <p:cNvSpPr txBox="1"/>
            <p:nvPr/>
          </p:nvSpPr>
          <p:spPr>
            <a:xfrm>
              <a:off x="606377" y="4394568"/>
              <a:ext cx="2385970" cy="7067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Algorithm</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43" name="文本框 42"/>
            <p:cNvSpPr txBox="1"/>
            <p:nvPr/>
          </p:nvSpPr>
          <p:spPr>
            <a:xfrm>
              <a:off x="209724" y="4699310"/>
              <a:ext cx="3235048" cy="929640"/>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endParaRPr>
            </a:p>
            <a:p>
              <a:pPr marL="457200" marR="0" lvl="1" indent="0" algn="l" defTabSz="914400"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rPr>
                <a:t>    - approximate radio</a:t>
              </a:r>
              <a:endPar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endParaRPr>
            </a:p>
            <a:p>
              <a:pPr marL="457200" marR="0" lvl="1" indent="0" algn="l" defTabSz="914400"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rPr>
                <a:t>    - time complexity</a:t>
              </a:r>
              <a:endPar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endParaRPr>
            </a:p>
          </p:txBody>
        </p:sp>
      </p:grpSp>
      <p:sp>
        <p:nvSpPr>
          <p:cNvPr id="45" name="文本框 44"/>
          <p:cNvSpPr txBox="1"/>
          <p:nvPr/>
        </p:nvSpPr>
        <p:spPr>
          <a:xfrm>
            <a:off x="6334760" y="4449445"/>
            <a:ext cx="2385695" cy="3987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Test</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48" name="文本框 47"/>
          <p:cNvSpPr txBox="1"/>
          <p:nvPr/>
        </p:nvSpPr>
        <p:spPr>
          <a:xfrm>
            <a:off x="9187815" y="4472305"/>
            <a:ext cx="2385695" cy="3987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Conclusion</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6" name="组合 5"/>
          <p:cNvGrpSpPr/>
          <p:nvPr/>
        </p:nvGrpSpPr>
        <p:grpSpPr>
          <a:xfrm>
            <a:off x="6868837" y="2467476"/>
            <a:ext cx="1300163" cy="1300163"/>
            <a:chOff x="6868837" y="2467476"/>
            <a:chExt cx="1300163" cy="1300163"/>
          </a:xfrm>
        </p:grpSpPr>
        <p:sp>
          <p:nvSpPr>
            <p:cNvPr id="24" name="椭圆 23"/>
            <p:cNvSpPr/>
            <p:nvPr/>
          </p:nvSpPr>
          <p:spPr>
            <a:xfrm>
              <a:off x="6868837" y="2467476"/>
              <a:ext cx="1300163" cy="130016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p:txBody>
        </p:sp>
        <p:pic>
          <p:nvPicPr>
            <p:cNvPr id="50" name="图形 49"/>
            <p:cNvPicPr>
              <a:picLocks noChangeAspect="1"/>
            </p:cNvPicPr>
            <p:nvPr/>
          </p:nvPicPr>
          <p:blipFill>
            <a:blip r:embed="rId1" cstate="email">
              <a:extLst>
                <a:ext uri="{96DAC541-7B7A-43D3-8B79-37D633B846F1}">
                  <asvg:svgBlip xmlns:asvg="http://schemas.microsoft.com/office/drawing/2016/SVG/main" r:embed="rId2"/>
                </a:ext>
              </a:extLst>
            </a:blip>
            <a:stretch>
              <a:fillRect/>
            </a:stretch>
          </p:blipFill>
          <p:spPr>
            <a:xfrm>
              <a:off x="7214643" y="2805011"/>
              <a:ext cx="550429" cy="634015"/>
            </a:xfrm>
            <a:prstGeom prst="rect">
              <a:avLst/>
            </a:prstGeom>
          </p:spPr>
        </p:pic>
      </p:grpSp>
      <p:grpSp>
        <p:nvGrpSpPr>
          <p:cNvPr id="5" name="组合 4"/>
          <p:cNvGrpSpPr/>
          <p:nvPr/>
        </p:nvGrpSpPr>
        <p:grpSpPr>
          <a:xfrm>
            <a:off x="4023002" y="2467476"/>
            <a:ext cx="1300163" cy="1300163"/>
            <a:chOff x="4023002" y="2467476"/>
            <a:chExt cx="1300163" cy="1300163"/>
          </a:xfrm>
        </p:grpSpPr>
        <p:sp>
          <p:nvSpPr>
            <p:cNvPr id="23" name="椭圆 22"/>
            <p:cNvSpPr/>
            <p:nvPr/>
          </p:nvSpPr>
          <p:spPr>
            <a:xfrm>
              <a:off x="4023002" y="2467476"/>
              <a:ext cx="1300163" cy="130016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p:txBody>
        </p:sp>
        <p:pic>
          <p:nvPicPr>
            <p:cNvPr id="51" name="图形 50"/>
            <p:cNvPicPr>
              <a:picLocks noChangeAspect="1"/>
            </p:cNvPicPr>
            <p:nvPr/>
          </p:nvPicPr>
          <p:blipFill>
            <a:blip r:embed="rId3" cstate="email">
              <a:extLst>
                <a:ext uri="{96DAC541-7B7A-43D3-8B79-37D633B846F1}">
                  <asvg:svgBlip xmlns:asvg="http://schemas.microsoft.com/office/drawing/2016/SVG/main" r:embed="rId4"/>
                </a:ext>
              </a:extLst>
            </a:blip>
            <a:stretch>
              <a:fillRect/>
            </a:stretch>
          </p:blipFill>
          <p:spPr>
            <a:xfrm>
              <a:off x="4326109" y="2824061"/>
              <a:ext cx="638175" cy="638175"/>
            </a:xfrm>
            <a:prstGeom prst="rect">
              <a:avLst/>
            </a:prstGeom>
          </p:spPr>
        </p:pic>
      </p:grpSp>
      <p:grpSp>
        <p:nvGrpSpPr>
          <p:cNvPr id="2" name="组合 1"/>
          <p:cNvGrpSpPr/>
          <p:nvPr/>
        </p:nvGrpSpPr>
        <p:grpSpPr>
          <a:xfrm>
            <a:off x="1177167" y="2481733"/>
            <a:ext cx="1300163" cy="1300163"/>
            <a:chOff x="1177167" y="2337355"/>
            <a:chExt cx="1300163" cy="1300163"/>
          </a:xfrm>
        </p:grpSpPr>
        <p:sp>
          <p:nvSpPr>
            <p:cNvPr id="22" name="椭圆 21"/>
            <p:cNvSpPr/>
            <p:nvPr/>
          </p:nvSpPr>
          <p:spPr>
            <a:xfrm>
              <a:off x="1177167" y="2337355"/>
              <a:ext cx="1300163" cy="1300163"/>
            </a:xfrm>
            <a:prstGeom prst="ellipse">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p:txBody>
        </p:sp>
        <p:pic>
          <p:nvPicPr>
            <p:cNvPr id="52" name="图形 51"/>
            <p:cNvPicPr>
              <a:picLocks noChangeAspect="1"/>
            </p:cNvPicPr>
            <p:nvPr/>
          </p:nvPicPr>
          <p:blipFill>
            <a:blip r:embed="rId5" cstate="email">
              <a:extLst>
                <a:ext uri="{96DAC541-7B7A-43D3-8B79-37D633B846F1}">
                  <asvg:svgBlip xmlns:asvg="http://schemas.microsoft.com/office/drawing/2016/SVG/main" r:embed="rId6"/>
                </a:ext>
              </a:extLst>
            </a:blip>
            <a:stretch>
              <a:fillRect/>
            </a:stretch>
          </p:blipFill>
          <p:spPr>
            <a:xfrm>
              <a:off x="1482804" y="2708834"/>
              <a:ext cx="633116" cy="634015"/>
            </a:xfrm>
            <a:prstGeom prst="rect">
              <a:avLst/>
            </a:prstGeom>
          </p:spPr>
        </p:pic>
      </p:grpSp>
      <p:grpSp>
        <p:nvGrpSpPr>
          <p:cNvPr id="7" name="组合 6"/>
          <p:cNvGrpSpPr/>
          <p:nvPr/>
        </p:nvGrpSpPr>
        <p:grpSpPr>
          <a:xfrm>
            <a:off x="9714671" y="2467476"/>
            <a:ext cx="1300163" cy="1300163"/>
            <a:chOff x="9714671" y="2467476"/>
            <a:chExt cx="1300163" cy="1300163"/>
          </a:xfrm>
        </p:grpSpPr>
        <p:sp>
          <p:nvSpPr>
            <p:cNvPr id="25" name="椭圆 24"/>
            <p:cNvSpPr/>
            <p:nvPr/>
          </p:nvSpPr>
          <p:spPr>
            <a:xfrm>
              <a:off x="9714671" y="2467476"/>
              <a:ext cx="1300163" cy="130016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p:txBody>
        </p:sp>
        <p:pic>
          <p:nvPicPr>
            <p:cNvPr id="53" name="图形 52"/>
            <p:cNvPicPr>
              <a:picLocks noChangeAspect="1"/>
            </p:cNvPicPr>
            <p:nvPr/>
          </p:nvPicPr>
          <p:blipFill>
            <a:blip r:embed="rId3" cstate="email">
              <a:extLst>
                <a:ext uri="{96DAC541-7B7A-43D3-8B79-37D633B846F1}">
                  <asvg:svgBlip xmlns:asvg="http://schemas.microsoft.com/office/drawing/2016/SVG/main" r:embed="rId4"/>
                </a:ext>
              </a:extLst>
            </a:blip>
            <a:stretch>
              <a:fillRect/>
            </a:stretch>
          </p:blipFill>
          <p:spPr>
            <a:xfrm>
              <a:off x="10042056" y="2824061"/>
              <a:ext cx="638175" cy="638175"/>
            </a:xfrm>
            <a:prstGeom prst="rect">
              <a:avLst/>
            </a:prstGeom>
          </p:spPr>
        </p:pic>
      </p:grpSp>
      <p:grpSp>
        <p:nvGrpSpPr>
          <p:cNvPr id="4" name="组合 3"/>
          <p:cNvGrpSpPr/>
          <p:nvPr/>
        </p:nvGrpSpPr>
        <p:grpSpPr>
          <a:xfrm>
            <a:off x="7796463" y="964934"/>
            <a:ext cx="4049551" cy="873366"/>
            <a:chOff x="7796463" y="964934"/>
            <a:chExt cx="4049551" cy="873366"/>
          </a:xfrm>
        </p:grpSpPr>
        <p:sp>
          <p:nvSpPr>
            <p:cNvPr id="33" name="文本框 32"/>
            <p:cNvSpPr txBox="1"/>
            <p:nvPr/>
          </p:nvSpPr>
          <p:spPr>
            <a:xfrm>
              <a:off x="8212132" y="964934"/>
              <a:ext cx="3633882"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srgbClr val="003F87"/>
                  </a:solidFill>
                  <a:effectLst/>
                  <a:uLnTx/>
                  <a:uFillTx/>
                  <a:latin typeface="微软雅黑" panose="020B0503020204020204" charset="-122"/>
                  <a:ea typeface="微软雅黑" panose="020B0503020204020204" charset="-122"/>
                  <a:cs typeface="+mn-cs"/>
                </a:rPr>
                <a:t>CONTENTS</a:t>
              </a:r>
              <a:endParaRPr kumimoji="0" lang="zh-CN" altLang="en-US" sz="4800" b="0" i="0" u="none" strike="noStrike" kern="1200" cap="none" spc="0" normalizeH="0" baseline="0" noProof="0" dirty="0">
                <a:ln>
                  <a:noFill/>
                </a:ln>
                <a:solidFill>
                  <a:srgbClr val="003F87"/>
                </a:solidFill>
                <a:effectLst/>
                <a:uLnTx/>
                <a:uFillTx/>
                <a:latin typeface="微软雅黑" panose="020B0503020204020204" charset="-122"/>
                <a:ea typeface="微软雅黑" panose="020B0503020204020204" charset="-122"/>
                <a:cs typeface="+mn-cs"/>
              </a:endParaRPr>
            </a:p>
          </p:txBody>
        </p:sp>
        <p:cxnSp>
          <p:nvCxnSpPr>
            <p:cNvPr id="35" name="直接连接符 34"/>
            <p:cNvCxnSpPr/>
            <p:nvPr/>
          </p:nvCxnSpPr>
          <p:spPr>
            <a:xfrm flipH="1">
              <a:off x="7796463" y="1838300"/>
              <a:ext cx="3607861"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544175" y="1762998"/>
              <a:ext cx="86015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4" name="文本框 53"/>
          <p:cNvSpPr txBox="1"/>
          <p:nvPr/>
        </p:nvSpPr>
        <p:spPr>
          <a:xfrm>
            <a:off x="570230" y="4428490"/>
            <a:ext cx="2385695"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charset="-122"/>
                <a:cs typeface="Arial" panose="020B0604020202020204" pitchFamily="34" charset="0"/>
              </a:rPr>
              <a:t>Introduction</a:t>
            </a:r>
            <a:endPar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charset="-122"/>
              <a:cs typeface="Arial" panose="020B0604020202020204" pitchFamily="34" charset="0"/>
            </a:endParaRPr>
          </a:p>
        </p:txBody>
      </p:sp>
      <p:pic>
        <p:nvPicPr>
          <p:cNvPr id="38" name="图形 37"/>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2150" y="365509"/>
            <a:ext cx="2161308" cy="599425"/>
          </a:xfrm>
          <a:prstGeom prst="rect">
            <a:avLst/>
          </a:prstGeom>
        </p:spPr>
      </p:pic>
      <p:sp>
        <p:nvSpPr>
          <p:cNvPr id="9" name="文本框 8"/>
          <p:cNvSpPr txBox="1"/>
          <p:nvPr>
            <p:custDataLst>
              <p:tags r:id="rId9"/>
            </p:custDataLst>
          </p:nvPr>
        </p:nvSpPr>
        <p:spPr>
          <a:xfrm>
            <a:off x="6071870" y="4660900"/>
            <a:ext cx="3235325" cy="1333500"/>
          </a:xfrm>
          <a:prstGeom prst="rect">
            <a:avLst/>
          </a:prstGeom>
          <a:noFill/>
        </p:spPr>
        <p:txBody>
          <a:bodyPr wrap="square" rtlCol="0">
            <a:noAutofit/>
          </a:bodyP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rPr>
              <a:t>- random width and height</a:t>
            </a:r>
            <a:endPar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endParaRPr>
          </a:p>
          <a:p>
            <a:pPr marL="457200" marR="0" lvl="1" indent="0" algn="l" defTabSz="914400"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rPr>
              <a:t>- Square sequence</a:t>
            </a:r>
            <a:endPar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endParaRPr>
          </a:p>
          <a:p>
            <a:pPr marL="457200" marR="0" lvl="1" indent="0" algn="l" defTabSz="914400"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rPr>
              <a:t>- Literature-offered</a:t>
            </a:r>
            <a:endPar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endParaRPr>
          </a:p>
          <a:p>
            <a:pPr marL="457200" marR="0" lvl="1" indent="0" algn="l" defTabSz="914400"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rPr>
              <a:t>- tetrominos</a:t>
            </a:r>
            <a:endPar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1000" tmFilter="0, 0; .2, .5; .8, .5; 1, 0"/>
                                        <p:tgtEl>
                                          <p:spTgt spid="37"/>
                                        </p:tgtEl>
                                      </p:cBhvr>
                                    </p:animEffect>
                                    <p:animScale>
                                      <p:cBhvr>
                                        <p:cTn id="7" dur="500" autoRev="1" fill="hold"/>
                                        <p:tgtEl>
                                          <p:spTgt spid="3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 y="481263"/>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微软雅黑 Light" panose="020B0502040204020203" charset="-122"/>
              <a:ea typeface="微软雅黑 Light" panose="020B0502040204020203" charset="-122"/>
              <a:cs typeface="+mn-cs"/>
            </a:endParaRPr>
          </a:p>
        </p:txBody>
      </p:sp>
      <p:pic>
        <p:nvPicPr>
          <p:cNvPr id="27" name="图形 26"/>
          <p:cNvPicPr>
            <a:picLocks noChangeAspect="1"/>
          </p:cNvPicPr>
          <p:nvPr/>
        </p:nvPicPr>
        <p:blipFill>
          <a:blip r:embed="rId1"/>
          <a:stretch>
            <a:fillRect/>
          </a:stretch>
        </p:blipFill>
        <p:spPr>
          <a:xfrm>
            <a:off x="473661" y="98896"/>
            <a:ext cx="1251222" cy="347019"/>
          </a:xfrm>
          <a:prstGeom prst="rect">
            <a:avLst/>
          </a:prstGeom>
        </p:spPr>
      </p:pic>
      <p:grpSp>
        <p:nvGrpSpPr>
          <p:cNvPr id="57" name="组合 56"/>
          <p:cNvGrpSpPr/>
          <p:nvPr/>
        </p:nvGrpSpPr>
        <p:grpSpPr>
          <a:xfrm>
            <a:off x="7396011" y="1353383"/>
            <a:ext cx="4708295" cy="8122285"/>
            <a:chOff x="7396011" y="3139003"/>
            <a:chExt cx="4708295" cy="8122285"/>
          </a:xfrm>
        </p:grpSpPr>
        <p:grpSp>
          <p:nvGrpSpPr>
            <p:cNvPr id="58" name="组合 57"/>
            <p:cNvGrpSpPr/>
            <p:nvPr/>
          </p:nvGrpSpPr>
          <p:grpSpPr>
            <a:xfrm>
              <a:off x="7899971" y="3139003"/>
              <a:ext cx="4204335" cy="8122285"/>
              <a:chOff x="3315454" y="1557745"/>
              <a:chExt cx="4204335" cy="8122285"/>
            </a:xfrm>
          </p:grpSpPr>
          <p:sp>
            <p:nvSpPr>
              <p:cNvPr id="62" name="矩形 61"/>
              <p:cNvSpPr/>
              <p:nvPr/>
            </p:nvSpPr>
            <p:spPr>
              <a:xfrm>
                <a:off x="3315454" y="2080985"/>
                <a:ext cx="4081780" cy="7599045"/>
              </a:xfrm>
              <a:prstGeom prst="rect">
                <a:avLst/>
              </a:prstGeom>
            </p:spPr>
            <p:txBody>
              <a:bodyPr wrap="square">
                <a:no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en-US" sz="1600" b="0" i="0" u="none" strike="noStrike" kern="1200" cap="none" spc="0" normalizeH="0" baseline="0" noProof="0" dirty="0">
                    <a:ln>
                      <a:noFill/>
                    </a:ln>
                    <a:solidFill>
                      <a:srgbClr val="E7E6E6">
                        <a:lumMod val="10000"/>
                      </a:srgbClr>
                    </a:solidFill>
                    <a:effectLst/>
                    <a:uLnTx/>
                    <a:uFillTx/>
                    <a:latin typeface="微软雅黑" panose="020B0503020204020204" charset="-122"/>
                    <a:ea typeface="微软雅黑" panose="020B0503020204020204" charset="-122"/>
                    <a:cs typeface="微软雅黑" panose="020B0503020204020204" charset="-122"/>
                  </a:rPr>
                  <a:t>optimal-cuts</a:t>
                </a:r>
                <a:r>
                  <a:rPr kumimoji="0" lang="zh-CN" altLang="en-US" sz="1600" b="0" i="0" u="none" strike="noStrike" kern="1200" cap="none" spc="0" normalizeH="0" baseline="0" noProof="0" dirty="0">
                    <a:ln>
                      <a:noFill/>
                    </a:ln>
                    <a:solidFill>
                      <a:srgbClr val="E7E6E6">
                        <a:lumMod val="10000"/>
                      </a:srgbClr>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1600" b="0" i="0" u="none" strike="noStrike" kern="1200" cap="none" spc="0" normalizeH="0" baseline="0" noProof="0" dirty="0">
                    <a:ln>
                      <a:noFill/>
                    </a:ln>
                    <a:solidFill>
                      <a:srgbClr val="E7E6E6">
                        <a:lumMod val="10000"/>
                      </a:srgbClr>
                    </a:solidFill>
                    <a:effectLst/>
                    <a:uLnTx/>
                    <a:uFillTx/>
                    <a:latin typeface="微软雅黑" panose="020B0503020204020204" charset="-122"/>
                    <a:ea typeface="微软雅黑" panose="020B0503020204020204" charset="-122"/>
                    <a:cs typeface="微软雅黑" panose="020B0503020204020204" charset="-122"/>
                  </a:rPr>
                  <a:t>know the precise optH</a:t>
                </a:r>
                <a:endParaRPr kumimoji="0" sz="1600" b="0" i="0" u="none" strike="noStrike" kern="1200" cap="none" spc="0" normalizeH="0" baseline="0" noProof="0" dirty="0">
                  <a:ln>
                    <a:noFill/>
                  </a:ln>
                  <a:solidFill>
                    <a:srgbClr val="E7E6E6">
                      <a:lumMod val="10000"/>
                    </a:srgbClr>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auto" latinLnBrk="0" hangingPunct="1">
                  <a:lnSpc>
                    <a:spcPct val="130000"/>
                  </a:lnSpc>
                  <a:spcBef>
                    <a:spcPts val="0"/>
                  </a:spcBef>
                  <a:spcAft>
                    <a:spcPts val="0"/>
                  </a:spcAft>
                  <a:buClrTx/>
                  <a:buSzTx/>
                  <a:buFontTx/>
                  <a:buNone/>
                  <a:defRPr/>
                </a:pPr>
                <a:endParaRPr kumimoji="0" sz="1600" b="0" i="0" u="none" strike="noStrike" kern="1200" cap="none" spc="0" normalizeH="0" baseline="0" noProof="0" dirty="0">
                  <a:ln>
                    <a:noFill/>
                  </a:ln>
                  <a:solidFill>
                    <a:srgbClr val="E7E6E6">
                      <a:lumMod val="10000"/>
                    </a:srgbClr>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auto" latinLnBrk="0" hangingPunct="1">
                  <a:lnSpc>
                    <a:spcPct val="130000"/>
                  </a:lnSpc>
                  <a:spcBef>
                    <a:spcPts val="0"/>
                  </a:spcBef>
                  <a:spcAft>
                    <a:spcPts val="0"/>
                  </a:spcAft>
                  <a:buClrTx/>
                  <a:buSzTx/>
                  <a:buFontTx/>
                  <a:buNone/>
                  <a:defRPr/>
                </a:pPr>
                <a:r>
                  <a:rPr sz="1600" noProof="0" dirty="0">
                    <a:ln>
                      <a:noFill/>
                    </a:ln>
                    <a:solidFill>
                      <a:srgbClr val="E7E6E6">
                        <a:lumMod val="10000"/>
                      </a:srgbClr>
                    </a:solidFill>
                    <a:effectLst/>
                    <a:uLnTx/>
                    <a:uFillTx/>
                    <a:latin typeface="微软雅黑" panose="020B0503020204020204" charset="-122"/>
                    <a:ea typeface="微软雅黑" panose="020B0503020204020204" charset="-122"/>
                    <a:cs typeface="微软雅黑" panose="020B0503020204020204" charset="-122"/>
                    <a:sym typeface="+mn-ea"/>
                  </a:rPr>
                  <a:t>With the increasing of optH(in other words,</a:t>
                </a:r>
                <a:r>
                  <a:rPr lang="en-US" sz="1600" noProof="0" dirty="0">
                    <a:ln>
                      <a:noFill/>
                    </a:ln>
                    <a:solidFill>
                      <a:srgbClr val="E7E6E6">
                        <a:lumMod val="10000"/>
                      </a:srgbClr>
                    </a:solidFill>
                    <a:effectLst/>
                    <a:uLnTx/>
                    <a:uFillTx/>
                    <a:latin typeface="微软雅黑" panose="020B0503020204020204" charset="-122"/>
                    <a:ea typeface="微软雅黑" panose="020B0503020204020204" charset="-122"/>
                    <a:cs typeface="微软雅黑" panose="020B0503020204020204" charset="-122"/>
                    <a:sym typeface="+mn-ea"/>
                  </a:rPr>
                  <a:t> </a:t>
                </a:r>
                <a:r>
                  <a:rPr sz="1600" noProof="0" dirty="0">
                    <a:ln>
                      <a:noFill/>
                    </a:ln>
                    <a:solidFill>
                      <a:srgbClr val="E7E6E6">
                        <a:lumMod val="10000"/>
                      </a:srgbClr>
                    </a:solidFill>
                    <a:effectLst/>
                    <a:uLnTx/>
                    <a:uFillTx/>
                    <a:latin typeface="微软雅黑" panose="020B0503020204020204" charset="-122"/>
                    <a:ea typeface="微软雅黑" panose="020B0503020204020204" charset="-122"/>
                    <a:cs typeface="微软雅黑" panose="020B0503020204020204" charset="-122"/>
                    <a:sym typeface="+mn-ea"/>
                  </a:rPr>
                  <a:t>the numbers of rectangles), all algorithms’ approximation ratios has a declining trend</a:t>
                </a:r>
                <a:endParaRPr kumimoji="0" sz="1600" b="0" i="0" u="none" strike="noStrike" kern="1200" cap="none" spc="0" normalizeH="0" baseline="0" noProof="0" dirty="0">
                  <a:ln>
                    <a:noFill/>
                  </a:ln>
                  <a:solidFill>
                    <a:srgbClr val="E7E6E6">
                      <a:lumMod val="10000"/>
                    </a:srgbClr>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auto" latinLnBrk="0" hangingPunct="1">
                  <a:lnSpc>
                    <a:spcPct val="130000"/>
                  </a:lnSpc>
                  <a:spcBef>
                    <a:spcPts val="0"/>
                  </a:spcBef>
                  <a:spcAft>
                    <a:spcPts val="0"/>
                  </a:spcAft>
                  <a:buClrTx/>
                  <a:buSzTx/>
                  <a:buFontTx/>
                  <a:buNone/>
                  <a:defRPr/>
                </a:pPr>
                <a:endParaRPr kumimoji="0" sz="1600" b="0" i="0" u="none" strike="noStrike" kern="1200" cap="none" spc="0" normalizeH="0" baseline="0" noProof="0" dirty="0">
                  <a:ln>
                    <a:noFill/>
                  </a:ln>
                  <a:solidFill>
                    <a:srgbClr val="E7E6E6">
                      <a:lumMod val="10000"/>
                    </a:srgbClr>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auto" latinLnBrk="0" hangingPunct="1">
                  <a:lnSpc>
                    <a:spcPct val="130000"/>
                  </a:lnSpc>
                  <a:spcBef>
                    <a:spcPts val="0"/>
                  </a:spcBef>
                  <a:spcAft>
                    <a:spcPts val="0"/>
                  </a:spcAft>
                  <a:buClrTx/>
                  <a:buSzTx/>
                  <a:buFontTx/>
                  <a:buNone/>
                  <a:defRPr/>
                </a:pPr>
                <a:r>
                  <a:rPr kumimoji="0" sz="1600" b="0" i="0" u="none" strike="noStrike" kern="1200" cap="none" spc="0" normalizeH="0" baseline="0" noProof="0" dirty="0">
                    <a:ln>
                      <a:noFill/>
                    </a:ln>
                    <a:solidFill>
                      <a:srgbClr val="E7E6E6">
                        <a:lumMod val="10000"/>
                      </a:srgbClr>
                    </a:solidFill>
                    <a:effectLst/>
                    <a:uLnTx/>
                    <a:uFillTx/>
                    <a:latin typeface="微软雅黑" panose="020B0503020204020204" charset="-122"/>
                    <a:ea typeface="微软雅黑" panose="020B0503020204020204" charset="-122"/>
                    <a:cs typeface="微软雅黑" panose="020B0503020204020204" charset="-122"/>
                  </a:rPr>
                  <a:t>Approximation ratio: This indicates that all algorithms have similar accuracy levels, with Sleator and SP potentially offering slightly less precise results.</a:t>
                </a:r>
                <a:endParaRPr kumimoji="0" sz="1600" b="0" i="0" u="none" strike="noStrike" kern="1200" cap="none" spc="0" normalizeH="0" baseline="0" noProof="0" dirty="0">
                  <a:ln>
                    <a:noFill/>
                  </a:ln>
                  <a:solidFill>
                    <a:srgbClr val="E7E6E6">
                      <a:lumMod val="10000"/>
                    </a:srgbClr>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auto" latinLnBrk="0" hangingPunct="1">
                  <a:lnSpc>
                    <a:spcPct val="130000"/>
                  </a:lnSpc>
                  <a:spcBef>
                    <a:spcPts val="0"/>
                  </a:spcBef>
                  <a:spcAft>
                    <a:spcPts val="0"/>
                  </a:spcAft>
                  <a:buClrTx/>
                  <a:buSzTx/>
                  <a:buFontTx/>
                  <a:buNone/>
                  <a:defRPr/>
                </a:pPr>
                <a:endParaRPr kumimoji="0" sz="1600" b="0" i="0" u="none" strike="noStrike" kern="1200" cap="none" spc="0" normalizeH="0" baseline="0" noProof="0" dirty="0">
                  <a:ln>
                    <a:noFill/>
                  </a:ln>
                  <a:solidFill>
                    <a:srgbClr val="E7E6E6">
                      <a:lumMod val="10000"/>
                    </a:srgbClr>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auto" latinLnBrk="0" hangingPunct="1">
                  <a:lnSpc>
                    <a:spcPct val="130000"/>
                  </a:lnSpc>
                  <a:spcBef>
                    <a:spcPts val="0"/>
                  </a:spcBef>
                  <a:spcAft>
                    <a:spcPts val="0"/>
                  </a:spcAft>
                  <a:buClrTx/>
                  <a:buSzTx/>
                  <a:buFontTx/>
                  <a:buNone/>
                  <a:defRPr/>
                </a:pPr>
                <a:r>
                  <a:rPr kumimoji="0" lang="en-US" sz="1600" b="0" i="0" u="none" strike="noStrike" kern="1200" cap="none" spc="0" normalizeH="0" baseline="0" noProof="0" dirty="0">
                    <a:ln>
                      <a:noFill/>
                    </a:ln>
                    <a:solidFill>
                      <a:srgbClr val="E7E6E6">
                        <a:lumMod val="10000"/>
                      </a:srgbClr>
                    </a:solidFill>
                    <a:effectLst/>
                    <a:uLnTx/>
                    <a:uFillTx/>
                    <a:latin typeface="微软雅黑" panose="020B0503020204020204" charset="-122"/>
                    <a:ea typeface="微软雅黑" panose="020B0503020204020204" charset="-122"/>
                    <a:cs typeface="微软雅黑" panose="020B0503020204020204" charset="-122"/>
                  </a:rPr>
                  <a:t>A</a:t>
                </a:r>
                <a:r>
                  <a:rPr kumimoji="0" sz="1600" b="0" i="0" u="none" strike="noStrike" kern="1200" cap="none" spc="0" normalizeH="0" baseline="0" noProof="0" dirty="0">
                    <a:ln>
                      <a:noFill/>
                    </a:ln>
                    <a:solidFill>
                      <a:srgbClr val="E7E6E6">
                        <a:lumMod val="10000"/>
                      </a:srgbClr>
                    </a:solidFill>
                    <a:effectLst/>
                    <a:uLnTx/>
                    <a:uFillTx/>
                    <a:latin typeface="微软雅黑" panose="020B0503020204020204" charset="-122"/>
                    <a:ea typeface="微软雅黑" panose="020B0503020204020204" charset="-122"/>
                    <a:cs typeface="微软雅黑" panose="020B0503020204020204" charset="-122"/>
                  </a:rPr>
                  <a:t>ll algorithms offer comparable levels of accuracy </a:t>
                </a:r>
                <a:r>
                  <a:rPr kumimoji="0" lang="en-US" sz="1600" b="0" i="0" u="none" strike="noStrike" kern="1200" cap="none" spc="0" normalizeH="0" baseline="0" noProof="0" dirty="0">
                    <a:ln>
                      <a:noFill/>
                    </a:ln>
                    <a:solidFill>
                      <a:srgbClr val="E7E6E6">
                        <a:lumMod val="10000"/>
                      </a:srgbClr>
                    </a:solidFill>
                    <a:effectLst/>
                    <a:uLnTx/>
                    <a:uFillTx/>
                    <a:latin typeface="微软雅黑" panose="020B0503020204020204" charset="-122"/>
                    <a:ea typeface="微软雅黑" panose="020B0503020204020204" charset="-122"/>
                    <a:cs typeface="微软雅黑" panose="020B0503020204020204" charset="-122"/>
                  </a:rPr>
                  <a:t>as optH changes.</a:t>
                </a:r>
                <a:endParaRPr kumimoji="0" lang="en-US" sz="1600" b="0" i="0" u="none" strike="noStrike" kern="1200" cap="none" spc="0" normalizeH="0" baseline="0" noProof="0" dirty="0">
                  <a:ln>
                    <a:noFill/>
                  </a:ln>
                  <a:solidFill>
                    <a:srgbClr val="E7E6E6">
                      <a:lumMod val="10000"/>
                    </a:srgb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63" name="矩形 62"/>
              <p:cNvSpPr/>
              <p:nvPr/>
            </p:nvSpPr>
            <p:spPr>
              <a:xfrm>
                <a:off x="3525004" y="1557745"/>
                <a:ext cx="3994785" cy="398780"/>
              </a:xfrm>
              <a:prstGeom prst="rect">
                <a:avLst/>
              </a:prstGeom>
            </p:spPr>
            <p:txBody>
              <a:bodyPr wrap="square">
                <a:spAutoFit/>
              </a:bodyPr>
              <a:lstStyle/>
              <a:p>
                <a:pPr marL="0" marR="0" lvl="0" indent="0" algn="l" defTabSz="914400" rtl="0" eaLnBrk="1" fontAlgn="auto" latinLnBrk="0" hangingPunct="1">
                  <a:lnSpc>
                    <a:spcPct val="100000"/>
                  </a:lnSpc>
                  <a:spcBef>
                    <a:spcPts val="600"/>
                  </a:spcBef>
                  <a:spcAft>
                    <a:spcPts val="0"/>
                  </a:spcAft>
                  <a:buClrTx/>
                  <a:buSzTx/>
                  <a:buFontTx/>
                  <a:buNone/>
                  <a:defRPr/>
                </a:pPr>
                <a:r>
                  <a:rPr kumimoji="0" lang="zh-CN" altLang="en-US" sz="2000" b="0" i="0" u="none" strike="noStrike" kern="1200" cap="none" spc="0" normalizeH="0" baseline="0" noProof="0" dirty="0">
                    <a:ln>
                      <a:noFill/>
                    </a:ln>
                    <a:solidFill>
                      <a:schemeClr val="accent1"/>
                    </a:solidFill>
                    <a:effectLst/>
                    <a:uLnTx/>
                    <a:uFillTx/>
                    <a:latin typeface="微软雅黑" panose="020B0503020204020204" charset="-122"/>
                    <a:ea typeface="微软雅黑" panose="020B0503020204020204" charset="-122"/>
                    <a:cs typeface="Segoe UI" panose="020B0502040204020203" pitchFamily="34" charset="0"/>
                  </a:rPr>
                  <a:t>Height factors (optimal-cuts)</a:t>
                </a:r>
                <a:endParaRPr kumimoji="0" lang="zh-CN" altLang="en-US" sz="2000" b="0" i="0" u="none" strike="noStrike" kern="1200" cap="none" spc="0" normalizeH="0" baseline="0" noProof="0" dirty="0">
                  <a:ln>
                    <a:noFill/>
                  </a:ln>
                  <a:solidFill>
                    <a:schemeClr val="accent1"/>
                  </a:solidFill>
                  <a:effectLst/>
                  <a:uLnTx/>
                  <a:uFillTx/>
                  <a:latin typeface="微软雅黑" panose="020B0503020204020204" charset="-122"/>
                  <a:ea typeface="微软雅黑" panose="020B0503020204020204" charset="-122"/>
                  <a:cs typeface="Segoe UI" panose="020B0502040204020203" pitchFamily="34" charset="0"/>
                </a:endParaRPr>
              </a:p>
            </p:txBody>
          </p:sp>
        </p:grpSp>
        <p:grpSp>
          <p:nvGrpSpPr>
            <p:cNvPr id="59" name="组合 58"/>
            <p:cNvGrpSpPr/>
            <p:nvPr/>
          </p:nvGrpSpPr>
          <p:grpSpPr>
            <a:xfrm>
              <a:off x="7396011" y="3283344"/>
              <a:ext cx="504000" cy="504000"/>
              <a:chOff x="7352089" y="3107472"/>
              <a:chExt cx="681789" cy="681789"/>
            </a:xfrm>
          </p:grpSpPr>
          <p:sp>
            <p:nvSpPr>
              <p:cNvPr id="60" name="椭圆 59"/>
              <p:cNvSpPr/>
              <p:nvPr/>
            </p:nvSpPr>
            <p:spPr>
              <a:xfrm>
                <a:off x="7352089" y="3107472"/>
                <a:ext cx="681789" cy="681789"/>
              </a:xfrm>
              <a:prstGeom prst="ellipse">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E7E6E6">
                      <a:lumMod val="10000"/>
                    </a:srgbClr>
                  </a:solidFill>
                  <a:effectLst/>
                  <a:uLnTx/>
                  <a:uFillTx/>
                  <a:latin typeface="微软雅黑 Light" panose="020B0502040204020203" charset="-122"/>
                  <a:ea typeface="微软雅黑 Light" panose="020B0502040204020203" charset="-122"/>
                  <a:cs typeface="+mn-cs"/>
                </a:endParaRPr>
              </a:p>
            </p:txBody>
          </p:sp>
          <p:sp>
            <p:nvSpPr>
              <p:cNvPr id="61" name="Freeform 16"/>
              <p:cNvSpPr>
                <a:spLocks noEditPoints="1"/>
              </p:cNvSpPr>
              <p:nvPr/>
            </p:nvSpPr>
            <p:spPr bwMode="auto">
              <a:xfrm>
                <a:off x="7514605" y="3286623"/>
                <a:ext cx="366858" cy="333327"/>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E7E6E6">
                      <a:lumMod val="10000"/>
                    </a:srgbClr>
                  </a:solidFill>
                  <a:effectLst/>
                  <a:uLnTx/>
                  <a:uFillTx/>
                  <a:latin typeface="等线" panose="02010600030101010101" charset="-122"/>
                  <a:ea typeface="等线" panose="02010600030101010101" charset="-122"/>
                  <a:cs typeface="+mn-cs"/>
                </a:endParaRPr>
              </a:p>
            </p:txBody>
          </p:sp>
        </p:grpSp>
      </p:grpSp>
      <p:pic>
        <p:nvPicPr>
          <p:cNvPr id="2" name="图片 1" descr="C:\Users\pc\Desktop\height.pngheight"/>
          <p:cNvPicPr>
            <a:picLocks noChangeAspect="1"/>
          </p:cNvPicPr>
          <p:nvPr/>
        </p:nvPicPr>
        <p:blipFill>
          <a:blip r:embed="rId2"/>
          <a:srcRect/>
          <a:stretch>
            <a:fillRect/>
          </a:stretch>
        </p:blipFill>
        <p:spPr>
          <a:xfrm>
            <a:off x="820103" y="1067435"/>
            <a:ext cx="5901055" cy="4992370"/>
          </a:xfrm>
          <a:prstGeom prst="rect">
            <a:avLst/>
          </a:prstGeom>
        </p:spPr>
      </p:pic>
      <p:grpSp>
        <p:nvGrpSpPr>
          <p:cNvPr id="15" name="组合 14"/>
          <p:cNvGrpSpPr/>
          <p:nvPr/>
        </p:nvGrpSpPr>
        <p:grpSpPr>
          <a:xfrm>
            <a:off x="4968875" y="67945"/>
            <a:ext cx="6468110" cy="384810"/>
            <a:chOff x="7825" y="107"/>
            <a:chExt cx="10186" cy="606"/>
          </a:xfrm>
        </p:grpSpPr>
        <p:sp>
          <p:nvSpPr>
            <p:cNvPr id="13" name="矩形 12"/>
            <p:cNvSpPr/>
            <p:nvPr>
              <p:custDataLst>
                <p:tags r:id="rId3"/>
              </p:custDataLst>
            </p:nvPr>
          </p:nvSpPr>
          <p:spPr>
            <a:xfrm>
              <a:off x="13555" y="174"/>
              <a:ext cx="2065" cy="486"/>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Light" panose="020B0502040204020203" charset="-122"/>
                <a:cs typeface="+mn-cs"/>
              </a:endParaRPr>
            </a:p>
          </p:txBody>
        </p:sp>
        <p:grpSp>
          <p:nvGrpSpPr>
            <p:cNvPr id="5" name="组合 4"/>
            <p:cNvGrpSpPr/>
            <p:nvPr/>
          </p:nvGrpSpPr>
          <p:grpSpPr>
            <a:xfrm>
              <a:off x="7825" y="107"/>
              <a:ext cx="10187" cy="606"/>
              <a:chOff x="4968974" y="68190"/>
              <a:chExt cx="6468745" cy="385086"/>
            </a:xfrm>
          </p:grpSpPr>
          <p:sp>
            <p:nvSpPr>
              <p:cNvPr id="6" name="文本框 5"/>
              <p:cNvSpPr txBox="1"/>
              <p:nvPr>
                <p:custDataLst>
                  <p:tags r:id="rId4"/>
                </p:custDataLst>
              </p:nvPr>
            </p:nvSpPr>
            <p:spPr>
              <a:xfrm>
                <a:off x="4968974" y="68190"/>
                <a:ext cx="1578610" cy="36830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Introduction</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sp>
            <p:nvSpPr>
              <p:cNvPr id="8" name="文本框 7"/>
              <p:cNvSpPr txBox="1"/>
              <p:nvPr>
                <p:custDataLst>
                  <p:tags r:id="rId5"/>
                </p:custDataLst>
              </p:nvPr>
            </p:nvSpPr>
            <p:spPr>
              <a:xfrm>
                <a:off x="8676565" y="84976"/>
                <a:ext cx="1130968" cy="36830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bg1"/>
                    </a:solidFill>
                    <a:effectLst/>
                    <a:uLnTx/>
                    <a:uFillTx/>
                    <a:latin typeface="微软雅黑 Light" panose="020B0502040204020203" charset="-122"/>
                    <a:ea typeface="微软雅黑 Light" panose="020B0502040204020203" charset="-122"/>
                    <a:cs typeface="+mn-cs"/>
                  </a:rPr>
                  <a:t>Test</a:t>
                </a:r>
                <a:endParaRPr kumimoji="0" lang="en-US" altLang="zh-CN" sz="1800" b="0" i="0" u="none" strike="noStrike" kern="1200" cap="none" spc="0" normalizeH="0" baseline="0" noProof="0" dirty="0">
                  <a:ln>
                    <a:noFill/>
                  </a:ln>
                  <a:solidFill>
                    <a:schemeClr val="bg1"/>
                  </a:solidFill>
                  <a:effectLst/>
                  <a:uLnTx/>
                  <a:uFillTx/>
                  <a:latin typeface="微软雅黑 Light" panose="020B0502040204020203" charset="-122"/>
                  <a:ea typeface="微软雅黑 Light" panose="020B0502040204020203" charset="-122"/>
                  <a:cs typeface="+mn-cs"/>
                </a:endParaRPr>
              </a:p>
            </p:txBody>
          </p:sp>
          <p:sp>
            <p:nvSpPr>
              <p:cNvPr id="9" name="文本框 8"/>
              <p:cNvSpPr txBox="1"/>
              <p:nvPr>
                <p:custDataLst>
                  <p:tags r:id="rId6"/>
                </p:custDataLst>
              </p:nvPr>
            </p:nvSpPr>
            <p:spPr>
              <a:xfrm>
                <a:off x="10001984" y="84700"/>
                <a:ext cx="1435735" cy="36830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Conclusion</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grpSp>
            <p:nvGrpSpPr>
              <p:cNvPr id="20" name="组合 19"/>
              <p:cNvGrpSpPr/>
              <p:nvPr/>
            </p:nvGrpSpPr>
            <p:grpSpPr>
              <a:xfrm>
                <a:off x="6791404" y="159486"/>
                <a:ext cx="3296092" cy="209852"/>
                <a:chOff x="6358270" y="115009"/>
                <a:chExt cx="3296092" cy="307494"/>
              </a:xfrm>
            </p:grpSpPr>
            <p:cxnSp>
              <p:nvCxnSpPr>
                <p:cNvPr id="21" name="直接连接符 20"/>
                <p:cNvCxnSpPr/>
                <p:nvPr>
                  <p:custDataLst>
                    <p:tags r:id="rId7"/>
                  </p:custDataLst>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8"/>
                  </p:custDataLst>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9"/>
                  </p:custDataLst>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10" name="文本框 9"/>
            <p:cNvSpPr txBox="1"/>
            <p:nvPr>
              <p:custDataLst>
                <p:tags r:id="rId10"/>
              </p:custDataLst>
            </p:nvPr>
          </p:nvSpPr>
          <p:spPr>
            <a:xfrm>
              <a:off x="10901" y="133"/>
              <a:ext cx="2183" cy="580"/>
            </a:xfrm>
            <a:prstGeom prst="rect">
              <a:avLst/>
            </a:prstGeom>
            <a:noFill/>
          </p:spPr>
          <p:txBody>
            <a:bodyPr wrap="square" rtlCol="0">
              <a:spAutoFit/>
            </a:bodyPr>
            <a:p>
              <a:pPr marL="0" marR="0" lvl="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Algorithm</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5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1000"/>
                                        <p:tgtEl>
                                          <p:spTgt spid="57"/>
                                        </p:tgtEl>
                                      </p:cBhvr>
                                    </p:animEffect>
                                    <p:anim calcmode="lin" valueType="num">
                                      <p:cBhvr>
                                        <p:cTn id="8" dur="1000" fill="hold"/>
                                        <p:tgtEl>
                                          <p:spTgt spid="57"/>
                                        </p:tgtEl>
                                        <p:attrNameLst>
                                          <p:attrName>ppt_x</p:attrName>
                                        </p:attrNameLst>
                                      </p:cBhvr>
                                      <p:tavLst>
                                        <p:tav tm="0">
                                          <p:val>
                                            <p:strVal val="#ppt_x"/>
                                          </p:val>
                                        </p:tav>
                                        <p:tav tm="100000">
                                          <p:val>
                                            <p:strVal val="#ppt_x"/>
                                          </p:val>
                                        </p:tav>
                                      </p:tavLst>
                                    </p:anim>
                                    <p:anim calcmode="lin" valueType="num">
                                      <p:cBhvr>
                                        <p:cTn id="9"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 y="481263"/>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微软雅黑 Light" panose="020B0502040204020203" charset="-122"/>
              <a:ea typeface="微软雅黑 Light" panose="020B0502040204020203" charset="-122"/>
              <a:cs typeface="+mn-cs"/>
            </a:endParaRPr>
          </a:p>
        </p:txBody>
      </p:sp>
      <p:pic>
        <p:nvPicPr>
          <p:cNvPr id="27" name="图形 26"/>
          <p:cNvPicPr>
            <a:picLocks noChangeAspect="1"/>
          </p:cNvPicPr>
          <p:nvPr/>
        </p:nvPicPr>
        <p:blipFill>
          <a:blip r:embed="rId1"/>
          <a:stretch>
            <a:fillRect/>
          </a:stretch>
        </p:blipFill>
        <p:spPr>
          <a:xfrm>
            <a:off x="473661" y="98896"/>
            <a:ext cx="1251222" cy="347019"/>
          </a:xfrm>
          <a:prstGeom prst="rect">
            <a:avLst/>
          </a:prstGeom>
        </p:spPr>
      </p:pic>
      <p:grpSp>
        <p:nvGrpSpPr>
          <p:cNvPr id="57" name="组合 56"/>
          <p:cNvGrpSpPr/>
          <p:nvPr/>
        </p:nvGrpSpPr>
        <p:grpSpPr>
          <a:xfrm>
            <a:off x="7396011" y="1476573"/>
            <a:ext cx="4714645" cy="7997825"/>
            <a:chOff x="7396011" y="3199328"/>
            <a:chExt cx="4714645" cy="7997825"/>
          </a:xfrm>
        </p:grpSpPr>
        <p:grpSp>
          <p:nvGrpSpPr>
            <p:cNvPr id="58" name="组合 57"/>
            <p:cNvGrpSpPr/>
            <p:nvPr/>
          </p:nvGrpSpPr>
          <p:grpSpPr>
            <a:xfrm>
              <a:off x="8109521" y="3199328"/>
              <a:ext cx="4001135" cy="7997825"/>
              <a:chOff x="3525004" y="1618070"/>
              <a:chExt cx="4001135" cy="7997825"/>
            </a:xfrm>
          </p:grpSpPr>
          <p:sp>
            <p:nvSpPr>
              <p:cNvPr id="62" name="矩形 61"/>
              <p:cNvSpPr/>
              <p:nvPr/>
            </p:nvSpPr>
            <p:spPr>
              <a:xfrm>
                <a:off x="3525004" y="2016850"/>
                <a:ext cx="3881120" cy="7599045"/>
              </a:xfrm>
              <a:prstGeom prst="rect">
                <a:avLst/>
              </a:prstGeom>
            </p:spPr>
            <p:txBody>
              <a:bodyPr wrap="square">
                <a:no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en-US" sz="1600" b="0" i="0" u="none" strike="noStrike" kern="1200" cap="none" spc="0" normalizeH="0" baseline="0" noProof="0" dirty="0">
                    <a:ln>
                      <a:noFill/>
                    </a:ln>
                    <a:solidFill>
                      <a:srgbClr val="E7E6E6">
                        <a:lumMod val="10000"/>
                      </a:srgbClr>
                    </a:solidFill>
                    <a:effectLst/>
                    <a:uLnTx/>
                    <a:uFillTx/>
                    <a:latin typeface="微软雅黑" panose="020B0503020204020204" charset="-122"/>
                    <a:ea typeface="微软雅黑" panose="020B0503020204020204" charset="-122"/>
                    <a:cs typeface="+mn-cs"/>
                  </a:rPr>
                  <a:t>Random: It appears that the Sleator algorithm generally performs better in terms of packing efficiency.</a:t>
                </a:r>
                <a:endParaRPr kumimoji="0" lang="en-US" sz="1600" b="0" i="0" u="none" strike="noStrike" kern="1200" cap="none" spc="0" normalizeH="0" baseline="0" noProof="0" dirty="0">
                  <a:ln>
                    <a:noFill/>
                  </a:ln>
                  <a:solidFill>
                    <a:srgbClr val="E7E6E6">
                      <a:lumMod val="10000"/>
                    </a:srgbClr>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30000"/>
                  </a:lnSpc>
                  <a:spcBef>
                    <a:spcPts val="0"/>
                  </a:spcBef>
                  <a:spcAft>
                    <a:spcPts val="0"/>
                  </a:spcAft>
                  <a:buClrTx/>
                  <a:buSzTx/>
                  <a:buFontTx/>
                  <a:buNone/>
                  <a:defRPr/>
                </a:pPr>
                <a:endParaRPr kumimoji="0" lang="en-US" sz="1600" b="0" i="0" u="none" strike="noStrike" kern="1200" cap="none" spc="0" normalizeH="0" baseline="0" noProof="0" dirty="0">
                  <a:ln>
                    <a:noFill/>
                  </a:ln>
                  <a:solidFill>
                    <a:srgbClr val="E7E6E6">
                      <a:lumMod val="10000"/>
                    </a:srgbClr>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30000"/>
                  </a:lnSpc>
                  <a:spcBef>
                    <a:spcPts val="0"/>
                  </a:spcBef>
                  <a:spcAft>
                    <a:spcPts val="0"/>
                  </a:spcAft>
                  <a:buClrTx/>
                  <a:buSzTx/>
                  <a:buFontTx/>
                  <a:buNone/>
                  <a:defRPr/>
                </a:pPr>
                <a:r>
                  <a:rPr kumimoji="0" lang="en-US" sz="1600" b="0" i="0" u="none" strike="noStrike" kern="1200" cap="none" spc="0" normalizeH="0" baseline="0" noProof="0" dirty="0">
                    <a:ln>
                      <a:noFill/>
                    </a:ln>
                    <a:solidFill>
                      <a:srgbClr val="E7E6E6">
                        <a:lumMod val="10000"/>
                      </a:srgbClr>
                    </a:solidFill>
                    <a:effectLst/>
                    <a:uLnTx/>
                    <a:uFillTx/>
                    <a:latin typeface="微软雅黑" panose="020B0503020204020204" charset="-122"/>
                    <a:ea typeface="微软雅黑" panose="020B0503020204020204" charset="-122"/>
                    <a:cs typeface="+mn-cs"/>
                  </a:rPr>
                  <a:t>Square: In this case, BL algorithm again performs best, as it did in other datasets.</a:t>
                </a:r>
                <a:endParaRPr kumimoji="0" lang="en-US" sz="1600" b="0" i="0" u="none" strike="noStrike" kern="1200" cap="none" spc="0" normalizeH="0" baseline="0" noProof="0" dirty="0">
                  <a:ln>
                    <a:noFill/>
                  </a:ln>
                  <a:solidFill>
                    <a:srgbClr val="E7E6E6">
                      <a:lumMod val="10000"/>
                    </a:srgbClr>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30000"/>
                  </a:lnSpc>
                  <a:spcBef>
                    <a:spcPts val="0"/>
                  </a:spcBef>
                  <a:spcAft>
                    <a:spcPts val="0"/>
                  </a:spcAft>
                  <a:buClrTx/>
                  <a:buSzTx/>
                  <a:buFontTx/>
                  <a:buNone/>
                  <a:defRPr/>
                </a:pPr>
                <a:endParaRPr kumimoji="0" lang="en-US" sz="1600" b="0" i="0" u="none" strike="noStrike" kern="1200" cap="none" spc="0" normalizeH="0" baseline="0" noProof="0" dirty="0">
                  <a:ln>
                    <a:noFill/>
                  </a:ln>
                  <a:solidFill>
                    <a:srgbClr val="E7E6E6">
                      <a:lumMod val="10000"/>
                    </a:srgbClr>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30000"/>
                  </a:lnSpc>
                  <a:spcBef>
                    <a:spcPts val="0"/>
                  </a:spcBef>
                  <a:spcAft>
                    <a:spcPts val="0"/>
                  </a:spcAft>
                  <a:buClrTx/>
                  <a:buSzTx/>
                  <a:buFontTx/>
                  <a:buNone/>
                  <a:defRPr/>
                </a:pPr>
                <a:r>
                  <a:rPr kumimoji="0" lang="en-US" sz="1600" b="0" i="0" u="none" strike="noStrike" kern="1200" cap="none" spc="0" normalizeH="0" baseline="0" noProof="0" dirty="0">
                    <a:ln>
                      <a:noFill/>
                    </a:ln>
                    <a:solidFill>
                      <a:srgbClr val="E7E6E6">
                        <a:lumMod val="10000"/>
                      </a:srgbClr>
                    </a:solidFill>
                    <a:effectLst/>
                    <a:uLnTx/>
                    <a:uFillTx/>
                    <a:latin typeface="微软雅黑" panose="020B0503020204020204" charset="-122"/>
                    <a:ea typeface="微软雅黑" panose="020B0503020204020204" charset="-122"/>
                    <a:cs typeface="+mn-cs"/>
                  </a:rPr>
                  <a:t>What is worth mentioning, random tests dosen’t provide referable comparsions, just showing  that every algorithm has its approximate ratio within a good range of 1~2.</a:t>
                </a:r>
                <a:endParaRPr kumimoji="0" lang="en-US" sz="1600" b="0" i="0" u="none" strike="noStrike" kern="1200" cap="none" spc="0" normalizeH="0" baseline="0" noProof="0" dirty="0">
                  <a:ln>
                    <a:noFill/>
                  </a:ln>
                  <a:solidFill>
                    <a:srgbClr val="E7E6E6">
                      <a:lumMod val="10000"/>
                    </a:srgbClr>
                  </a:solidFill>
                  <a:effectLst/>
                  <a:uLnTx/>
                  <a:uFillTx/>
                  <a:latin typeface="微软雅黑" panose="020B0503020204020204" charset="-122"/>
                  <a:ea typeface="微软雅黑" panose="020B0503020204020204" charset="-122"/>
                  <a:cs typeface="+mn-cs"/>
                </a:endParaRPr>
              </a:p>
            </p:txBody>
          </p:sp>
          <p:sp>
            <p:nvSpPr>
              <p:cNvPr id="63" name="矩形 62"/>
              <p:cNvSpPr/>
              <p:nvPr/>
            </p:nvSpPr>
            <p:spPr>
              <a:xfrm>
                <a:off x="3525004" y="1618070"/>
                <a:ext cx="4001135" cy="398780"/>
              </a:xfrm>
              <a:prstGeom prst="rect">
                <a:avLst/>
              </a:prstGeom>
            </p:spPr>
            <p:txBody>
              <a:bodyPr wrap="square">
                <a:spAutoFit/>
              </a:bodyPr>
              <a:lstStyle/>
              <a:p>
                <a:pPr marL="0" marR="0" lvl="0" indent="0" algn="l" defTabSz="914400" rtl="0" eaLnBrk="1" fontAlgn="auto" latinLnBrk="0" hangingPunct="1">
                  <a:lnSpc>
                    <a:spcPct val="100000"/>
                  </a:lnSpc>
                  <a:spcBef>
                    <a:spcPts val="600"/>
                  </a:spcBef>
                  <a:spcAft>
                    <a:spcPts val="0"/>
                  </a:spcAft>
                  <a:buClrTx/>
                  <a:buSzTx/>
                  <a:buFontTx/>
                  <a:buNone/>
                  <a:defRPr/>
                </a:pPr>
                <a:r>
                  <a:rPr kumimoji="0" lang="en-US" altLang="zh-CN" sz="2000" b="0" i="0" u="none" strike="noStrike" kern="1200" cap="none" spc="0" normalizeH="0" baseline="0" noProof="0" dirty="0">
                    <a:ln>
                      <a:noFill/>
                    </a:ln>
                    <a:solidFill>
                      <a:schemeClr val="accent1"/>
                    </a:solidFill>
                    <a:effectLst/>
                    <a:uLnTx/>
                    <a:uFillTx/>
                    <a:latin typeface="微软雅黑" panose="020B0503020204020204" charset="-122"/>
                    <a:ea typeface="微软雅黑" panose="020B0503020204020204" charset="-122"/>
                    <a:cs typeface="Segoe UI" panose="020B0502040204020203" pitchFamily="34" charset="0"/>
                  </a:rPr>
                  <a:t>Random and square sequences</a:t>
                </a:r>
                <a:endParaRPr kumimoji="0" lang="en-US" altLang="zh-CN" sz="2000" b="0" i="0" u="none" strike="noStrike" kern="1200" cap="none" spc="0" normalizeH="0" baseline="0" noProof="0" dirty="0">
                  <a:ln>
                    <a:noFill/>
                  </a:ln>
                  <a:solidFill>
                    <a:schemeClr val="accent1"/>
                  </a:solidFill>
                  <a:effectLst/>
                  <a:uLnTx/>
                  <a:uFillTx/>
                  <a:latin typeface="微软雅黑" panose="020B0503020204020204" charset="-122"/>
                  <a:ea typeface="微软雅黑" panose="020B0503020204020204" charset="-122"/>
                  <a:cs typeface="Segoe UI" panose="020B0502040204020203" pitchFamily="34" charset="0"/>
                </a:endParaRPr>
              </a:p>
            </p:txBody>
          </p:sp>
        </p:grpSp>
        <p:grpSp>
          <p:nvGrpSpPr>
            <p:cNvPr id="59" name="组合 58"/>
            <p:cNvGrpSpPr/>
            <p:nvPr/>
          </p:nvGrpSpPr>
          <p:grpSpPr>
            <a:xfrm>
              <a:off x="7396011" y="3283344"/>
              <a:ext cx="504000" cy="504000"/>
              <a:chOff x="7352089" y="3107472"/>
              <a:chExt cx="681789" cy="681789"/>
            </a:xfrm>
          </p:grpSpPr>
          <p:sp>
            <p:nvSpPr>
              <p:cNvPr id="60" name="椭圆 59"/>
              <p:cNvSpPr/>
              <p:nvPr/>
            </p:nvSpPr>
            <p:spPr>
              <a:xfrm>
                <a:off x="7352089" y="3107472"/>
                <a:ext cx="681789" cy="681789"/>
              </a:xfrm>
              <a:prstGeom prst="ellipse">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E7E6E6">
                      <a:lumMod val="10000"/>
                    </a:srgbClr>
                  </a:solidFill>
                  <a:effectLst/>
                  <a:uLnTx/>
                  <a:uFillTx/>
                  <a:latin typeface="微软雅黑 Light" panose="020B0502040204020203" charset="-122"/>
                  <a:ea typeface="微软雅黑 Light" panose="020B0502040204020203" charset="-122"/>
                  <a:cs typeface="+mn-cs"/>
                </a:endParaRPr>
              </a:p>
            </p:txBody>
          </p:sp>
          <p:sp>
            <p:nvSpPr>
              <p:cNvPr id="61" name="Freeform 16"/>
              <p:cNvSpPr>
                <a:spLocks noEditPoints="1"/>
              </p:cNvSpPr>
              <p:nvPr/>
            </p:nvSpPr>
            <p:spPr bwMode="auto">
              <a:xfrm>
                <a:off x="7514605" y="3286623"/>
                <a:ext cx="366858" cy="333327"/>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E7E6E6">
                      <a:lumMod val="10000"/>
                    </a:srgbClr>
                  </a:solidFill>
                  <a:effectLst/>
                  <a:uLnTx/>
                  <a:uFillTx/>
                  <a:latin typeface="等线" panose="02010600030101010101" charset="-122"/>
                  <a:ea typeface="等线" panose="02010600030101010101" charset="-122"/>
                  <a:cs typeface="+mn-cs"/>
                </a:endParaRPr>
              </a:p>
            </p:txBody>
          </p:sp>
        </p:grpSp>
      </p:grpSp>
      <p:pic>
        <p:nvPicPr>
          <p:cNvPr id="2" name="图片 1" descr="C:\Users\pc\Desktop\random.pngrandom"/>
          <p:cNvPicPr>
            <a:picLocks noChangeAspect="1"/>
          </p:cNvPicPr>
          <p:nvPr/>
        </p:nvPicPr>
        <p:blipFill>
          <a:blip r:embed="rId2"/>
          <a:srcRect/>
          <a:stretch>
            <a:fillRect/>
          </a:stretch>
        </p:blipFill>
        <p:spPr>
          <a:xfrm>
            <a:off x="823595" y="1163638"/>
            <a:ext cx="5894070" cy="4799965"/>
          </a:xfrm>
          <a:prstGeom prst="rect">
            <a:avLst/>
          </a:prstGeom>
        </p:spPr>
      </p:pic>
      <p:grpSp>
        <p:nvGrpSpPr>
          <p:cNvPr id="15" name="组合 14"/>
          <p:cNvGrpSpPr/>
          <p:nvPr/>
        </p:nvGrpSpPr>
        <p:grpSpPr>
          <a:xfrm>
            <a:off x="4968875" y="67945"/>
            <a:ext cx="6468110" cy="384810"/>
            <a:chOff x="7825" y="107"/>
            <a:chExt cx="10186" cy="606"/>
          </a:xfrm>
        </p:grpSpPr>
        <p:sp>
          <p:nvSpPr>
            <p:cNvPr id="13" name="矩形 12"/>
            <p:cNvSpPr/>
            <p:nvPr>
              <p:custDataLst>
                <p:tags r:id="rId3"/>
              </p:custDataLst>
            </p:nvPr>
          </p:nvSpPr>
          <p:spPr>
            <a:xfrm>
              <a:off x="13555" y="174"/>
              <a:ext cx="2065" cy="486"/>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Light" panose="020B0502040204020203" charset="-122"/>
                <a:cs typeface="+mn-cs"/>
              </a:endParaRPr>
            </a:p>
          </p:txBody>
        </p:sp>
        <p:grpSp>
          <p:nvGrpSpPr>
            <p:cNvPr id="5" name="组合 4"/>
            <p:cNvGrpSpPr/>
            <p:nvPr/>
          </p:nvGrpSpPr>
          <p:grpSpPr>
            <a:xfrm>
              <a:off x="7825" y="107"/>
              <a:ext cx="10187" cy="606"/>
              <a:chOff x="4968974" y="68190"/>
              <a:chExt cx="6468745" cy="385086"/>
            </a:xfrm>
          </p:grpSpPr>
          <p:sp>
            <p:nvSpPr>
              <p:cNvPr id="6" name="文本框 5"/>
              <p:cNvSpPr txBox="1"/>
              <p:nvPr>
                <p:custDataLst>
                  <p:tags r:id="rId4"/>
                </p:custDataLst>
              </p:nvPr>
            </p:nvSpPr>
            <p:spPr>
              <a:xfrm>
                <a:off x="4968974" y="68190"/>
                <a:ext cx="1578610" cy="36830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Introduction</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sp>
            <p:nvSpPr>
              <p:cNvPr id="8" name="文本框 7"/>
              <p:cNvSpPr txBox="1"/>
              <p:nvPr>
                <p:custDataLst>
                  <p:tags r:id="rId5"/>
                </p:custDataLst>
              </p:nvPr>
            </p:nvSpPr>
            <p:spPr>
              <a:xfrm>
                <a:off x="8676565" y="84976"/>
                <a:ext cx="1130968" cy="36830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bg1"/>
                    </a:solidFill>
                    <a:effectLst/>
                    <a:uLnTx/>
                    <a:uFillTx/>
                    <a:latin typeface="微软雅黑 Light" panose="020B0502040204020203" charset="-122"/>
                    <a:ea typeface="微软雅黑 Light" panose="020B0502040204020203" charset="-122"/>
                    <a:cs typeface="+mn-cs"/>
                  </a:rPr>
                  <a:t>Test</a:t>
                </a:r>
                <a:endParaRPr kumimoji="0" lang="en-US" altLang="zh-CN" sz="1800" b="0" i="0" u="none" strike="noStrike" kern="1200" cap="none" spc="0" normalizeH="0" baseline="0" noProof="0" dirty="0">
                  <a:ln>
                    <a:noFill/>
                  </a:ln>
                  <a:solidFill>
                    <a:schemeClr val="bg1"/>
                  </a:solidFill>
                  <a:effectLst/>
                  <a:uLnTx/>
                  <a:uFillTx/>
                  <a:latin typeface="微软雅黑 Light" panose="020B0502040204020203" charset="-122"/>
                  <a:ea typeface="微软雅黑 Light" panose="020B0502040204020203" charset="-122"/>
                  <a:cs typeface="+mn-cs"/>
                </a:endParaRPr>
              </a:p>
            </p:txBody>
          </p:sp>
          <p:sp>
            <p:nvSpPr>
              <p:cNvPr id="9" name="文本框 8"/>
              <p:cNvSpPr txBox="1"/>
              <p:nvPr>
                <p:custDataLst>
                  <p:tags r:id="rId6"/>
                </p:custDataLst>
              </p:nvPr>
            </p:nvSpPr>
            <p:spPr>
              <a:xfrm>
                <a:off x="10001984" y="84700"/>
                <a:ext cx="1435735" cy="36830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Conclusion</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grpSp>
            <p:nvGrpSpPr>
              <p:cNvPr id="20" name="组合 19"/>
              <p:cNvGrpSpPr/>
              <p:nvPr/>
            </p:nvGrpSpPr>
            <p:grpSpPr>
              <a:xfrm>
                <a:off x="6791404" y="159486"/>
                <a:ext cx="3296092" cy="209852"/>
                <a:chOff x="6358270" y="115009"/>
                <a:chExt cx="3296092" cy="307494"/>
              </a:xfrm>
            </p:grpSpPr>
            <p:cxnSp>
              <p:nvCxnSpPr>
                <p:cNvPr id="21" name="直接连接符 20"/>
                <p:cNvCxnSpPr/>
                <p:nvPr>
                  <p:custDataLst>
                    <p:tags r:id="rId7"/>
                  </p:custDataLst>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8"/>
                  </p:custDataLst>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9"/>
                  </p:custDataLst>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10" name="文本框 9"/>
            <p:cNvSpPr txBox="1"/>
            <p:nvPr>
              <p:custDataLst>
                <p:tags r:id="rId10"/>
              </p:custDataLst>
            </p:nvPr>
          </p:nvSpPr>
          <p:spPr>
            <a:xfrm>
              <a:off x="10901" y="133"/>
              <a:ext cx="2183" cy="580"/>
            </a:xfrm>
            <a:prstGeom prst="rect">
              <a:avLst/>
            </a:prstGeom>
            <a:noFill/>
          </p:spPr>
          <p:txBody>
            <a:bodyPr wrap="square" rtlCol="0">
              <a:spAutoFit/>
            </a:bodyPr>
            <a:p>
              <a:pPr marL="0" marR="0" lvl="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Algorithm</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5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1000"/>
                                        <p:tgtEl>
                                          <p:spTgt spid="57"/>
                                        </p:tgtEl>
                                      </p:cBhvr>
                                    </p:animEffect>
                                    <p:anim calcmode="lin" valueType="num">
                                      <p:cBhvr>
                                        <p:cTn id="8" dur="1000" fill="hold"/>
                                        <p:tgtEl>
                                          <p:spTgt spid="57"/>
                                        </p:tgtEl>
                                        <p:attrNameLst>
                                          <p:attrName>ppt_x</p:attrName>
                                        </p:attrNameLst>
                                      </p:cBhvr>
                                      <p:tavLst>
                                        <p:tav tm="0">
                                          <p:val>
                                            <p:strVal val="#ppt_x"/>
                                          </p:val>
                                        </p:tav>
                                        <p:tav tm="100000">
                                          <p:val>
                                            <p:strVal val="#ppt_x"/>
                                          </p:val>
                                        </p:tav>
                                      </p:tavLst>
                                    </p:anim>
                                    <p:anim calcmode="lin" valueType="num">
                                      <p:cBhvr>
                                        <p:cTn id="9"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 y="481263"/>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微软雅黑 Light" panose="020B0502040204020203" charset="-122"/>
              <a:ea typeface="微软雅黑 Light" panose="020B0502040204020203" charset="-122"/>
              <a:cs typeface="+mn-cs"/>
            </a:endParaRPr>
          </a:p>
        </p:txBody>
      </p:sp>
      <p:pic>
        <p:nvPicPr>
          <p:cNvPr id="27" name="图形 26"/>
          <p:cNvPicPr>
            <a:picLocks noChangeAspect="1"/>
          </p:cNvPicPr>
          <p:nvPr/>
        </p:nvPicPr>
        <p:blipFill>
          <a:blip r:embed="rId1"/>
          <a:stretch>
            <a:fillRect/>
          </a:stretch>
        </p:blipFill>
        <p:spPr>
          <a:xfrm>
            <a:off x="473661" y="98896"/>
            <a:ext cx="1251222" cy="347019"/>
          </a:xfrm>
          <a:prstGeom prst="rect">
            <a:avLst/>
          </a:prstGeom>
        </p:spPr>
      </p:pic>
      <p:grpSp>
        <p:nvGrpSpPr>
          <p:cNvPr id="57" name="组合 56"/>
          <p:cNvGrpSpPr/>
          <p:nvPr/>
        </p:nvGrpSpPr>
        <p:grpSpPr>
          <a:xfrm>
            <a:off x="7350291" y="1235273"/>
            <a:ext cx="4714645" cy="7967345"/>
            <a:chOff x="7396011" y="3139003"/>
            <a:chExt cx="4714645" cy="7967345"/>
          </a:xfrm>
        </p:grpSpPr>
        <p:grpSp>
          <p:nvGrpSpPr>
            <p:cNvPr id="58" name="组合 57"/>
            <p:cNvGrpSpPr/>
            <p:nvPr/>
          </p:nvGrpSpPr>
          <p:grpSpPr>
            <a:xfrm>
              <a:off x="8109521" y="3139003"/>
              <a:ext cx="4001135" cy="7967345"/>
              <a:chOff x="3525004" y="1557745"/>
              <a:chExt cx="4001135" cy="7967345"/>
            </a:xfrm>
          </p:grpSpPr>
          <p:sp>
            <p:nvSpPr>
              <p:cNvPr id="62" name="矩形 61"/>
              <p:cNvSpPr/>
              <p:nvPr/>
            </p:nvSpPr>
            <p:spPr>
              <a:xfrm>
                <a:off x="3525004" y="1926045"/>
                <a:ext cx="3725545" cy="7599045"/>
              </a:xfrm>
              <a:prstGeom prst="rect">
                <a:avLst/>
              </a:prstGeom>
            </p:spPr>
            <p:txBody>
              <a:bodyPr wrap="square">
                <a:no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en-US" sz="1600" b="0" i="0" u="none" strike="noStrike" kern="1200" cap="none" spc="0" normalizeH="0" baseline="0" noProof="0" dirty="0">
                    <a:ln>
                      <a:noFill/>
                    </a:ln>
                    <a:solidFill>
                      <a:srgbClr val="E7E6E6">
                        <a:lumMod val="10000"/>
                      </a:srgbClr>
                    </a:solidFill>
                    <a:effectLst/>
                    <a:uLnTx/>
                    <a:uFillTx/>
                    <a:latin typeface="微软雅黑" panose="020B0503020204020204" charset="-122"/>
                    <a:ea typeface="微软雅黑" panose="020B0503020204020204" charset="-122"/>
                    <a:cs typeface="+mn-cs"/>
                  </a:rPr>
                  <a:t>To better analyse their performances, we introduced some data-sets offered in previous papers, each of them provided with optimals.</a:t>
                </a:r>
                <a:endParaRPr kumimoji="0" lang="en-US" sz="1600" b="0" i="0" u="none" strike="noStrike" kern="1200" cap="none" spc="0" normalizeH="0" baseline="0" noProof="0" dirty="0">
                  <a:ln>
                    <a:noFill/>
                  </a:ln>
                  <a:solidFill>
                    <a:srgbClr val="E7E6E6">
                      <a:lumMod val="10000"/>
                    </a:srgbClr>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30000"/>
                  </a:lnSpc>
                  <a:spcBef>
                    <a:spcPts val="0"/>
                  </a:spcBef>
                  <a:spcAft>
                    <a:spcPts val="0"/>
                  </a:spcAft>
                  <a:buClrTx/>
                  <a:buSzTx/>
                  <a:buFontTx/>
                  <a:buNone/>
                  <a:defRPr/>
                </a:pPr>
                <a:endParaRPr kumimoji="0" lang="en-US" sz="1600" b="0" i="0" u="none" strike="noStrike" kern="1200" cap="none" spc="0" normalizeH="0" baseline="0" noProof="0" dirty="0">
                  <a:ln>
                    <a:noFill/>
                  </a:ln>
                  <a:solidFill>
                    <a:srgbClr val="E7E6E6">
                      <a:lumMod val="10000"/>
                    </a:srgbClr>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30000"/>
                  </a:lnSpc>
                  <a:spcBef>
                    <a:spcPts val="0"/>
                  </a:spcBef>
                  <a:spcAft>
                    <a:spcPts val="0"/>
                  </a:spcAft>
                  <a:buClrTx/>
                  <a:buSzTx/>
                  <a:buFontTx/>
                  <a:buNone/>
                  <a:defRPr/>
                </a:pPr>
                <a:r>
                  <a:rPr kumimoji="0" lang="en-US" sz="1600" b="0" i="0" u="none" strike="noStrike" kern="1200" cap="none" spc="0" normalizeH="0" baseline="0" noProof="0" dirty="0">
                    <a:ln>
                      <a:noFill/>
                    </a:ln>
                    <a:solidFill>
                      <a:srgbClr val="E7E6E6">
                        <a:lumMod val="10000"/>
                      </a:srgbClr>
                    </a:solidFill>
                    <a:effectLst/>
                    <a:uLnTx/>
                    <a:uFillTx/>
                    <a:latin typeface="微软雅黑" panose="020B0503020204020204" charset="-122"/>
                    <a:ea typeface="微软雅黑" panose="020B0503020204020204" charset="-122"/>
                    <a:cs typeface="+mn-cs"/>
                  </a:rPr>
                  <a:t>The BL, FFDH, and NFDH algorithms show a decrease in approximation ratio as the dataset grows larger. Sleator's algorithm exhibits a relatively higher approximation ratio. </a:t>
                </a:r>
                <a:endParaRPr kumimoji="0" lang="en-US" sz="1600" b="0" i="0" u="none" strike="noStrike" kern="1200" cap="none" spc="0" normalizeH="0" baseline="0" noProof="0" dirty="0">
                  <a:ln>
                    <a:noFill/>
                  </a:ln>
                  <a:solidFill>
                    <a:srgbClr val="E7E6E6">
                      <a:lumMod val="10000"/>
                    </a:srgbClr>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30000"/>
                  </a:lnSpc>
                  <a:spcBef>
                    <a:spcPts val="0"/>
                  </a:spcBef>
                  <a:spcAft>
                    <a:spcPts val="0"/>
                  </a:spcAft>
                  <a:buClrTx/>
                  <a:buSzTx/>
                  <a:buFontTx/>
                  <a:buNone/>
                  <a:defRPr/>
                </a:pPr>
                <a:r>
                  <a:rPr kumimoji="0" lang="en-US" sz="1600" b="0" i="0" u="none" strike="noStrike" kern="1200" cap="none" spc="0" normalizeH="0" baseline="0" noProof="0" dirty="0">
                    <a:ln>
                      <a:noFill/>
                    </a:ln>
                    <a:solidFill>
                      <a:srgbClr val="E7E6E6">
                        <a:lumMod val="10000"/>
                      </a:srgbClr>
                    </a:solidFill>
                    <a:effectLst/>
                    <a:uLnTx/>
                    <a:uFillTx/>
                    <a:latin typeface="微软雅黑" panose="020B0503020204020204" charset="-122"/>
                    <a:ea typeface="微软雅黑" panose="020B0503020204020204" charset="-122"/>
                    <a:cs typeface="+mn-cs"/>
                  </a:rPr>
                  <a:t>The SP algorithm exhibits a relatively stable approximation ratio as the dataset grows larger.</a:t>
                </a:r>
                <a:endParaRPr kumimoji="0" lang="en-US" sz="1600" b="0" i="0" u="none" strike="noStrike" kern="1200" cap="none" spc="0" normalizeH="0" baseline="0" noProof="0" dirty="0">
                  <a:ln>
                    <a:noFill/>
                  </a:ln>
                  <a:solidFill>
                    <a:srgbClr val="E7E6E6">
                      <a:lumMod val="10000"/>
                    </a:srgbClr>
                  </a:solidFill>
                  <a:effectLst/>
                  <a:uLnTx/>
                  <a:uFillTx/>
                  <a:latin typeface="微软雅黑" panose="020B0503020204020204" charset="-122"/>
                  <a:ea typeface="微软雅黑" panose="020B0503020204020204" charset="-122"/>
                  <a:cs typeface="+mn-cs"/>
                </a:endParaRPr>
              </a:p>
            </p:txBody>
          </p:sp>
          <p:sp>
            <p:nvSpPr>
              <p:cNvPr id="63" name="矩形 62"/>
              <p:cNvSpPr/>
              <p:nvPr/>
            </p:nvSpPr>
            <p:spPr>
              <a:xfrm>
                <a:off x="3525004" y="1557745"/>
                <a:ext cx="4001135" cy="398780"/>
              </a:xfrm>
              <a:prstGeom prst="rect">
                <a:avLst/>
              </a:prstGeom>
            </p:spPr>
            <p:txBody>
              <a:bodyPr wrap="square">
                <a:spAutoFit/>
              </a:bodyPr>
              <a:lstStyle/>
              <a:p>
                <a:pPr marL="0" marR="0" lvl="0" indent="0" algn="l" defTabSz="914400" rtl="0" eaLnBrk="1" fontAlgn="auto" latinLnBrk="0" hangingPunct="1">
                  <a:lnSpc>
                    <a:spcPct val="100000"/>
                  </a:lnSpc>
                  <a:spcBef>
                    <a:spcPts val="600"/>
                  </a:spcBef>
                  <a:spcAft>
                    <a:spcPts val="0"/>
                  </a:spcAft>
                  <a:buClrTx/>
                  <a:buSzTx/>
                  <a:buFontTx/>
                  <a:buNone/>
                  <a:defRPr/>
                </a:pPr>
                <a:r>
                  <a:rPr kumimoji="0" lang="en-US" altLang="zh-CN" sz="2000" b="0" i="0" u="none" strike="noStrike" kern="1200" cap="none" spc="0" normalizeH="0" baseline="0" noProof="0" dirty="0">
                    <a:ln>
                      <a:noFill/>
                    </a:ln>
                    <a:solidFill>
                      <a:schemeClr val="accent1"/>
                    </a:solidFill>
                    <a:effectLst/>
                    <a:uLnTx/>
                    <a:uFillTx/>
                    <a:latin typeface="微软雅黑" panose="020B0503020204020204" charset="-122"/>
                    <a:ea typeface="微软雅黑" panose="020B0503020204020204" charset="-122"/>
                    <a:cs typeface="Segoe UI" panose="020B0502040204020203" pitchFamily="34" charset="0"/>
                  </a:rPr>
                  <a:t>Literally offered</a:t>
                </a:r>
                <a:endParaRPr kumimoji="0" lang="en-US" altLang="zh-CN" sz="2000" b="0" i="0" u="none" strike="noStrike" kern="1200" cap="none" spc="0" normalizeH="0" baseline="0" noProof="0" dirty="0">
                  <a:ln>
                    <a:noFill/>
                  </a:ln>
                  <a:solidFill>
                    <a:schemeClr val="accent1"/>
                  </a:solidFill>
                  <a:effectLst/>
                  <a:uLnTx/>
                  <a:uFillTx/>
                  <a:latin typeface="微软雅黑" panose="020B0503020204020204" charset="-122"/>
                  <a:ea typeface="微软雅黑" panose="020B0503020204020204" charset="-122"/>
                  <a:cs typeface="Segoe UI" panose="020B0502040204020203" pitchFamily="34" charset="0"/>
                </a:endParaRPr>
              </a:p>
            </p:txBody>
          </p:sp>
        </p:grpSp>
        <p:grpSp>
          <p:nvGrpSpPr>
            <p:cNvPr id="59" name="组合 58"/>
            <p:cNvGrpSpPr/>
            <p:nvPr/>
          </p:nvGrpSpPr>
          <p:grpSpPr>
            <a:xfrm>
              <a:off x="7396011" y="3283344"/>
              <a:ext cx="504000" cy="504000"/>
              <a:chOff x="7352089" y="3107472"/>
              <a:chExt cx="681789" cy="681789"/>
            </a:xfrm>
          </p:grpSpPr>
          <p:sp>
            <p:nvSpPr>
              <p:cNvPr id="60" name="椭圆 59"/>
              <p:cNvSpPr/>
              <p:nvPr/>
            </p:nvSpPr>
            <p:spPr>
              <a:xfrm>
                <a:off x="7352089" y="3107472"/>
                <a:ext cx="681789" cy="681789"/>
              </a:xfrm>
              <a:prstGeom prst="ellipse">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E7E6E6">
                      <a:lumMod val="10000"/>
                    </a:srgbClr>
                  </a:solidFill>
                  <a:effectLst/>
                  <a:uLnTx/>
                  <a:uFillTx/>
                  <a:latin typeface="微软雅黑 Light" panose="020B0502040204020203" charset="-122"/>
                  <a:ea typeface="微软雅黑 Light" panose="020B0502040204020203" charset="-122"/>
                  <a:cs typeface="+mn-cs"/>
                </a:endParaRPr>
              </a:p>
            </p:txBody>
          </p:sp>
          <p:sp>
            <p:nvSpPr>
              <p:cNvPr id="61" name="Freeform 16"/>
              <p:cNvSpPr>
                <a:spLocks noEditPoints="1"/>
              </p:cNvSpPr>
              <p:nvPr/>
            </p:nvSpPr>
            <p:spPr bwMode="auto">
              <a:xfrm>
                <a:off x="7514605" y="3286623"/>
                <a:ext cx="366858" cy="333327"/>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E7E6E6">
                      <a:lumMod val="10000"/>
                    </a:srgbClr>
                  </a:solidFill>
                  <a:effectLst/>
                  <a:uLnTx/>
                  <a:uFillTx/>
                  <a:latin typeface="等线" panose="02010600030101010101" charset="-122"/>
                  <a:ea typeface="等线" panose="02010600030101010101" charset="-122"/>
                  <a:cs typeface="+mn-cs"/>
                </a:endParaRPr>
              </a:p>
            </p:txBody>
          </p:sp>
        </p:grpSp>
      </p:grpSp>
      <p:pic>
        <p:nvPicPr>
          <p:cNvPr id="2" name="图片 1" descr="C:\Users\pc\Desktop\literally.pngliterally"/>
          <p:cNvPicPr>
            <a:picLocks noChangeAspect="1"/>
          </p:cNvPicPr>
          <p:nvPr/>
        </p:nvPicPr>
        <p:blipFill>
          <a:blip r:embed="rId2"/>
          <a:srcRect/>
          <a:stretch>
            <a:fillRect/>
          </a:stretch>
        </p:blipFill>
        <p:spPr>
          <a:xfrm>
            <a:off x="421640" y="1096010"/>
            <a:ext cx="6673215" cy="2064385"/>
          </a:xfrm>
          <a:prstGeom prst="rect">
            <a:avLst/>
          </a:prstGeom>
        </p:spPr>
      </p:pic>
      <p:grpSp>
        <p:nvGrpSpPr>
          <p:cNvPr id="15" name="组合 14"/>
          <p:cNvGrpSpPr/>
          <p:nvPr/>
        </p:nvGrpSpPr>
        <p:grpSpPr>
          <a:xfrm>
            <a:off x="4968875" y="67945"/>
            <a:ext cx="6468110" cy="384810"/>
            <a:chOff x="7825" y="107"/>
            <a:chExt cx="10186" cy="606"/>
          </a:xfrm>
        </p:grpSpPr>
        <p:sp>
          <p:nvSpPr>
            <p:cNvPr id="13" name="矩形 12"/>
            <p:cNvSpPr/>
            <p:nvPr>
              <p:custDataLst>
                <p:tags r:id="rId3"/>
              </p:custDataLst>
            </p:nvPr>
          </p:nvSpPr>
          <p:spPr>
            <a:xfrm>
              <a:off x="13555" y="174"/>
              <a:ext cx="2065" cy="486"/>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Light" panose="020B0502040204020203" charset="-122"/>
                <a:cs typeface="+mn-cs"/>
              </a:endParaRPr>
            </a:p>
          </p:txBody>
        </p:sp>
        <p:grpSp>
          <p:nvGrpSpPr>
            <p:cNvPr id="5" name="组合 4"/>
            <p:cNvGrpSpPr/>
            <p:nvPr/>
          </p:nvGrpSpPr>
          <p:grpSpPr>
            <a:xfrm>
              <a:off x="7825" y="107"/>
              <a:ext cx="10187" cy="606"/>
              <a:chOff x="4968974" y="68190"/>
              <a:chExt cx="6468745" cy="385086"/>
            </a:xfrm>
          </p:grpSpPr>
          <p:sp>
            <p:nvSpPr>
              <p:cNvPr id="6" name="文本框 5"/>
              <p:cNvSpPr txBox="1"/>
              <p:nvPr>
                <p:custDataLst>
                  <p:tags r:id="rId4"/>
                </p:custDataLst>
              </p:nvPr>
            </p:nvSpPr>
            <p:spPr>
              <a:xfrm>
                <a:off x="4968974" y="68190"/>
                <a:ext cx="1578610" cy="36830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Introduction</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sp>
            <p:nvSpPr>
              <p:cNvPr id="8" name="文本框 7"/>
              <p:cNvSpPr txBox="1"/>
              <p:nvPr>
                <p:custDataLst>
                  <p:tags r:id="rId5"/>
                </p:custDataLst>
              </p:nvPr>
            </p:nvSpPr>
            <p:spPr>
              <a:xfrm>
                <a:off x="8676565" y="84976"/>
                <a:ext cx="1130968" cy="36830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bg1"/>
                    </a:solidFill>
                    <a:effectLst/>
                    <a:uLnTx/>
                    <a:uFillTx/>
                    <a:latin typeface="微软雅黑 Light" panose="020B0502040204020203" charset="-122"/>
                    <a:ea typeface="微软雅黑 Light" panose="020B0502040204020203" charset="-122"/>
                    <a:cs typeface="+mn-cs"/>
                  </a:rPr>
                  <a:t>Test</a:t>
                </a:r>
                <a:endParaRPr kumimoji="0" lang="en-US" altLang="zh-CN" sz="1800" b="0" i="0" u="none" strike="noStrike" kern="1200" cap="none" spc="0" normalizeH="0" baseline="0" noProof="0" dirty="0">
                  <a:ln>
                    <a:noFill/>
                  </a:ln>
                  <a:solidFill>
                    <a:schemeClr val="bg1"/>
                  </a:solidFill>
                  <a:effectLst/>
                  <a:uLnTx/>
                  <a:uFillTx/>
                  <a:latin typeface="微软雅黑 Light" panose="020B0502040204020203" charset="-122"/>
                  <a:ea typeface="微软雅黑 Light" panose="020B0502040204020203" charset="-122"/>
                  <a:cs typeface="+mn-cs"/>
                </a:endParaRPr>
              </a:p>
            </p:txBody>
          </p:sp>
          <p:sp>
            <p:nvSpPr>
              <p:cNvPr id="9" name="文本框 8"/>
              <p:cNvSpPr txBox="1"/>
              <p:nvPr>
                <p:custDataLst>
                  <p:tags r:id="rId6"/>
                </p:custDataLst>
              </p:nvPr>
            </p:nvSpPr>
            <p:spPr>
              <a:xfrm>
                <a:off x="10001984" y="84700"/>
                <a:ext cx="1435735" cy="36830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Conclusion</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grpSp>
            <p:nvGrpSpPr>
              <p:cNvPr id="20" name="组合 19"/>
              <p:cNvGrpSpPr/>
              <p:nvPr/>
            </p:nvGrpSpPr>
            <p:grpSpPr>
              <a:xfrm>
                <a:off x="6791404" y="159486"/>
                <a:ext cx="3296092" cy="209852"/>
                <a:chOff x="6358270" y="115009"/>
                <a:chExt cx="3296092" cy="307494"/>
              </a:xfrm>
            </p:grpSpPr>
            <p:cxnSp>
              <p:nvCxnSpPr>
                <p:cNvPr id="21" name="直接连接符 20"/>
                <p:cNvCxnSpPr/>
                <p:nvPr>
                  <p:custDataLst>
                    <p:tags r:id="rId7"/>
                  </p:custDataLst>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8"/>
                  </p:custDataLst>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9"/>
                  </p:custDataLst>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10" name="文本框 9"/>
            <p:cNvSpPr txBox="1"/>
            <p:nvPr>
              <p:custDataLst>
                <p:tags r:id="rId10"/>
              </p:custDataLst>
            </p:nvPr>
          </p:nvSpPr>
          <p:spPr>
            <a:xfrm>
              <a:off x="10901" y="133"/>
              <a:ext cx="2183" cy="580"/>
            </a:xfrm>
            <a:prstGeom prst="rect">
              <a:avLst/>
            </a:prstGeom>
            <a:noFill/>
          </p:spPr>
          <p:txBody>
            <a:bodyPr wrap="square" rtlCol="0">
              <a:spAutoFit/>
            </a:bodyPr>
            <a:p>
              <a:pPr marL="0" marR="0" lvl="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Algorithm</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grpSp>
      <p:sp>
        <p:nvSpPr>
          <p:cNvPr id="3" name="矩形 2"/>
          <p:cNvSpPr/>
          <p:nvPr>
            <p:custDataLst>
              <p:tags r:id="rId11"/>
            </p:custDataLst>
          </p:nvPr>
        </p:nvSpPr>
        <p:spPr>
          <a:xfrm>
            <a:off x="431165" y="3538220"/>
            <a:ext cx="7174865" cy="2918460"/>
          </a:xfrm>
          <a:prstGeom prst="rect">
            <a:avLst/>
          </a:prstGeom>
        </p:spPr>
        <p:txBody>
          <a:bodyPr wrap="square">
            <a:noAutofit/>
          </a:bodyPr>
          <a:p>
            <a:pPr marL="0" marR="0" lvl="0" indent="0" algn="l" defTabSz="914400" rtl="0" eaLnBrk="1" fontAlgn="auto" latinLnBrk="0" hangingPunct="1">
              <a:lnSpc>
                <a:spcPct val="130000"/>
              </a:lnSpc>
              <a:spcBef>
                <a:spcPts val="0"/>
              </a:spcBef>
              <a:spcAft>
                <a:spcPts val="0"/>
              </a:spcAft>
              <a:buClrTx/>
              <a:buSzTx/>
              <a:buFontTx/>
              <a:buNone/>
              <a:defRPr/>
            </a:pPr>
            <a:r>
              <a:rPr kumimoji="0" lang="en-US" sz="1200" b="0" i="0" u="none" strike="noStrike" kern="1200" cap="none" spc="0" normalizeH="0" baseline="0" noProof="0" dirty="0">
                <a:ln>
                  <a:noFill/>
                </a:ln>
                <a:solidFill>
                  <a:srgbClr val="E7E6E6">
                    <a:lumMod val="10000"/>
                  </a:srgbClr>
                </a:solidFill>
                <a:effectLst/>
                <a:uLnTx/>
                <a:uFillTx/>
                <a:latin typeface="微软雅黑 Light" panose="020B0502040204020203" charset="-122"/>
                <a:ea typeface="微软雅黑 Light" panose="020B0502040204020203" charset="-122"/>
                <a:cs typeface="+mn-cs"/>
              </a:rPr>
              <a:t>(CGCUT) Christofides and Whitlock (1977): Their approach begins with an initial rectangle</a:t>
            </a:r>
            <a:endParaRPr kumimoji="0" lang="en-US" sz="1200" b="0" i="0" u="none" strike="noStrike" kern="1200" cap="none" spc="0" normalizeH="0" baseline="0" noProof="0" dirty="0">
              <a:ln>
                <a:noFill/>
              </a:ln>
              <a:solidFill>
                <a:srgbClr val="E7E6E6">
                  <a:lumMod val="10000"/>
                </a:srgbClr>
              </a:solidFill>
              <a:effectLst/>
              <a:uLnTx/>
              <a:uFillTx/>
              <a:latin typeface="微软雅黑 Light" panose="020B0502040204020203" charset="-122"/>
              <a:ea typeface="微软雅黑 Light" panose="020B0502040204020203" charset="-122"/>
              <a:cs typeface="+mn-cs"/>
            </a:endParaRPr>
          </a:p>
          <a:p>
            <a:pPr marL="0" marR="0" lvl="0" indent="0" algn="l" defTabSz="914400" rtl="0" eaLnBrk="1" fontAlgn="auto" latinLnBrk="0" hangingPunct="1">
              <a:lnSpc>
                <a:spcPct val="130000"/>
              </a:lnSpc>
              <a:spcBef>
                <a:spcPts val="0"/>
              </a:spcBef>
              <a:spcAft>
                <a:spcPts val="0"/>
              </a:spcAft>
              <a:buClrTx/>
              <a:buSzTx/>
              <a:buFontTx/>
              <a:buNone/>
              <a:defRPr/>
            </a:pPr>
            <a:r>
              <a:rPr kumimoji="0" lang="en-US" sz="1200" b="0" i="0" u="none" strike="noStrike" kern="1200" cap="none" spc="0" normalizeH="0" baseline="0" noProof="0" dirty="0">
                <a:ln>
                  <a:noFill/>
                </a:ln>
                <a:solidFill>
                  <a:srgbClr val="E7E6E6">
                    <a:lumMod val="10000"/>
                  </a:srgbClr>
                </a:solidFill>
                <a:effectLst/>
                <a:uLnTx/>
                <a:uFillTx/>
                <a:latin typeface="微软雅黑 Light" panose="020B0502040204020203" charset="-122"/>
                <a:ea typeface="微软雅黑 Light" panose="020B0502040204020203" charset="-122"/>
                <a:cs typeface="+mn-cs"/>
              </a:rPr>
              <a:t>of area A0. Further rectangles are then created by generating areas Ai from a uniform distribution</a:t>
            </a:r>
            <a:endParaRPr kumimoji="0" lang="en-US" sz="1200" b="0" i="0" u="none" strike="noStrike" kern="1200" cap="none" spc="0" normalizeH="0" baseline="0" noProof="0" dirty="0">
              <a:ln>
                <a:noFill/>
              </a:ln>
              <a:solidFill>
                <a:srgbClr val="E7E6E6">
                  <a:lumMod val="10000"/>
                </a:srgbClr>
              </a:solidFill>
              <a:effectLst/>
              <a:uLnTx/>
              <a:uFillTx/>
              <a:latin typeface="微软雅黑 Light" panose="020B0502040204020203" charset="-122"/>
              <a:ea typeface="微软雅黑 Light" panose="020B0502040204020203" charset="-122"/>
              <a:cs typeface="+mn-cs"/>
            </a:endParaRPr>
          </a:p>
          <a:p>
            <a:pPr marL="0" marR="0" lvl="0" indent="0" algn="l" defTabSz="914400" rtl="0" eaLnBrk="1" fontAlgn="auto" latinLnBrk="0" hangingPunct="1">
              <a:lnSpc>
                <a:spcPct val="130000"/>
              </a:lnSpc>
              <a:spcBef>
                <a:spcPts val="0"/>
              </a:spcBef>
              <a:spcAft>
                <a:spcPts val="0"/>
              </a:spcAft>
              <a:buClrTx/>
              <a:buSzTx/>
              <a:buFontTx/>
              <a:buNone/>
              <a:defRPr/>
            </a:pPr>
            <a:r>
              <a:rPr kumimoji="0" lang="en-US" sz="1200" b="0" i="0" u="none" strike="noStrike" kern="1200" cap="none" spc="0" normalizeH="0" baseline="0" noProof="0" dirty="0">
                <a:ln>
                  <a:noFill/>
                </a:ln>
                <a:solidFill>
                  <a:srgbClr val="E7E6E6">
                    <a:lumMod val="10000"/>
                  </a:srgbClr>
                </a:solidFill>
                <a:effectLst/>
                <a:uLnTx/>
                <a:uFillTx/>
                <a:latin typeface="微软雅黑 Light" panose="020B0502040204020203" charset="-122"/>
                <a:ea typeface="微软雅黑 Light" panose="020B0502040204020203" charset="-122"/>
                <a:cs typeface="+mn-cs"/>
              </a:rPr>
              <a:t>in the range (0, A0/4). The height hi of each rectangle is an integer drawn from a uniform</a:t>
            </a:r>
            <a:endParaRPr kumimoji="0" lang="en-US" sz="1200" b="0" i="0" u="none" strike="noStrike" kern="1200" cap="none" spc="0" normalizeH="0" baseline="0" noProof="0" dirty="0">
              <a:ln>
                <a:noFill/>
              </a:ln>
              <a:solidFill>
                <a:srgbClr val="E7E6E6">
                  <a:lumMod val="10000"/>
                </a:srgbClr>
              </a:solidFill>
              <a:effectLst/>
              <a:uLnTx/>
              <a:uFillTx/>
              <a:latin typeface="微软雅黑 Light" panose="020B0502040204020203" charset="-122"/>
              <a:ea typeface="微软雅黑 Light" panose="020B0502040204020203" charset="-122"/>
              <a:cs typeface="+mn-cs"/>
            </a:endParaRPr>
          </a:p>
          <a:p>
            <a:pPr marL="0" marR="0" lvl="0" indent="0" algn="l" defTabSz="914400" rtl="0" eaLnBrk="1" fontAlgn="auto" latinLnBrk="0" hangingPunct="1">
              <a:lnSpc>
                <a:spcPct val="130000"/>
              </a:lnSpc>
              <a:spcBef>
                <a:spcPts val="0"/>
              </a:spcBef>
              <a:spcAft>
                <a:spcPts val="0"/>
              </a:spcAft>
              <a:buClrTx/>
              <a:buSzTx/>
              <a:buFontTx/>
              <a:buNone/>
              <a:defRPr/>
            </a:pPr>
            <a:r>
              <a:rPr kumimoji="0" lang="en-US" sz="1200" b="0" i="0" u="none" strike="noStrike" kern="1200" cap="none" spc="0" normalizeH="0" baseline="0" noProof="0" dirty="0">
                <a:ln>
                  <a:noFill/>
                </a:ln>
                <a:solidFill>
                  <a:srgbClr val="E7E6E6">
                    <a:lumMod val="10000"/>
                  </a:srgbClr>
                </a:solidFill>
                <a:effectLst/>
                <a:uLnTx/>
                <a:uFillTx/>
                <a:latin typeface="微软雅黑 Light" panose="020B0502040204020203" charset="-122"/>
                <a:ea typeface="微软雅黑 Light" panose="020B0502040204020203" charset="-122"/>
                <a:cs typeface="+mn-cs"/>
              </a:rPr>
              <a:t>distribution in the range (0, A0) and rounded upwards, while the width wi is calculated as the</a:t>
            </a:r>
            <a:endParaRPr kumimoji="0" lang="en-US" sz="1200" b="0" i="0" u="none" strike="noStrike" kern="1200" cap="none" spc="0" normalizeH="0" baseline="0" noProof="0" dirty="0">
              <a:ln>
                <a:noFill/>
              </a:ln>
              <a:solidFill>
                <a:srgbClr val="E7E6E6">
                  <a:lumMod val="10000"/>
                </a:srgbClr>
              </a:solidFill>
              <a:effectLst/>
              <a:uLnTx/>
              <a:uFillTx/>
              <a:latin typeface="微软雅黑 Light" panose="020B0502040204020203" charset="-122"/>
              <a:ea typeface="微软雅黑 Light" panose="020B0502040204020203" charset="-122"/>
              <a:cs typeface="+mn-cs"/>
            </a:endParaRPr>
          </a:p>
          <a:p>
            <a:pPr marL="0" marR="0" lvl="0" indent="0" algn="l" defTabSz="914400" rtl="0" eaLnBrk="1" fontAlgn="auto" latinLnBrk="0" hangingPunct="1">
              <a:lnSpc>
                <a:spcPct val="130000"/>
              </a:lnSpc>
              <a:spcBef>
                <a:spcPts val="0"/>
              </a:spcBef>
              <a:spcAft>
                <a:spcPts val="0"/>
              </a:spcAft>
              <a:buClrTx/>
              <a:buSzTx/>
              <a:buFontTx/>
              <a:buNone/>
              <a:defRPr/>
            </a:pPr>
            <a:r>
              <a:rPr kumimoji="0" lang="en-US" sz="1200" b="0" i="0" u="none" strike="noStrike" kern="1200" cap="none" spc="0" normalizeH="0" baseline="0" noProof="0" dirty="0">
                <a:ln>
                  <a:noFill/>
                </a:ln>
                <a:solidFill>
                  <a:srgbClr val="E7E6E6">
                    <a:lumMod val="10000"/>
                  </a:srgbClr>
                </a:solidFill>
                <a:effectLst/>
                <a:uLnTx/>
                <a:uFillTx/>
                <a:latin typeface="微软雅黑 Light" panose="020B0502040204020203" charset="-122"/>
                <a:ea typeface="微软雅黑 Light" panose="020B0502040204020203" charset="-122"/>
                <a:cs typeface="+mn-cs"/>
              </a:rPr>
              <a:t>ceiling of Ai/hi.</a:t>
            </a:r>
            <a:endParaRPr kumimoji="0" lang="en-US" sz="1200" b="0" i="0" u="none" strike="noStrike" kern="1200" cap="none" spc="0" normalizeH="0" baseline="0" noProof="0" dirty="0">
              <a:ln>
                <a:noFill/>
              </a:ln>
              <a:solidFill>
                <a:srgbClr val="E7E6E6">
                  <a:lumMod val="10000"/>
                </a:srgbClr>
              </a:solidFill>
              <a:effectLst/>
              <a:uLnTx/>
              <a:uFillTx/>
              <a:latin typeface="微软雅黑 Light" panose="020B0502040204020203" charset="-122"/>
              <a:ea typeface="微软雅黑 Light" panose="020B0502040204020203" charset="-122"/>
              <a:cs typeface="+mn-cs"/>
            </a:endParaRPr>
          </a:p>
          <a:p>
            <a:pPr marL="0" marR="0" lvl="0" indent="0" algn="l" defTabSz="914400" rtl="0" eaLnBrk="1" fontAlgn="auto" latinLnBrk="0" hangingPunct="1">
              <a:lnSpc>
                <a:spcPct val="130000"/>
              </a:lnSpc>
              <a:spcBef>
                <a:spcPts val="0"/>
              </a:spcBef>
              <a:spcAft>
                <a:spcPts val="0"/>
              </a:spcAft>
              <a:buClrTx/>
              <a:buSzTx/>
              <a:buFontTx/>
              <a:buNone/>
              <a:defRPr/>
            </a:pPr>
            <a:r>
              <a:rPr kumimoji="0" lang="en-US" sz="1200" b="0" i="0" u="none" strike="noStrike" kern="1200" cap="none" spc="0" normalizeH="0" baseline="0" noProof="0" dirty="0">
                <a:ln>
                  <a:noFill/>
                </a:ln>
                <a:solidFill>
                  <a:srgbClr val="E7E6E6">
                    <a:lumMod val="10000"/>
                  </a:srgbClr>
                </a:solidFill>
                <a:effectLst/>
                <a:uLnTx/>
                <a:uFillTx/>
                <a:latin typeface="微软雅黑 Light" panose="020B0502040204020203" charset="-122"/>
                <a:ea typeface="微软雅黑 Light" panose="020B0502040204020203" charset="-122"/>
                <a:cs typeface="+mn-cs"/>
              </a:rPr>
              <a:t>(BENG) Bengtsson (1982): In Bengtsson’s methodology, the lengths and widths of the rect_x0002_angles are calculated based on a random number r drawn from a uniform distribution in the range</a:t>
            </a:r>
            <a:endParaRPr kumimoji="0" lang="en-US" sz="1200" b="0" i="0" u="none" strike="noStrike" kern="1200" cap="none" spc="0" normalizeH="0" baseline="0" noProof="0" dirty="0">
              <a:ln>
                <a:noFill/>
              </a:ln>
              <a:solidFill>
                <a:srgbClr val="E7E6E6">
                  <a:lumMod val="10000"/>
                </a:srgbClr>
              </a:solidFill>
              <a:effectLst/>
              <a:uLnTx/>
              <a:uFillTx/>
              <a:latin typeface="微软雅黑 Light" panose="020B0502040204020203" charset="-122"/>
              <a:ea typeface="微软雅黑 Light" panose="020B0502040204020203" charset="-122"/>
              <a:cs typeface="+mn-cs"/>
            </a:endParaRPr>
          </a:p>
          <a:p>
            <a:pPr marL="0" marR="0" lvl="0" indent="0" algn="l" defTabSz="914400" rtl="0" eaLnBrk="1" fontAlgn="auto" latinLnBrk="0" hangingPunct="1">
              <a:lnSpc>
                <a:spcPct val="130000"/>
              </a:lnSpc>
              <a:spcBef>
                <a:spcPts val="0"/>
              </a:spcBef>
              <a:spcAft>
                <a:spcPts val="0"/>
              </a:spcAft>
              <a:buClrTx/>
              <a:buSzTx/>
              <a:buFontTx/>
              <a:buNone/>
              <a:defRPr/>
            </a:pPr>
            <a:r>
              <a:rPr kumimoji="0" lang="en-US" sz="1200" b="0" i="0" u="none" strike="noStrike" kern="1200" cap="none" spc="0" normalizeH="0" baseline="0" noProof="0" dirty="0">
                <a:ln>
                  <a:noFill/>
                </a:ln>
                <a:solidFill>
                  <a:srgbClr val="E7E6E6">
                    <a:lumMod val="10000"/>
                  </a:srgbClr>
                </a:solidFill>
                <a:effectLst/>
                <a:uLnTx/>
                <a:uFillTx/>
                <a:latin typeface="微软雅黑 Light" panose="020B0502040204020203" charset="-122"/>
                <a:ea typeface="微软雅黑 Light" panose="020B0502040204020203" charset="-122"/>
                <a:cs typeface="+mn-cs"/>
              </a:rPr>
              <a:t>(0,1). The lengths are equal to the nearest integer of the form 12r + 1 and the widths are equal</a:t>
            </a:r>
            <a:endParaRPr kumimoji="0" lang="en-US" sz="1200" b="0" i="0" u="none" strike="noStrike" kern="1200" cap="none" spc="0" normalizeH="0" baseline="0" noProof="0" dirty="0">
              <a:ln>
                <a:noFill/>
              </a:ln>
              <a:solidFill>
                <a:srgbClr val="E7E6E6">
                  <a:lumMod val="10000"/>
                </a:srgbClr>
              </a:solidFill>
              <a:effectLst/>
              <a:uLnTx/>
              <a:uFillTx/>
              <a:latin typeface="微软雅黑 Light" panose="020B0502040204020203" charset="-122"/>
              <a:ea typeface="微软雅黑 Light" panose="020B0502040204020203" charset="-122"/>
              <a:cs typeface="+mn-cs"/>
            </a:endParaRPr>
          </a:p>
          <a:p>
            <a:pPr marL="0" marR="0" lvl="0" indent="0" algn="l" defTabSz="914400" rtl="0" eaLnBrk="1" fontAlgn="auto" latinLnBrk="0" hangingPunct="1">
              <a:lnSpc>
                <a:spcPct val="130000"/>
              </a:lnSpc>
              <a:spcBef>
                <a:spcPts val="0"/>
              </a:spcBef>
              <a:spcAft>
                <a:spcPts val="0"/>
              </a:spcAft>
              <a:buClrTx/>
              <a:buSzTx/>
              <a:buFontTx/>
              <a:buNone/>
              <a:defRPr/>
            </a:pPr>
            <a:r>
              <a:rPr kumimoji="0" lang="en-US" sz="1200" b="0" i="0" u="none" strike="noStrike" kern="1200" cap="none" spc="0" normalizeH="0" baseline="0" noProof="0" dirty="0">
                <a:ln>
                  <a:noFill/>
                </a:ln>
                <a:solidFill>
                  <a:srgbClr val="E7E6E6">
                    <a:lumMod val="10000"/>
                  </a:srgbClr>
                </a:solidFill>
                <a:effectLst/>
                <a:uLnTx/>
                <a:uFillTx/>
                <a:latin typeface="微软雅黑 Light" panose="020B0502040204020203" charset="-122"/>
                <a:ea typeface="微软雅黑 Light" panose="020B0502040204020203" charset="-122"/>
                <a:cs typeface="+mn-cs"/>
              </a:rPr>
              <a:t>to the nearest integer of the form 8r + 1.</a:t>
            </a:r>
            <a:endParaRPr kumimoji="0" lang="en-US" sz="1200" b="0" i="0" u="none" strike="noStrike" kern="1200" cap="none" spc="0" normalizeH="0" baseline="0" noProof="0" dirty="0">
              <a:ln>
                <a:noFill/>
              </a:ln>
              <a:solidFill>
                <a:srgbClr val="E7E6E6">
                  <a:lumMod val="10000"/>
                </a:srgbClr>
              </a:solidFill>
              <a:effectLst/>
              <a:uLnTx/>
              <a:uFillTx/>
              <a:latin typeface="微软雅黑 Light" panose="020B0502040204020203" charset="-122"/>
              <a:ea typeface="微软雅黑 Light" panose="020B0502040204020203" charset="-122"/>
              <a:cs typeface="+mn-cs"/>
            </a:endParaRPr>
          </a:p>
          <a:p>
            <a:pPr marL="0" marR="0" lvl="0" indent="0" algn="l" defTabSz="914400" rtl="0" eaLnBrk="1" fontAlgn="auto" latinLnBrk="0" hangingPunct="1">
              <a:lnSpc>
                <a:spcPct val="130000"/>
              </a:lnSpc>
              <a:spcBef>
                <a:spcPts val="0"/>
              </a:spcBef>
              <a:spcAft>
                <a:spcPts val="0"/>
              </a:spcAft>
              <a:buClrTx/>
              <a:buSzTx/>
              <a:buFontTx/>
              <a:buNone/>
              <a:defRPr/>
            </a:pPr>
            <a:r>
              <a:rPr kumimoji="0" lang="en-US" sz="1200" b="0" i="0" u="none" strike="noStrike" kern="1200" cap="none" spc="0" normalizeH="0" baseline="0" noProof="0" dirty="0">
                <a:ln>
                  <a:noFill/>
                </a:ln>
                <a:solidFill>
                  <a:srgbClr val="E7E6E6">
                    <a:lumMod val="10000"/>
                  </a:srgbClr>
                </a:solidFill>
                <a:effectLst/>
                <a:uLnTx/>
                <a:uFillTx/>
                <a:latin typeface="微软雅黑 Light" panose="020B0502040204020203" charset="-122"/>
                <a:ea typeface="微软雅黑 Light" panose="020B0502040204020203" charset="-122"/>
                <a:cs typeface="+mn-cs"/>
              </a:rPr>
              <a:t>(NGCUT) Beasley (1985): Beasley’s second dataset follows the same constraints as Christofides</a:t>
            </a:r>
            <a:endParaRPr kumimoji="0" lang="en-US" sz="1200" b="0" i="0" u="none" strike="noStrike" kern="1200" cap="none" spc="0" normalizeH="0" baseline="0" noProof="0" dirty="0">
              <a:ln>
                <a:noFill/>
              </a:ln>
              <a:solidFill>
                <a:srgbClr val="E7E6E6">
                  <a:lumMod val="10000"/>
                </a:srgbClr>
              </a:solidFill>
              <a:effectLst/>
              <a:uLnTx/>
              <a:uFillTx/>
              <a:latin typeface="微软雅黑 Light" panose="020B0502040204020203" charset="-122"/>
              <a:ea typeface="微软雅黑 Light" panose="020B0502040204020203" charset="-122"/>
              <a:cs typeface="+mn-cs"/>
            </a:endParaRPr>
          </a:p>
          <a:p>
            <a:pPr marL="0" marR="0" lvl="0" indent="0" algn="l" defTabSz="914400" rtl="0" eaLnBrk="1" fontAlgn="auto" latinLnBrk="0" hangingPunct="1">
              <a:lnSpc>
                <a:spcPct val="130000"/>
              </a:lnSpc>
              <a:spcBef>
                <a:spcPts val="0"/>
              </a:spcBef>
              <a:spcAft>
                <a:spcPts val="0"/>
              </a:spcAft>
              <a:buClrTx/>
              <a:buSzTx/>
              <a:buFontTx/>
              <a:buNone/>
              <a:defRPr/>
            </a:pPr>
            <a:r>
              <a:rPr kumimoji="0" lang="en-US" sz="1200" b="0" i="0" u="none" strike="noStrike" kern="1200" cap="none" spc="0" normalizeH="0" baseline="0" noProof="0" dirty="0">
                <a:ln>
                  <a:noFill/>
                </a:ln>
                <a:solidFill>
                  <a:srgbClr val="E7E6E6">
                    <a:lumMod val="10000"/>
                  </a:srgbClr>
                </a:solidFill>
                <a:effectLst/>
                <a:uLnTx/>
                <a:uFillTx/>
                <a:latin typeface="微软雅黑 Light" panose="020B0502040204020203" charset="-122"/>
                <a:ea typeface="微软雅黑 Light" panose="020B0502040204020203" charset="-122"/>
                <a:cs typeface="+mn-cs"/>
              </a:rPr>
              <a:t>and Whitlock, but the height is an integer drawn from a uniform distribution in the range [1, h0].</a:t>
            </a:r>
            <a:endParaRPr kumimoji="0" lang="en-US" sz="1200" b="0" i="0" u="none" strike="noStrike" kern="1200" cap="none" spc="0" normalizeH="0" baseline="0" noProof="0" dirty="0">
              <a:ln>
                <a:noFill/>
              </a:ln>
              <a:solidFill>
                <a:srgbClr val="E7E6E6">
                  <a:lumMod val="10000"/>
                </a:srgbClr>
              </a:solidFill>
              <a:effectLst/>
              <a:uLnTx/>
              <a:uFillTx/>
              <a:latin typeface="微软雅黑 Light" panose="020B0502040204020203" charset="-122"/>
              <a:ea typeface="微软雅黑 Light" panose="020B0502040204020203"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5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1000"/>
                                        <p:tgtEl>
                                          <p:spTgt spid="57"/>
                                        </p:tgtEl>
                                      </p:cBhvr>
                                    </p:animEffect>
                                    <p:anim calcmode="lin" valueType="num">
                                      <p:cBhvr>
                                        <p:cTn id="8" dur="1000" fill="hold"/>
                                        <p:tgtEl>
                                          <p:spTgt spid="57"/>
                                        </p:tgtEl>
                                        <p:attrNameLst>
                                          <p:attrName>ppt_x</p:attrName>
                                        </p:attrNameLst>
                                      </p:cBhvr>
                                      <p:tavLst>
                                        <p:tav tm="0">
                                          <p:val>
                                            <p:strVal val="#ppt_x"/>
                                          </p:val>
                                        </p:tav>
                                        <p:tav tm="100000">
                                          <p:val>
                                            <p:strVal val="#ppt_x"/>
                                          </p:val>
                                        </p:tav>
                                      </p:tavLst>
                                    </p:anim>
                                    <p:anim calcmode="lin" valueType="num">
                                      <p:cBhvr>
                                        <p:cTn id="9"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9343844" y="2175118"/>
            <a:ext cx="1913392" cy="1913392"/>
          </a:xfrm>
          <a:prstGeom prst="ellipse">
            <a:avLst/>
          </a:prstGeom>
          <a:gradFill flip="none" rotWithShape="1">
            <a:gsLst>
              <a:gs pos="0">
                <a:schemeClr val="accent1">
                  <a:lumMod val="60000"/>
                  <a:lumOff val="40000"/>
                </a:schemeClr>
              </a:gs>
              <a:gs pos="100000">
                <a:schemeClr val="accent1">
                  <a:lumMod val="75000"/>
                  <a:alpha val="67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p:txBody>
      </p:sp>
      <p:grpSp>
        <p:nvGrpSpPr>
          <p:cNvPr id="32" name="组合 31"/>
          <p:cNvGrpSpPr/>
          <p:nvPr/>
        </p:nvGrpSpPr>
        <p:grpSpPr>
          <a:xfrm>
            <a:off x="3154566" y="4130877"/>
            <a:ext cx="5762554" cy="1730828"/>
            <a:chOff x="3102428" y="3755572"/>
            <a:chExt cx="5762554" cy="1730828"/>
          </a:xfrm>
        </p:grpSpPr>
        <p:cxnSp>
          <p:nvCxnSpPr>
            <p:cNvPr id="29" name="直接连接符 28"/>
            <p:cNvCxnSpPr/>
            <p:nvPr/>
          </p:nvCxnSpPr>
          <p:spPr>
            <a:xfrm>
              <a:off x="3102428" y="3755572"/>
              <a:ext cx="0" cy="173082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019799" y="3755572"/>
              <a:ext cx="0" cy="173082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8864982" y="3755572"/>
              <a:ext cx="0" cy="173082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6868837" y="2467476"/>
            <a:ext cx="1300163" cy="1300163"/>
            <a:chOff x="6868837" y="2467476"/>
            <a:chExt cx="1300163" cy="1300163"/>
          </a:xfrm>
        </p:grpSpPr>
        <p:sp>
          <p:nvSpPr>
            <p:cNvPr id="24" name="椭圆 23"/>
            <p:cNvSpPr/>
            <p:nvPr/>
          </p:nvSpPr>
          <p:spPr>
            <a:xfrm>
              <a:off x="6868837" y="2467476"/>
              <a:ext cx="1300163" cy="130016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p:txBody>
        </p:sp>
        <p:pic>
          <p:nvPicPr>
            <p:cNvPr id="50" name="图形 49"/>
            <p:cNvPicPr>
              <a:picLocks noChangeAspect="1"/>
            </p:cNvPicPr>
            <p:nvPr/>
          </p:nvPicPr>
          <p:blipFill>
            <a:blip r:embed="rId1" cstate="email"/>
            <a:stretch>
              <a:fillRect/>
            </a:stretch>
          </p:blipFill>
          <p:spPr>
            <a:xfrm>
              <a:off x="7262993" y="2803262"/>
              <a:ext cx="550429" cy="634015"/>
            </a:xfrm>
            <a:prstGeom prst="rect">
              <a:avLst/>
            </a:prstGeom>
          </p:spPr>
        </p:pic>
      </p:grpSp>
      <p:grpSp>
        <p:nvGrpSpPr>
          <p:cNvPr id="5" name="组合 4"/>
          <p:cNvGrpSpPr/>
          <p:nvPr/>
        </p:nvGrpSpPr>
        <p:grpSpPr>
          <a:xfrm>
            <a:off x="4023002" y="2467476"/>
            <a:ext cx="1300163" cy="1300163"/>
            <a:chOff x="4023002" y="2467476"/>
            <a:chExt cx="1300163" cy="1300163"/>
          </a:xfrm>
        </p:grpSpPr>
        <p:sp>
          <p:nvSpPr>
            <p:cNvPr id="23" name="椭圆 22"/>
            <p:cNvSpPr/>
            <p:nvPr/>
          </p:nvSpPr>
          <p:spPr>
            <a:xfrm>
              <a:off x="4023002" y="2467476"/>
              <a:ext cx="1300163" cy="130016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p:txBody>
        </p:sp>
        <p:pic>
          <p:nvPicPr>
            <p:cNvPr id="51" name="图形 50"/>
            <p:cNvPicPr>
              <a:picLocks noChangeAspect="1"/>
            </p:cNvPicPr>
            <p:nvPr/>
          </p:nvPicPr>
          <p:blipFill>
            <a:blip r:embed="rId2" cstate="email"/>
            <a:stretch>
              <a:fillRect/>
            </a:stretch>
          </p:blipFill>
          <p:spPr>
            <a:xfrm>
              <a:off x="4353996" y="2824061"/>
              <a:ext cx="638175" cy="638175"/>
            </a:xfrm>
            <a:prstGeom prst="rect">
              <a:avLst/>
            </a:prstGeom>
          </p:spPr>
        </p:pic>
      </p:grpSp>
      <p:grpSp>
        <p:nvGrpSpPr>
          <p:cNvPr id="2" name="组合 1"/>
          <p:cNvGrpSpPr/>
          <p:nvPr/>
        </p:nvGrpSpPr>
        <p:grpSpPr>
          <a:xfrm>
            <a:off x="1177167" y="2481733"/>
            <a:ext cx="1300163" cy="1300163"/>
            <a:chOff x="1177167" y="2337355"/>
            <a:chExt cx="1300163" cy="1300163"/>
          </a:xfrm>
        </p:grpSpPr>
        <p:sp>
          <p:nvSpPr>
            <p:cNvPr id="22" name="椭圆 21"/>
            <p:cNvSpPr/>
            <p:nvPr/>
          </p:nvSpPr>
          <p:spPr>
            <a:xfrm>
              <a:off x="1177167" y="2337355"/>
              <a:ext cx="1300163" cy="1300163"/>
            </a:xfrm>
            <a:prstGeom prst="ellipse">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p:txBody>
        </p:sp>
        <p:pic>
          <p:nvPicPr>
            <p:cNvPr id="52" name="图形 51"/>
            <p:cNvPicPr>
              <a:picLocks noChangeAspect="1"/>
            </p:cNvPicPr>
            <p:nvPr/>
          </p:nvPicPr>
          <p:blipFill>
            <a:blip r:embed="rId3" cstate="email"/>
            <a:stretch>
              <a:fillRect/>
            </a:stretch>
          </p:blipFill>
          <p:spPr>
            <a:xfrm>
              <a:off x="1482804" y="2708834"/>
              <a:ext cx="633116" cy="634015"/>
            </a:xfrm>
            <a:prstGeom prst="rect">
              <a:avLst/>
            </a:prstGeom>
          </p:spPr>
        </p:pic>
      </p:grpSp>
      <p:grpSp>
        <p:nvGrpSpPr>
          <p:cNvPr id="7" name="组合 6"/>
          <p:cNvGrpSpPr/>
          <p:nvPr/>
        </p:nvGrpSpPr>
        <p:grpSpPr>
          <a:xfrm>
            <a:off x="9650458" y="2467476"/>
            <a:ext cx="1300163" cy="1300163"/>
            <a:chOff x="9714671" y="2467476"/>
            <a:chExt cx="1300163" cy="1300163"/>
          </a:xfrm>
        </p:grpSpPr>
        <p:sp>
          <p:nvSpPr>
            <p:cNvPr id="25" name="椭圆 24"/>
            <p:cNvSpPr/>
            <p:nvPr/>
          </p:nvSpPr>
          <p:spPr>
            <a:xfrm>
              <a:off x="9714671" y="2467476"/>
              <a:ext cx="1300163" cy="130016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p:txBody>
        </p:sp>
        <p:pic>
          <p:nvPicPr>
            <p:cNvPr id="53" name="图形 52"/>
            <p:cNvPicPr>
              <a:picLocks noChangeAspect="1"/>
            </p:cNvPicPr>
            <p:nvPr/>
          </p:nvPicPr>
          <p:blipFill>
            <a:blip r:embed="rId2" cstate="email"/>
            <a:stretch>
              <a:fillRect/>
            </a:stretch>
          </p:blipFill>
          <p:spPr>
            <a:xfrm>
              <a:off x="10042056" y="2824061"/>
              <a:ext cx="638175" cy="638175"/>
            </a:xfrm>
            <a:prstGeom prst="rect">
              <a:avLst/>
            </a:prstGeom>
          </p:spPr>
        </p:pic>
      </p:grpSp>
      <p:grpSp>
        <p:nvGrpSpPr>
          <p:cNvPr id="4" name="组合 3"/>
          <p:cNvGrpSpPr/>
          <p:nvPr/>
        </p:nvGrpSpPr>
        <p:grpSpPr>
          <a:xfrm>
            <a:off x="7796463" y="964934"/>
            <a:ext cx="4049551" cy="873366"/>
            <a:chOff x="7796463" y="964934"/>
            <a:chExt cx="4049551" cy="873366"/>
          </a:xfrm>
        </p:grpSpPr>
        <p:sp>
          <p:nvSpPr>
            <p:cNvPr id="33" name="文本框 32"/>
            <p:cNvSpPr txBox="1"/>
            <p:nvPr/>
          </p:nvSpPr>
          <p:spPr>
            <a:xfrm>
              <a:off x="8405870" y="964934"/>
              <a:ext cx="344014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srgbClr val="003F87"/>
                  </a:solidFill>
                  <a:effectLst/>
                  <a:uLnTx/>
                  <a:uFillTx/>
                  <a:latin typeface="微软雅黑" panose="020B0503020204020204" charset="-122"/>
                  <a:ea typeface="微软雅黑" panose="020B0503020204020204" charset="-122"/>
                  <a:cs typeface="+mn-cs"/>
                </a:rPr>
                <a:t>CONTENT</a:t>
              </a:r>
              <a:endParaRPr kumimoji="0" lang="zh-CN" altLang="en-US" sz="4800" b="0" i="0" u="none" strike="noStrike" kern="1200" cap="none" spc="0" normalizeH="0" baseline="0" noProof="0" dirty="0">
                <a:ln>
                  <a:noFill/>
                </a:ln>
                <a:solidFill>
                  <a:srgbClr val="003F87"/>
                </a:solidFill>
                <a:effectLst/>
                <a:uLnTx/>
                <a:uFillTx/>
                <a:latin typeface="微软雅黑" panose="020B0503020204020204" charset="-122"/>
                <a:ea typeface="微软雅黑" panose="020B0503020204020204" charset="-122"/>
                <a:cs typeface="+mn-cs"/>
              </a:endParaRPr>
            </a:p>
          </p:txBody>
        </p:sp>
        <p:cxnSp>
          <p:nvCxnSpPr>
            <p:cNvPr id="35" name="直接连接符 34"/>
            <p:cNvCxnSpPr/>
            <p:nvPr/>
          </p:nvCxnSpPr>
          <p:spPr>
            <a:xfrm flipH="1">
              <a:off x="7796463" y="1838300"/>
              <a:ext cx="3607861"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544175" y="1762998"/>
              <a:ext cx="86015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38" name="图形 37"/>
          <p:cNvPicPr>
            <a:picLocks noChangeAspect="1"/>
          </p:cNvPicPr>
          <p:nvPr/>
        </p:nvPicPr>
        <p:blipFill>
          <a:blip r:embed="rId4"/>
          <a:stretch>
            <a:fillRect/>
          </a:stretch>
        </p:blipFill>
        <p:spPr>
          <a:xfrm>
            <a:off x="402150" y="365509"/>
            <a:ext cx="2161308" cy="599425"/>
          </a:xfrm>
          <a:prstGeom prst="rect">
            <a:avLst/>
          </a:prstGeom>
        </p:spPr>
      </p:pic>
      <p:grpSp>
        <p:nvGrpSpPr>
          <p:cNvPr id="39" name="组合 38"/>
          <p:cNvGrpSpPr/>
          <p:nvPr/>
        </p:nvGrpSpPr>
        <p:grpSpPr>
          <a:xfrm>
            <a:off x="0" y="-10804"/>
            <a:ext cx="12196631" cy="2127749"/>
            <a:chOff x="-4632" y="-1"/>
            <a:chExt cx="12196631" cy="2127749"/>
          </a:xfrm>
        </p:grpSpPr>
        <p:sp>
          <p:nvSpPr>
            <p:cNvPr id="40" name="任意多边形: 形状 10"/>
            <p:cNvSpPr/>
            <p:nvPr/>
          </p:nvSpPr>
          <p:spPr>
            <a:xfrm flipV="1">
              <a:off x="0" y="1684"/>
              <a:ext cx="12191999" cy="2126064"/>
            </a:xfrm>
            <a:custGeom>
              <a:avLst/>
              <a:gdLst>
                <a:gd name="connsiteX0" fmla="*/ 0 w 12191999"/>
                <a:gd name="connsiteY0" fmla="*/ 2126064 h 2126064"/>
                <a:gd name="connsiteX1" fmla="*/ 12191999 w 12191999"/>
                <a:gd name="connsiteY1" fmla="*/ 2126064 h 2126064"/>
                <a:gd name="connsiteX2" fmla="*/ 0 w 12191999"/>
                <a:gd name="connsiteY2" fmla="*/ 0 h 2126064"/>
              </a:gdLst>
              <a:ahLst/>
              <a:cxnLst>
                <a:cxn ang="0">
                  <a:pos x="connsiteX0" y="connsiteY0"/>
                </a:cxn>
                <a:cxn ang="0">
                  <a:pos x="connsiteX1" y="connsiteY1"/>
                </a:cxn>
                <a:cxn ang="0">
                  <a:pos x="connsiteX2" y="connsiteY2"/>
                </a:cxn>
              </a:cxnLst>
              <a:rect l="l" t="t" r="r" b="b"/>
              <a:pathLst>
                <a:path w="12191999" h="2126064">
                  <a:moveTo>
                    <a:pt x="0" y="2126064"/>
                  </a:moveTo>
                  <a:lnTo>
                    <a:pt x="12191999" y="2126064"/>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Light" panose="020B0502040204020203" charset="-122"/>
                <a:cs typeface="+mn-cs"/>
              </a:endParaRPr>
            </a:p>
          </p:txBody>
        </p:sp>
        <p:sp>
          <p:nvSpPr>
            <p:cNvPr id="56" name="任意多边形: 形状 19"/>
            <p:cNvSpPr/>
            <p:nvPr/>
          </p:nvSpPr>
          <p:spPr>
            <a:xfrm flipV="1">
              <a:off x="-4632" y="-1"/>
              <a:ext cx="845081" cy="695700"/>
            </a:xfrm>
            <a:custGeom>
              <a:avLst/>
              <a:gdLst>
                <a:gd name="connsiteX0" fmla="*/ 0 w 845081"/>
                <a:gd name="connsiteY0" fmla="*/ 695700 h 695700"/>
                <a:gd name="connsiteX1" fmla="*/ 845081 w 845081"/>
                <a:gd name="connsiteY1" fmla="*/ 695700 h 695700"/>
                <a:gd name="connsiteX2" fmla="*/ 0 w 845081"/>
                <a:gd name="connsiteY2" fmla="*/ 0 h 695700"/>
                <a:gd name="connsiteX3" fmla="*/ 0 w 845081"/>
                <a:gd name="connsiteY3" fmla="*/ 695700 h 695700"/>
              </a:gdLst>
              <a:ahLst/>
              <a:cxnLst>
                <a:cxn ang="0">
                  <a:pos x="connsiteX0" y="connsiteY0"/>
                </a:cxn>
                <a:cxn ang="0">
                  <a:pos x="connsiteX1" y="connsiteY1"/>
                </a:cxn>
                <a:cxn ang="0">
                  <a:pos x="connsiteX2" y="connsiteY2"/>
                </a:cxn>
                <a:cxn ang="0">
                  <a:pos x="connsiteX3" y="connsiteY3"/>
                </a:cxn>
              </a:cxnLst>
              <a:rect l="l" t="t" r="r" b="b"/>
              <a:pathLst>
                <a:path w="845081" h="695700">
                  <a:moveTo>
                    <a:pt x="0" y="695700"/>
                  </a:moveTo>
                  <a:lnTo>
                    <a:pt x="845081" y="695700"/>
                  </a:lnTo>
                  <a:lnTo>
                    <a:pt x="0" y="0"/>
                  </a:lnTo>
                  <a:lnTo>
                    <a:pt x="0" y="695700"/>
                  </a:lnTo>
                  <a:close/>
                </a:path>
              </a:pathLst>
            </a:cu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Light" panose="020B0502040204020203" charset="-122"/>
                <a:cs typeface="+mn-cs"/>
              </a:endParaRPr>
            </a:p>
          </p:txBody>
        </p:sp>
        <p:sp>
          <p:nvSpPr>
            <p:cNvPr id="57" name="任意多边形: 形状 18"/>
            <p:cNvSpPr/>
            <p:nvPr/>
          </p:nvSpPr>
          <p:spPr>
            <a:xfrm flipV="1">
              <a:off x="2569944" y="9621"/>
              <a:ext cx="7642459" cy="1665174"/>
            </a:xfrm>
            <a:custGeom>
              <a:avLst/>
              <a:gdLst>
                <a:gd name="connsiteX0" fmla="*/ 2049597 w 7784426"/>
                <a:gd name="connsiteY0" fmla="*/ 1687299 h 1687299"/>
                <a:gd name="connsiteX1" fmla="*/ 7784426 w 7784426"/>
                <a:gd name="connsiteY1" fmla="*/ 1687299 h 1687299"/>
                <a:gd name="connsiteX2" fmla="*/ 7276089 w 7784426"/>
                <a:gd name="connsiteY2" fmla="*/ 1268818 h 1687299"/>
                <a:gd name="connsiteX3" fmla="*/ 0 w 7784426"/>
                <a:gd name="connsiteY3" fmla="*/ 0 h 1687299"/>
                <a:gd name="connsiteX4" fmla="*/ 2049597 w 7784426"/>
                <a:gd name="connsiteY4" fmla="*/ 1687299 h 1687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4426" h="1687299">
                  <a:moveTo>
                    <a:pt x="2049597" y="1687299"/>
                  </a:moveTo>
                  <a:lnTo>
                    <a:pt x="7784426" y="1687299"/>
                  </a:lnTo>
                  <a:lnTo>
                    <a:pt x="7276089" y="1268818"/>
                  </a:lnTo>
                  <a:lnTo>
                    <a:pt x="0" y="0"/>
                  </a:lnTo>
                  <a:lnTo>
                    <a:pt x="2049597" y="1687299"/>
                  </a:lnTo>
                  <a:close/>
                </a:path>
              </a:pathLst>
            </a:cu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Light" panose="020B0502040204020203" charset="-122"/>
                <a:cs typeface="+mn-cs"/>
              </a:endParaRPr>
            </a:p>
          </p:txBody>
        </p:sp>
      </p:grpSp>
      <p:pic>
        <p:nvPicPr>
          <p:cNvPr id="58" name="图形 37"/>
          <p:cNvPicPr>
            <a:picLocks noChangeAspect="1"/>
          </p:cNvPicPr>
          <p:nvPr/>
        </p:nvPicPr>
        <p:blipFill>
          <a:blip r:embed="rId4"/>
          <a:stretch>
            <a:fillRect/>
          </a:stretch>
        </p:blipFill>
        <p:spPr>
          <a:xfrm>
            <a:off x="406782" y="354706"/>
            <a:ext cx="2161308" cy="599425"/>
          </a:xfrm>
          <a:prstGeom prst="rect">
            <a:avLst/>
          </a:prstGeom>
        </p:spPr>
      </p:pic>
      <p:sp>
        <p:nvSpPr>
          <p:cNvPr id="3" name="文本框 2"/>
          <p:cNvSpPr txBox="1"/>
          <p:nvPr>
            <p:custDataLst>
              <p:tags r:id="rId5"/>
            </p:custDataLst>
          </p:nvPr>
        </p:nvSpPr>
        <p:spPr>
          <a:xfrm>
            <a:off x="570230" y="4428490"/>
            <a:ext cx="2385695" cy="39878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Introduction</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8" name="组合 7"/>
          <p:cNvGrpSpPr/>
          <p:nvPr/>
        </p:nvGrpSpPr>
        <p:grpSpPr>
          <a:xfrm>
            <a:off x="3055559" y="4428336"/>
            <a:ext cx="3235048" cy="1234382"/>
            <a:chOff x="209724" y="4394568"/>
            <a:chExt cx="3235048" cy="1234382"/>
          </a:xfrm>
        </p:grpSpPr>
        <p:sp>
          <p:nvSpPr>
            <p:cNvPr id="9" name="文本框 8"/>
            <p:cNvSpPr txBox="1"/>
            <p:nvPr>
              <p:custDataLst>
                <p:tags r:id="rId6"/>
              </p:custDataLst>
            </p:nvPr>
          </p:nvSpPr>
          <p:spPr>
            <a:xfrm>
              <a:off x="606377" y="4394568"/>
              <a:ext cx="2385970" cy="70675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Algorithm</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p:cNvSpPr txBox="1"/>
            <p:nvPr>
              <p:custDataLst>
                <p:tags r:id="rId7"/>
              </p:custDataLst>
            </p:nvPr>
          </p:nvSpPr>
          <p:spPr>
            <a:xfrm>
              <a:off x="209724" y="4699310"/>
              <a:ext cx="3235048" cy="929640"/>
            </a:xfrm>
            <a:prstGeom prst="rect">
              <a:avLst/>
            </a:prstGeom>
            <a:noFill/>
          </p:spPr>
          <p:txBody>
            <a:bodyPr wrap="square" rtlCol="0">
              <a:spAutoFit/>
            </a:bodyPr>
            <a:p>
              <a:pPr marL="0" marR="0" lvl="0" indent="0" algn="ctr" defTabSz="914400"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endParaRPr>
            </a:p>
            <a:p>
              <a:pPr marL="457200" marR="0" lvl="1" indent="0" algn="l" defTabSz="914400"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rPr>
                <a:t>    - approximate radio</a:t>
              </a:r>
              <a:endPar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endParaRPr>
            </a:p>
            <a:p>
              <a:pPr marL="457200" marR="0" lvl="1" indent="0" algn="l" defTabSz="914400"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rPr>
                <a:t>    - time complexity</a:t>
              </a:r>
              <a:endPar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endParaRPr>
            </a:p>
          </p:txBody>
        </p:sp>
      </p:grpSp>
      <p:sp>
        <p:nvSpPr>
          <p:cNvPr id="11" name="文本框 10"/>
          <p:cNvSpPr txBox="1"/>
          <p:nvPr>
            <p:custDataLst>
              <p:tags r:id="rId8"/>
            </p:custDataLst>
          </p:nvPr>
        </p:nvSpPr>
        <p:spPr>
          <a:xfrm>
            <a:off x="6334760" y="4449445"/>
            <a:ext cx="2385695" cy="39878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Test</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2" name="文本框 11"/>
          <p:cNvSpPr txBox="1"/>
          <p:nvPr>
            <p:custDataLst>
              <p:tags r:id="rId9"/>
            </p:custDataLst>
          </p:nvPr>
        </p:nvSpPr>
        <p:spPr>
          <a:xfrm>
            <a:off x="6071870" y="4660900"/>
            <a:ext cx="3235325" cy="1333500"/>
          </a:xfrm>
          <a:prstGeom prst="rect">
            <a:avLst/>
          </a:prstGeom>
          <a:noFill/>
        </p:spPr>
        <p:txBody>
          <a:bodyPr wrap="square" rtlCol="0">
            <a:noAutofit/>
          </a:bodyPr>
          <a:p>
            <a:pPr marL="0" marR="0" lvl="0" indent="0" algn="ctr" defTabSz="914400"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rPr>
              <a:t>- random width and height</a:t>
            </a:r>
            <a:endPar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endParaRPr>
          </a:p>
          <a:p>
            <a:pPr marL="457200" marR="0" lvl="1" indent="0" algn="l" defTabSz="914400"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rPr>
              <a:t>- Square sequence</a:t>
            </a:r>
            <a:endPar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endParaRPr>
          </a:p>
          <a:p>
            <a:pPr marL="457200" marR="0" lvl="1" indent="0" algn="l" defTabSz="914400"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rPr>
              <a:t>- Literature-offered</a:t>
            </a:r>
            <a:endPar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endParaRPr>
          </a:p>
          <a:p>
            <a:pPr marL="457200" marR="0" lvl="1" indent="0" algn="l" defTabSz="914400"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rPr>
              <a:t>- tetrominos</a:t>
            </a:r>
            <a:endPar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endParaRPr>
          </a:p>
        </p:txBody>
      </p:sp>
      <p:sp>
        <p:nvSpPr>
          <p:cNvPr id="14" name="文本框 13"/>
          <p:cNvSpPr txBox="1"/>
          <p:nvPr>
            <p:custDataLst>
              <p:tags r:id="rId10"/>
            </p:custDataLst>
          </p:nvPr>
        </p:nvSpPr>
        <p:spPr>
          <a:xfrm>
            <a:off x="9187815" y="4472305"/>
            <a:ext cx="2385695" cy="39878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Conclusion</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1000" tmFilter="0, 0; .2, .5; .8, .5; 1, 0"/>
                                        <p:tgtEl>
                                          <p:spTgt spid="37"/>
                                        </p:tgtEl>
                                      </p:cBhvr>
                                    </p:animEffect>
                                    <p:animScale>
                                      <p:cBhvr>
                                        <p:cTn id="7" dur="500" autoRev="1" fill="hold"/>
                                        <p:tgtEl>
                                          <p:spTgt spid="3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94460" y="2397760"/>
            <a:ext cx="2743200" cy="3566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53263"/>
            <a:ext cx="12192000" cy="6304737"/>
          </a:xfrm>
          <a:prstGeom prst="rect">
            <a:avLst/>
          </a:prstGeom>
        </p:spPr>
      </p:pic>
      <p:sp>
        <p:nvSpPr>
          <p:cNvPr id="30" name="任意多边形: 形状 29"/>
          <p:cNvSpPr/>
          <p:nvPr/>
        </p:nvSpPr>
        <p:spPr>
          <a:xfrm>
            <a:off x="-32285" y="553263"/>
            <a:ext cx="12256569" cy="630013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1" fmla="*/ 0 w 10000"/>
              <a:gd name="connsiteY0-2" fmla="*/ 10116 h 10116"/>
              <a:gd name="connsiteX1-3" fmla="*/ 0 w 10000"/>
              <a:gd name="connsiteY1-4" fmla="*/ 116 h 10116"/>
              <a:gd name="connsiteX2-5" fmla="*/ 9965 w 10000"/>
              <a:gd name="connsiteY2-6" fmla="*/ 0 h 10116"/>
              <a:gd name="connsiteX3-7" fmla="*/ 10000 w 10000"/>
              <a:gd name="connsiteY3-8" fmla="*/ 8116 h 10116"/>
              <a:gd name="connsiteX4-9" fmla="*/ 0 w 10000"/>
              <a:gd name="connsiteY4-10" fmla="*/ 10116 h 10116"/>
              <a:gd name="connsiteX0-11" fmla="*/ 0 w 10000"/>
              <a:gd name="connsiteY0-12" fmla="*/ 10038 h 10038"/>
              <a:gd name="connsiteX1-13" fmla="*/ 0 w 10000"/>
              <a:gd name="connsiteY1-14" fmla="*/ 38 h 10038"/>
              <a:gd name="connsiteX2-15" fmla="*/ 9930 w 10000"/>
              <a:gd name="connsiteY2-16" fmla="*/ 0 h 10038"/>
              <a:gd name="connsiteX3-17" fmla="*/ 10000 w 10000"/>
              <a:gd name="connsiteY3-18" fmla="*/ 8038 h 10038"/>
              <a:gd name="connsiteX4-19" fmla="*/ 0 w 10000"/>
              <a:gd name="connsiteY4-20" fmla="*/ 10038 h 10038"/>
              <a:gd name="connsiteX0-21" fmla="*/ 0 w 10000"/>
              <a:gd name="connsiteY0-22" fmla="*/ 10000 h 10000"/>
              <a:gd name="connsiteX1-23" fmla="*/ 0 w 10000"/>
              <a:gd name="connsiteY1-24" fmla="*/ 0 h 10000"/>
              <a:gd name="connsiteX2-25" fmla="*/ 9930 w 10000"/>
              <a:gd name="connsiteY2-26" fmla="*/ 40 h 10000"/>
              <a:gd name="connsiteX3-27" fmla="*/ 10000 w 10000"/>
              <a:gd name="connsiteY3-28" fmla="*/ 8000 h 10000"/>
              <a:gd name="connsiteX4-29" fmla="*/ 0 w 10000"/>
              <a:gd name="connsiteY4-30" fmla="*/ 10000 h 10000"/>
              <a:gd name="connsiteX0-31" fmla="*/ 0 w 10000"/>
              <a:gd name="connsiteY0-32" fmla="*/ 10012 h 10012"/>
              <a:gd name="connsiteX1-33" fmla="*/ 0 w 10000"/>
              <a:gd name="connsiteY1-34" fmla="*/ 12 h 10012"/>
              <a:gd name="connsiteX2-35" fmla="*/ 9895 w 10000"/>
              <a:gd name="connsiteY2-36" fmla="*/ 0 h 10012"/>
              <a:gd name="connsiteX3-37" fmla="*/ 10000 w 10000"/>
              <a:gd name="connsiteY3-38" fmla="*/ 8012 h 10012"/>
              <a:gd name="connsiteX4-39" fmla="*/ 0 w 10000"/>
              <a:gd name="connsiteY4-40" fmla="*/ 10012 h 10012"/>
              <a:gd name="connsiteX0-41" fmla="*/ 0 w 10035"/>
              <a:gd name="connsiteY0-42" fmla="*/ 10012 h 10154"/>
              <a:gd name="connsiteX1-43" fmla="*/ 0 w 10035"/>
              <a:gd name="connsiteY1-44" fmla="*/ 12 h 10154"/>
              <a:gd name="connsiteX2-45" fmla="*/ 9895 w 10035"/>
              <a:gd name="connsiteY2-46" fmla="*/ 0 h 10154"/>
              <a:gd name="connsiteX3-47" fmla="*/ 10035 w 10035"/>
              <a:gd name="connsiteY3-48" fmla="*/ 10154 h 10154"/>
              <a:gd name="connsiteX4-49" fmla="*/ 0 w 10035"/>
              <a:gd name="connsiteY4-50" fmla="*/ 10012 h 10154"/>
              <a:gd name="connsiteX0-51" fmla="*/ 0 w 10035"/>
              <a:gd name="connsiteY0-52" fmla="*/ 10012 h 10154"/>
              <a:gd name="connsiteX1-53" fmla="*/ 0 w 10035"/>
              <a:gd name="connsiteY1-54" fmla="*/ 12 h 10154"/>
              <a:gd name="connsiteX2-55" fmla="*/ 9895 w 10035"/>
              <a:gd name="connsiteY2-56" fmla="*/ 0 h 10154"/>
              <a:gd name="connsiteX3-57" fmla="*/ 10035 w 10035"/>
              <a:gd name="connsiteY3-58" fmla="*/ 10154 h 10154"/>
              <a:gd name="connsiteX4-59" fmla="*/ 0 w 10035"/>
              <a:gd name="connsiteY4-60" fmla="*/ 10012 h 10154"/>
              <a:gd name="connsiteX0-61" fmla="*/ 0 w 9965"/>
              <a:gd name="connsiteY0-62" fmla="*/ 10012 h 10102"/>
              <a:gd name="connsiteX1-63" fmla="*/ 0 w 9965"/>
              <a:gd name="connsiteY1-64" fmla="*/ 12 h 10102"/>
              <a:gd name="connsiteX2-65" fmla="*/ 9895 w 9965"/>
              <a:gd name="connsiteY2-66" fmla="*/ 0 h 10102"/>
              <a:gd name="connsiteX3-67" fmla="*/ 9965 w 9965"/>
              <a:gd name="connsiteY3-68" fmla="*/ 10102 h 10102"/>
              <a:gd name="connsiteX4-69" fmla="*/ 0 w 9965"/>
              <a:gd name="connsiteY4-70" fmla="*/ 10012 h 10102"/>
              <a:gd name="connsiteX0-71" fmla="*/ 0 w 10000"/>
              <a:gd name="connsiteY0-72" fmla="*/ 9911 h 9922"/>
              <a:gd name="connsiteX1-73" fmla="*/ 0 w 10000"/>
              <a:gd name="connsiteY1-74" fmla="*/ 12 h 9922"/>
              <a:gd name="connsiteX2-75" fmla="*/ 9930 w 10000"/>
              <a:gd name="connsiteY2-76" fmla="*/ 0 h 9922"/>
              <a:gd name="connsiteX3-77" fmla="*/ 10000 w 10000"/>
              <a:gd name="connsiteY3-78" fmla="*/ 9922 h 9922"/>
              <a:gd name="connsiteX4-79" fmla="*/ 0 w 10000"/>
              <a:gd name="connsiteY4-80" fmla="*/ 9911 h 9922"/>
              <a:gd name="connsiteX0-81" fmla="*/ 0 w 10000"/>
              <a:gd name="connsiteY0-82" fmla="*/ 10015 h 10026"/>
              <a:gd name="connsiteX1-83" fmla="*/ 0 w 10000"/>
              <a:gd name="connsiteY1-84" fmla="*/ 38 h 10026"/>
              <a:gd name="connsiteX2-85" fmla="*/ 9965 w 10000"/>
              <a:gd name="connsiteY2-86" fmla="*/ 0 h 10026"/>
              <a:gd name="connsiteX3-87" fmla="*/ 10000 w 10000"/>
              <a:gd name="connsiteY3-88" fmla="*/ 10026 h 10026"/>
              <a:gd name="connsiteX4-89" fmla="*/ 0 w 10000"/>
              <a:gd name="connsiteY4-90" fmla="*/ 10015 h 10026"/>
              <a:gd name="connsiteX0-91" fmla="*/ 9 w 10009"/>
              <a:gd name="connsiteY0-92" fmla="*/ 10015 h 10026"/>
              <a:gd name="connsiteX1-93" fmla="*/ 0 w 10009"/>
              <a:gd name="connsiteY1-94" fmla="*/ 55 h 10026"/>
              <a:gd name="connsiteX2-95" fmla="*/ 9974 w 10009"/>
              <a:gd name="connsiteY2-96" fmla="*/ 0 h 10026"/>
              <a:gd name="connsiteX3-97" fmla="*/ 10009 w 10009"/>
              <a:gd name="connsiteY3-98" fmla="*/ 10026 h 10026"/>
              <a:gd name="connsiteX4-99" fmla="*/ 9 w 10009"/>
              <a:gd name="connsiteY4-100" fmla="*/ 10015 h 10026"/>
              <a:gd name="connsiteX0-101" fmla="*/ 18 w 10018"/>
              <a:gd name="connsiteY0-102" fmla="*/ 10028 h 10039"/>
              <a:gd name="connsiteX1-103" fmla="*/ 0 w 10018"/>
              <a:gd name="connsiteY1-104" fmla="*/ 0 h 10039"/>
              <a:gd name="connsiteX2-105" fmla="*/ 9983 w 10018"/>
              <a:gd name="connsiteY2-106" fmla="*/ 13 h 10039"/>
              <a:gd name="connsiteX3-107" fmla="*/ 10018 w 10018"/>
              <a:gd name="connsiteY3-108" fmla="*/ 10039 h 10039"/>
              <a:gd name="connsiteX4-109" fmla="*/ 18 w 10018"/>
              <a:gd name="connsiteY4-110" fmla="*/ 10028 h 10039"/>
              <a:gd name="connsiteX0-111" fmla="*/ 18 w 10028"/>
              <a:gd name="connsiteY0-112" fmla="*/ 10028 h 10039"/>
              <a:gd name="connsiteX1-113" fmla="*/ 0 w 10028"/>
              <a:gd name="connsiteY1-114" fmla="*/ 0 h 10039"/>
              <a:gd name="connsiteX2-115" fmla="*/ 10026 w 10028"/>
              <a:gd name="connsiteY2-116" fmla="*/ 30 h 10039"/>
              <a:gd name="connsiteX3-117" fmla="*/ 10018 w 10028"/>
              <a:gd name="connsiteY3-118" fmla="*/ 10039 h 10039"/>
              <a:gd name="connsiteX4-119" fmla="*/ 18 w 10028"/>
              <a:gd name="connsiteY4-120" fmla="*/ 10028 h 10039"/>
              <a:gd name="connsiteX0-121" fmla="*/ 18 w 10020"/>
              <a:gd name="connsiteY0-122" fmla="*/ 10032 h 10043"/>
              <a:gd name="connsiteX1-123" fmla="*/ 0 w 10020"/>
              <a:gd name="connsiteY1-124" fmla="*/ 4 h 10043"/>
              <a:gd name="connsiteX2-125" fmla="*/ 10017 w 10020"/>
              <a:gd name="connsiteY2-126" fmla="*/ 0 h 10043"/>
              <a:gd name="connsiteX3-127" fmla="*/ 10018 w 10020"/>
              <a:gd name="connsiteY3-128" fmla="*/ 10043 h 10043"/>
              <a:gd name="connsiteX4-129" fmla="*/ 18 w 10020"/>
              <a:gd name="connsiteY4-130" fmla="*/ 10032 h 1004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20" h="10043">
                <a:moveTo>
                  <a:pt x="18" y="10032"/>
                </a:moveTo>
                <a:cubicBezTo>
                  <a:pt x="12" y="6689"/>
                  <a:pt x="6" y="3347"/>
                  <a:pt x="0" y="4"/>
                </a:cubicBezTo>
                <a:lnTo>
                  <a:pt x="10017" y="0"/>
                </a:lnTo>
                <a:cubicBezTo>
                  <a:pt x="10029" y="2699"/>
                  <a:pt x="10006" y="7344"/>
                  <a:pt x="10018" y="10043"/>
                </a:cubicBezTo>
                <a:lnTo>
                  <a:pt x="18" y="10032"/>
                </a:lnTo>
                <a:close/>
              </a:path>
            </a:pathLst>
          </a:custGeom>
          <a:solidFill>
            <a:schemeClr val="accent1">
              <a:lumMod val="60000"/>
              <a:lumOff val="40000"/>
              <a:alpha val="4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701" tIns="845686" rIns="263922" bIns="845687" numCol="1" spcCol="1270" anchor="t" anchorCtr="0">
            <a:noAutofit/>
          </a:bodyPr>
          <a:lstStyle/>
          <a:p>
            <a:pPr marL="0" marR="0" lvl="0" indent="0" algn="l" defTabSz="1866900" rtl="0" eaLnBrk="1" fontAlgn="auto" latinLnBrk="0" hangingPunct="1">
              <a:lnSpc>
                <a:spcPct val="90000"/>
              </a:lnSpc>
              <a:spcBef>
                <a:spcPct val="0"/>
              </a:spcBef>
              <a:spcAft>
                <a:spcPct val="35000"/>
              </a:spcAft>
              <a:buClrTx/>
              <a:buSzTx/>
              <a:buFontTx/>
              <a:buNone/>
              <a:defRPr/>
            </a:pPr>
            <a:endParaRPr kumimoji="0" lang="zh-CN" altLang="en-US" sz="4200" b="0" i="0" u="none" strike="noStrike" kern="1200" cap="none" spc="0" normalizeH="0" baseline="0" noProof="0" dirty="0">
              <a:ln>
                <a:noFill/>
              </a:ln>
              <a:solidFill>
                <a:schemeClr val="accent1">
                  <a:lumMod val="60000"/>
                  <a:lumOff val="40000"/>
                </a:schemeClr>
              </a:solidFill>
              <a:effectLst/>
              <a:uLnTx/>
              <a:uFillTx/>
              <a:latin typeface="微软雅黑 Light" panose="020B0502040204020203" charset="-122"/>
              <a:ea typeface="微软雅黑 Light" panose="020B0502040204020203" charset="-122"/>
              <a:cs typeface="+mn-cs"/>
            </a:endParaRPr>
          </a:p>
          <a:p>
            <a:pPr marL="285750" marR="0" lvl="1" indent="-285750" algn="l" defTabSz="1466850" rtl="0" eaLnBrk="1" fontAlgn="auto" latinLnBrk="0" hangingPunct="1">
              <a:lnSpc>
                <a:spcPct val="90000"/>
              </a:lnSpc>
              <a:spcBef>
                <a:spcPct val="0"/>
              </a:spcBef>
              <a:spcAft>
                <a:spcPct val="15000"/>
              </a:spcAft>
              <a:buClrTx/>
              <a:buSzTx/>
              <a:buFontTx/>
              <a:buChar char="•"/>
              <a:defRPr/>
            </a:pPr>
            <a:endParaRPr kumimoji="0" lang="zh-CN" altLang="en-US" sz="3300" b="0" i="0" u="none" strike="noStrike" kern="1200" cap="none" spc="0" normalizeH="0" baseline="0" noProof="0" dirty="0">
              <a:ln>
                <a:noFill/>
              </a:ln>
              <a:solidFill>
                <a:schemeClr val="accent1">
                  <a:lumMod val="60000"/>
                  <a:lumOff val="40000"/>
                </a:schemeClr>
              </a:solidFill>
              <a:effectLst/>
              <a:uLnTx/>
              <a:uFillTx/>
              <a:latin typeface="微软雅黑 Light" panose="020B0502040204020203" charset="-122"/>
              <a:ea typeface="微软雅黑 Light" panose="020B0502040204020203" charset="-122"/>
              <a:cs typeface="+mn-cs"/>
            </a:endParaRPr>
          </a:p>
          <a:p>
            <a:pPr marL="285750" marR="0" lvl="1" indent="-285750" algn="l" defTabSz="1466850" rtl="0" eaLnBrk="1" fontAlgn="auto" latinLnBrk="0" hangingPunct="1">
              <a:lnSpc>
                <a:spcPct val="90000"/>
              </a:lnSpc>
              <a:spcBef>
                <a:spcPct val="0"/>
              </a:spcBef>
              <a:spcAft>
                <a:spcPct val="15000"/>
              </a:spcAft>
              <a:buClrTx/>
              <a:buSzTx/>
              <a:buFontTx/>
              <a:buChar char="•"/>
              <a:defRPr/>
            </a:pPr>
            <a:endParaRPr kumimoji="0" lang="zh-CN" altLang="en-US" sz="3300" b="0" i="0" u="none" strike="noStrike" kern="1200" cap="none" spc="0" normalizeH="0" baseline="0" noProof="0" dirty="0">
              <a:ln>
                <a:noFill/>
              </a:ln>
              <a:solidFill>
                <a:schemeClr val="accent1">
                  <a:lumMod val="60000"/>
                  <a:lumOff val="40000"/>
                </a:schemeClr>
              </a:solidFill>
              <a:effectLst/>
              <a:uLnTx/>
              <a:uFillTx/>
              <a:latin typeface="微软雅黑 Light" panose="020B0502040204020203" charset="-122"/>
              <a:ea typeface="微软雅黑 Light" panose="020B0502040204020203" charset="-122"/>
              <a:cs typeface="+mn-cs"/>
            </a:endParaRPr>
          </a:p>
        </p:txBody>
      </p:sp>
      <p:grpSp>
        <p:nvGrpSpPr>
          <p:cNvPr id="41" name="组合 40"/>
          <p:cNvGrpSpPr/>
          <p:nvPr/>
        </p:nvGrpSpPr>
        <p:grpSpPr>
          <a:xfrm>
            <a:off x="5090259" y="76583"/>
            <a:ext cx="6547485" cy="368300"/>
            <a:chOff x="5090259" y="76583"/>
            <a:chExt cx="6547485" cy="368300"/>
          </a:xfrm>
        </p:grpSpPr>
        <p:sp>
          <p:nvSpPr>
            <p:cNvPr id="42" name="矩形 41"/>
            <p:cNvSpPr/>
            <p:nvPr/>
          </p:nvSpPr>
          <p:spPr>
            <a:xfrm>
              <a:off x="10320420" y="104027"/>
              <a:ext cx="1311305"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Light" panose="020B0502040204020203" charset="-122"/>
                <a:cs typeface="+mn-cs"/>
              </a:endParaRPr>
            </a:p>
          </p:txBody>
        </p:sp>
        <p:sp>
          <p:nvSpPr>
            <p:cNvPr id="43" name="文本框 42"/>
            <p:cNvSpPr txBox="1"/>
            <p:nvPr/>
          </p:nvSpPr>
          <p:spPr>
            <a:xfrm>
              <a:off x="5090259" y="76583"/>
              <a:ext cx="1457325"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Introduction</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sp>
          <p:nvSpPr>
            <p:cNvPr id="44" name="文本框 43"/>
            <p:cNvSpPr txBox="1"/>
            <p:nvPr/>
          </p:nvSpPr>
          <p:spPr>
            <a:xfrm>
              <a:off x="6937474" y="76583"/>
              <a:ext cx="1240155"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Algorithm</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sp>
          <p:nvSpPr>
            <p:cNvPr id="46" name="文本框 45"/>
            <p:cNvSpPr txBox="1"/>
            <p:nvPr/>
          </p:nvSpPr>
          <p:spPr>
            <a:xfrm>
              <a:off x="10306784" y="76583"/>
              <a:ext cx="1330960"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bg1"/>
                  </a:solidFill>
                  <a:effectLst/>
                  <a:uLnTx/>
                  <a:uFillTx/>
                  <a:latin typeface="微软雅黑 Light" panose="020B0502040204020203" charset="-122"/>
                  <a:ea typeface="微软雅黑 Light" panose="020B0502040204020203" charset="-122"/>
                  <a:cs typeface="+mn-cs"/>
                </a:rPr>
                <a:t>Conclusion</a:t>
              </a:r>
              <a:endParaRPr kumimoji="0" lang="en-US" altLang="zh-CN" sz="1800" b="0" i="0" u="none" strike="noStrike" kern="1200" cap="none" spc="0" normalizeH="0" baseline="0" noProof="0" dirty="0">
                <a:ln>
                  <a:noFill/>
                </a:ln>
                <a:solidFill>
                  <a:schemeClr val="bg1"/>
                </a:solidFill>
                <a:effectLst/>
                <a:uLnTx/>
                <a:uFillTx/>
                <a:latin typeface="微软雅黑 Light" panose="020B0502040204020203" charset="-122"/>
                <a:ea typeface="微软雅黑 Light" panose="020B0502040204020203" charset="-122"/>
                <a:cs typeface="+mn-cs"/>
              </a:endParaRPr>
            </a:p>
          </p:txBody>
        </p:sp>
        <p:grpSp>
          <p:nvGrpSpPr>
            <p:cNvPr id="47" name="组合 46"/>
            <p:cNvGrpSpPr/>
            <p:nvPr/>
          </p:nvGrpSpPr>
          <p:grpSpPr>
            <a:xfrm>
              <a:off x="6791404" y="159486"/>
              <a:ext cx="3296092" cy="209852"/>
              <a:chOff x="6358270" y="115009"/>
              <a:chExt cx="3296092" cy="307494"/>
            </a:xfrm>
          </p:grpSpPr>
          <p:cxnSp>
            <p:nvCxnSpPr>
              <p:cNvPr id="48" name="直接连接符 47"/>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70" name="任意多边形: 形状 69"/>
          <p:cNvSpPr/>
          <p:nvPr/>
        </p:nvSpPr>
        <p:spPr>
          <a:xfrm>
            <a:off x="1287988" y="1497753"/>
            <a:ext cx="3042021" cy="68192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1" fmla="*/ 0 w 10000"/>
              <a:gd name="connsiteY0-2" fmla="*/ 10116 h 10116"/>
              <a:gd name="connsiteX1-3" fmla="*/ 0 w 10000"/>
              <a:gd name="connsiteY1-4" fmla="*/ 116 h 10116"/>
              <a:gd name="connsiteX2-5" fmla="*/ 9965 w 10000"/>
              <a:gd name="connsiteY2-6" fmla="*/ 0 h 10116"/>
              <a:gd name="connsiteX3-7" fmla="*/ 10000 w 10000"/>
              <a:gd name="connsiteY3-8" fmla="*/ 8116 h 10116"/>
              <a:gd name="connsiteX4-9" fmla="*/ 0 w 10000"/>
              <a:gd name="connsiteY4-10" fmla="*/ 10116 h 10116"/>
              <a:gd name="connsiteX0-11" fmla="*/ 0 w 10000"/>
              <a:gd name="connsiteY0-12" fmla="*/ 10038 h 10038"/>
              <a:gd name="connsiteX1-13" fmla="*/ 0 w 10000"/>
              <a:gd name="connsiteY1-14" fmla="*/ 38 h 10038"/>
              <a:gd name="connsiteX2-15" fmla="*/ 9930 w 10000"/>
              <a:gd name="connsiteY2-16" fmla="*/ 0 h 10038"/>
              <a:gd name="connsiteX3-17" fmla="*/ 10000 w 10000"/>
              <a:gd name="connsiteY3-18" fmla="*/ 8038 h 10038"/>
              <a:gd name="connsiteX4-19" fmla="*/ 0 w 10000"/>
              <a:gd name="connsiteY4-20" fmla="*/ 10038 h 10038"/>
              <a:gd name="connsiteX0-21" fmla="*/ 0 w 10000"/>
              <a:gd name="connsiteY0-22" fmla="*/ 10000 h 10000"/>
              <a:gd name="connsiteX1-23" fmla="*/ 0 w 10000"/>
              <a:gd name="connsiteY1-24" fmla="*/ 0 h 10000"/>
              <a:gd name="connsiteX2-25" fmla="*/ 9930 w 10000"/>
              <a:gd name="connsiteY2-26" fmla="*/ 40 h 10000"/>
              <a:gd name="connsiteX3-27" fmla="*/ 10000 w 10000"/>
              <a:gd name="connsiteY3-28" fmla="*/ 8000 h 10000"/>
              <a:gd name="connsiteX4-29" fmla="*/ 0 w 10000"/>
              <a:gd name="connsiteY4-30" fmla="*/ 10000 h 10000"/>
              <a:gd name="connsiteX0-31" fmla="*/ 0 w 10000"/>
              <a:gd name="connsiteY0-32" fmla="*/ 10012 h 10012"/>
              <a:gd name="connsiteX1-33" fmla="*/ 0 w 10000"/>
              <a:gd name="connsiteY1-34" fmla="*/ 12 h 10012"/>
              <a:gd name="connsiteX2-35" fmla="*/ 9895 w 10000"/>
              <a:gd name="connsiteY2-36" fmla="*/ 0 h 10012"/>
              <a:gd name="connsiteX3-37" fmla="*/ 10000 w 10000"/>
              <a:gd name="connsiteY3-38" fmla="*/ 8012 h 10012"/>
              <a:gd name="connsiteX4-39" fmla="*/ 0 w 10000"/>
              <a:gd name="connsiteY4-40" fmla="*/ 10012 h 10012"/>
              <a:gd name="connsiteX0-41" fmla="*/ 0 w 10035"/>
              <a:gd name="connsiteY0-42" fmla="*/ 10012 h 10154"/>
              <a:gd name="connsiteX1-43" fmla="*/ 0 w 10035"/>
              <a:gd name="connsiteY1-44" fmla="*/ 12 h 10154"/>
              <a:gd name="connsiteX2-45" fmla="*/ 9895 w 10035"/>
              <a:gd name="connsiteY2-46" fmla="*/ 0 h 10154"/>
              <a:gd name="connsiteX3-47" fmla="*/ 10035 w 10035"/>
              <a:gd name="connsiteY3-48" fmla="*/ 10154 h 10154"/>
              <a:gd name="connsiteX4-49" fmla="*/ 0 w 10035"/>
              <a:gd name="connsiteY4-50" fmla="*/ 10012 h 10154"/>
              <a:gd name="connsiteX0-51" fmla="*/ 0 w 10035"/>
              <a:gd name="connsiteY0-52" fmla="*/ 10012 h 10154"/>
              <a:gd name="connsiteX1-53" fmla="*/ 0 w 10035"/>
              <a:gd name="connsiteY1-54" fmla="*/ 12 h 10154"/>
              <a:gd name="connsiteX2-55" fmla="*/ 9895 w 10035"/>
              <a:gd name="connsiteY2-56" fmla="*/ 0 h 10154"/>
              <a:gd name="connsiteX3-57" fmla="*/ 10035 w 10035"/>
              <a:gd name="connsiteY3-58" fmla="*/ 10154 h 10154"/>
              <a:gd name="connsiteX4-59" fmla="*/ 0 w 10035"/>
              <a:gd name="connsiteY4-60" fmla="*/ 10012 h 10154"/>
              <a:gd name="connsiteX0-61" fmla="*/ 0 w 9965"/>
              <a:gd name="connsiteY0-62" fmla="*/ 10012 h 10102"/>
              <a:gd name="connsiteX1-63" fmla="*/ 0 w 9965"/>
              <a:gd name="connsiteY1-64" fmla="*/ 12 h 10102"/>
              <a:gd name="connsiteX2-65" fmla="*/ 9895 w 9965"/>
              <a:gd name="connsiteY2-66" fmla="*/ 0 h 10102"/>
              <a:gd name="connsiteX3-67" fmla="*/ 9965 w 9965"/>
              <a:gd name="connsiteY3-68" fmla="*/ 10102 h 10102"/>
              <a:gd name="connsiteX4-69" fmla="*/ 0 w 9965"/>
              <a:gd name="connsiteY4-70" fmla="*/ 10012 h 10102"/>
              <a:gd name="connsiteX0-71" fmla="*/ 0 w 10000"/>
              <a:gd name="connsiteY0-72" fmla="*/ 9911 h 9922"/>
              <a:gd name="connsiteX1-73" fmla="*/ 0 w 10000"/>
              <a:gd name="connsiteY1-74" fmla="*/ 12 h 9922"/>
              <a:gd name="connsiteX2-75" fmla="*/ 9930 w 10000"/>
              <a:gd name="connsiteY2-76" fmla="*/ 0 h 9922"/>
              <a:gd name="connsiteX3-77" fmla="*/ 10000 w 10000"/>
              <a:gd name="connsiteY3-78" fmla="*/ 9922 h 9922"/>
              <a:gd name="connsiteX4-79" fmla="*/ 0 w 10000"/>
              <a:gd name="connsiteY4-80" fmla="*/ 9911 h 9922"/>
              <a:gd name="connsiteX0-81" fmla="*/ 0 w 10000"/>
              <a:gd name="connsiteY0-82" fmla="*/ 10015 h 10026"/>
              <a:gd name="connsiteX1-83" fmla="*/ 0 w 10000"/>
              <a:gd name="connsiteY1-84" fmla="*/ 38 h 10026"/>
              <a:gd name="connsiteX2-85" fmla="*/ 9965 w 10000"/>
              <a:gd name="connsiteY2-86" fmla="*/ 0 h 10026"/>
              <a:gd name="connsiteX3-87" fmla="*/ 10000 w 10000"/>
              <a:gd name="connsiteY3-88" fmla="*/ 10026 h 10026"/>
              <a:gd name="connsiteX4-89" fmla="*/ 0 w 10000"/>
              <a:gd name="connsiteY4-90" fmla="*/ 10015 h 100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26">
                <a:moveTo>
                  <a:pt x="0" y="10015"/>
                </a:moveTo>
                <a:lnTo>
                  <a:pt x="0" y="38"/>
                </a:lnTo>
                <a:lnTo>
                  <a:pt x="9965" y="0"/>
                </a:lnTo>
                <a:cubicBezTo>
                  <a:pt x="9977" y="2699"/>
                  <a:pt x="9988" y="7327"/>
                  <a:pt x="10000" y="10026"/>
                </a:cubicBezTo>
                <a:lnTo>
                  <a:pt x="0" y="10015"/>
                </a:lnTo>
                <a:close/>
              </a:path>
            </a:pathLst>
          </a:custGeom>
          <a:solidFill>
            <a:schemeClr val="accent1">
              <a:lumMod val="60000"/>
              <a:lumOff val="4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701" tIns="845686" rIns="263922" bIns="845687" numCol="1" spcCol="1270" anchor="t" anchorCtr="0">
            <a:noAutofit/>
          </a:bodyPr>
          <a:lstStyle/>
          <a:p>
            <a:pPr marL="0" marR="0" lvl="0" indent="0" algn="l" defTabSz="1866900" rtl="0" eaLnBrk="1" fontAlgn="auto" latinLnBrk="0" hangingPunct="1">
              <a:lnSpc>
                <a:spcPct val="90000"/>
              </a:lnSpc>
              <a:spcBef>
                <a:spcPct val="0"/>
              </a:spcBef>
              <a:spcAft>
                <a:spcPct val="35000"/>
              </a:spcAft>
              <a:buClrTx/>
              <a:buSzTx/>
              <a:buFontTx/>
              <a:buNone/>
              <a:defRPr/>
            </a:pPr>
            <a:endParaRPr kumimoji="0" lang="zh-CN" altLang="en-US" sz="4200" b="0" i="0" u="none" strike="noStrike" kern="1200" cap="none" spc="0" normalizeH="0" baseline="0" noProof="0" dirty="0">
              <a:ln>
                <a:noFill/>
              </a:ln>
              <a:solidFill>
                <a:schemeClr val="accent1">
                  <a:lumMod val="60000"/>
                  <a:lumOff val="40000"/>
                </a:schemeClr>
              </a:solidFill>
              <a:effectLst/>
              <a:uLnTx/>
              <a:uFillTx/>
              <a:latin typeface="微软雅黑 Light" panose="020B0502040204020203" charset="-122"/>
              <a:ea typeface="微软雅黑 Light" panose="020B0502040204020203" charset="-122"/>
              <a:cs typeface="+mn-cs"/>
            </a:endParaRPr>
          </a:p>
          <a:p>
            <a:pPr marL="285750" marR="0" lvl="1" indent="-285750" algn="l" defTabSz="1466850" rtl="0" eaLnBrk="1" fontAlgn="auto" latinLnBrk="0" hangingPunct="1">
              <a:lnSpc>
                <a:spcPct val="90000"/>
              </a:lnSpc>
              <a:spcBef>
                <a:spcPct val="0"/>
              </a:spcBef>
              <a:spcAft>
                <a:spcPct val="15000"/>
              </a:spcAft>
              <a:buClrTx/>
              <a:buSzTx/>
              <a:buFontTx/>
              <a:buChar char="•"/>
              <a:defRPr/>
            </a:pPr>
            <a:endParaRPr kumimoji="0" lang="zh-CN" altLang="en-US" sz="3300" b="0" i="0" u="none" strike="noStrike" kern="1200" cap="none" spc="0" normalizeH="0" baseline="0" noProof="0" dirty="0">
              <a:ln>
                <a:noFill/>
              </a:ln>
              <a:solidFill>
                <a:schemeClr val="accent1">
                  <a:lumMod val="60000"/>
                  <a:lumOff val="40000"/>
                </a:schemeClr>
              </a:solidFill>
              <a:effectLst/>
              <a:uLnTx/>
              <a:uFillTx/>
              <a:latin typeface="微软雅黑 Light" panose="020B0502040204020203" charset="-122"/>
              <a:ea typeface="微软雅黑 Light" panose="020B0502040204020203" charset="-122"/>
              <a:cs typeface="+mn-cs"/>
            </a:endParaRPr>
          </a:p>
          <a:p>
            <a:pPr marL="285750" marR="0" lvl="1" indent="-285750" algn="l" defTabSz="1466850" rtl="0" eaLnBrk="1" fontAlgn="auto" latinLnBrk="0" hangingPunct="1">
              <a:lnSpc>
                <a:spcPct val="90000"/>
              </a:lnSpc>
              <a:spcBef>
                <a:spcPct val="0"/>
              </a:spcBef>
              <a:spcAft>
                <a:spcPct val="15000"/>
              </a:spcAft>
              <a:buClrTx/>
              <a:buSzTx/>
              <a:buFontTx/>
              <a:buChar char="•"/>
              <a:defRPr/>
            </a:pPr>
            <a:endParaRPr kumimoji="0" lang="zh-CN" altLang="en-US" sz="3300" b="0" i="0" u="none" strike="noStrike" kern="1200" cap="none" spc="0" normalizeH="0" baseline="0" noProof="0" dirty="0">
              <a:ln>
                <a:noFill/>
              </a:ln>
              <a:solidFill>
                <a:schemeClr val="accent1">
                  <a:lumMod val="60000"/>
                  <a:lumOff val="40000"/>
                </a:schemeClr>
              </a:solidFill>
              <a:effectLst/>
              <a:uLnTx/>
              <a:uFillTx/>
              <a:latin typeface="微软雅黑 Light" panose="020B0502040204020203" charset="-122"/>
              <a:ea typeface="微软雅黑 Light" panose="020B0502040204020203" charset="-122"/>
              <a:cs typeface="+mn-cs"/>
            </a:endParaRPr>
          </a:p>
        </p:txBody>
      </p:sp>
      <p:sp>
        <p:nvSpPr>
          <p:cNvPr id="71" name="任意多边形: 形状 70"/>
          <p:cNvSpPr/>
          <p:nvPr/>
        </p:nvSpPr>
        <p:spPr>
          <a:xfrm>
            <a:off x="7851305" y="1508359"/>
            <a:ext cx="3063390" cy="68192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1" fmla="*/ 0 w 10035"/>
              <a:gd name="connsiteY0-2" fmla="*/ 10012 h 10012"/>
              <a:gd name="connsiteX1-3" fmla="*/ 0 w 10035"/>
              <a:gd name="connsiteY1-4" fmla="*/ 12 h 10012"/>
              <a:gd name="connsiteX2-5" fmla="*/ 10035 w 10035"/>
              <a:gd name="connsiteY2-6" fmla="*/ 0 h 10012"/>
              <a:gd name="connsiteX3-7" fmla="*/ 10000 w 10035"/>
              <a:gd name="connsiteY3-8" fmla="*/ 8012 h 10012"/>
              <a:gd name="connsiteX4-9" fmla="*/ 0 w 10035"/>
              <a:gd name="connsiteY4-10" fmla="*/ 10012 h 10012"/>
              <a:gd name="connsiteX0-11" fmla="*/ 0 w 10035"/>
              <a:gd name="connsiteY0-12" fmla="*/ 10012 h 10012"/>
              <a:gd name="connsiteX1-13" fmla="*/ 0 w 10035"/>
              <a:gd name="connsiteY1-14" fmla="*/ 12 h 10012"/>
              <a:gd name="connsiteX2-15" fmla="*/ 10035 w 10035"/>
              <a:gd name="connsiteY2-16" fmla="*/ 0 h 10012"/>
              <a:gd name="connsiteX3-17" fmla="*/ 9965 w 10035"/>
              <a:gd name="connsiteY3-18" fmla="*/ 9867 h 10012"/>
              <a:gd name="connsiteX4-19" fmla="*/ 0 w 10035"/>
              <a:gd name="connsiteY4-20" fmla="*/ 10012 h 10012"/>
              <a:gd name="connsiteX0-21" fmla="*/ 0 w 10035"/>
              <a:gd name="connsiteY0-22" fmla="*/ 10012 h 10012"/>
              <a:gd name="connsiteX1-23" fmla="*/ 0 w 10035"/>
              <a:gd name="connsiteY1-24" fmla="*/ 12 h 10012"/>
              <a:gd name="connsiteX2-25" fmla="*/ 10035 w 10035"/>
              <a:gd name="connsiteY2-26" fmla="*/ 0 h 10012"/>
              <a:gd name="connsiteX3-27" fmla="*/ 9965 w 10035"/>
              <a:gd name="connsiteY3-28" fmla="*/ 9945 h 10012"/>
              <a:gd name="connsiteX4-29" fmla="*/ 0 w 10035"/>
              <a:gd name="connsiteY4-30" fmla="*/ 10012 h 10012"/>
              <a:gd name="connsiteX0-31" fmla="*/ 0 w 10035"/>
              <a:gd name="connsiteY0-32" fmla="*/ 10012 h 10023"/>
              <a:gd name="connsiteX1-33" fmla="*/ 0 w 10035"/>
              <a:gd name="connsiteY1-34" fmla="*/ 12 h 10023"/>
              <a:gd name="connsiteX2-35" fmla="*/ 10035 w 10035"/>
              <a:gd name="connsiteY2-36" fmla="*/ 0 h 10023"/>
              <a:gd name="connsiteX3-37" fmla="*/ 9965 w 10035"/>
              <a:gd name="connsiteY3-38" fmla="*/ 10023 h 10023"/>
              <a:gd name="connsiteX4-39" fmla="*/ 0 w 10035"/>
              <a:gd name="connsiteY4-40" fmla="*/ 10012 h 100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35" h="10023">
                <a:moveTo>
                  <a:pt x="0" y="10012"/>
                </a:moveTo>
                <a:lnTo>
                  <a:pt x="0" y="12"/>
                </a:lnTo>
                <a:lnTo>
                  <a:pt x="10035" y="0"/>
                </a:lnTo>
                <a:cubicBezTo>
                  <a:pt x="10023" y="2671"/>
                  <a:pt x="9977" y="7352"/>
                  <a:pt x="9965" y="10023"/>
                </a:cubicBezTo>
                <a:lnTo>
                  <a:pt x="0" y="10012"/>
                </a:lnTo>
                <a:close/>
              </a:path>
            </a:pathLst>
          </a:custGeom>
          <a:solidFill>
            <a:srgbClr val="003F87"/>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701" tIns="845686" rIns="263922" bIns="845687" numCol="1" spcCol="1270" anchor="t" anchorCtr="0">
            <a:noAutofit/>
          </a:bodyPr>
          <a:lstStyle/>
          <a:p>
            <a:pPr marL="0" marR="0" lvl="0" indent="0" algn="l" defTabSz="1866900" rtl="0" eaLnBrk="1" fontAlgn="auto" latinLnBrk="0" hangingPunct="1">
              <a:lnSpc>
                <a:spcPct val="90000"/>
              </a:lnSpc>
              <a:spcBef>
                <a:spcPct val="0"/>
              </a:spcBef>
              <a:spcAft>
                <a:spcPct val="35000"/>
              </a:spcAft>
              <a:buClrTx/>
              <a:buSzTx/>
              <a:buFontTx/>
              <a:buNone/>
              <a:defRPr/>
            </a:pPr>
            <a:endParaRPr kumimoji="0" lang="zh-CN" altLang="en-US" sz="4200" b="0" i="0" u="none" strike="noStrike" kern="1200" cap="none" spc="0" normalizeH="0" baseline="0" noProof="0">
              <a:ln>
                <a:noFill/>
              </a:ln>
              <a:solidFill>
                <a:prstClr val="white"/>
              </a:solidFill>
              <a:effectLst/>
              <a:uLnTx/>
              <a:uFillTx/>
              <a:latin typeface="微软雅黑 Light" panose="020B0502040204020203" charset="-122"/>
              <a:ea typeface="微软雅黑 Light" panose="020B0502040204020203" charset="-122"/>
              <a:cs typeface="+mn-cs"/>
            </a:endParaRPr>
          </a:p>
          <a:p>
            <a:pPr marL="285750" marR="0" lvl="1" indent="-285750" algn="l" defTabSz="1466850" rtl="0" eaLnBrk="1" fontAlgn="auto" latinLnBrk="0" hangingPunct="1">
              <a:lnSpc>
                <a:spcPct val="90000"/>
              </a:lnSpc>
              <a:spcBef>
                <a:spcPct val="0"/>
              </a:spcBef>
              <a:spcAft>
                <a:spcPct val="15000"/>
              </a:spcAft>
              <a:buClrTx/>
              <a:buSzTx/>
              <a:buFontTx/>
              <a:buChar char="•"/>
              <a:defRPr/>
            </a:pPr>
            <a:endParaRPr kumimoji="0" lang="zh-CN" altLang="en-US" sz="3300" b="0" i="0" u="none" strike="noStrike" kern="1200" cap="none" spc="0" normalizeH="0" baseline="0" noProof="0">
              <a:ln>
                <a:noFill/>
              </a:ln>
              <a:solidFill>
                <a:prstClr val="white"/>
              </a:solidFill>
              <a:effectLst/>
              <a:uLnTx/>
              <a:uFillTx/>
              <a:latin typeface="微软雅黑 Light" panose="020B0502040204020203" charset="-122"/>
              <a:ea typeface="微软雅黑 Light" panose="020B0502040204020203" charset="-122"/>
              <a:cs typeface="+mn-cs"/>
            </a:endParaRPr>
          </a:p>
          <a:p>
            <a:pPr marL="285750" marR="0" lvl="1" indent="-285750" algn="l" defTabSz="1466850" rtl="0" eaLnBrk="1" fontAlgn="auto" latinLnBrk="0" hangingPunct="1">
              <a:lnSpc>
                <a:spcPct val="90000"/>
              </a:lnSpc>
              <a:spcBef>
                <a:spcPct val="0"/>
              </a:spcBef>
              <a:spcAft>
                <a:spcPct val="15000"/>
              </a:spcAft>
              <a:buClrTx/>
              <a:buSzTx/>
              <a:buFontTx/>
              <a:buChar char="•"/>
              <a:defRPr/>
            </a:pPr>
            <a:endParaRPr kumimoji="0" lang="zh-CN" altLang="en-US" sz="3300" b="0" i="0" u="none" strike="noStrike" kern="1200" cap="none" spc="0" normalizeH="0" baseline="0" noProof="0">
              <a:ln>
                <a:noFill/>
              </a:ln>
              <a:solidFill>
                <a:prstClr val="white"/>
              </a:solidFill>
              <a:effectLst/>
              <a:uLnTx/>
              <a:uFillTx/>
              <a:latin typeface="微软雅黑 Light" panose="020B0502040204020203" charset="-122"/>
              <a:ea typeface="微软雅黑 Light" panose="020B0502040204020203" charset="-122"/>
              <a:cs typeface="+mn-cs"/>
            </a:endParaRPr>
          </a:p>
        </p:txBody>
      </p:sp>
      <p:grpSp>
        <p:nvGrpSpPr>
          <p:cNvPr id="72" name="组合 71"/>
          <p:cNvGrpSpPr/>
          <p:nvPr/>
        </p:nvGrpSpPr>
        <p:grpSpPr>
          <a:xfrm>
            <a:off x="1540677" y="1623594"/>
            <a:ext cx="2369460" cy="4195142"/>
            <a:chOff x="1540677" y="1623594"/>
            <a:chExt cx="2369460" cy="4195142"/>
          </a:xfrm>
        </p:grpSpPr>
        <p:sp>
          <p:nvSpPr>
            <p:cNvPr id="73" name="文本框 72"/>
            <p:cNvSpPr txBox="1"/>
            <p:nvPr/>
          </p:nvSpPr>
          <p:spPr>
            <a:xfrm>
              <a:off x="1666506" y="1623594"/>
              <a:ext cx="2128520" cy="460375"/>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Width</a:t>
              </a:r>
              <a:r>
                <a:rPr kumimoji="0" lang="en-US"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 factor</a:t>
              </a:r>
              <a:endParaRPr kumimoji="0" lang="en-US"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74" name="文本框 73"/>
            <p:cNvSpPr txBox="1"/>
            <p:nvPr/>
          </p:nvSpPr>
          <p:spPr>
            <a:xfrm>
              <a:off x="1540677" y="2490066"/>
              <a:ext cx="2369460" cy="3328670"/>
            </a:xfrm>
            <a:prstGeom prst="rect">
              <a:avLst/>
            </a:prstGeom>
            <a:solidFill>
              <a:srgbClr val="8FAADC"/>
            </a:solid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rPr>
                <a:t>As the width factor increases, FFDH, BL, and SP</a:t>
              </a:r>
              <a:r>
                <a:rPr kumimoji="0" lang="en-US" altLang="zh-CN"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rPr>
                <a:t> </a:t>
              </a:r>
              <a:r>
                <a:rPr kumimoji="0" lang="zh-CN" altLang="en-US"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rPr>
                <a:t>perform</a:t>
              </a:r>
              <a:r>
                <a:rPr kumimoji="0" lang="en-US" altLang="zh-CN"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rPr>
                <a:t>ances are</a:t>
              </a:r>
              <a:r>
                <a:rPr kumimoji="0" lang="zh-CN" altLang="en-US"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rPr>
                <a:t> largely unaffected.</a:t>
              </a:r>
              <a:r>
                <a:rPr kumimoji="0" lang="en-US" altLang="zh-CN"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rPr>
                <a:t> Sleator and NFDH algorithms show a greater sensitivity to changes in width.</a:t>
              </a:r>
              <a:endParaRPr kumimoji="0" lang="en-US" altLang="zh-CN"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p:txBody>
        </p:sp>
      </p:grpSp>
      <p:grpSp>
        <p:nvGrpSpPr>
          <p:cNvPr id="75" name="组合 74"/>
          <p:cNvGrpSpPr/>
          <p:nvPr/>
        </p:nvGrpSpPr>
        <p:grpSpPr>
          <a:xfrm>
            <a:off x="7974622" y="1623594"/>
            <a:ext cx="2816860" cy="4195777"/>
            <a:chOff x="7974622" y="1623594"/>
            <a:chExt cx="2816860" cy="4195777"/>
          </a:xfrm>
        </p:grpSpPr>
        <p:sp>
          <p:nvSpPr>
            <p:cNvPr id="76" name="文本框 75"/>
            <p:cNvSpPr txBox="1"/>
            <p:nvPr/>
          </p:nvSpPr>
          <p:spPr>
            <a:xfrm>
              <a:off x="7974622" y="1623594"/>
              <a:ext cx="2816860" cy="460375"/>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Algorithm choice</a:t>
              </a:r>
              <a:endParaRPr kumimoji="0" lang="en-US"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77" name="文本框 76"/>
            <p:cNvSpPr txBox="1"/>
            <p:nvPr/>
          </p:nvSpPr>
          <p:spPr>
            <a:xfrm>
              <a:off x="8271703" y="2490701"/>
              <a:ext cx="2369460" cy="3328670"/>
            </a:xfrm>
            <a:prstGeom prst="rect">
              <a:avLst/>
            </a:prstGeom>
            <a:solidFill>
              <a:srgbClr val="003F87"/>
            </a:solid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rPr>
                <a:t>BL </a:t>
              </a:r>
              <a:r>
                <a:rPr kumimoji="0" lang="en-US" altLang="zh-CN"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rPr>
                <a:t>and </a:t>
              </a:r>
              <a:r>
                <a:rPr kumimoji="0" lang="zh-CN" altLang="en-US"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rPr>
                <a:t>FFDH algorithm provide excellent </a:t>
              </a:r>
              <a:r>
                <a:rPr kumimoji="0" lang="en-US" altLang="zh-CN"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rPr>
                <a:t>approximate raito. Sleator algorithm provides reasonable compromise between efficiency and precision.</a:t>
              </a:r>
              <a:endParaRPr kumimoji="0" lang="en-US" altLang="zh-CN"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p:txBody>
        </p:sp>
      </p:grpSp>
      <p:sp>
        <p:nvSpPr>
          <p:cNvPr id="23" name="任意多边形: 形状 22"/>
          <p:cNvSpPr/>
          <p:nvPr/>
        </p:nvSpPr>
        <p:spPr>
          <a:xfrm>
            <a:off x="4546546" y="1508765"/>
            <a:ext cx="3042022" cy="681923"/>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1" fmla="*/ 0 w 10174"/>
              <a:gd name="connsiteY0-2" fmla="*/ 10116 h 10116"/>
              <a:gd name="connsiteX1-3" fmla="*/ 0 w 10174"/>
              <a:gd name="connsiteY1-4" fmla="*/ 116 h 10116"/>
              <a:gd name="connsiteX2-5" fmla="*/ 10174 w 10174"/>
              <a:gd name="connsiteY2-6" fmla="*/ 0 h 10116"/>
              <a:gd name="connsiteX3-7" fmla="*/ 10000 w 10174"/>
              <a:gd name="connsiteY3-8" fmla="*/ 8116 h 10116"/>
              <a:gd name="connsiteX4-9" fmla="*/ 0 w 10174"/>
              <a:gd name="connsiteY4-10" fmla="*/ 10116 h 10116"/>
              <a:gd name="connsiteX0-11" fmla="*/ 0 w 10070"/>
              <a:gd name="connsiteY0-12" fmla="*/ 10000 h 10000"/>
              <a:gd name="connsiteX1-13" fmla="*/ 0 w 10070"/>
              <a:gd name="connsiteY1-14" fmla="*/ 0 h 10000"/>
              <a:gd name="connsiteX2-15" fmla="*/ 10070 w 10070"/>
              <a:gd name="connsiteY2-16" fmla="*/ 67 h 10000"/>
              <a:gd name="connsiteX3-17" fmla="*/ 10000 w 10070"/>
              <a:gd name="connsiteY3-18" fmla="*/ 8000 h 10000"/>
              <a:gd name="connsiteX4-19" fmla="*/ 0 w 10070"/>
              <a:gd name="connsiteY4-20" fmla="*/ 10000 h 10000"/>
              <a:gd name="connsiteX0-21" fmla="*/ 0 w 10070"/>
              <a:gd name="connsiteY0-22" fmla="*/ 10116 h 10116"/>
              <a:gd name="connsiteX1-23" fmla="*/ 0 w 10070"/>
              <a:gd name="connsiteY1-24" fmla="*/ 116 h 10116"/>
              <a:gd name="connsiteX2-25" fmla="*/ 10070 w 10070"/>
              <a:gd name="connsiteY2-26" fmla="*/ 0 h 10116"/>
              <a:gd name="connsiteX3-27" fmla="*/ 10000 w 10070"/>
              <a:gd name="connsiteY3-28" fmla="*/ 8116 h 10116"/>
              <a:gd name="connsiteX4-29" fmla="*/ 0 w 10070"/>
              <a:gd name="connsiteY4-30" fmla="*/ 10116 h 10116"/>
              <a:gd name="connsiteX0-31" fmla="*/ 0 w 10070"/>
              <a:gd name="connsiteY0-32" fmla="*/ 10064 h 10064"/>
              <a:gd name="connsiteX1-33" fmla="*/ 0 w 10070"/>
              <a:gd name="connsiteY1-34" fmla="*/ 64 h 10064"/>
              <a:gd name="connsiteX2-35" fmla="*/ 10070 w 10070"/>
              <a:gd name="connsiteY2-36" fmla="*/ 0 h 10064"/>
              <a:gd name="connsiteX3-37" fmla="*/ 10000 w 10070"/>
              <a:gd name="connsiteY3-38" fmla="*/ 8064 h 10064"/>
              <a:gd name="connsiteX4-39" fmla="*/ 0 w 10070"/>
              <a:gd name="connsiteY4-40" fmla="*/ 10064 h 10064"/>
              <a:gd name="connsiteX0-41" fmla="*/ 0 w 10070"/>
              <a:gd name="connsiteY0-42" fmla="*/ 10064 h 10064"/>
              <a:gd name="connsiteX1-43" fmla="*/ 0 w 10070"/>
              <a:gd name="connsiteY1-44" fmla="*/ 64 h 10064"/>
              <a:gd name="connsiteX2-45" fmla="*/ 10070 w 10070"/>
              <a:gd name="connsiteY2-46" fmla="*/ 0 h 10064"/>
              <a:gd name="connsiteX3-47" fmla="*/ 10000 w 10070"/>
              <a:gd name="connsiteY3-48" fmla="*/ 8064 h 10064"/>
              <a:gd name="connsiteX4-49" fmla="*/ 0 w 10070"/>
              <a:gd name="connsiteY4-50" fmla="*/ 10064 h 10064"/>
              <a:gd name="connsiteX0-51" fmla="*/ 0 w 10070"/>
              <a:gd name="connsiteY0-52" fmla="*/ 10064 h 10102"/>
              <a:gd name="connsiteX1-53" fmla="*/ 0 w 10070"/>
              <a:gd name="connsiteY1-54" fmla="*/ 64 h 10102"/>
              <a:gd name="connsiteX2-55" fmla="*/ 10070 w 10070"/>
              <a:gd name="connsiteY2-56" fmla="*/ 0 h 10102"/>
              <a:gd name="connsiteX3-57" fmla="*/ 9896 w 10070"/>
              <a:gd name="connsiteY3-58" fmla="*/ 10102 h 10102"/>
              <a:gd name="connsiteX4-59" fmla="*/ 0 w 10070"/>
              <a:gd name="connsiteY4-60" fmla="*/ 10064 h 10102"/>
              <a:gd name="connsiteX0-61" fmla="*/ 0 w 10070"/>
              <a:gd name="connsiteY0-62" fmla="*/ 10064 h 10102"/>
              <a:gd name="connsiteX1-63" fmla="*/ 0 w 10070"/>
              <a:gd name="connsiteY1-64" fmla="*/ 64 h 10102"/>
              <a:gd name="connsiteX2-65" fmla="*/ 10070 w 10070"/>
              <a:gd name="connsiteY2-66" fmla="*/ 0 h 10102"/>
              <a:gd name="connsiteX3-67" fmla="*/ 9896 w 10070"/>
              <a:gd name="connsiteY3-68" fmla="*/ 10102 h 10102"/>
              <a:gd name="connsiteX4-69" fmla="*/ 0 w 10070"/>
              <a:gd name="connsiteY4-70" fmla="*/ 10064 h 10102"/>
              <a:gd name="connsiteX0-71" fmla="*/ 0 w 10000"/>
              <a:gd name="connsiteY0-72" fmla="*/ 10000 h 10038"/>
              <a:gd name="connsiteX1-73" fmla="*/ 0 w 10000"/>
              <a:gd name="connsiteY1-74" fmla="*/ 0 h 10038"/>
              <a:gd name="connsiteX2-75" fmla="*/ 10000 w 10000"/>
              <a:gd name="connsiteY2-76" fmla="*/ 41 h 10038"/>
              <a:gd name="connsiteX3-77" fmla="*/ 9896 w 10000"/>
              <a:gd name="connsiteY3-78" fmla="*/ 10038 h 10038"/>
              <a:gd name="connsiteX4-79" fmla="*/ 0 w 10000"/>
              <a:gd name="connsiteY4-80" fmla="*/ 10000 h 10038"/>
              <a:gd name="connsiteX0-81" fmla="*/ 0 w 9965"/>
              <a:gd name="connsiteY0-82" fmla="*/ 10011 h 10049"/>
              <a:gd name="connsiteX1-83" fmla="*/ 0 w 9965"/>
              <a:gd name="connsiteY1-84" fmla="*/ 11 h 10049"/>
              <a:gd name="connsiteX2-85" fmla="*/ 9965 w 9965"/>
              <a:gd name="connsiteY2-86" fmla="*/ 0 h 10049"/>
              <a:gd name="connsiteX3-87" fmla="*/ 9896 w 9965"/>
              <a:gd name="connsiteY3-88" fmla="*/ 10049 h 10049"/>
              <a:gd name="connsiteX4-89" fmla="*/ 0 w 9965"/>
              <a:gd name="connsiteY4-90" fmla="*/ 10011 h 1004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965" h="10049">
                <a:moveTo>
                  <a:pt x="0" y="10011"/>
                </a:moveTo>
                <a:lnTo>
                  <a:pt x="0" y="11"/>
                </a:lnTo>
                <a:lnTo>
                  <a:pt x="9965" y="0"/>
                </a:lnTo>
                <a:cubicBezTo>
                  <a:pt x="9942" y="2644"/>
                  <a:pt x="9919" y="7405"/>
                  <a:pt x="9896" y="10049"/>
                </a:cubicBezTo>
                <a:lnTo>
                  <a:pt x="0" y="10011"/>
                </a:lnTo>
                <a:close/>
              </a:path>
            </a:pathLst>
          </a:custGeom>
          <a:solidFill>
            <a:schemeClr val="accent1">
              <a:lumMod val="7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6701" tIns="845686" rIns="263922" bIns="845687" numCol="1" spcCol="1270" anchor="t" anchorCtr="0">
            <a:noAutofit/>
          </a:bodyPr>
          <a:lstStyle/>
          <a:p>
            <a:pPr marL="0" marR="0" lvl="0" indent="0" algn="l" defTabSz="1866900" rtl="0" eaLnBrk="1" fontAlgn="auto" latinLnBrk="0" hangingPunct="1">
              <a:lnSpc>
                <a:spcPct val="90000"/>
              </a:lnSpc>
              <a:spcBef>
                <a:spcPct val="0"/>
              </a:spcBef>
              <a:spcAft>
                <a:spcPct val="35000"/>
              </a:spcAft>
              <a:buClrTx/>
              <a:buSzTx/>
              <a:buFontTx/>
              <a:buNone/>
              <a:defRPr/>
            </a:pPr>
            <a:endParaRPr kumimoji="0" lang="zh-CN" altLang="en-US" sz="42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a:p>
            <a:pPr marL="285750" marR="0" lvl="1" indent="-285750" algn="l" defTabSz="1466850" rtl="0" eaLnBrk="1" fontAlgn="auto" latinLnBrk="0" hangingPunct="1">
              <a:lnSpc>
                <a:spcPct val="90000"/>
              </a:lnSpc>
              <a:spcBef>
                <a:spcPct val="0"/>
              </a:spcBef>
              <a:spcAft>
                <a:spcPct val="15000"/>
              </a:spcAft>
              <a:buClrTx/>
              <a:buSzTx/>
              <a:buFontTx/>
              <a:buChar char="•"/>
              <a:defRPr/>
            </a:pPr>
            <a:endParaRPr kumimoji="0" lang="zh-CN" altLang="en-US" sz="33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a:p>
            <a:pPr marL="285750" marR="0" lvl="1" indent="-285750" algn="l" defTabSz="1466850" rtl="0" eaLnBrk="1" fontAlgn="auto" latinLnBrk="0" hangingPunct="1">
              <a:lnSpc>
                <a:spcPct val="90000"/>
              </a:lnSpc>
              <a:spcBef>
                <a:spcPct val="0"/>
              </a:spcBef>
              <a:spcAft>
                <a:spcPct val="15000"/>
              </a:spcAft>
              <a:buClrTx/>
              <a:buSzTx/>
              <a:buFontTx/>
              <a:buChar char="•"/>
              <a:defRPr/>
            </a:pPr>
            <a:endParaRPr kumimoji="0" lang="zh-CN" altLang="en-US" sz="33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p:txBody>
      </p:sp>
      <p:grpSp>
        <p:nvGrpSpPr>
          <p:cNvPr id="24" name="组合 23"/>
          <p:cNvGrpSpPr/>
          <p:nvPr/>
        </p:nvGrpSpPr>
        <p:grpSpPr>
          <a:xfrm>
            <a:off x="4878743" y="1623940"/>
            <a:ext cx="2378886" cy="3475052"/>
            <a:chOff x="1530616" y="1720114"/>
            <a:chExt cx="2378886" cy="3475052"/>
          </a:xfrm>
        </p:grpSpPr>
        <p:sp>
          <p:nvSpPr>
            <p:cNvPr id="25" name="文本框 24"/>
            <p:cNvSpPr txBox="1"/>
            <p:nvPr/>
          </p:nvSpPr>
          <p:spPr>
            <a:xfrm>
              <a:off x="1530616" y="1720114"/>
              <a:ext cx="2227580" cy="460375"/>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Height factor</a:t>
              </a:r>
              <a:endParaRPr kumimoji="0" lang="en-US"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6" name="文本框 25"/>
            <p:cNvSpPr txBox="1"/>
            <p:nvPr/>
          </p:nvSpPr>
          <p:spPr>
            <a:xfrm>
              <a:off x="1540042" y="2585951"/>
              <a:ext cx="2369460" cy="2609215"/>
            </a:xfrm>
            <a:prstGeom prst="rect">
              <a:avLst/>
            </a:prstGeom>
            <a:solidFill>
              <a:srgbClr val="2F5597"/>
            </a:solid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rPr>
                <a:t>H</a:t>
              </a:r>
              <a:r>
                <a:rPr kumimoji="0" lang="zh-CN" altLang="en-US"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rPr>
                <a:t>eight factor may not pose a significant challenge to the overall performance, regardless of the algorithm chosen.</a:t>
              </a:r>
              <a:endParaRPr kumimoji="0" lang="zh-CN" altLang="en-US"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p:txBody>
        </p:sp>
      </p:grpSp>
      <p:pic>
        <p:nvPicPr>
          <p:cNvPr id="27" name="图形 26"/>
          <p:cNvPicPr>
            <a:picLocks noChangeAspect="1"/>
          </p:cNvPicPr>
          <p:nvPr/>
        </p:nvPicPr>
        <p:blipFill>
          <a:blip r:embed="rId2"/>
          <a:stretch>
            <a:fillRect/>
          </a:stretch>
        </p:blipFill>
        <p:spPr>
          <a:xfrm>
            <a:off x="473661" y="98896"/>
            <a:ext cx="1251222" cy="347019"/>
          </a:xfrm>
          <a:prstGeom prst="rect">
            <a:avLst/>
          </a:prstGeom>
        </p:spPr>
      </p:pic>
      <p:sp>
        <p:nvSpPr>
          <p:cNvPr id="29" name="矩形 28"/>
          <p:cNvSpPr/>
          <p:nvPr/>
        </p:nvSpPr>
        <p:spPr>
          <a:xfrm>
            <a:off x="1" y="481263"/>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微软雅黑 Light" panose="020B0502040204020203" charset="-122"/>
              <a:ea typeface="微软雅黑 Light" panose="020B0502040204020203" charset="-122"/>
              <a:cs typeface="+mn-cs"/>
            </a:endParaRPr>
          </a:p>
        </p:txBody>
      </p:sp>
      <p:sp>
        <p:nvSpPr>
          <p:cNvPr id="5" name="文本框 4"/>
          <p:cNvSpPr txBox="1"/>
          <p:nvPr>
            <p:custDataLst>
              <p:tags r:id="rId3"/>
            </p:custDataLst>
          </p:nvPr>
        </p:nvSpPr>
        <p:spPr>
          <a:xfrm>
            <a:off x="8676565" y="76583"/>
            <a:ext cx="1130968" cy="36830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Test</a:t>
            </a:r>
            <a:endParaRPr kumimoji="0" lang="en-US" altLang="zh-CN"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2" presetClass="entr" presetSubtype="8" fill="hold" grpId="0" nodeType="withEffect">
                                  <p:stCondLst>
                                    <p:cond delay="0"/>
                                  </p:stCondLst>
                                  <p:childTnLst>
                                    <p:set>
                                      <p:cBhvr>
                                        <p:cTn id="12" dur="1" fill="hold">
                                          <p:stCondLst>
                                            <p:cond delay="0"/>
                                          </p:stCondLst>
                                        </p:cTn>
                                        <p:tgtEl>
                                          <p:spTgt spid="71"/>
                                        </p:tgtEl>
                                        <p:attrNameLst>
                                          <p:attrName>style.visibility</p:attrName>
                                        </p:attrNameLst>
                                      </p:cBhvr>
                                      <p:to>
                                        <p:strVal val="visible"/>
                                      </p:to>
                                    </p:set>
                                    <p:anim calcmode="lin" valueType="num">
                                      <p:cBhvr additive="base">
                                        <p:cTn id="13" dur="500" fill="hold"/>
                                        <p:tgtEl>
                                          <p:spTgt spid="71"/>
                                        </p:tgtEl>
                                        <p:attrNameLst>
                                          <p:attrName>ppt_x</p:attrName>
                                        </p:attrNameLst>
                                      </p:cBhvr>
                                      <p:tavLst>
                                        <p:tav tm="0">
                                          <p:val>
                                            <p:strVal val="0-#ppt_w/2"/>
                                          </p:val>
                                        </p:tav>
                                        <p:tav tm="100000">
                                          <p:val>
                                            <p:strVal val="#ppt_x"/>
                                          </p:val>
                                        </p:tav>
                                      </p:tavLst>
                                    </p:anim>
                                    <p:anim calcmode="lin" valueType="num">
                                      <p:cBhvr additive="base">
                                        <p:cTn id="14" dur="500" fill="hold"/>
                                        <p:tgtEl>
                                          <p:spTgt spid="71"/>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0-#ppt_w/2"/>
                                          </p:val>
                                        </p:tav>
                                        <p:tav tm="100000">
                                          <p:val>
                                            <p:strVal val="#ppt_x"/>
                                          </p:val>
                                        </p:tav>
                                      </p:tavLst>
                                    </p:anim>
                                    <p:anim calcmode="lin" valueType="num">
                                      <p:cBhvr additive="base">
                                        <p:cTn id="18" dur="500" fill="hold"/>
                                        <p:tgtEl>
                                          <p:spTgt spid="23"/>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70"/>
                                        </p:tgtEl>
                                        <p:attrNameLst>
                                          <p:attrName>style.visibility</p:attrName>
                                        </p:attrNameLst>
                                      </p:cBhvr>
                                      <p:to>
                                        <p:strVal val="visible"/>
                                      </p:to>
                                    </p:set>
                                    <p:anim calcmode="lin" valueType="num">
                                      <p:cBhvr additive="base">
                                        <p:cTn id="21" dur="500" fill="hold"/>
                                        <p:tgtEl>
                                          <p:spTgt spid="70"/>
                                        </p:tgtEl>
                                        <p:attrNameLst>
                                          <p:attrName>ppt_x</p:attrName>
                                        </p:attrNameLst>
                                      </p:cBhvr>
                                      <p:tavLst>
                                        <p:tav tm="0">
                                          <p:val>
                                            <p:strVal val="0-#ppt_w/2"/>
                                          </p:val>
                                        </p:tav>
                                        <p:tav tm="100000">
                                          <p:val>
                                            <p:strVal val="#ppt_x"/>
                                          </p:val>
                                        </p:tav>
                                      </p:tavLst>
                                    </p:anim>
                                    <p:anim calcmode="lin" valueType="num">
                                      <p:cBhvr additive="base">
                                        <p:cTn id="22" dur="500" fill="hold"/>
                                        <p:tgtEl>
                                          <p:spTgt spid="70"/>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fade">
                                      <p:cBhvr>
                                        <p:cTn id="26" dur="500"/>
                                        <p:tgtEl>
                                          <p:spTgt spid="72"/>
                                        </p:tgtEl>
                                      </p:cBhvr>
                                    </p:animEffect>
                                  </p:childTnLst>
                                </p:cTn>
                              </p:par>
                              <p:par>
                                <p:cTn id="27" presetID="10"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animEffect transition="in" filter="fade">
                                      <p:cBhvr>
                                        <p:cTn id="29" dur="500"/>
                                        <p:tgtEl>
                                          <p:spTgt spid="75"/>
                                        </p:tgtEl>
                                      </p:cBhvr>
                                    </p:animEffect>
                                  </p:childTnLst>
                                </p:cTn>
                              </p:par>
                              <p:par>
                                <p:cTn id="30" presetID="10" presetClass="entr" presetSubtype="0"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70" grpId="0" animBg="1"/>
      <p:bldP spid="71" grpId="0" animBg="1"/>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图形 23"/>
          <p:cNvPicPr>
            <a:picLocks noChangeAspect="1"/>
          </p:cNvPicPr>
          <p:nvPr/>
        </p:nvPicPr>
        <p:blipFill>
          <a:blip r:embed="rId1"/>
          <a:stretch>
            <a:fillRect/>
          </a:stretch>
        </p:blipFill>
        <p:spPr>
          <a:xfrm>
            <a:off x="3802218" y="2130856"/>
            <a:ext cx="623999" cy="518142"/>
          </a:xfrm>
          <a:prstGeom prst="rect">
            <a:avLst/>
          </a:prstGeom>
          <a:effectLst>
            <a:glow rad="12700">
              <a:schemeClr val="bg1">
                <a:alpha val="41000"/>
              </a:schemeClr>
            </a:glow>
          </a:effectLst>
        </p:spPr>
      </p:pic>
      <p:pic>
        <p:nvPicPr>
          <p:cNvPr id="23" name="图形 22"/>
          <p:cNvPicPr>
            <a:picLocks noChangeAspect="1"/>
          </p:cNvPicPr>
          <p:nvPr/>
        </p:nvPicPr>
        <p:blipFill>
          <a:blip r:embed="rId1"/>
          <a:stretch>
            <a:fillRect/>
          </a:stretch>
        </p:blipFill>
        <p:spPr>
          <a:xfrm>
            <a:off x="3754966" y="4615171"/>
            <a:ext cx="623999" cy="518142"/>
          </a:xfrm>
          <a:prstGeom prst="rect">
            <a:avLst/>
          </a:prstGeom>
          <a:effectLst>
            <a:glow rad="12700">
              <a:schemeClr val="bg1">
                <a:alpha val="41000"/>
              </a:schemeClr>
            </a:glow>
          </a:effectLst>
        </p:spPr>
      </p:pic>
      <p:sp>
        <p:nvSpPr>
          <p:cNvPr id="20" name="矩形 19"/>
          <p:cNvSpPr/>
          <p:nvPr/>
        </p:nvSpPr>
        <p:spPr>
          <a:xfrm>
            <a:off x="0" y="2428875"/>
            <a:ext cx="12237720" cy="3182620"/>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p:txBody>
      </p:sp>
      <p:pic>
        <p:nvPicPr>
          <p:cNvPr id="4" name="图形 3"/>
          <p:cNvPicPr>
            <a:picLocks noChangeAspect="1"/>
          </p:cNvPicPr>
          <p:nvPr/>
        </p:nvPicPr>
        <p:blipFill>
          <a:blip r:embed="rId2"/>
          <a:stretch>
            <a:fillRect/>
          </a:stretch>
        </p:blipFill>
        <p:spPr>
          <a:xfrm>
            <a:off x="500667" y="2887802"/>
            <a:ext cx="1387140" cy="1151822"/>
          </a:xfrm>
          <a:prstGeom prst="rect">
            <a:avLst/>
          </a:prstGeom>
          <a:effectLst>
            <a:glow rad="12700">
              <a:schemeClr val="bg1">
                <a:alpha val="41000"/>
              </a:schemeClr>
            </a:glow>
          </a:effectLst>
        </p:spPr>
      </p:pic>
      <p:pic>
        <p:nvPicPr>
          <p:cNvPr id="5" name="图形 4"/>
          <p:cNvPicPr>
            <a:picLocks noChangeAspect="1"/>
          </p:cNvPicPr>
          <p:nvPr/>
        </p:nvPicPr>
        <p:blipFill>
          <a:blip r:embed="rId3"/>
          <a:stretch>
            <a:fillRect/>
          </a:stretch>
        </p:blipFill>
        <p:spPr>
          <a:xfrm>
            <a:off x="10185400" y="293382"/>
            <a:ext cx="1508654" cy="529352"/>
          </a:xfrm>
          <a:prstGeom prst="rect">
            <a:avLst/>
          </a:prstGeom>
        </p:spPr>
      </p:pic>
      <p:pic>
        <p:nvPicPr>
          <p:cNvPr id="15" name="图形 14"/>
          <p:cNvPicPr>
            <a:picLocks noChangeAspect="1"/>
          </p:cNvPicPr>
          <p:nvPr/>
        </p:nvPicPr>
        <p:blipFill>
          <a:blip r:embed="rId4"/>
          <a:stretch>
            <a:fillRect/>
          </a:stretch>
        </p:blipFill>
        <p:spPr>
          <a:xfrm>
            <a:off x="2791858" y="1768270"/>
            <a:ext cx="623999" cy="518142"/>
          </a:xfrm>
          <a:prstGeom prst="rect">
            <a:avLst/>
          </a:prstGeom>
          <a:effectLst>
            <a:glow rad="12700">
              <a:schemeClr val="bg1">
                <a:alpha val="41000"/>
              </a:schemeClr>
            </a:glow>
          </a:effectLst>
        </p:spPr>
      </p:pic>
      <p:pic>
        <p:nvPicPr>
          <p:cNvPr id="16" name="图形 15"/>
          <p:cNvPicPr>
            <a:picLocks noChangeAspect="1"/>
          </p:cNvPicPr>
          <p:nvPr/>
        </p:nvPicPr>
        <p:blipFill>
          <a:blip r:embed="rId4"/>
          <a:stretch>
            <a:fillRect/>
          </a:stretch>
        </p:blipFill>
        <p:spPr>
          <a:xfrm>
            <a:off x="2791857" y="5097825"/>
            <a:ext cx="623999" cy="518142"/>
          </a:xfrm>
          <a:prstGeom prst="rect">
            <a:avLst/>
          </a:prstGeom>
          <a:effectLst>
            <a:glow rad="12700">
              <a:schemeClr val="bg1">
                <a:alpha val="41000"/>
              </a:schemeClr>
            </a:glow>
          </a:effectLst>
        </p:spPr>
      </p:pic>
      <p:pic>
        <p:nvPicPr>
          <p:cNvPr id="21" name="图形 20"/>
          <p:cNvPicPr>
            <a:picLocks noChangeAspect="1"/>
          </p:cNvPicPr>
          <p:nvPr/>
        </p:nvPicPr>
        <p:blipFill>
          <a:blip r:embed="rId1"/>
          <a:stretch>
            <a:fillRect/>
          </a:stretch>
        </p:blipFill>
        <p:spPr>
          <a:xfrm>
            <a:off x="3780642" y="1125928"/>
            <a:ext cx="623999" cy="518142"/>
          </a:xfrm>
          <a:prstGeom prst="rect">
            <a:avLst/>
          </a:prstGeom>
          <a:effectLst>
            <a:glow rad="12700">
              <a:schemeClr val="bg1">
                <a:alpha val="41000"/>
              </a:schemeClr>
            </a:glow>
          </a:effectLst>
        </p:spPr>
      </p:pic>
      <p:pic>
        <p:nvPicPr>
          <p:cNvPr id="22" name="图形 21"/>
          <p:cNvPicPr>
            <a:picLocks noChangeAspect="1"/>
          </p:cNvPicPr>
          <p:nvPr/>
        </p:nvPicPr>
        <p:blipFill>
          <a:blip r:embed="rId1"/>
          <a:stretch>
            <a:fillRect/>
          </a:stretch>
        </p:blipFill>
        <p:spPr>
          <a:xfrm>
            <a:off x="3754966" y="5620170"/>
            <a:ext cx="623999" cy="518142"/>
          </a:xfrm>
          <a:prstGeom prst="rect">
            <a:avLst/>
          </a:prstGeom>
          <a:effectLst>
            <a:glow rad="12700">
              <a:schemeClr val="bg1">
                <a:alpha val="41000"/>
              </a:schemeClr>
            </a:glow>
          </a:effectLst>
        </p:spPr>
      </p:pic>
      <p:sp>
        <p:nvSpPr>
          <p:cNvPr id="2" name="标题 1"/>
          <p:cNvSpPr>
            <a:spLocks noGrp="1"/>
          </p:cNvSpPr>
          <p:nvPr>
            <p:custDataLst>
              <p:tags r:id="rId5"/>
            </p:custDataLst>
          </p:nvPr>
        </p:nvSpPr>
        <p:spPr>
          <a:xfrm>
            <a:off x="439420" y="615950"/>
            <a:ext cx="8707755" cy="1302385"/>
          </a:xfrm>
          <a:prstGeom prst="rect">
            <a:avLst/>
          </a:prstGeom>
        </p:spPr>
        <p:txBody>
          <a:bodyPr vert="horz" lIns="91440" tIns="45720" rIns="91440" bIns="45720" rtlCol="0" anchor="b"/>
          <a:lstStyle>
            <a:lvl1pPr algn="l" defTabSz="457200" rtl="0" eaLnBrk="1" latinLnBrk="0" hangingPunct="1">
              <a:spcBef>
                <a:spcPct val="0"/>
              </a:spcBef>
              <a:buNone/>
              <a:defRPr lang="zh-CN" altLang="en-US" sz="3600" b="0" kern="1200" cap="none" baseline="0" dirty="0">
                <a:solidFill>
                  <a:srgbClr val="660874"/>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indent="0" fontAlgn="auto">
              <a:lnSpc>
                <a:spcPct val="100000"/>
              </a:lnSpc>
              <a:spcBef>
                <a:spcPts val="0"/>
              </a:spcBef>
            </a:pPr>
            <a:r>
              <a:rPr lang="en-US" altLang="zh-CN" sz="4000" b="1" dirty="0">
                <a:solidFill>
                  <a:schemeClr val="accent1">
                    <a:lumMod val="75000"/>
                  </a:schemeClr>
                </a:solidFill>
                <a:latin typeface="Arial" panose="020B0604020202020204" pitchFamily="34" charset="0"/>
              </a:rPr>
              <a:t>R</a:t>
            </a:r>
            <a:r>
              <a:rPr lang="en-US" altLang="zh-CN" sz="4000" b="1" dirty="0">
                <a:solidFill>
                  <a:schemeClr val="accent1">
                    <a:lumMod val="75000"/>
                  </a:schemeClr>
                </a:solidFill>
                <a:latin typeface="Arial" panose="020B0604020202020204" pitchFamily="34" charset="0"/>
              </a:rPr>
              <a:t>eference</a:t>
            </a:r>
            <a:endParaRPr lang="en-US" altLang="zh-CN" sz="4000" b="1" dirty="0">
              <a:solidFill>
                <a:schemeClr val="accent1">
                  <a:lumMod val="75000"/>
                </a:schemeClr>
              </a:solidFill>
              <a:latin typeface="Arial" panose="020B0604020202020204" pitchFamily="34" charset="0"/>
            </a:endParaRPr>
          </a:p>
        </p:txBody>
      </p:sp>
      <p:sp>
        <p:nvSpPr>
          <p:cNvPr id="3" name="文本框 2"/>
          <p:cNvSpPr txBox="1"/>
          <p:nvPr/>
        </p:nvSpPr>
        <p:spPr>
          <a:xfrm>
            <a:off x="2878455" y="2861945"/>
            <a:ext cx="8295005" cy="2306955"/>
          </a:xfrm>
          <a:prstGeom prst="rect">
            <a:avLst/>
          </a:prstGeom>
          <a:noFill/>
        </p:spPr>
        <p:txBody>
          <a:bodyPr wrap="square" rtlCol="0">
            <a:spAutoFit/>
          </a:bodyPr>
          <a:p>
            <a:r>
              <a:rPr lang="en-US" sz="1600">
                <a:solidFill>
                  <a:schemeClr val="bg1"/>
                </a:solidFill>
                <a:latin typeface="Times New Roman" panose="02020603050405020304" pitchFamily="18" charset="0"/>
                <a:ea typeface="楷体" panose="02010609060101010101" charset="-122"/>
                <a:cs typeface="Times New Roman" panose="02020603050405020304" pitchFamily="18" charset="0"/>
                <a:sym typeface="+mn-ea"/>
              </a:rPr>
              <a:t>1.</a:t>
            </a:r>
            <a:r>
              <a:rPr sz="1600">
                <a:solidFill>
                  <a:schemeClr val="bg1"/>
                </a:solidFill>
                <a:latin typeface="Times New Roman" panose="02020603050405020304" pitchFamily="18" charset="0"/>
                <a:ea typeface="楷体" panose="02010609060101010101" charset="-122"/>
                <a:cs typeface="Times New Roman" panose="02020603050405020304" pitchFamily="18" charset="0"/>
                <a:sym typeface="+mn-ea"/>
              </a:rPr>
              <a:t>Baker, Brenda S.; Coffman Jr., Edward G.; Rivest, Ronald L. (1980). ”Orthogonal Packings</a:t>
            </a:r>
            <a:endParaRPr sz="1600">
              <a:solidFill>
                <a:schemeClr val="bg1"/>
              </a:solidFill>
              <a:latin typeface="Times New Roman" panose="02020603050405020304" pitchFamily="18" charset="0"/>
              <a:ea typeface="楷体" panose="02010609060101010101" charset="-122"/>
              <a:cs typeface="Times New Roman" panose="02020603050405020304" pitchFamily="18" charset="0"/>
              <a:sym typeface="+mn-ea"/>
            </a:endParaRPr>
          </a:p>
          <a:p>
            <a:r>
              <a:rPr sz="1600">
                <a:solidFill>
                  <a:schemeClr val="bg1"/>
                </a:solidFill>
                <a:latin typeface="Times New Roman" panose="02020603050405020304" pitchFamily="18" charset="0"/>
                <a:ea typeface="楷体" panose="02010609060101010101" charset="-122"/>
                <a:cs typeface="Times New Roman" panose="02020603050405020304" pitchFamily="18" charset="0"/>
                <a:sym typeface="+mn-ea"/>
              </a:rPr>
              <a:t>in Two Dimensions”. SIAM J. Comput. 9 (4): 846–855.</a:t>
            </a:r>
            <a:endParaRPr sz="1600">
              <a:solidFill>
                <a:schemeClr val="bg1"/>
              </a:solidFill>
              <a:latin typeface="Times New Roman" panose="02020603050405020304" pitchFamily="18" charset="0"/>
              <a:ea typeface="楷体" panose="02010609060101010101" charset="-122"/>
              <a:cs typeface="Times New Roman" panose="02020603050405020304" pitchFamily="18" charset="0"/>
              <a:sym typeface="+mn-ea"/>
            </a:endParaRPr>
          </a:p>
          <a:p>
            <a:r>
              <a:rPr sz="1600">
                <a:solidFill>
                  <a:schemeClr val="bg1"/>
                </a:solidFill>
                <a:latin typeface="Times New Roman" panose="02020603050405020304" pitchFamily="18" charset="0"/>
                <a:ea typeface="楷体" panose="02010609060101010101" charset="-122"/>
                <a:cs typeface="Times New Roman" panose="02020603050405020304" pitchFamily="18" charset="0"/>
                <a:sym typeface="+mn-ea"/>
              </a:rPr>
              <a:t>2. Coffman Jr., Edward G.; Garey, M. R.; Johnson, David S.; Tarjan, Robert Endre (1980).</a:t>
            </a:r>
            <a:endParaRPr sz="1600">
              <a:solidFill>
                <a:schemeClr val="bg1"/>
              </a:solidFill>
              <a:latin typeface="Times New Roman" panose="02020603050405020304" pitchFamily="18" charset="0"/>
              <a:ea typeface="楷体" panose="02010609060101010101" charset="-122"/>
              <a:cs typeface="Times New Roman" panose="02020603050405020304" pitchFamily="18" charset="0"/>
              <a:sym typeface="+mn-ea"/>
            </a:endParaRPr>
          </a:p>
          <a:p>
            <a:r>
              <a:rPr sz="1600">
                <a:solidFill>
                  <a:schemeClr val="bg1"/>
                </a:solidFill>
                <a:latin typeface="Times New Roman" panose="02020603050405020304" pitchFamily="18" charset="0"/>
                <a:ea typeface="楷体" panose="02010609060101010101" charset="-122"/>
                <a:cs typeface="Times New Roman" panose="02020603050405020304" pitchFamily="18" charset="0"/>
                <a:sym typeface="+mn-ea"/>
              </a:rPr>
              <a:t>”Performance Bounds for Level-Oriented Two-Dimensional Packing Algorithms”. SIAM J.</a:t>
            </a:r>
            <a:endParaRPr sz="1600">
              <a:solidFill>
                <a:schemeClr val="bg1"/>
              </a:solidFill>
              <a:latin typeface="Times New Roman" panose="02020603050405020304" pitchFamily="18" charset="0"/>
              <a:ea typeface="楷体" panose="02010609060101010101" charset="-122"/>
              <a:cs typeface="Times New Roman" panose="02020603050405020304" pitchFamily="18" charset="0"/>
              <a:sym typeface="+mn-ea"/>
            </a:endParaRPr>
          </a:p>
          <a:p>
            <a:r>
              <a:rPr sz="1600">
                <a:solidFill>
                  <a:schemeClr val="bg1"/>
                </a:solidFill>
                <a:latin typeface="Times New Roman" panose="02020603050405020304" pitchFamily="18" charset="0"/>
                <a:ea typeface="楷体" panose="02010609060101010101" charset="-122"/>
                <a:cs typeface="Times New Roman" panose="02020603050405020304" pitchFamily="18" charset="0"/>
                <a:sym typeface="+mn-ea"/>
              </a:rPr>
              <a:t>10</a:t>
            </a:r>
            <a:r>
              <a:rPr lang="en-US" sz="1600">
                <a:solidFill>
                  <a:schemeClr val="bg1"/>
                </a:solidFill>
                <a:latin typeface="Times New Roman" panose="02020603050405020304" pitchFamily="18" charset="0"/>
                <a:ea typeface="楷体" panose="02010609060101010101" charset="-122"/>
                <a:cs typeface="Times New Roman" panose="02020603050405020304" pitchFamily="18" charset="0"/>
                <a:sym typeface="+mn-ea"/>
              </a:rPr>
              <a:t> </a:t>
            </a:r>
            <a:r>
              <a:rPr sz="1600">
                <a:solidFill>
                  <a:schemeClr val="bg1"/>
                </a:solidFill>
                <a:latin typeface="Times New Roman" panose="02020603050405020304" pitchFamily="18" charset="0"/>
                <a:ea typeface="楷体" panose="02010609060101010101" charset="-122"/>
                <a:cs typeface="Times New Roman" panose="02020603050405020304" pitchFamily="18" charset="0"/>
                <a:sym typeface="+mn-ea"/>
              </a:rPr>
              <a:t>Comput. 9 (4): 808–826.</a:t>
            </a:r>
            <a:endParaRPr sz="1600">
              <a:solidFill>
                <a:schemeClr val="bg1"/>
              </a:solidFill>
              <a:latin typeface="Times New Roman" panose="02020603050405020304" pitchFamily="18" charset="0"/>
              <a:ea typeface="楷体" panose="02010609060101010101" charset="-122"/>
              <a:cs typeface="Times New Roman" panose="02020603050405020304" pitchFamily="18" charset="0"/>
              <a:sym typeface="+mn-ea"/>
            </a:endParaRPr>
          </a:p>
          <a:p>
            <a:r>
              <a:rPr sz="1600">
                <a:solidFill>
                  <a:schemeClr val="bg1"/>
                </a:solidFill>
                <a:latin typeface="Times New Roman" panose="02020603050405020304" pitchFamily="18" charset="0"/>
                <a:ea typeface="楷体" panose="02010609060101010101" charset="-122"/>
                <a:cs typeface="Times New Roman" panose="02020603050405020304" pitchFamily="18" charset="0"/>
                <a:sym typeface="+mn-ea"/>
              </a:rPr>
              <a:t>3. Sleator, Daniel Dominic (1980). ”A 2.5 Times Optimal Algorithm for Packing in Two</a:t>
            </a:r>
            <a:endParaRPr sz="1600">
              <a:solidFill>
                <a:schemeClr val="bg1"/>
              </a:solidFill>
              <a:latin typeface="Times New Roman" panose="02020603050405020304" pitchFamily="18" charset="0"/>
              <a:ea typeface="楷体" panose="02010609060101010101" charset="-122"/>
              <a:cs typeface="Times New Roman" panose="02020603050405020304" pitchFamily="18" charset="0"/>
              <a:sym typeface="+mn-ea"/>
            </a:endParaRPr>
          </a:p>
          <a:p>
            <a:r>
              <a:rPr sz="1600">
                <a:solidFill>
                  <a:schemeClr val="bg1"/>
                </a:solidFill>
                <a:latin typeface="Times New Roman" panose="02020603050405020304" pitchFamily="18" charset="0"/>
                <a:ea typeface="楷体" panose="02010609060101010101" charset="-122"/>
                <a:cs typeface="Times New Roman" panose="02020603050405020304" pitchFamily="18" charset="0"/>
                <a:sym typeface="+mn-ea"/>
              </a:rPr>
              <a:t>Dimensions”. Inf. Process. Lett. 10: 37–40.</a:t>
            </a:r>
            <a:endParaRPr sz="1600">
              <a:solidFill>
                <a:schemeClr val="bg1"/>
              </a:solidFill>
              <a:latin typeface="Times New Roman" panose="02020603050405020304" pitchFamily="18" charset="0"/>
              <a:ea typeface="楷体" panose="02010609060101010101" charset="-122"/>
              <a:cs typeface="Times New Roman" panose="02020603050405020304" pitchFamily="18" charset="0"/>
              <a:sym typeface="+mn-ea"/>
            </a:endParaRPr>
          </a:p>
          <a:p>
            <a:r>
              <a:rPr sz="1600">
                <a:solidFill>
                  <a:schemeClr val="bg1"/>
                </a:solidFill>
                <a:latin typeface="Times New Roman" panose="02020603050405020304" pitchFamily="18" charset="0"/>
                <a:ea typeface="楷体" panose="02010609060101010101" charset="-122"/>
                <a:cs typeface="Times New Roman" panose="02020603050405020304" pitchFamily="18" charset="0"/>
                <a:sym typeface="+mn-ea"/>
              </a:rPr>
              <a:t>4. Golan, Igal (August 1981). ”Performance Bounds for Orthogonal Oriented Two-Dimensional</a:t>
            </a:r>
            <a:endParaRPr sz="1600">
              <a:solidFill>
                <a:schemeClr val="bg1"/>
              </a:solidFill>
              <a:latin typeface="Times New Roman" panose="02020603050405020304" pitchFamily="18" charset="0"/>
              <a:ea typeface="楷体" panose="02010609060101010101" charset="-122"/>
              <a:cs typeface="Times New Roman" panose="02020603050405020304" pitchFamily="18" charset="0"/>
              <a:sym typeface="+mn-ea"/>
            </a:endParaRPr>
          </a:p>
          <a:p>
            <a:r>
              <a:rPr sz="1600">
                <a:solidFill>
                  <a:schemeClr val="bg1"/>
                </a:solidFill>
                <a:latin typeface="Times New Roman" panose="02020603050405020304" pitchFamily="18" charset="0"/>
                <a:ea typeface="楷体" panose="02010609060101010101" charset="-122"/>
                <a:cs typeface="Times New Roman" panose="02020603050405020304" pitchFamily="18" charset="0"/>
                <a:sym typeface="+mn-ea"/>
              </a:rPr>
              <a:t>Packing Algorithms”. SIAM Journal on Computing. 10 (3)</a:t>
            </a:r>
            <a:endParaRPr sz="1600">
              <a:solidFill>
                <a:schemeClr val="bg1"/>
              </a:solidFill>
              <a:latin typeface="Times New Roman" panose="02020603050405020304" pitchFamily="18" charset="0"/>
              <a:ea typeface="楷体" panose="02010609060101010101"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图形 23"/>
          <p:cNvPicPr>
            <a:picLocks noChangeAspect="1"/>
          </p:cNvPicPr>
          <p:nvPr/>
        </p:nvPicPr>
        <p:blipFill>
          <a:blip r:embed="rId1"/>
          <a:stretch>
            <a:fillRect/>
          </a:stretch>
        </p:blipFill>
        <p:spPr>
          <a:xfrm>
            <a:off x="3802218" y="2130856"/>
            <a:ext cx="623999" cy="518142"/>
          </a:xfrm>
          <a:prstGeom prst="rect">
            <a:avLst/>
          </a:prstGeom>
          <a:effectLst>
            <a:glow rad="12700">
              <a:schemeClr val="bg1">
                <a:alpha val="41000"/>
              </a:schemeClr>
            </a:glow>
          </a:effectLst>
        </p:spPr>
      </p:pic>
      <p:pic>
        <p:nvPicPr>
          <p:cNvPr id="23" name="图形 22"/>
          <p:cNvPicPr>
            <a:picLocks noChangeAspect="1"/>
          </p:cNvPicPr>
          <p:nvPr/>
        </p:nvPicPr>
        <p:blipFill>
          <a:blip r:embed="rId1"/>
          <a:stretch>
            <a:fillRect/>
          </a:stretch>
        </p:blipFill>
        <p:spPr>
          <a:xfrm>
            <a:off x="3754966" y="4615171"/>
            <a:ext cx="623999" cy="518142"/>
          </a:xfrm>
          <a:prstGeom prst="rect">
            <a:avLst/>
          </a:prstGeom>
          <a:effectLst>
            <a:glow rad="12700">
              <a:schemeClr val="bg1">
                <a:alpha val="41000"/>
              </a:schemeClr>
            </a:glow>
          </a:effectLst>
        </p:spPr>
      </p:pic>
      <p:sp>
        <p:nvSpPr>
          <p:cNvPr id="20" name="矩形 19"/>
          <p:cNvSpPr/>
          <p:nvPr/>
        </p:nvSpPr>
        <p:spPr>
          <a:xfrm>
            <a:off x="0" y="2428875"/>
            <a:ext cx="12237720" cy="3182620"/>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p:txBody>
      </p:sp>
      <p:pic>
        <p:nvPicPr>
          <p:cNvPr id="4" name="图形 3"/>
          <p:cNvPicPr>
            <a:picLocks noChangeAspect="1"/>
          </p:cNvPicPr>
          <p:nvPr/>
        </p:nvPicPr>
        <p:blipFill>
          <a:blip r:embed="rId2"/>
          <a:stretch>
            <a:fillRect/>
          </a:stretch>
        </p:blipFill>
        <p:spPr>
          <a:xfrm>
            <a:off x="500667" y="2887802"/>
            <a:ext cx="1387140" cy="1151822"/>
          </a:xfrm>
          <a:prstGeom prst="rect">
            <a:avLst/>
          </a:prstGeom>
          <a:effectLst>
            <a:glow rad="12700">
              <a:schemeClr val="bg1">
                <a:alpha val="41000"/>
              </a:schemeClr>
            </a:glow>
          </a:effectLst>
        </p:spPr>
      </p:pic>
      <p:pic>
        <p:nvPicPr>
          <p:cNvPr id="5" name="图形 4"/>
          <p:cNvPicPr>
            <a:picLocks noChangeAspect="1"/>
          </p:cNvPicPr>
          <p:nvPr/>
        </p:nvPicPr>
        <p:blipFill>
          <a:blip r:embed="rId3"/>
          <a:stretch>
            <a:fillRect/>
          </a:stretch>
        </p:blipFill>
        <p:spPr>
          <a:xfrm>
            <a:off x="10185400" y="293382"/>
            <a:ext cx="1508654" cy="529352"/>
          </a:xfrm>
          <a:prstGeom prst="rect">
            <a:avLst/>
          </a:prstGeom>
        </p:spPr>
      </p:pic>
      <p:pic>
        <p:nvPicPr>
          <p:cNvPr id="15" name="图形 14"/>
          <p:cNvPicPr>
            <a:picLocks noChangeAspect="1"/>
          </p:cNvPicPr>
          <p:nvPr/>
        </p:nvPicPr>
        <p:blipFill>
          <a:blip r:embed="rId4"/>
          <a:stretch>
            <a:fillRect/>
          </a:stretch>
        </p:blipFill>
        <p:spPr>
          <a:xfrm>
            <a:off x="2791858" y="1768270"/>
            <a:ext cx="623999" cy="518142"/>
          </a:xfrm>
          <a:prstGeom prst="rect">
            <a:avLst/>
          </a:prstGeom>
          <a:effectLst>
            <a:glow rad="12700">
              <a:schemeClr val="bg1">
                <a:alpha val="41000"/>
              </a:schemeClr>
            </a:glow>
          </a:effectLst>
        </p:spPr>
      </p:pic>
      <p:pic>
        <p:nvPicPr>
          <p:cNvPr id="16" name="图形 15"/>
          <p:cNvPicPr>
            <a:picLocks noChangeAspect="1"/>
          </p:cNvPicPr>
          <p:nvPr/>
        </p:nvPicPr>
        <p:blipFill>
          <a:blip r:embed="rId4"/>
          <a:stretch>
            <a:fillRect/>
          </a:stretch>
        </p:blipFill>
        <p:spPr>
          <a:xfrm>
            <a:off x="2791857" y="5097825"/>
            <a:ext cx="623999" cy="518142"/>
          </a:xfrm>
          <a:prstGeom prst="rect">
            <a:avLst/>
          </a:prstGeom>
          <a:effectLst>
            <a:glow rad="12700">
              <a:schemeClr val="bg1">
                <a:alpha val="41000"/>
              </a:schemeClr>
            </a:glow>
          </a:effectLst>
        </p:spPr>
      </p:pic>
      <p:pic>
        <p:nvPicPr>
          <p:cNvPr id="21" name="图形 20"/>
          <p:cNvPicPr>
            <a:picLocks noChangeAspect="1"/>
          </p:cNvPicPr>
          <p:nvPr/>
        </p:nvPicPr>
        <p:blipFill>
          <a:blip r:embed="rId1"/>
          <a:stretch>
            <a:fillRect/>
          </a:stretch>
        </p:blipFill>
        <p:spPr>
          <a:xfrm>
            <a:off x="3780642" y="1125928"/>
            <a:ext cx="623999" cy="518142"/>
          </a:xfrm>
          <a:prstGeom prst="rect">
            <a:avLst/>
          </a:prstGeom>
          <a:effectLst>
            <a:glow rad="12700">
              <a:schemeClr val="bg1">
                <a:alpha val="41000"/>
              </a:schemeClr>
            </a:glow>
          </a:effectLst>
        </p:spPr>
      </p:pic>
      <p:pic>
        <p:nvPicPr>
          <p:cNvPr id="22" name="图形 21"/>
          <p:cNvPicPr>
            <a:picLocks noChangeAspect="1"/>
          </p:cNvPicPr>
          <p:nvPr/>
        </p:nvPicPr>
        <p:blipFill>
          <a:blip r:embed="rId1"/>
          <a:stretch>
            <a:fillRect/>
          </a:stretch>
        </p:blipFill>
        <p:spPr>
          <a:xfrm>
            <a:off x="3754966" y="5620170"/>
            <a:ext cx="623999" cy="518142"/>
          </a:xfrm>
          <a:prstGeom prst="rect">
            <a:avLst/>
          </a:prstGeom>
          <a:effectLst>
            <a:glow rad="12700">
              <a:schemeClr val="bg1">
                <a:alpha val="41000"/>
              </a:schemeClr>
            </a:glow>
          </a:effectLst>
        </p:spPr>
      </p:pic>
      <p:sp>
        <p:nvSpPr>
          <p:cNvPr id="2" name="标题 1"/>
          <p:cNvSpPr>
            <a:spLocks noGrp="1"/>
          </p:cNvSpPr>
          <p:nvPr>
            <p:custDataLst>
              <p:tags r:id="rId5"/>
            </p:custDataLst>
          </p:nvPr>
        </p:nvSpPr>
        <p:spPr>
          <a:xfrm>
            <a:off x="439420" y="615950"/>
            <a:ext cx="8707755" cy="1302385"/>
          </a:xfrm>
          <a:prstGeom prst="rect">
            <a:avLst/>
          </a:prstGeom>
        </p:spPr>
        <p:txBody>
          <a:bodyPr vert="horz" lIns="91440" tIns="45720" rIns="91440" bIns="45720" rtlCol="0" anchor="b"/>
          <a:lstStyle>
            <a:lvl1pPr algn="l" defTabSz="457200" rtl="0" eaLnBrk="1" latinLnBrk="0" hangingPunct="1">
              <a:spcBef>
                <a:spcPct val="0"/>
              </a:spcBef>
              <a:buNone/>
              <a:defRPr lang="zh-CN" altLang="en-US" sz="3600" b="0" kern="1200" cap="none" baseline="0" dirty="0">
                <a:solidFill>
                  <a:srgbClr val="660874"/>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indent="0" fontAlgn="auto">
              <a:lnSpc>
                <a:spcPct val="100000"/>
              </a:lnSpc>
              <a:spcBef>
                <a:spcPts val="0"/>
              </a:spcBef>
            </a:pPr>
            <a:r>
              <a:rPr lang="en-US" altLang="zh-CN" sz="4000" b="1" dirty="0">
                <a:solidFill>
                  <a:schemeClr val="accent1">
                    <a:lumMod val="75000"/>
                  </a:schemeClr>
                </a:solidFill>
                <a:latin typeface="Arial" panose="020B0604020202020204" pitchFamily="34" charset="0"/>
              </a:rPr>
              <a:t>Approximation Algorithm on </a:t>
            </a:r>
            <a:endParaRPr lang="en-US" altLang="zh-CN" sz="4000" b="1" dirty="0">
              <a:solidFill>
                <a:schemeClr val="accent1">
                  <a:lumMod val="75000"/>
                </a:schemeClr>
              </a:solidFill>
              <a:latin typeface="Arial" panose="020B0604020202020204" pitchFamily="34" charset="0"/>
            </a:endParaRPr>
          </a:p>
          <a:p>
            <a:pPr marL="457200" lvl="1" indent="457200" fontAlgn="auto">
              <a:lnSpc>
                <a:spcPct val="100000"/>
              </a:lnSpc>
              <a:spcBef>
                <a:spcPts val="0"/>
              </a:spcBef>
            </a:pPr>
            <a:r>
              <a:rPr lang="en-US" altLang="zh-CN" sz="4000" b="1" dirty="0">
                <a:solidFill>
                  <a:schemeClr val="accent1">
                    <a:lumMod val="75000"/>
                  </a:schemeClr>
                </a:solidFill>
                <a:latin typeface="Arial" panose="020B0604020202020204" pitchFamily="34" charset="0"/>
              </a:rPr>
              <a:t>Strip Packing Problem</a:t>
            </a:r>
            <a:endParaRPr lang="en-US" altLang="zh-CN" sz="4000" b="1" dirty="0">
              <a:solidFill>
                <a:schemeClr val="accent1">
                  <a:lumMod val="75000"/>
                </a:schemeClr>
              </a:solidFill>
              <a:latin typeface="Arial" panose="020B0604020202020204" pitchFamily="34" charset="0"/>
            </a:endParaRPr>
          </a:p>
        </p:txBody>
      </p:sp>
      <p:sp>
        <p:nvSpPr>
          <p:cNvPr id="3" name="文本框 2"/>
          <p:cNvSpPr txBox="1"/>
          <p:nvPr/>
        </p:nvSpPr>
        <p:spPr>
          <a:xfrm>
            <a:off x="3415665" y="3046730"/>
            <a:ext cx="7112000" cy="1568450"/>
          </a:xfrm>
          <a:prstGeom prst="rect">
            <a:avLst/>
          </a:prstGeom>
          <a:noFill/>
        </p:spPr>
        <p:txBody>
          <a:bodyPr wrap="square" rtlCol="0">
            <a:spAutoFit/>
          </a:bodyPr>
          <a:p>
            <a:r>
              <a:rPr lang="zh-CN" altLang="en-US" sz="3200">
                <a:solidFill>
                  <a:schemeClr val="bg1"/>
                </a:solidFill>
                <a:latin typeface="楷体" panose="02010609060101010101" charset="-122"/>
                <a:ea typeface="楷体" panose="02010609060101010101" charset="-122"/>
                <a:sym typeface="+mn-ea"/>
              </a:rPr>
              <a:t>陈科睿：</a:t>
            </a:r>
            <a:r>
              <a:rPr lang="en-US" altLang="zh-CN" sz="3200">
                <a:solidFill>
                  <a:schemeClr val="bg1"/>
                </a:solidFill>
                <a:latin typeface="楷体" panose="02010609060101010101" charset="-122"/>
                <a:ea typeface="楷体" panose="02010609060101010101" charset="-122"/>
                <a:sym typeface="+mn-ea"/>
              </a:rPr>
              <a:t>Sleator/SP</a:t>
            </a:r>
            <a:r>
              <a:rPr lang="zh-CN" altLang="en-US" sz="3200">
                <a:solidFill>
                  <a:schemeClr val="bg1"/>
                </a:solidFill>
                <a:latin typeface="楷体" panose="02010609060101010101" charset="-122"/>
                <a:ea typeface="楷体" panose="02010609060101010101" charset="-122"/>
                <a:sym typeface="+mn-ea"/>
              </a:rPr>
              <a:t>算法</a:t>
            </a:r>
            <a:r>
              <a:rPr lang="en-US" altLang="zh-CN" sz="3200">
                <a:solidFill>
                  <a:schemeClr val="bg1"/>
                </a:solidFill>
                <a:latin typeface="楷体" panose="02010609060101010101" charset="-122"/>
                <a:ea typeface="楷体" panose="02010609060101010101" charset="-122"/>
                <a:sym typeface="+mn-ea"/>
              </a:rPr>
              <a:t> </a:t>
            </a:r>
            <a:r>
              <a:rPr lang="zh-CN" altLang="en-US" sz="3200">
                <a:solidFill>
                  <a:schemeClr val="bg1"/>
                </a:solidFill>
                <a:latin typeface="楷体" panose="02010609060101010101" charset="-122"/>
                <a:ea typeface="楷体" panose="02010609060101010101" charset="-122"/>
                <a:sym typeface="+mn-ea"/>
              </a:rPr>
              <a:t>报告</a:t>
            </a:r>
            <a:r>
              <a:rPr lang="en-US" altLang="zh-CN" sz="3200">
                <a:solidFill>
                  <a:schemeClr val="bg1"/>
                </a:solidFill>
                <a:latin typeface="楷体" panose="02010609060101010101" charset="-122"/>
                <a:ea typeface="楷体" panose="02010609060101010101" charset="-122"/>
                <a:sym typeface="+mn-ea"/>
              </a:rPr>
              <a:t>+PPT</a:t>
            </a:r>
            <a:endParaRPr lang="en-US" altLang="zh-CN" sz="3200">
              <a:solidFill>
                <a:schemeClr val="bg1"/>
              </a:solidFill>
              <a:latin typeface="楷体" panose="02010609060101010101" charset="-122"/>
              <a:ea typeface="楷体" panose="02010609060101010101" charset="-122"/>
            </a:endParaRPr>
          </a:p>
          <a:p>
            <a:r>
              <a:rPr lang="zh-CN" altLang="en-US" sz="3200">
                <a:solidFill>
                  <a:schemeClr val="bg1"/>
                </a:solidFill>
                <a:latin typeface="楷体" panose="02010609060101010101" charset="-122"/>
                <a:ea typeface="楷体" panose="02010609060101010101" charset="-122"/>
              </a:rPr>
              <a:t>裘海怡：</a:t>
            </a:r>
            <a:r>
              <a:rPr lang="en-US" altLang="zh-CN" sz="3200">
                <a:solidFill>
                  <a:schemeClr val="bg1"/>
                </a:solidFill>
                <a:latin typeface="楷体" panose="02010609060101010101" charset="-122"/>
                <a:ea typeface="楷体" panose="02010609060101010101" charset="-122"/>
              </a:rPr>
              <a:t>BL/NFDH/FFDH</a:t>
            </a:r>
            <a:r>
              <a:rPr lang="zh-CN" altLang="en-US" sz="3200">
                <a:solidFill>
                  <a:schemeClr val="bg1"/>
                </a:solidFill>
                <a:latin typeface="楷体" panose="02010609060101010101" charset="-122"/>
                <a:ea typeface="楷体" panose="02010609060101010101" charset="-122"/>
              </a:rPr>
              <a:t>算法</a:t>
            </a:r>
            <a:r>
              <a:rPr lang="en-US" altLang="zh-CN" sz="3200">
                <a:solidFill>
                  <a:schemeClr val="bg1"/>
                </a:solidFill>
                <a:latin typeface="楷体" panose="02010609060101010101" charset="-122"/>
                <a:ea typeface="楷体" panose="02010609060101010101" charset="-122"/>
              </a:rPr>
              <a:t> </a:t>
            </a:r>
            <a:r>
              <a:rPr lang="zh-CN" altLang="en-US" sz="3200">
                <a:solidFill>
                  <a:schemeClr val="bg1"/>
                </a:solidFill>
                <a:latin typeface="楷体" panose="02010609060101010101" charset="-122"/>
                <a:ea typeface="楷体" panose="02010609060101010101" charset="-122"/>
              </a:rPr>
              <a:t>报告</a:t>
            </a:r>
            <a:r>
              <a:rPr lang="en-US" altLang="zh-CN" sz="3200">
                <a:solidFill>
                  <a:schemeClr val="bg1"/>
                </a:solidFill>
                <a:latin typeface="楷体" panose="02010609060101010101" charset="-122"/>
                <a:ea typeface="楷体" panose="02010609060101010101" charset="-122"/>
              </a:rPr>
              <a:t>+PPT</a:t>
            </a:r>
            <a:endParaRPr lang="zh-CN" altLang="en-US" sz="3200">
              <a:solidFill>
                <a:schemeClr val="bg1"/>
              </a:solidFill>
              <a:latin typeface="楷体" panose="02010609060101010101" charset="-122"/>
              <a:ea typeface="楷体" panose="02010609060101010101" charset="-122"/>
            </a:endParaRPr>
          </a:p>
          <a:p>
            <a:r>
              <a:rPr lang="zh-CN" altLang="en-US" sz="3200">
                <a:solidFill>
                  <a:schemeClr val="bg1"/>
                </a:solidFill>
                <a:latin typeface="楷体" panose="02010609060101010101" charset="-122"/>
                <a:ea typeface="楷体" panose="02010609060101010101" charset="-122"/>
              </a:rPr>
              <a:t>董冬：</a:t>
            </a:r>
            <a:r>
              <a:rPr lang="zh-CN" altLang="en-US" sz="3200">
                <a:solidFill>
                  <a:schemeClr val="bg1"/>
                </a:solidFill>
                <a:latin typeface="楷体" panose="02010609060101010101" charset="-122"/>
                <a:ea typeface="楷体" panose="02010609060101010101" charset="-122"/>
              </a:rPr>
              <a:t>算法测试</a:t>
            </a:r>
            <a:r>
              <a:rPr lang="en-US" altLang="zh-CN" sz="3200">
                <a:solidFill>
                  <a:schemeClr val="bg1"/>
                </a:solidFill>
                <a:latin typeface="楷体" panose="02010609060101010101" charset="-122"/>
                <a:ea typeface="楷体" panose="02010609060101010101" charset="-122"/>
              </a:rPr>
              <a:t>  </a:t>
            </a:r>
            <a:r>
              <a:rPr lang="zh-CN" altLang="en-US" sz="3200">
                <a:solidFill>
                  <a:schemeClr val="bg1"/>
                </a:solidFill>
                <a:latin typeface="楷体" panose="02010609060101010101" charset="-122"/>
                <a:ea typeface="楷体" panose="02010609060101010101" charset="-122"/>
              </a:rPr>
              <a:t>报告</a:t>
            </a:r>
            <a:r>
              <a:rPr lang="en-US" altLang="zh-CN" sz="3200">
                <a:solidFill>
                  <a:schemeClr val="bg1"/>
                </a:solidFill>
                <a:latin typeface="楷体" panose="02010609060101010101" charset="-122"/>
                <a:ea typeface="楷体" panose="02010609060101010101" charset="-122"/>
              </a:rPr>
              <a:t>+PPT</a:t>
            </a:r>
            <a:endParaRPr lang="en-US" altLang="zh-CN" sz="3200">
              <a:solidFill>
                <a:schemeClr val="bg1"/>
              </a:solidFill>
              <a:latin typeface="楷体" panose="02010609060101010101" charset="-122"/>
              <a:ea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481263"/>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微软雅黑 Light" panose="020B0502040204020203" charset="-122"/>
              <a:ea typeface="微软雅黑 Light" panose="020B0502040204020203" charset="-122"/>
              <a:cs typeface="+mn-cs"/>
            </a:endParaRPr>
          </a:p>
        </p:txBody>
      </p:sp>
      <p:grpSp>
        <p:nvGrpSpPr>
          <p:cNvPr id="13" name="组合 12"/>
          <p:cNvGrpSpPr/>
          <p:nvPr/>
        </p:nvGrpSpPr>
        <p:grpSpPr>
          <a:xfrm>
            <a:off x="4965700" y="76835"/>
            <a:ext cx="6471920" cy="370111"/>
            <a:chOff x="5314871" y="76583"/>
            <a:chExt cx="6122621" cy="336248"/>
          </a:xfrm>
        </p:grpSpPr>
        <p:sp>
          <p:nvSpPr>
            <p:cNvPr id="12" name="矩形 11"/>
            <p:cNvSpPr/>
            <p:nvPr/>
          </p:nvSpPr>
          <p:spPr>
            <a:xfrm>
              <a:off x="5339636" y="104027"/>
              <a:ext cx="1311305"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p:txBody>
        </p:sp>
        <p:sp>
          <p:nvSpPr>
            <p:cNvPr id="4" name="文本框 3"/>
            <p:cNvSpPr txBox="1"/>
            <p:nvPr/>
          </p:nvSpPr>
          <p:spPr>
            <a:xfrm>
              <a:off x="5314871" y="96775"/>
              <a:ext cx="1318598" cy="30633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微软雅黑 Light" panose="020B0502040204020203" charset="-122"/>
                  <a:cs typeface="Arial" panose="020B0604020202020204" pitchFamily="34" charset="0"/>
                </a:rPr>
                <a:t>Introduction</a:t>
              </a:r>
              <a:endPar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微软雅黑 Light" panose="020B0502040204020203" charset="-122"/>
                <a:cs typeface="Arial" panose="020B0604020202020204" pitchFamily="34" charset="0"/>
              </a:endParaRPr>
            </a:p>
          </p:txBody>
        </p:sp>
        <p:sp>
          <p:nvSpPr>
            <p:cNvPr id="5" name="文本框 4"/>
            <p:cNvSpPr txBox="1"/>
            <p:nvPr/>
          </p:nvSpPr>
          <p:spPr>
            <a:xfrm>
              <a:off x="7046770" y="76583"/>
              <a:ext cx="1235698" cy="33460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Algorithm</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sp>
          <p:nvSpPr>
            <p:cNvPr id="6" name="文本框 5"/>
            <p:cNvSpPr txBox="1"/>
            <p:nvPr/>
          </p:nvSpPr>
          <p:spPr>
            <a:xfrm>
              <a:off x="8676565" y="76583"/>
              <a:ext cx="1130968" cy="33460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Test</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sp>
          <p:nvSpPr>
            <p:cNvPr id="7" name="文本框 6"/>
            <p:cNvSpPr txBox="1"/>
            <p:nvPr/>
          </p:nvSpPr>
          <p:spPr>
            <a:xfrm>
              <a:off x="10087656" y="76583"/>
              <a:ext cx="1349836" cy="33460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Conclusion</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grpSp>
          <p:nvGrpSpPr>
            <p:cNvPr id="8" name="组合 7"/>
            <p:cNvGrpSpPr/>
            <p:nvPr/>
          </p:nvGrpSpPr>
          <p:grpSpPr>
            <a:xfrm>
              <a:off x="6791404" y="159486"/>
              <a:ext cx="3296092" cy="209852"/>
              <a:chOff x="6358270" y="115009"/>
              <a:chExt cx="3296092" cy="307494"/>
            </a:xfrm>
          </p:grpSpPr>
          <p:cxnSp>
            <p:nvCxnSpPr>
              <p:cNvPr id="9" name="直接连接符 8"/>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nvGrpSpPr>
          <p:cNvPr id="75" name="组合 74"/>
          <p:cNvGrpSpPr/>
          <p:nvPr/>
        </p:nvGrpSpPr>
        <p:grpSpPr>
          <a:xfrm>
            <a:off x="393031" y="910718"/>
            <a:ext cx="5278120" cy="3393440"/>
            <a:chOff x="393031" y="646952"/>
            <a:chExt cx="5278120" cy="3393440"/>
          </a:xfrm>
        </p:grpSpPr>
        <p:sp>
          <p:nvSpPr>
            <p:cNvPr id="76" name="文本框 75"/>
            <p:cNvSpPr txBox="1"/>
            <p:nvPr/>
          </p:nvSpPr>
          <p:spPr>
            <a:xfrm>
              <a:off x="393031" y="646952"/>
              <a:ext cx="5278120"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003F87"/>
                  </a:solidFill>
                  <a:effectLst/>
                  <a:uLnTx/>
                  <a:uFillTx/>
                  <a:latin typeface="微软雅黑" panose="020B0503020204020204" charset="-122"/>
                  <a:ea typeface="微软雅黑" panose="020B0503020204020204" charset="-122"/>
                  <a:cs typeface="+mn-cs"/>
                </a:rPr>
                <a:t>Strip Packing Problem</a:t>
              </a:r>
              <a:endParaRPr kumimoji="0" lang="en-US" altLang="zh-CN" sz="3200" b="0" i="0" u="none" strike="noStrike" kern="1200" cap="none" spc="0" normalizeH="0" baseline="0" noProof="0" dirty="0">
                <a:ln>
                  <a:noFill/>
                </a:ln>
                <a:solidFill>
                  <a:srgbClr val="003F87"/>
                </a:solidFill>
                <a:effectLst/>
                <a:uLnTx/>
                <a:uFillTx/>
                <a:latin typeface="微软雅黑" panose="020B0503020204020204" charset="-122"/>
                <a:ea typeface="微软雅黑" panose="020B0503020204020204" charset="-122"/>
                <a:cs typeface="+mn-cs"/>
              </a:endParaRPr>
            </a:p>
          </p:txBody>
        </p:sp>
        <p:sp>
          <p:nvSpPr>
            <p:cNvPr id="78" name="矩形 77"/>
            <p:cNvSpPr/>
            <p:nvPr/>
          </p:nvSpPr>
          <p:spPr>
            <a:xfrm>
              <a:off x="547971" y="1330847"/>
              <a:ext cx="4845685" cy="2709545"/>
            </a:xfrm>
            <a:prstGeom prst="rect">
              <a:avLst/>
            </a:prstGeom>
          </p:spPr>
          <p:txBody>
            <a:bodyPr wrap="square">
              <a:noAutofit/>
            </a:bodyPr>
            <a:lstStyle/>
            <a:p>
              <a:pPr marL="0" marR="0" lvl="0" indent="457200" algn="l"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The strip packing problem is a </a:t>
              </a:r>
              <a:r>
                <a:rPr kumimoji="0" lang="zh-CN" altLang="en-US" sz="2000" b="1"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2-dimensional</a:t>
              </a:r>
              <a:r>
                <a:rPr kumimoji="0" lang="zh-CN" altLang="en-US" sz="2000" b="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 geometric minimization problem. Given a set of </a:t>
              </a:r>
              <a:r>
                <a:rPr kumimoji="0" lang="zh-CN" altLang="en-US" sz="2000" b="1"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axis-aligned rectangles</a:t>
              </a:r>
              <a:r>
                <a:rPr kumimoji="0" lang="zh-CN" altLang="en-US" sz="2000" b="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 and </a:t>
              </a:r>
              <a:r>
                <a:rPr kumimoji="0" lang="zh-CN" altLang="en-US" sz="2000" b="1"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a strip of bounded width and infinite height</a:t>
              </a:r>
              <a:r>
                <a:rPr kumimoji="0" lang="zh-CN" altLang="en-US" sz="2000" b="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 determine an </a:t>
              </a:r>
              <a:r>
                <a:rPr kumimoji="0" lang="zh-CN" altLang="en-US" sz="2000" b="1"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overlapping-free</a:t>
              </a:r>
              <a:r>
                <a:rPr kumimoji="0" lang="zh-CN" altLang="en-US" sz="2000" b="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 packing of the rectangles into the strip </a:t>
              </a:r>
              <a:r>
                <a:rPr kumimoji="0" lang="zh-CN" altLang="en-US" sz="2000" b="1"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minimizing its height</a:t>
              </a:r>
              <a:r>
                <a:rPr kumimoji="0" lang="zh-CN" altLang="en-US" sz="2000" b="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 </a:t>
              </a:r>
              <a:endParaRPr kumimoji="0" lang="zh-CN" altLang="en-US" sz="2000" b="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p:txBody>
        </p:sp>
      </p:grpSp>
      <p:pic>
        <p:nvPicPr>
          <p:cNvPr id="41" name="图形 40"/>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73661" y="98896"/>
            <a:ext cx="1251222" cy="347019"/>
          </a:xfrm>
          <a:prstGeom prst="rect">
            <a:avLst/>
          </a:prstGeom>
        </p:spPr>
      </p:pic>
      <p:pic>
        <p:nvPicPr>
          <p:cNvPr id="15" name="图片 14" descr="A-general-view-of-the-rectangular-2D-SPP"/>
          <p:cNvPicPr>
            <a:picLocks noChangeAspect="1"/>
          </p:cNvPicPr>
          <p:nvPr/>
        </p:nvPicPr>
        <p:blipFill>
          <a:blip r:embed="rId3"/>
          <a:stretch>
            <a:fillRect/>
          </a:stretch>
        </p:blipFill>
        <p:spPr>
          <a:xfrm>
            <a:off x="5826125" y="1331595"/>
            <a:ext cx="5974715" cy="3585210"/>
          </a:xfrm>
          <a:prstGeom prst="rect">
            <a:avLst/>
          </a:prstGeom>
        </p:spPr>
      </p:pic>
      <p:sp>
        <p:nvSpPr>
          <p:cNvPr id="16" name="文本框 15"/>
          <p:cNvSpPr txBox="1"/>
          <p:nvPr/>
        </p:nvSpPr>
        <p:spPr>
          <a:xfrm>
            <a:off x="825500" y="5803265"/>
            <a:ext cx="10200640" cy="645160"/>
          </a:xfrm>
          <a:prstGeom prst="rect">
            <a:avLst/>
          </a:prstGeom>
          <a:noFill/>
        </p:spPr>
        <p:txBody>
          <a:bodyPr wrap="square" rtlCol="0">
            <a:spAutoFit/>
          </a:bodyPr>
          <a:lstStyle/>
          <a:p>
            <a:r>
              <a:rPr lang="zh-CN" altLang="en-US"/>
              <a:t>It is well known that strip packing is a </a:t>
            </a:r>
            <a:r>
              <a:rPr lang="zh-CN" altLang="en-US" b="1"/>
              <a:t>generalization</a:t>
            </a:r>
            <a:r>
              <a:rPr lang="zh-CN" altLang="en-US"/>
              <a:t> of bin packing. Namely</a:t>
            </a:r>
            <a:r>
              <a:rPr lang="en-US" altLang="zh-CN"/>
              <a:t> </a:t>
            </a:r>
            <a:r>
              <a:rPr lang="zh-CN" altLang="en-US"/>
              <a:t>if we</a:t>
            </a:r>
            <a:r>
              <a:rPr lang="zh-CN" altLang="en-US" b="1"/>
              <a:t> restrict all input rectangles to be of the same height</a:t>
            </a:r>
            <a:r>
              <a:rPr lang="zh-CN" altLang="en-US"/>
              <a:t>, then strip packing is</a:t>
            </a:r>
            <a:r>
              <a:rPr lang="en-US" altLang="zh-CN"/>
              <a:t> </a:t>
            </a:r>
            <a:r>
              <a:rPr lang="zh-CN" altLang="en-US"/>
              <a:t>equivalent to bin packing.</a:t>
            </a:r>
            <a:endParaRPr lang="zh-CN" altLang="en-US"/>
          </a:p>
        </p:txBody>
      </p:sp>
      <p:sp>
        <p:nvSpPr>
          <p:cNvPr id="17" name="文本框 16"/>
          <p:cNvSpPr txBox="1"/>
          <p:nvPr>
            <p:custDataLst>
              <p:tags r:id="rId4"/>
            </p:custDataLst>
          </p:nvPr>
        </p:nvSpPr>
        <p:spPr>
          <a:xfrm>
            <a:off x="825500" y="5294630"/>
            <a:ext cx="7565390"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3F87"/>
                </a:solidFill>
                <a:effectLst/>
                <a:uLnTx/>
                <a:uFillTx/>
                <a:latin typeface="微软雅黑" panose="020B0503020204020204" charset="-122"/>
                <a:ea typeface="微软雅黑" panose="020B0503020204020204" charset="-122"/>
                <a:cs typeface="+mn-cs"/>
              </a:rPr>
              <a:t>Relationship between bin-packing &amp; strip-packing</a:t>
            </a:r>
            <a:endParaRPr kumimoji="0" lang="en-US" altLang="zh-CN" sz="2400" b="0" i="0" u="none" strike="noStrike" kern="1200" cap="none" spc="0" normalizeH="0" baseline="0" noProof="0" dirty="0">
              <a:ln>
                <a:noFill/>
              </a:ln>
              <a:solidFill>
                <a:srgbClr val="003F87"/>
              </a:solidFill>
              <a:effectLst/>
              <a:uLnTx/>
              <a:uFillTx/>
              <a:latin typeface="微软雅黑" panose="020B0503020204020204" charset="-122"/>
              <a:ea typeface="微软雅黑" panose="020B0503020204020204" charset="-122"/>
              <a:cs typeface="+mn-cs"/>
            </a:endParaRPr>
          </a:p>
        </p:txBody>
      </p:sp>
      <p:sp>
        <p:nvSpPr>
          <p:cNvPr id="18" name="矩形 17"/>
          <p:cNvSpPr/>
          <p:nvPr/>
        </p:nvSpPr>
        <p:spPr>
          <a:xfrm>
            <a:off x="548005" y="878840"/>
            <a:ext cx="76200" cy="61595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custDataLst>
              <p:tags r:id="rId5"/>
            </p:custDataLst>
          </p:nvPr>
        </p:nvSpPr>
        <p:spPr>
          <a:xfrm>
            <a:off x="624205" y="5344795"/>
            <a:ext cx="76200" cy="381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1000"/>
                                        <p:tgtEl>
                                          <p:spTgt spid="75"/>
                                        </p:tgtEl>
                                      </p:cBhvr>
                                    </p:animEffect>
                                    <p:anim calcmode="lin" valueType="num">
                                      <p:cBhvr>
                                        <p:cTn id="8" dur="1000" fill="hold"/>
                                        <p:tgtEl>
                                          <p:spTgt spid="75"/>
                                        </p:tgtEl>
                                        <p:attrNameLst>
                                          <p:attrName>ppt_x</p:attrName>
                                        </p:attrNameLst>
                                      </p:cBhvr>
                                      <p:tavLst>
                                        <p:tav tm="0">
                                          <p:val>
                                            <p:strVal val="#ppt_x"/>
                                          </p:val>
                                        </p:tav>
                                        <p:tav tm="100000">
                                          <p:val>
                                            <p:strVal val="#ppt_x"/>
                                          </p:val>
                                        </p:tav>
                                      </p:tavLst>
                                    </p:anim>
                                    <p:anim calcmode="lin" valueType="num">
                                      <p:cBhvr>
                                        <p:cTn id="9"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481263"/>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微软雅黑 Light" panose="020B0502040204020203" charset="-122"/>
              <a:ea typeface="微软雅黑 Light" panose="020B0502040204020203" charset="-122"/>
              <a:cs typeface="+mn-cs"/>
            </a:endParaRPr>
          </a:p>
        </p:txBody>
      </p:sp>
      <p:grpSp>
        <p:nvGrpSpPr>
          <p:cNvPr id="13" name="组合 12"/>
          <p:cNvGrpSpPr/>
          <p:nvPr/>
        </p:nvGrpSpPr>
        <p:grpSpPr>
          <a:xfrm>
            <a:off x="4965700" y="76835"/>
            <a:ext cx="6471920" cy="370111"/>
            <a:chOff x="5314871" y="76583"/>
            <a:chExt cx="6122621" cy="336248"/>
          </a:xfrm>
        </p:grpSpPr>
        <p:sp>
          <p:nvSpPr>
            <p:cNvPr id="12" name="矩形 11"/>
            <p:cNvSpPr/>
            <p:nvPr/>
          </p:nvSpPr>
          <p:spPr>
            <a:xfrm>
              <a:off x="5339636" y="104027"/>
              <a:ext cx="1311305"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p:txBody>
        </p:sp>
        <p:sp>
          <p:nvSpPr>
            <p:cNvPr id="4" name="文本框 3"/>
            <p:cNvSpPr txBox="1"/>
            <p:nvPr/>
          </p:nvSpPr>
          <p:spPr>
            <a:xfrm>
              <a:off x="5314871" y="96775"/>
              <a:ext cx="1318598" cy="30633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微软雅黑 Light" panose="020B0502040204020203" charset="-122"/>
                  <a:cs typeface="Arial" panose="020B0604020202020204" pitchFamily="34" charset="0"/>
                </a:rPr>
                <a:t>Introduction</a:t>
              </a:r>
              <a:endPar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微软雅黑 Light" panose="020B0502040204020203" charset="-122"/>
                <a:cs typeface="Arial" panose="020B0604020202020204" pitchFamily="34" charset="0"/>
              </a:endParaRPr>
            </a:p>
          </p:txBody>
        </p:sp>
        <p:sp>
          <p:nvSpPr>
            <p:cNvPr id="5" name="文本框 4"/>
            <p:cNvSpPr txBox="1"/>
            <p:nvPr/>
          </p:nvSpPr>
          <p:spPr>
            <a:xfrm>
              <a:off x="7046770" y="76583"/>
              <a:ext cx="1235698" cy="33460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Algorithm</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sp>
          <p:nvSpPr>
            <p:cNvPr id="6" name="文本框 5"/>
            <p:cNvSpPr txBox="1"/>
            <p:nvPr/>
          </p:nvSpPr>
          <p:spPr>
            <a:xfrm>
              <a:off x="8676565" y="76583"/>
              <a:ext cx="1130968" cy="33460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Test</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sp>
          <p:nvSpPr>
            <p:cNvPr id="7" name="文本框 6"/>
            <p:cNvSpPr txBox="1"/>
            <p:nvPr/>
          </p:nvSpPr>
          <p:spPr>
            <a:xfrm>
              <a:off x="10087656" y="76583"/>
              <a:ext cx="1349836" cy="33460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Conclusion</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grpSp>
          <p:nvGrpSpPr>
            <p:cNvPr id="8" name="组合 7"/>
            <p:cNvGrpSpPr/>
            <p:nvPr/>
          </p:nvGrpSpPr>
          <p:grpSpPr>
            <a:xfrm>
              <a:off x="6791404" y="159486"/>
              <a:ext cx="3296092" cy="209852"/>
              <a:chOff x="6358270" y="115009"/>
              <a:chExt cx="3296092" cy="307494"/>
            </a:xfrm>
          </p:grpSpPr>
          <p:cxnSp>
            <p:nvCxnSpPr>
              <p:cNvPr id="9" name="直接连接符 8"/>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76" name="文本框 75"/>
          <p:cNvSpPr txBox="1"/>
          <p:nvPr/>
        </p:nvSpPr>
        <p:spPr>
          <a:xfrm>
            <a:off x="644525" y="795655"/>
            <a:ext cx="10750550"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200" noProof="0" dirty="0">
                <a:ln>
                  <a:noFill/>
                </a:ln>
                <a:solidFill>
                  <a:srgbClr val="003F87"/>
                </a:solidFill>
                <a:effectLst/>
                <a:uLnTx/>
                <a:uFillTx/>
                <a:latin typeface="微软雅黑" panose="020B0503020204020204" charset="-122"/>
                <a:ea typeface="微软雅黑" panose="020B0503020204020204" charset="-122"/>
                <a:sym typeface="+mn-ea"/>
              </a:rPr>
              <a:t>         bin-packing                             strip-packing</a:t>
            </a:r>
            <a:endParaRPr kumimoji="0" lang="en-US" altLang="zh-CN" sz="3200" b="0" i="0" u="none" strike="noStrike" kern="1200" cap="none" spc="0" normalizeH="0" baseline="0" noProof="0" dirty="0">
              <a:ln>
                <a:noFill/>
              </a:ln>
              <a:solidFill>
                <a:srgbClr val="003F87"/>
              </a:solidFill>
              <a:effectLst/>
              <a:uLnTx/>
              <a:uFillTx/>
              <a:latin typeface="微软雅黑" panose="020B0503020204020204" charset="-122"/>
              <a:ea typeface="微软雅黑" panose="020B0503020204020204" charset="-122"/>
              <a:cs typeface="+mn-cs"/>
            </a:endParaRPr>
          </a:p>
        </p:txBody>
      </p:sp>
      <p:pic>
        <p:nvPicPr>
          <p:cNvPr id="41" name="图形 40"/>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73661" y="98896"/>
            <a:ext cx="1251222" cy="347019"/>
          </a:xfrm>
          <a:prstGeom prst="rect">
            <a:avLst/>
          </a:prstGeom>
        </p:spPr>
      </p:pic>
      <p:pic>
        <p:nvPicPr>
          <p:cNvPr id="15" name="图片 14" descr="A-general-view-of-the-rectangular-2D-SPP"/>
          <p:cNvPicPr>
            <a:picLocks noChangeAspect="1"/>
          </p:cNvPicPr>
          <p:nvPr/>
        </p:nvPicPr>
        <p:blipFill>
          <a:blip r:embed="rId3"/>
          <a:stretch>
            <a:fillRect/>
          </a:stretch>
        </p:blipFill>
        <p:spPr>
          <a:xfrm>
            <a:off x="7458075" y="1525905"/>
            <a:ext cx="3453130" cy="2073275"/>
          </a:xfrm>
          <a:prstGeom prst="rect">
            <a:avLst/>
          </a:prstGeom>
        </p:spPr>
      </p:pic>
      <p:sp>
        <p:nvSpPr>
          <p:cNvPr id="18" name="矩形 17"/>
          <p:cNvSpPr/>
          <p:nvPr/>
        </p:nvSpPr>
        <p:spPr>
          <a:xfrm>
            <a:off x="6054725" y="588645"/>
            <a:ext cx="76200" cy="62541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stretch>
            <a:fillRect/>
          </a:stretch>
        </p:blipFill>
        <p:spPr>
          <a:xfrm>
            <a:off x="803275" y="1525905"/>
            <a:ext cx="4053205" cy="2041525"/>
          </a:xfrm>
          <a:prstGeom prst="rect">
            <a:avLst/>
          </a:prstGeom>
        </p:spPr>
      </p:pic>
      <p:pic>
        <p:nvPicPr>
          <p:cNvPr id="14" name="图片 13"/>
          <p:cNvPicPr>
            <a:picLocks noChangeAspect="1"/>
          </p:cNvPicPr>
          <p:nvPr>
            <p:custDataLst>
              <p:tags r:id="rId5"/>
            </p:custDataLst>
          </p:nvPr>
        </p:nvPicPr>
        <p:blipFill>
          <a:blip r:embed="rId6"/>
          <a:stretch>
            <a:fillRect/>
          </a:stretch>
        </p:blipFill>
        <p:spPr>
          <a:xfrm>
            <a:off x="1132205" y="5214620"/>
            <a:ext cx="3196590" cy="1342390"/>
          </a:xfrm>
          <a:prstGeom prst="rect">
            <a:avLst/>
          </a:prstGeom>
        </p:spPr>
      </p:pic>
      <p:pic>
        <p:nvPicPr>
          <p:cNvPr id="20" name="图片 19"/>
          <p:cNvPicPr>
            <a:picLocks noChangeAspect="1"/>
          </p:cNvPicPr>
          <p:nvPr>
            <p:custDataLst>
              <p:tags r:id="rId7"/>
            </p:custDataLst>
          </p:nvPr>
        </p:nvPicPr>
        <p:blipFill>
          <a:blip r:embed="rId8"/>
          <a:stretch>
            <a:fillRect/>
          </a:stretch>
        </p:blipFill>
        <p:spPr>
          <a:xfrm>
            <a:off x="1429385" y="3777615"/>
            <a:ext cx="2602865" cy="1276985"/>
          </a:xfrm>
          <a:prstGeom prst="rect">
            <a:avLst/>
          </a:prstGeom>
        </p:spPr>
      </p:pic>
      <p:sp>
        <p:nvSpPr>
          <p:cNvPr id="22" name="矩形 21"/>
          <p:cNvSpPr/>
          <p:nvPr/>
        </p:nvSpPr>
        <p:spPr>
          <a:xfrm>
            <a:off x="5133340" y="2258060"/>
            <a:ext cx="1948815" cy="39052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the same height</a:t>
            </a:r>
            <a:endParaRPr lang="en-US" altLang="zh-CN"/>
          </a:p>
        </p:txBody>
      </p:sp>
      <p:sp>
        <p:nvSpPr>
          <p:cNvPr id="23" name="矩形 22"/>
          <p:cNvSpPr/>
          <p:nvPr/>
        </p:nvSpPr>
        <p:spPr>
          <a:xfrm>
            <a:off x="4940935" y="4288790"/>
            <a:ext cx="810895" cy="3460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NFD</a:t>
            </a:r>
            <a:endParaRPr lang="en-US" altLang="zh-CN"/>
          </a:p>
        </p:txBody>
      </p:sp>
      <p:sp>
        <p:nvSpPr>
          <p:cNvPr id="24" name="矩形 23"/>
          <p:cNvSpPr/>
          <p:nvPr>
            <p:custDataLst>
              <p:tags r:id="rId9"/>
            </p:custDataLst>
          </p:nvPr>
        </p:nvSpPr>
        <p:spPr>
          <a:xfrm>
            <a:off x="4940935" y="5721985"/>
            <a:ext cx="810895" cy="3460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FFD</a:t>
            </a:r>
            <a:endParaRPr lang="en-US" altLang="zh-CN"/>
          </a:p>
        </p:txBody>
      </p:sp>
      <p:sp>
        <p:nvSpPr>
          <p:cNvPr id="25" name="矩形 24"/>
          <p:cNvSpPr/>
          <p:nvPr>
            <p:custDataLst>
              <p:tags r:id="rId10"/>
            </p:custDataLst>
          </p:nvPr>
        </p:nvSpPr>
        <p:spPr>
          <a:xfrm>
            <a:off x="6433820" y="4288790"/>
            <a:ext cx="810895" cy="3460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NFDH</a:t>
            </a:r>
            <a:endParaRPr lang="en-US" altLang="zh-CN"/>
          </a:p>
        </p:txBody>
      </p:sp>
      <p:sp>
        <p:nvSpPr>
          <p:cNvPr id="26" name="矩形 25"/>
          <p:cNvSpPr/>
          <p:nvPr>
            <p:custDataLst>
              <p:tags r:id="rId11"/>
            </p:custDataLst>
          </p:nvPr>
        </p:nvSpPr>
        <p:spPr>
          <a:xfrm>
            <a:off x="6433820" y="5721985"/>
            <a:ext cx="810895" cy="3460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FFDH</a:t>
            </a:r>
            <a:endParaRPr lang="en-US" altLang="zh-CN"/>
          </a:p>
        </p:txBody>
      </p:sp>
      <p:pic>
        <p:nvPicPr>
          <p:cNvPr id="27" name="图片 26"/>
          <p:cNvPicPr>
            <a:picLocks noChangeAspect="1"/>
          </p:cNvPicPr>
          <p:nvPr>
            <p:custDataLst>
              <p:tags r:id="rId12"/>
            </p:custDataLst>
          </p:nvPr>
        </p:nvPicPr>
        <p:blipFill>
          <a:blip r:embed="rId13"/>
          <a:stretch>
            <a:fillRect/>
          </a:stretch>
        </p:blipFill>
        <p:spPr>
          <a:xfrm>
            <a:off x="7458075" y="3980180"/>
            <a:ext cx="4238625" cy="22860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3716387" y="2175118"/>
            <a:ext cx="1913392" cy="1913392"/>
          </a:xfrm>
          <a:prstGeom prst="ellipse">
            <a:avLst/>
          </a:prstGeom>
          <a:gradFill flip="none" rotWithShape="1">
            <a:gsLst>
              <a:gs pos="0">
                <a:schemeClr val="accent1">
                  <a:lumMod val="60000"/>
                  <a:lumOff val="40000"/>
                </a:schemeClr>
              </a:gs>
              <a:gs pos="100000">
                <a:schemeClr val="accent1">
                  <a:lumMod val="75000"/>
                  <a:alpha val="67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p:txBody>
      </p:sp>
      <p:grpSp>
        <p:nvGrpSpPr>
          <p:cNvPr id="32" name="组合 31"/>
          <p:cNvGrpSpPr/>
          <p:nvPr/>
        </p:nvGrpSpPr>
        <p:grpSpPr>
          <a:xfrm>
            <a:off x="3154566" y="4130877"/>
            <a:ext cx="5762554" cy="1730828"/>
            <a:chOff x="3102428" y="3755572"/>
            <a:chExt cx="5762554" cy="1730828"/>
          </a:xfrm>
        </p:grpSpPr>
        <p:cxnSp>
          <p:nvCxnSpPr>
            <p:cNvPr id="29" name="直接连接符 28"/>
            <p:cNvCxnSpPr/>
            <p:nvPr/>
          </p:nvCxnSpPr>
          <p:spPr>
            <a:xfrm>
              <a:off x="3102428" y="3755572"/>
              <a:ext cx="0" cy="173082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019799" y="3755572"/>
              <a:ext cx="0" cy="173082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8864982" y="3755572"/>
              <a:ext cx="0" cy="173082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6868837" y="2467476"/>
            <a:ext cx="1300163" cy="1300163"/>
            <a:chOff x="6868837" y="2467476"/>
            <a:chExt cx="1300163" cy="1300163"/>
          </a:xfrm>
        </p:grpSpPr>
        <p:sp>
          <p:nvSpPr>
            <p:cNvPr id="24" name="椭圆 23"/>
            <p:cNvSpPr/>
            <p:nvPr/>
          </p:nvSpPr>
          <p:spPr>
            <a:xfrm>
              <a:off x="6868837" y="2467476"/>
              <a:ext cx="1300163" cy="130016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p:txBody>
        </p:sp>
        <p:pic>
          <p:nvPicPr>
            <p:cNvPr id="50" name="图形 49"/>
            <p:cNvPicPr>
              <a:picLocks noChangeAspect="1"/>
            </p:cNvPicPr>
            <p:nvPr/>
          </p:nvPicPr>
          <p:blipFill>
            <a:blip r:embed="rId1" cstate="email">
              <a:extLst>
                <a:ext uri="{96DAC541-7B7A-43D3-8B79-37D633B846F1}">
                  <asvg:svgBlip xmlns:asvg="http://schemas.microsoft.com/office/drawing/2016/SVG/main" r:embed="rId2"/>
                </a:ext>
              </a:extLst>
            </a:blip>
            <a:stretch>
              <a:fillRect/>
            </a:stretch>
          </p:blipFill>
          <p:spPr>
            <a:xfrm>
              <a:off x="7214643" y="2805011"/>
              <a:ext cx="550429" cy="634015"/>
            </a:xfrm>
            <a:prstGeom prst="rect">
              <a:avLst/>
            </a:prstGeom>
          </p:spPr>
        </p:pic>
      </p:grpSp>
      <p:grpSp>
        <p:nvGrpSpPr>
          <p:cNvPr id="5" name="组合 4"/>
          <p:cNvGrpSpPr/>
          <p:nvPr/>
        </p:nvGrpSpPr>
        <p:grpSpPr>
          <a:xfrm>
            <a:off x="4023002" y="2467476"/>
            <a:ext cx="1300163" cy="1300163"/>
            <a:chOff x="4023002" y="2467476"/>
            <a:chExt cx="1300163" cy="1300163"/>
          </a:xfrm>
        </p:grpSpPr>
        <p:sp>
          <p:nvSpPr>
            <p:cNvPr id="23" name="椭圆 22"/>
            <p:cNvSpPr/>
            <p:nvPr/>
          </p:nvSpPr>
          <p:spPr>
            <a:xfrm>
              <a:off x="4023002" y="2467476"/>
              <a:ext cx="1300163" cy="130016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p:txBody>
        </p:sp>
        <p:pic>
          <p:nvPicPr>
            <p:cNvPr id="51" name="图形 50"/>
            <p:cNvPicPr>
              <a:picLocks noChangeAspect="1"/>
            </p:cNvPicPr>
            <p:nvPr/>
          </p:nvPicPr>
          <p:blipFill>
            <a:blip r:embed="rId3" cstate="email">
              <a:extLst>
                <a:ext uri="{96DAC541-7B7A-43D3-8B79-37D633B846F1}">
                  <asvg:svgBlip xmlns:asvg="http://schemas.microsoft.com/office/drawing/2016/SVG/main" r:embed="rId4"/>
                </a:ext>
              </a:extLst>
            </a:blip>
            <a:stretch>
              <a:fillRect/>
            </a:stretch>
          </p:blipFill>
          <p:spPr>
            <a:xfrm>
              <a:off x="4326109" y="2824061"/>
              <a:ext cx="638175" cy="638175"/>
            </a:xfrm>
            <a:prstGeom prst="rect">
              <a:avLst/>
            </a:prstGeom>
          </p:spPr>
        </p:pic>
      </p:grpSp>
      <p:grpSp>
        <p:nvGrpSpPr>
          <p:cNvPr id="2" name="组合 1"/>
          <p:cNvGrpSpPr/>
          <p:nvPr/>
        </p:nvGrpSpPr>
        <p:grpSpPr>
          <a:xfrm>
            <a:off x="1177167" y="2481733"/>
            <a:ext cx="1300163" cy="1300163"/>
            <a:chOff x="1177167" y="2337355"/>
            <a:chExt cx="1300163" cy="1300163"/>
          </a:xfrm>
        </p:grpSpPr>
        <p:sp>
          <p:nvSpPr>
            <p:cNvPr id="22" name="椭圆 21"/>
            <p:cNvSpPr/>
            <p:nvPr/>
          </p:nvSpPr>
          <p:spPr>
            <a:xfrm>
              <a:off x="1177167" y="2337355"/>
              <a:ext cx="1300163" cy="1300163"/>
            </a:xfrm>
            <a:prstGeom prst="ellipse">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p:txBody>
        </p:sp>
        <p:pic>
          <p:nvPicPr>
            <p:cNvPr id="52" name="图形 51"/>
            <p:cNvPicPr>
              <a:picLocks noChangeAspect="1"/>
            </p:cNvPicPr>
            <p:nvPr/>
          </p:nvPicPr>
          <p:blipFill>
            <a:blip r:embed="rId5" cstate="email">
              <a:extLst>
                <a:ext uri="{96DAC541-7B7A-43D3-8B79-37D633B846F1}">
                  <asvg:svgBlip xmlns:asvg="http://schemas.microsoft.com/office/drawing/2016/SVG/main" r:embed="rId6"/>
                </a:ext>
              </a:extLst>
            </a:blip>
            <a:stretch>
              <a:fillRect/>
            </a:stretch>
          </p:blipFill>
          <p:spPr>
            <a:xfrm>
              <a:off x="1482804" y="2708834"/>
              <a:ext cx="633116" cy="634015"/>
            </a:xfrm>
            <a:prstGeom prst="rect">
              <a:avLst/>
            </a:prstGeom>
          </p:spPr>
        </p:pic>
      </p:grpSp>
      <p:grpSp>
        <p:nvGrpSpPr>
          <p:cNvPr id="7" name="组合 6"/>
          <p:cNvGrpSpPr/>
          <p:nvPr/>
        </p:nvGrpSpPr>
        <p:grpSpPr>
          <a:xfrm>
            <a:off x="9714671" y="2467476"/>
            <a:ext cx="1300163" cy="1300163"/>
            <a:chOff x="9714671" y="2467476"/>
            <a:chExt cx="1300163" cy="1300163"/>
          </a:xfrm>
        </p:grpSpPr>
        <p:sp>
          <p:nvSpPr>
            <p:cNvPr id="25" name="椭圆 24"/>
            <p:cNvSpPr/>
            <p:nvPr/>
          </p:nvSpPr>
          <p:spPr>
            <a:xfrm>
              <a:off x="9714671" y="2467476"/>
              <a:ext cx="1300163" cy="130016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p:txBody>
        </p:sp>
        <p:pic>
          <p:nvPicPr>
            <p:cNvPr id="53" name="图形 52"/>
            <p:cNvPicPr>
              <a:picLocks noChangeAspect="1"/>
            </p:cNvPicPr>
            <p:nvPr/>
          </p:nvPicPr>
          <p:blipFill>
            <a:blip r:embed="rId3" cstate="email">
              <a:extLst>
                <a:ext uri="{96DAC541-7B7A-43D3-8B79-37D633B846F1}">
                  <asvg:svgBlip xmlns:asvg="http://schemas.microsoft.com/office/drawing/2016/SVG/main" r:embed="rId4"/>
                </a:ext>
              </a:extLst>
            </a:blip>
            <a:stretch>
              <a:fillRect/>
            </a:stretch>
          </p:blipFill>
          <p:spPr>
            <a:xfrm>
              <a:off x="10042056" y="2824061"/>
              <a:ext cx="638175" cy="638175"/>
            </a:xfrm>
            <a:prstGeom prst="rect">
              <a:avLst/>
            </a:prstGeom>
          </p:spPr>
        </p:pic>
      </p:grpSp>
      <p:grpSp>
        <p:nvGrpSpPr>
          <p:cNvPr id="4" name="组合 3"/>
          <p:cNvGrpSpPr/>
          <p:nvPr/>
        </p:nvGrpSpPr>
        <p:grpSpPr>
          <a:xfrm>
            <a:off x="7796463" y="964934"/>
            <a:ext cx="4049551" cy="873366"/>
            <a:chOff x="7796463" y="964934"/>
            <a:chExt cx="4049551" cy="873366"/>
          </a:xfrm>
        </p:grpSpPr>
        <p:sp>
          <p:nvSpPr>
            <p:cNvPr id="33" name="文本框 32"/>
            <p:cNvSpPr txBox="1"/>
            <p:nvPr/>
          </p:nvSpPr>
          <p:spPr>
            <a:xfrm>
              <a:off x="8405870" y="964934"/>
              <a:ext cx="344014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srgbClr val="003F87"/>
                  </a:solidFill>
                  <a:effectLst/>
                  <a:uLnTx/>
                  <a:uFillTx/>
                  <a:latin typeface="微软雅黑" panose="020B0503020204020204" charset="-122"/>
                  <a:ea typeface="微软雅黑" panose="020B0503020204020204" charset="-122"/>
                  <a:cs typeface="+mn-cs"/>
                </a:rPr>
                <a:t>CONTENT</a:t>
              </a:r>
              <a:endParaRPr kumimoji="0" lang="zh-CN" altLang="en-US" sz="4800" b="0" i="0" u="none" strike="noStrike" kern="1200" cap="none" spc="0" normalizeH="0" baseline="0" noProof="0" dirty="0">
                <a:ln>
                  <a:noFill/>
                </a:ln>
                <a:solidFill>
                  <a:srgbClr val="003F87"/>
                </a:solidFill>
                <a:effectLst/>
                <a:uLnTx/>
                <a:uFillTx/>
                <a:latin typeface="微软雅黑" panose="020B0503020204020204" charset="-122"/>
                <a:ea typeface="微软雅黑" panose="020B0503020204020204" charset="-122"/>
                <a:cs typeface="+mn-cs"/>
              </a:endParaRPr>
            </a:p>
          </p:txBody>
        </p:sp>
        <p:cxnSp>
          <p:nvCxnSpPr>
            <p:cNvPr id="35" name="直接连接符 34"/>
            <p:cNvCxnSpPr/>
            <p:nvPr/>
          </p:nvCxnSpPr>
          <p:spPr>
            <a:xfrm flipH="1">
              <a:off x="7796463" y="1838300"/>
              <a:ext cx="3607861"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544175" y="1762998"/>
              <a:ext cx="86015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4" name="文本框 53"/>
          <p:cNvSpPr txBox="1"/>
          <p:nvPr/>
        </p:nvSpPr>
        <p:spPr>
          <a:xfrm>
            <a:off x="570230" y="4428490"/>
            <a:ext cx="2385695" cy="3987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Introduction</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grpSp>
        <p:nvGrpSpPr>
          <p:cNvPr id="40" name="组合 39"/>
          <p:cNvGrpSpPr/>
          <p:nvPr/>
        </p:nvGrpSpPr>
        <p:grpSpPr>
          <a:xfrm>
            <a:off x="-4632" y="-1"/>
            <a:ext cx="12196631" cy="2127749"/>
            <a:chOff x="-4632" y="-1"/>
            <a:chExt cx="12196631" cy="2127749"/>
          </a:xfrm>
        </p:grpSpPr>
        <p:sp>
          <p:nvSpPr>
            <p:cNvPr id="56" name="任意多边形: 形状 10"/>
            <p:cNvSpPr/>
            <p:nvPr/>
          </p:nvSpPr>
          <p:spPr>
            <a:xfrm flipV="1">
              <a:off x="0" y="1684"/>
              <a:ext cx="12191999" cy="2126064"/>
            </a:xfrm>
            <a:custGeom>
              <a:avLst/>
              <a:gdLst>
                <a:gd name="connsiteX0" fmla="*/ 0 w 12191999"/>
                <a:gd name="connsiteY0" fmla="*/ 2126064 h 2126064"/>
                <a:gd name="connsiteX1" fmla="*/ 12191999 w 12191999"/>
                <a:gd name="connsiteY1" fmla="*/ 2126064 h 2126064"/>
                <a:gd name="connsiteX2" fmla="*/ 0 w 12191999"/>
                <a:gd name="connsiteY2" fmla="*/ 0 h 2126064"/>
              </a:gdLst>
              <a:ahLst/>
              <a:cxnLst>
                <a:cxn ang="0">
                  <a:pos x="connsiteX0" y="connsiteY0"/>
                </a:cxn>
                <a:cxn ang="0">
                  <a:pos x="connsiteX1" y="connsiteY1"/>
                </a:cxn>
                <a:cxn ang="0">
                  <a:pos x="connsiteX2" y="connsiteY2"/>
                </a:cxn>
              </a:cxnLst>
              <a:rect l="l" t="t" r="r" b="b"/>
              <a:pathLst>
                <a:path w="12191999" h="2126064">
                  <a:moveTo>
                    <a:pt x="0" y="2126064"/>
                  </a:moveTo>
                  <a:lnTo>
                    <a:pt x="12191999" y="2126064"/>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Light" panose="020B0502040204020203" charset="-122"/>
                <a:cs typeface="+mn-cs"/>
              </a:endParaRPr>
            </a:p>
          </p:txBody>
        </p:sp>
        <p:sp>
          <p:nvSpPr>
            <p:cNvPr id="57" name="任意多边形: 形状 19"/>
            <p:cNvSpPr/>
            <p:nvPr/>
          </p:nvSpPr>
          <p:spPr>
            <a:xfrm flipV="1">
              <a:off x="-4632" y="-1"/>
              <a:ext cx="845081" cy="695700"/>
            </a:xfrm>
            <a:custGeom>
              <a:avLst/>
              <a:gdLst>
                <a:gd name="connsiteX0" fmla="*/ 0 w 845081"/>
                <a:gd name="connsiteY0" fmla="*/ 695700 h 695700"/>
                <a:gd name="connsiteX1" fmla="*/ 845081 w 845081"/>
                <a:gd name="connsiteY1" fmla="*/ 695700 h 695700"/>
                <a:gd name="connsiteX2" fmla="*/ 0 w 845081"/>
                <a:gd name="connsiteY2" fmla="*/ 0 h 695700"/>
                <a:gd name="connsiteX3" fmla="*/ 0 w 845081"/>
                <a:gd name="connsiteY3" fmla="*/ 695700 h 695700"/>
              </a:gdLst>
              <a:ahLst/>
              <a:cxnLst>
                <a:cxn ang="0">
                  <a:pos x="connsiteX0" y="connsiteY0"/>
                </a:cxn>
                <a:cxn ang="0">
                  <a:pos x="connsiteX1" y="connsiteY1"/>
                </a:cxn>
                <a:cxn ang="0">
                  <a:pos x="connsiteX2" y="connsiteY2"/>
                </a:cxn>
                <a:cxn ang="0">
                  <a:pos x="connsiteX3" y="connsiteY3"/>
                </a:cxn>
              </a:cxnLst>
              <a:rect l="l" t="t" r="r" b="b"/>
              <a:pathLst>
                <a:path w="845081" h="695700">
                  <a:moveTo>
                    <a:pt x="0" y="695700"/>
                  </a:moveTo>
                  <a:lnTo>
                    <a:pt x="845081" y="695700"/>
                  </a:lnTo>
                  <a:lnTo>
                    <a:pt x="0" y="0"/>
                  </a:lnTo>
                  <a:lnTo>
                    <a:pt x="0" y="695700"/>
                  </a:lnTo>
                  <a:close/>
                </a:path>
              </a:pathLst>
            </a:cu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Light" panose="020B0502040204020203" charset="-122"/>
                <a:cs typeface="+mn-cs"/>
              </a:endParaRPr>
            </a:p>
          </p:txBody>
        </p:sp>
        <p:sp>
          <p:nvSpPr>
            <p:cNvPr id="58" name="任意多边形: 形状 18"/>
            <p:cNvSpPr/>
            <p:nvPr/>
          </p:nvSpPr>
          <p:spPr>
            <a:xfrm flipV="1">
              <a:off x="2569944" y="9621"/>
              <a:ext cx="7642459" cy="1665174"/>
            </a:xfrm>
            <a:custGeom>
              <a:avLst/>
              <a:gdLst>
                <a:gd name="connsiteX0" fmla="*/ 2049597 w 7784426"/>
                <a:gd name="connsiteY0" fmla="*/ 1687299 h 1687299"/>
                <a:gd name="connsiteX1" fmla="*/ 7784426 w 7784426"/>
                <a:gd name="connsiteY1" fmla="*/ 1687299 h 1687299"/>
                <a:gd name="connsiteX2" fmla="*/ 7276089 w 7784426"/>
                <a:gd name="connsiteY2" fmla="*/ 1268818 h 1687299"/>
                <a:gd name="connsiteX3" fmla="*/ 0 w 7784426"/>
                <a:gd name="connsiteY3" fmla="*/ 0 h 1687299"/>
                <a:gd name="connsiteX4" fmla="*/ 2049597 w 7784426"/>
                <a:gd name="connsiteY4" fmla="*/ 1687299 h 1687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4426" h="1687299">
                  <a:moveTo>
                    <a:pt x="2049597" y="1687299"/>
                  </a:moveTo>
                  <a:lnTo>
                    <a:pt x="7784426" y="1687299"/>
                  </a:lnTo>
                  <a:lnTo>
                    <a:pt x="7276089" y="1268818"/>
                  </a:lnTo>
                  <a:lnTo>
                    <a:pt x="0" y="0"/>
                  </a:lnTo>
                  <a:lnTo>
                    <a:pt x="2049597" y="1687299"/>
                  </a:lnTo>
                  <a:close/>
                </a:path>
              </a:pathLst>
            </a:cu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Light" panose="020B0502040204020203" charset="-122"/>
                <a:cs typeface="+mn-cs"/>
              </a:endParaRPr>
            </a:p>
          </p:txBody>
        </p:sp>
      </p:grpSp>
      <p:pic>
        <p:nvPicPr>
          <p:cNvPr id="59" name="图形 37"/>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2150" y="365509"/>
            <a:ext cx="2161308" cy="599425"/>
          </a:xfrm>
          <a:prstGeom prst="rect">
            <a:avLst/>
          </a:prstGeom>
        </p:spPr>
      </p:pic>
      <p:grpSp>
        <p:nvGrpSpPr>
          <p:cNvPr id="3" name="组合 2"/>
          <p:cNvGrpSpPr/>
          <p:nvPr/>
        </p:nvGrpSpPr>
        <p:grpSpPr>
          <a:xfrm>
            <a:off x="3055559" y="4428336"/>
            <a:ext cx="3235048" cy="1234382"/>
            <a:chOff x="209724" y="4394568"/>
            <a:chExt cx="3235048" cy="1234382"/>
          </a:xfrm>
        </p:grpSpPr>
        <p:sp>
          <p:nvSpPr>
            <p:cNvPr id="8" name="文本框 7"/>
            <p:cNvSpPr txBox="1"/>
            <p:nvPr>
              <p:custDataLst>
                <p:tags r:id="rId9"/>
              </p:custDataLst>
            </p:nvPr>
          </p:nvSpPr>
          <p:spPr>
            <a:xfrm>
              <a:off x="606377" y="4394568"/>
              <a:ext cx="2385970" cy="7067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Algorithm</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 name="文本框 8"/>
            <p:cNvSpPr txBox="1"/>
            <p:nvPr>
              <p:custDataLst>
                <p:tags r:id="rId10"/>
              </p:custDataLst>
            </p:nvPr>
          </p:nvSpPr>
          <p:spPr>
            <a:xfrm>
              <a:off x="209724" y="4699310"/>
              <a:ext cx="3235048" cy="929640"/>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endParaRPr>
            </a:p>
            <a:p>
              <a:pPr marL="457200" marR="0" lvl="1" indent="0" algn="l" defTabSz="914400"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rPr>
                <a:t>    - approximate radio</a:t>
              </a:r>
              <a:endPar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endParaRPr>
            </a:p>
            <a:p>
              <a:pPr marL="457200" marR="0" lvl="1" indent="0" algn="l" defTabSz="914400"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rPr>
                <a:t>    - time complexity</a:t>
              </a:r>
              <a:endPar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endParaRPr>
            </a:p>
          </p:txBody>
        </p:sp>
      </p:grpSp>
      <p:sp>
        <p:nvSpPr>
          <p:cNvPr id="10" name="文本框 9"/>
          <p:cNvSpPr txBox="1"/>
          <p:nvPr>
            <p:custDataLst>
              <p:tags r:id="rId11"/>
            </p:custDataLst>
          </p:nvPr>
        </p:nvSpPr>
        <p:spPr>
          <a:xfrm>
            <a:off x="6334760" y="4449445"/>
            <a:ext cx="2385695" cy="3987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Test</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文本框 10"/>
          <p:cNvSpPr txBox="1"/>
          <p:nvPr>
            <p:custDataLst>
              <p:tags r:id="rId12"/>
            </p:custDataLst>
          </p:nvPr>
        </p:nvSpPr>
        <p:spPr>
          <a:xfrm>
            <a:off x="6071870" y="4660900"/>
            <a:ext cx="3235325" cy="1333500"/>
          </a:xfrm>
          <a:prstGeom prst="rect">
            <a:avLst/>
          </a:prstGeom>
          <a:noFill/>
        </p:spPr>
        <p:txBody>
          <a:bodyPr wrap="square" rtlCol="0">
            <a:noAutofit/>
          </a:bodyPr>
          <a:lstStyle/>
          <a:p>
            <a:pPr marL="0" marR="0" lvl="0" indent="0" algn="ctr" defTabSz="914400"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rPr>
              <a:t>- random width and height</a:t>
            </a:r>
            <a:endPar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endParaRPr>
          </a:p>
          <a:p>
            <a:pPr marL="457200" marR="0" lvl="1" indent="0" algn="l" defTabSz="914400"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rPr>
              <a:t>- Square sequence</a:t>
            </a:r>
            <a:endPar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endParaRPr>
          </a:p>
          <a:p>
            <a:pPr marL="457200" marR="0" lvl="1" indent="0" algn="l" defTabSz="914400"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rPr>
              <a:t>- Literature-offered</a:t>
            </a:r>
            <a:endPar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endParaRPr>
          </a:p>
          <a:p>
            <a:pPr marL="457200" marR="0" lvl="1" indent="0" algn="l" defTabSz="914400"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rPr>
              <a:t>- tetrominos</a:t>
            </a:r>
            <a:endParaRPr kumimoji="0" lang="en-US" altLang="zh-CN" sz="1400" b="0" i="0" u="none" strike="noStrike" kern="1200" cap="none" spc="0" normalizeH="0" baseline="0" noProof="0" dirty="0">
              <a:ln>
                <a:noFill/>
              </a:ln>
              <a:solidFill>
                <a:prstClr val="black"/>
              </a:solidFill>
              <a:effectLst/>
              <a:uLnTx/>
              <a:uFillTx/>
              <a:latin typeface="微软雅黑 Light" panose="020B0502040204020203" charset="-122"/>
              <a:ea typeface="微软雅黑 Light" panose="020B0502040204020203" charset="-122"/>
              <a:cs typeface="+mn-cs"/>
            </a:endParaRPr>
          </a:p>
        </p:txBody>
      </p:sp>
      <p:sp>
        <p:nvSpPr>
          <p:cNvPr id="12" name="文本框 11"/>
          <p:cNvSpPr txBox="1"/>
          <p:nvPr>
            <p:custDataLst>
              <p:tags r:id="rId13"/>
            </p:custDataLst>
          </p:nvPr>
        </p:nvSpPr>
        <p:spPr>
          <a:xfrm>
            <a:off x="9187815" y="4472305"/>
            <a:ext cx="2385695" cy="3987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Conclusion</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1" nodeType="withEffect">
                                  <p:stCondLst>
                                    <p:cond delay="0"/>
                                  </p:stCondLst>
                                  <p:childTnLst>
                                    <p:animEffect transition="out" filter="fade">
                                      <p:cBhvr>
                                        <p:cTn id="6" dur="1000" tmFilter="0, 0; .2, .5; .8, .5; 1, 0"/>
                                        <p:tgtEl>
                                          <p:spTgt spid="37"/>
                                        </p:tgtEl>
                                      </p:cBhvr>
                                    </p:animEffect>
                                    <p:animScale>
                                      <p:cBhvr>
                                        <p:cTn id="7" dur="500" autoRev="1" fill="hold"/>
                                        <p:tgtEl>
                                          <p:spTgt spid="3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482068"/>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微软雅黑 Light" panose="020B0502040204020203" charset="-122"/>
              <a:ea typeface="微软雅黑 Light" panose="020B0502040204020203" charset="-122"/>
              <a:cs typeface="+mn-cs"/>
            </a:endParaRPr>
          </a:p>
        </p:txBody>
      </p:sp>
      <p:pic>
        <p:nvPicPr>
          <p:cNvPr id="74" name="图形 73"/>
          <p:cNvPicPr>
            <a:picLocks noChangeAspect="1"/>
          </p:cNvPicPr>
          <p:nvPr/>
        </p:nvPicPr>
        <p:blipFill>
          <a:blip r:embed="rId1"/>
          <a:stretch>
            <a:fillRect/>
          </a:stretch>
        </p:blipFill>
        <p:spPr>
          <a:xfrm>
            <a:off x="473661" y="98896"/>
            <a:ext cx="1251222" cy="347019"/>
          </a:xfrm>
          <a:prstGeom prst="rect">
            <a:avLst/>
          </a:prstGeom>
        </p:spPr>
      </p:pic>
      <p:grpSp>
        <p:nvGrpSpPr>
          <p:cNvPr id="3" name="组合 2"/>
          <p:cNvGrpSpPr/>
          <p:nvPr/>
        </p:nvGrpSpPr>
        <p:grpSpPr>
          <a:xfrm>
            <a:off x="4968974" y="68190"/>
            <a:ext cx="6468745" cy="385086"/>
            <a:chOff x="4968974" y="68190"/>
            <a:chExt cx="6468745" cy="385086"/>
          </a:xfrm>
        </p:grpSpPr>
        <p:sp>
          <p:nvSpPr>
            <p:cNvPr id="12" name="矩形 11"/>
            <p:cNvSpPr/>
            <p:nvPr>
              <p:custDataLst>
                <p:tags r:id="rId2"/>
              </p:custDataLst>
            </p:nvPr>
          </p:nvSpPr>
          <p:spPr>
            <a:xfrm>
              <a:off x="6974369" y="112736"/>
              <a:ext cx="1311305"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Light" panose="020B0502040204020203" charset="-122"/>
                <a:cs typeface="+mn-cs"/>
              </a:endParaRPr>
            </a:p>
          </p:txBody>
        </p:sp>
        <p:sp>
          <p:nvSpPr>
            <p:cNvPr id="14" name="文本框 13"/>
            <p:cNvSpPr txBox="1"/>
            <p:nvPr>
              <p:custDataLst>
                <p:tags r:id="rId3"/>
              </p:custDataLst>
            </p:nvPr>
          </p:nvSpPr>
          <p:spPr>
            <a:xfrm>
              <a:off x="4968974" y="68190"/>
              <a:ext cx="1578610"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Introduction</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sp>
          <p:nvSpPr>
            <p:cNvPr id="17" name="文本框 16"/>
            <p:cNvSpPr txBox="1"/>
            <p:nvPr>
              <p:custDataLst>
                <p:tags r:id="rId4"/>
              </p:custDataLst>
            </p:nvPr>
          </p:nvSpPr>
          <p:spPr>
            <a:xfrm>
              <a:off x="6922234" y="84700"/>
              <a:ext cx="1386205"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rPr>
                <a:t>Algorithm</a:t>
              </a:r>
              <a:endParaRPr kumimoji="0" lang="en-US" altLang="zh-CN"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p:txBody>
        </p:sp>
        <p:sp>
          <p:nvSpPr>
            <p:cNvPr id="18" name="文本框 17"/>
            <p:cNvSpPr txBox="1"/>
            <p:nvPr>
              <p:custDataLst>
                <p:tags r:id="rId5"/>
              </p:custDataLst>
            </p:nvPr>
          </p:nvSpPr>
          <p:spPr>
            <a:xfrm>
              <a:off x="8676565" y="84976"/>
              <a:ext cx="1130968"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Test</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sp>
          <p:nvSpPr>
            <p:cNvPr id="19" name="文本框 18"/>
            <p:cNvSpPr txBox="1"/>
            <p:nvPr>
              <p:custDataLst>
                <p:tags r:id="rId6"/>
              </p:custDataLst>
            </p:nvPr>
          </p:nvSpPr>
          <p:spPr>
            <a:xfrm>
              <a:off x="10001984" y="84700"/>
              <a:ext cx="1435735"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Conclusion</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grpSp>
          <p:nvGrpSpPr>
            <p:cNvPr id="20" name="组合 19"/>
            <p:cNvGrpSpPr/>
            <p:nvPr/>
          </p:nvGrpSpPr>
          <p:grpSpPr>
            <a:xfrm>
              <a:off x="6791404" y="159486"/>
              <a:ext cx="3296092" cy="209852"/>
              <a:chOff x="6358270" y="115009"/>
              <a:chExt cx="3296092" cy="307494"/>
            </a:xfrm>
          </p:grpSpPr>
          <p:cxnSp>
            <p:nvCxnSpPr>
              <p:cNvPr id="21" name="直接连接符 20"/>
              <p:cNvCxnSpPr/>
              <p:nvPr>
                <p:custDataLst>
                  <p:tags r:id="rId7"/>
                </p:custDataLst>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8"/>
                </p:custDataLst>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9"/>
                </p:custDataLst>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30" name="文本框 29"/>
          <p:cNvSpPr txBox="1"/>
          <p:nvPr>
            <p:custDataLst>
              <p:tags r:id="rId10"/>
            </p:custDataLst>
          </p:nvPr>
        </p:nvSpPr>
        <p:spPr>
          <a:xfrm>
            <a:off x="548005" y="941070"/>
            <a:ext cx="652589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rPr>
              <a:t>  NFDH</a:t>
            </a:r>
            <a:r>
              <a:rPr kumimoji="0" lang="zh-CN" altLang="en-US" sz="2800"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rPr>
              <a:t>（Next-fit decreasing-heig</a:t>
            </a:r>
            <a:r>
              <a:rPr kumimoji="0" lang="en-US" altLang="zh-CN" sz="2800"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rPr>
              <a:t>ht</a:t>
            </a:r>
            <a:r>
              <a:rPr kumimoji="0" lang="zh-CN" altLang="en-US" sz="2800"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rPr>
              <a:t>）</a:t>
            </a:r>
            <a:endParaRPr kumimoji="0" lang="zh-CN" altLang="en-US" sz="2800"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endParaRPr>
          </a:p>
        </p:txBody>
      </p:sp>
      <p:sp>
        <p:nvSpPr>
          <p:cNvPr id="31" name="矩形 30"/>
          <p:cNvSpPr/>
          <p:nvPr>
            <p:custDataLst>
              <p:tags r:id="rId11"/>
            </p:custDataLst>
          </p:nvPr>
        </p:nvSpPr>
        <p:spPr>
          <a:xfrm>
            <a:off x="758825" y="1564640"/>
            <a:ext cx="9566275" cy="1516380"/>
          </a:xfrm>
          <a:prstGeom prst="rect">
            <a:avLst/>
          </a:prstGeom>
        </p:spPr>
        <p:txBody>
          <a:bodyPr wrap="square">
            <a:no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First, the algorithm sorts the items by order of nonincreasing height. Then rectangles are</a:t>
            </a:r>
            <a:r>
              <a:rPr kumimoji="0" lang="en-US"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 </a:t>
            </a:r>
            <a:r>
              <a:rPr kumimoji="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packed left-justified on a level until there is insuﬀicient space at the right to accommodate the next</a:t>
            </a:r>
            <a:r>
              <a:rPr kumimoji="0" lang="en-US"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 </a:t>
            </a:r>
            <a:r>
              <a:rPr kumimoji="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rectangle. At that point, the next level is defined, packing on the current level is discontinued,</a:t>
            </a:r>
            <a:r>
              <a:rPr kumimoji="0" lang="en-US"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 </a:t>
            </a:r>
            <a:r>
              <a:rPr kumimoji="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and packing proceeds on the new leve</a:t>
            </a:r>
            <a:r>
              <a:rPr kumimoji="0" lang="en-US"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l.</a:t>
            </a:r>
            <a:endParaRPr kumimoji="0" lang="en-US"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p:txBody>
      </p:sp>
      <p:sp>
        <p:nvSpPr>
          <p:cNvPr id="35" name="矩形 34"/>
          <p:cNvSpPr/>
          <p:nvPr>
            <p:custDataLst>
              <p:tags r:id="rId12"/>
            </p:custDataLst>
          </p:nvPr>
        </p:nvSpPr>
        <p:spPr>
          <a:xfrm>
            <a:off x="548005" y="878840"/>
            <a:ext cx="76200" cy="61595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custDataLst>
              <p:tags r:id="rId13"/>
            </p:custDataLst>
          </p:nvPr>
        </p:nvSpPr>
        <p:spPr>
          <a:xfrm>
            <a:off x="4443730" y="3321050"/>
            <a:ext cx="7275830" cy="2820035"/>
          </a:xfrm>
          <a:prstGeom prst="rect">
            <a:avLst/>
          </a:prstGeom>
          <a:noFill/>
        </p:spPr>
        <p:txBody>
          <a:bodyPr wrap="square" rtlCol="0">
            <a:noAutofit/>
          </a:bodyPr>
          <a:lstStyle/>
          <a:p>
            <a:pPr marR="0" lvl="0" indent="0" algn="l" defTabSz="914400" rtl="0" fontAlgn="auto">
              <a:lnSpc>
                <a:spcPct val="150000"/>
              </a:lnSpc>
              <a:spcBef>
                <a:spcPts val="0"/>
              </a:spcBef>
              <a:spcAft>
                <a:spcPts val="0"/>
              </a:spcAft>
              <a:buClrTx/>
              <a:buSzTx/>
              <a:buFontTx/>
              <a:buNone/>
              <a:defRPr/>
            </a:pPr>
            <a:r>
              <a:rPr kumimoji="0" lang="en-US" sz="2000"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rPr>
              <a:t>Approximation ratio</a:t>
            </a:r>
            <a:r>
              <a:rPr kumimoji="0" lang="zh-CN" altLang="en-US" sz="2000"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rPr>
              <a:t>：</a:t>
            </a:r>
            <a:endParaRPr kumimoji="0" lang="zh-CN" altLang="en-US" sz="2000"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endParaRPr>
          </a:p>
          <a:p>
            <a:pPr marR="0" lvl="0" indent="457200" algn="l" defTabSz="914400" rtl="0" fontAlgn="auto">
              <a:lnSpc>
                <a:spcPct val="150000"/>
              </a:lnSpc>
              <a:spcBef>
                <a:spcPts val="0"/>
              </a:spcBef>
              <a:spcAft>
                <a:spcPts val="0"/>
              </a:spcAft>
              <a:buClrTx/>
              <a:buSzTx/>
              <a:buFontTx/>
              <a:buNone/>
              <a:defRPr/>
            </a:pPr>
            <a:r>
              <a:rPr lang="en-US" altLang="zh-CN" sz="2400" b="1" kern="0" dirty="0">
                <a:solidFill>
                  <a:srgbClr val="000000"/>
                </a:solidFill>
                <a:effectLst/>
                <a:latin typeface="Calibri" panose="020F0502020204030204" charset="0"/>
                <a:ea typeface="宋体" panose="02010600030101010101" pitchFamily="2" charset="-122"/>
                <a:cs typeface="Calibri" panose="020F0502020204030204" charset="0"/>
                <a:sym typeface="+mn-ea"/>
              </a:rPr>
              <a:t>NFDH(I) </a:t>
            </a:r>
            <a:r>
              <a:rPr lang="zh-CN" altLang="zh-CN" sz="2400" b="1" kern="0" dirty="0">
                <a:solidFill>
                  <a:srgbClr val="000000"/>
                </a:solidFill>
                <a:effectLst/>
                <a:latin typeface="Calibri" panose="020F0502020204030204" charset="0"/>
                <a:ea typeface="宋体" panose="02010600030101010101" pitchFamily="2" charset="-122"/>
                <a:cs typeface="Calibri" panose="020F0502020204030204" charset="0"/>
                <a:sym typeface="+mn-ea"/>
              </a:rPr>
              <a:t>≤</a:t>
            </a:r>
            <a:r>
              <a:rPr lang="en-US" altLang="zh-CN" sz="2400" b="1" kern="0" dirty="0">
                <a:solidFill>
                  <a:srgbClr val="000000"/>
                </a:solidFill>
                <a:effectLst/>
                <a:latin typeface="Calibri" panose="020F0502020204030204" charset="0"/>
                <a:ea typeface="宋体" panose="02010600030101010101" pitchFamily="2" charset="-122"/>
                <a:cs typeface="Calibri" panose="020F0502020204030204" charset="0"/>
                <a:sym typeface="+mn-ea"/>
              </a:rPr>
              <a:t> </a:t>
            </a:r>
            <a:r>
              <a:rPr lang="en-US" altLang="zh-CN" sz="2400" b="1" kern="0" dirty="0">
                <a:solidFill>
                  <a:srgbClr val="FF0000"/>
                </a:solidFill>
                <a:effectLst/>
                <a:latin typeface="Calibri" panose="020F0502020204030204" charset="0"/>
                <a:ea typeface="宋体" panose="02010600030101010101" pitchFamily="2" charset="-122"/>
                <a:cs typeface="Calibri" panose="020F0502020204030204" charset="0"/>
                <a:sym typeface="+mn-ea"/>
              </a:rPr>
              <a:t>2</a:t>
            </a:r>
            <a:r>
              <a:rPr lang="en-US" altLang="zh-CN" sz="2400" b="1" kern="0" dirty="0">
                <a:solidFill>
                  <a:srgbClr val="000000"/>
                </a:solidFill>
                <a:effectLst/>
                <a:latin typeface="Calibri" panose="020F0502020204030204" charset="0"/>
                <a:ea typeface="宋体" panose="02010600030101010101" pitchFamily="2" charset="-122"/>
                <a:cs typeface="Calibri" panose="020F0502020204030204" charset="0"/>
                <a:sym typeface="+mn-ea"/>
              </a:rPr>
              <a:t> OPT(I) + h</a:t>
            </a:r>
            <a:r>
              <a:rPr lang="en-US" altLang="zh-CN" sz="2400" b="1" kern="0" baseline="-25000" dirty="0">
                <a:solidFill>
                  <a:srgbClr val="000000"/>
                </a:solidFill>
                <a:effectLst/>
                <a:latin typeface="Calibri" panose="020F0502020204030204" charset="0"/>
                <a:ea typeface="宋体" panose="02010600030101010101" pitchFamily="2" charset="-122"/>
                <a:cs typeface="Calibri" panose="020F0502020204030204" charset="0"/>
                <a:sym typeface="+mn-ea"/>
              </a:rPr>
              <a:t>max</a:t>
            </a:r>
            <a:r>
              <a:rPr lang="en-US" altLang="zh-CN" sz="2400" b="1" kern="0" dirty="0">
                <a:solidFill>
                  <a:srgbClr val="000000"/>
                </a:solidFill>
                <a:effectLst/>
                <a:latin typeface="Calibri" panose="020F0502020204030204" charset="0"/>
                <a:ea typeface="宋体" panose="02010600030101010101" pitchFamily="2" charset="-122"/>
                <a:cs typeface="Calibri" panose="020F0502020204030204" charset="0"/>
                <a:sym typeface="+mn-ea"/>
              </a:rPr>
              <a:t> </a:t>
            </a:r>
            <a:r>
              <a:rPr lang="zh-CN" altLang="zh-CN" sz="2400" b="1" kern="0" dirty="0">
                <a:solidFill>
                  <a:srgbClr val="000000"/>
                </a:solidFill>
                <a:effectLst/>
                <a:latin typeface="Calibri" panose="020F0502020204030204" charset="0"/>
                <a:ea typeface="宋体" panose="02010600030101010101" pitchFamily="2" charset="-122"/>
                <a:cs typeface="Calibri" panose="020F0502020204030204" charset="0"/>
                <a:sym typeface="+mn-ea"/>
              </a:rPr>
              <a:t>≤ </a:t>
            </a:r>
            <a:r>
              <a:rPr lang="en-US" altLang="zh-CN" sz="2400" b="1" kern="0" dirty="0">
                <a:solidFill>
                  <a:srgbClr val="FF0000"/>
                </a:solidFill>
                <a:effectLst/>
                <a:latin typeface="Calibri" panose="020F0502020204030204" charset="0"/>
                <a:ea typeface="宋体" panose="02010600030101010101" pitchFamily="2" charset="-122"/>
                <a:cs typeface="Calibri" panose="020F0502020204030204" charset="0"/>
                <a:sym typeface="+mn-ea"/>
              </a:rPr>
              <a:t>3</a:t>
            </a:r>
            <a:r>
              <a:rPr lang="en-US" altLang="zh-CN" sz="2400" b="1" kern="0" dirty="0">
                <a:solidFill>
                  <a:srgbClr val="000000"/>
                </a:solidFill>
                <a:effectLst/>
                <a:latin typeface="Calibri" panose="020F0502020204030204" charset="0"/>
                <a:ea typeface="宋体" panose="02010600030101010101" pitchFamily="2" charset="-122"/>
                <a:cs typeface="Calibri" panose="020F0502020204030204" charset="0"/>
                <a:sym typeface="+mn-ea"/>
              </a:rPr>
              <a:t> OPT(I)</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R="0" lvl="0" indent="457200" algn="l" defTabSz="914400" rtl="0" fontAlgn="auto">
              <a:lnSpc>
                <a:spcPct val="150000"/>
              </a:lnSpc>
              <a:spcBef>
                <a:spcPts val="0"/>
              </a:spcBef>
              <a:spcAft>
                <a:spcPts val="0"/>
              </a:spcAft>
              <a:buClrTx/>
              <a:buSzTx/>
              <a:buFontTx/>
              <a:buNone/>
              <a:defRPr/>
            </a:pPr>
            <a:r>
              <a:rPr lang="en-US" altLang="zh-CN" sz="2000" kern="0" dirty="0">
                <a:solidFill>
                  <a:srgbClr val="000000"/>
                </a:solidFill>
                <a:effectLst/>
                <a:latin typeface="Calibri" panose="020F0502020204030204" charset="0"/>
                <a:ea typeface="宋体" panose="02010600030101010101" pitchFamily="2" charset="-122"/>
                <a:cs typeface="Calibri" panose="020F0502020204030204" charset="0"/>
                <a:sym typeface="+mn-ea"/>
              </a:rPr>
              <a:t>For every ε&gt; 0, there exists a sample NFDH(I) &gt; (2-ε)OPT(I)</a:t>
            </a:r>
            <a:endPar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endParaRPr>
          </a:p>
          <a:p>
            <a:pPr marR="0" lvl="0" indent="0" algn="l" defTabSz="914400" rtl="0" fontAlgn="auto">
              <a:lnSpc>
                <a:spcPct val="150000"/>
              </a:lnSpc>
              <a:spcBef>
                <a:spcPts val="0"/>
              </a:spcBef>
              <a:spcAft>
                <a:spcPts val="0"/>
              </a:spcAft>
              <a:buClrTx/>
              <a:buSzTx/>
              <a:buFontTx/>
              <a:buNone/>
              <a:defRPr/>
            </a:pPr>
            <a:r>
              <a:rPr lang="zh-CN" altLang="en-US" sz="2000" noProof="0" dirty="0">
                <a:ln>
                  <a:noFill/>
                </a:ln>
                <a:solidFill>
                  <a:schemeClr val="accent1">
                    <a:lumMod val="75000"/>
                  </a:schemeClr>
                </a:solidFill>
                <a:effectLst/>
                <a:uLnTx/>
                <a:uFillTx/>
                <a:latin typeface="微软雅黑" panose="020B0503020204020204" charset="-122"/>
                <a:ea typeface="微软雅黑" panose="020B0503020204020204" charset="-122"/>
                <a:sym typeface="+mn-ea"/>
              </a:rPr>
              <a:t>Time Complexity：</a:t>
            </a:r>
            <a:endParaRPr lang="zh-CN" altLang="en-US" sz="2000" noProof="0" dirty="0">
              <a:ln>
                <a:noFill/>
              </a:ln>
              <a:solidFill>
                <a:schemeClr val="accent1">
                  <a:lumMod val="75000"/>
                </a:schemeClr>
              </a:solidFill>
              <a:effectLst/>
              <a:uLnTx/>
              <a:uFillTx/>
              <a:latin typeface="微软雅黑" panose="020B0503020204020204" charset="-122"/>
              <a:ea typeface="微软雅黑" panose="020B0503020204020204" charset="-122"/>
              <a:sym typeface="+mn-ea"/>
            </a:endParaRPr>
          </a:p>
          <a:p>
            <a:pPr marR="0" lvl="0" indent="457200" algn="l" defTabSz="914400" rtl="0" fontAlgn="auto">
              <a:lnSpc>
                <a:spcPct val="150000"/>
              </a:lnSpc>
              <a:spcBef>
                <a:spcPts val="0"/>
              </a:spcBef>
              <a:spcAft>
                <a:spcPts val="0"/>
              </a:spcAft>
              <a:buClrTx/>
              <a:buSzTx/>
              <a:buFontTx/>
              <a:buNone/>
              <a:defRPr/>
            </a:pPr>
            <a:r>
              <a:rPr lang="en-US" altLang="zh-CN" sz="2000" noProof="0" dirty="0">
                <a:ln>
                  <a:noFill/>
                </a:ln>
                <a:solidFill>
                  <a:schemeClr val="tx1"/>
                </a:solidFill>
                <a:effectLst/>
                <a:uLnTx/>
                <a:uFillTx/>
                <a:latin typeface="微软雅黑" panose="020B0503020204020204" charset="-122"/>
                <a:ea typeface="微软雅黑" panose="020B0503020204020204" charset="-122"/>
                <a:sym typeface="+mn-ea"/>
              </a:rPr>
              <a:t>sort</a:t>
            </a:r>
            <a:r>
              <a:rPr lang="zh-CN" altLang="en-US" sz="2000" noProof="0" dirty="0">
                <a:ln>
                  <a:noFill/>
                </a:ln>
                <a:solidFill>
                  <a:schemeClr val="tx1"/>
                </a:solidFill>
                <a:effectLst/>
                <a:uLnTx/>
                <a:uFillTx/>
                <a:latin typeface="微软雅黑" panose="020B0503020204020204" charset="-122"/>
                <a:ea typeface="微软雅黑" panose="020B0503020204020204" charset="-122"/>
                <a:sym typeface="+mn-ea"/>
              </a:rPr>
              <a:t>：</a:t>
            </a:r>
            <a:r>
              <a:rPr lang="en-US" altLang="zh-CN" sz="2000" noProof="0" dirty="0">
                <a:ln>
                  <a:noFill/>
                </a:ln>
                <a:solidFill>
                  <a:schemeClr val="tx1"/>
                </a:solidFill>
                <a:effectLst/>
                <a:uLnTx/>
                <a:uFillTx/>
                <a:latin typeface="微软雅黑" panose="020B0503020204020204" charset="-122"/>
                <a:ea typeface="微软雅黑" panose="020B0503020204020204" charset="-122"/>
                <a:sym typeface="+mn-ea"/>
              </a:rPr>
              <a:t>O(nlogn)</a:t>
            </a:r>
            <a:endParaRPr lang="en-US" altLang="zh-CN" sz="2000" noProof="0" dirty="0">
              <a:ln>
                <a:noFill/>
              </a:ln>
              <a:solidFill>
                <a:schemeClr val="tx1"/>
              </a:solidFill>
              <a:effectLst/>
              <a:uLnTx/>
              <a:uFillTx/>
              <a:latin typeface="微软雅黑" panose="020B0503020204020204" charset="-122"/>
              <a:ea typeface="微软雅黑" panose="020B0503020204020204" charset="-122"/>
              <a:sym typeface="+mn-ea"/>
            </a:endParaRPr>
          </a:p>
          <a:p>
            <a:pPr marR="0" lvl="0" indent="457200" algn="l" defTabSz="914400" rtl="0" fontAlgn="auto">
              <a:lnSpc>
                <a:spcPct val="150000"/>
              </a:lnSpc>
              <a:spcBef>
                <a:spcPts val="0"/>
              </a:spcBef>
              <a:spcAft>
                <a:spcPts val="0"/>
              </a:spcAft>
              <a:buClrTx/>
              <a:buSzTx/>
              <a:buFontTx/>
              <a:buNone/>
              <a:defRPr/>
            </a:pPr>
            <a:r>
              <a:rPr lang="en-US" altLang="zh-CN" sz="2000" noProof="0" dirty="0">
                <a:ln>
                  <a:noFill/>
                </a:ln>
                <a:solidFill>
                  <a:schemeClr val="tx1"/>
                </a:solidFill>
                <a:effectLst/>
                <a:uLnTx/>
                <a:uFillTx/>
                <a:latin typeface="微软雅黑" panose="020B0503020204020204" charset="-122"/>
                <a:ea typeface="微软雅黑" panose="020B0503020204020204" charset="-122"/>
                <a:sym typeface="+mn-ea"/>
              </a:rPr>
              <a:t>place</a:t>
            </a:r>
            <a:r>
              <a:rPr lang="zh-CN" altLang="en-US" sz="2000" noProof="0" dirty="0">
                <a:ln>
                  <a:noFill/>
                </a:ln>
                <a:solidFill>
                  <a:schemeClr val="tx1"/>
                </a:solidFill>
                <a:effectLst/>
                <a:uLnTx/>
                <a:uFillTx/>
                <a:latin typeface="微软雅黑" panose="020B0503020204020204" charset="-122"/>
                <a:ea typeface="微软雅黑" panose="020B0503020204020204" charset="-122"/>
                <a:sym typeface="+mn-ea"/>
              </a:rPr>
              <a:t>：</a:t>
            </a:r>
            <a:r>
              <a:rPr lang="en-US" altLang="zh-CN" sz="2000" noProof="0" dirty="0">
                <a:ln>
                  <a:noFill/>
                </a:ln>
                <a:solidFill>
                  <a:schemeClr val="tx1"/>
                </a:solidFill>
                <a:effectLst/>
                <a:uLnTx/>
                <a:uFillTx/>
                <a:latin typeface="微软雅黑" panose="020B0503020204020204" charset="-122"/>
                <a:ea typeface="微软雅黑" panose="020B0503020204020204" charset="-122"/>
                <a:sym typeface="+mn-ea"/>
              </a:rPr>
              <a:t>O(n)</a:t>
            </a:r>
            <a:endParaRPr lang="en-US" altLang="zh-CN" sz="2000" noProof="0" dirty="0">
              <a:ln>
                <a:noFill/>
              </a:ln>
              <a:solidFill>
                <a:schemeClr val="tx1"/>
              </a:solidFill>
              <a:effectLst/>
              <a:uLnTx/>
              <a:uFillTx/>
              <a:latin typeface="微软雅黑" panose="020B0503020204020204" charset="-122"/>
              <a:ea typeface="微软雅黑" panose="020B0503020204020204" charset="-122"/>
              <a:sym typeface="+mn-ea"/>
            </a:endParaRPr>
          </a:p>
          <a:p>
            <a:pPr marL="0" marR="0" lvl="0" indent="457200" algn="l" defTabSz="914400" rtl="0" eaLnBrk="1" fontAlgn="auto" latinLnBrk="0" hangingPunct="1">
              <a:lnSpc>
                <a:spcPct val="100000"/>
              </a:lnSpc>
              <a:spcBef>
                <a:spcPts val="0"/>
              </a:spcBef>
              <a:spcAft>
                <a:spcPts val="0"/>
              </a:spcAft>
              <a:buClrTx/>
              <a:buSzTx/>
              <a:buFontTx/>
              <a:buNone/>
              <a:defRPr/>
            </a:pPr>
            <a:endParaRPr lang="zh-CN" altLang="en-US" sz="2000" noProof="0" dirty="0">
              <a:ln>
                <a:noFill/>
              </a:ln>
              <a:solidFill>
                <a:schemeClr val="tx1"/>
              </a:solidFill>
              <a:effectLst/>
              <a:uLnTx/>
              <a:uFillTx/>
              <a:latin typeface="微软雅黑" panose="020B0503020204020204" charset="-122"/>
              <a:ea typeface="微软雅黑" panose="020B0503020204020204" charset="-122"/>
              <a:sym typeface="+mn-ea"/>
            </a:endParaRPr>
          </a:p>
          <a:p>
            <a:pPr marL="0" marR="0" lvl="0" indent="457200" algn="l" defTabSz="914400" rtl="0" eaLnBrk="1" fontAlgn="auto" latinLnBrk="0" hangingPunct="1">
              <a:lnSpc>
                <a:spcPct val="100000"/>
              </a:lnSpc>
              <a:spcBef>
                <a:spcPts val="0"/>
              </a:spcBef>
              <a:spcAft>
                <a:spcPts val="0"/>
              </a:spcAft>
              <a:buClrTx/>
              <a:buSzTx/>
              <a:buFontTx/>
              <a:buNone/>
              <a:defRPr/>
            </a:pPr>
            <a:endParaRPr lang="zh-CN" altLang="en-US" sz="2000" noProof="0" dirty="0">
              <a:ln>
                <a:noFill/>
              </a:ln>
              <a:solidFill>
                <a:schemeClr val="accent1">
                  <a:lumMod val="75000"/>
                </a:schemeClr>
              </a:solidFill>
              <a:effectLst/>
              <a:uLnTx/>
              <a:uFillTx/>
              <a:latin typeface="微软雅黑" panose="020B0503020204020204" charset="-122"/>
              <a:ea typeface="微软雅黑" panose="020B0503020204020204" charset="-122"/>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endParaRPr>
          </a:p>
        </p:txBody>
      </p:sp>
      <p:graphicFrame>
        <p:nvGraphicFramePr>
          <p:cNvPr id="39" name="对象 38">
            <a:hlinkClick r:id="" action="ppaction://ole?verb=0"/>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79416" name="" r:id="rId14" imgW="114300" imgH="215900" progId="Equation.KSEE3">
                  <p:embed/>
                </p:oleObj>
              </mc:Choice>
              <mc:Fallback>
                <p:oleObj name="" r:id="rId14" imgW="114300" imgH="215900" progId="Equation.KSEE3">
                  <p:embed/>
                  <p:pic>
                    <p:nvPicPr>
                      <p:cNvPr id="0" name="图片 1024"/>
                      <p:cNvPicPr/>
                      <p:nvPr/>
                    </p:nvPicPr>
                    <p:blipFill>
                      <a:blip r:embed="rId15"/>
                      <a:stretch>
                        <a:fillRect/>
                      </a:stretch>
                    </p:blipFill>
                    <p:spPr>
                      <a:xfrm>
                        <a:off x="6038850" y="3321050"/>
                        <a:ext cx="114300" cy="215900"/>
                      </a:xfrm>
                      <a:prstGeom prst="rect">
                        <a:avLst/>
                      </a:prstGeom>
                    </p:spPr>
                  </p:pic>
                </p:oleObj>
              </mc:Fallback>
            </mc:AlternateContent>
          </a:graphicData>
        </a:graphic>
      </p:graphicFrame>
      <p:pic>
        <p:nvPicPr>
          <p:cNvPr id="4" name="图片 3"/>
          <p:cNvPicPr>
            <a:picLocks noChangeAspect="1"/>
          </p:cNvPicPr>
          <p:nvPr/>
        </p:nvPicPr>
        <p:blipFill>
          <a:blip r:embed="rId16"/>
          <a:stretch>
            <a:fillRect/>
          </a:stretch>
        </p:blipFill>
        <p:spPr>
          <a:xfrm>
            <a:off x="990600" y="3321050"/>
            <a:ext cx="2721610" cy="29419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482068"/>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微软雅黑 Light" panose="020B0502040204020203" charset="-122"/>
              <a:ea typeface="微软雅黑 Light" panose="020B0502040204020203" charset="-122"/>
              <a:cs typeface="+mn-cs"/>
            </a:endParaRPr>
          </a:p>
        </p:txBody>
      </p:sp>
      <p:pic>
        <p:nvPicPr>
          <p:cNvPr id="74" name="图形 73"/>
          <p:cNvPicPr>
            <a:picLocks noChangeAspect="1"/>
          </p:cNvPicPr>
          <p:nvPr/>
        </p:nvPicPr>
        <p:blipFill>
          <a:blip r:embed="rId1"/>
          <a:stretch>
            <a:fillRect/>
          </a:stretch>
        </p:blipFill>
        <p:spPr>
          <a:xfrm>
            <a:off x="473661" y="98896"/>
            <a:ext cx="1251222" cy="347019"/>
          </a:xfrm>
          <a:prstGeom prst="rect">
            <a:avLst/>
          </a:prstGeom>
        </p:spPr>
      </p:pic>
      <p:grpSp>
        <p:nvGrpSpPr>
          <p:cNvPr id="3" name="组合 2"/>
          <p:cNvGrpSpPr/>
          <p:nvPr/>
        </p:nvGrpSpPr>
        <p:grpSpPr>
          <a:xfrm>
            <a:off x="4968974" y="68190"/>
            <a:ext cx="6468745" cy="385086"/>
            <a:chOff x="4968974" y="68190"/>
            <a:chExt cx="6468745" cy="385086"/>
          </a:xfrm>
        </p:grpSpPr>
        <p:sp>
          <p:nvSpPr>
            <p:cNvPr id="12" name="矩形 11"/>
            <p:cNvSpPr/>
            <p:nvPr>
              <p:custDataLst>
                <p:tags r:id="rId2"/>
              </p:custDataLst>
            </p:nvPr>
          </p:nvSpPr>
          <p:spPr>
            <a:xfrm>
              <a:off x="6974369" y="112736"/>
              <a:ext cx="1311305"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Light" panose="020B0502040204020203" charset="-122"/>
                <a:cs typeface="+mn-cs"/>
              </a:endParaRPr>
            </a:p>
          </p:txBody>
        </p:sp>
        <p:sp>
          <p:nvSpPr>
            <p:cNvPr id="14" name="文本框 13"/>
            <p:cNvSpPr txBox="1"/>
            <p:nvPr>
              <p:custDataLst>
                <p:tags r:id="rId3"/>
              </p:custDataLst>
            </p:nvPr>
          </p:nvSpPr>
          <p:spPr>
            <a:xfrm>
              <a:off x="4968974" y="68190"/>
              <a:ext cx="1578610"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Introduction</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sp>
          <p:nvSpPr>
            <p:cNvPr id="17" name="文本框 16"/>
            <p:cNvSpPr txBox="1"/>
            <p:nvPr>
              <p:custDataLst>
                <p:tags r:id="rId4"/>
              </p:custDataLst>
            </p:nvPr>
          </p:nvSpPr>
          <p:spPr>
            <a:xfrm>
              <a:off x="6922234" y="84700"/>
              <a:ext cx="1386205"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rPr>
                <a:t>Algorithm</a:t>
              </a:r>
              <a:endParaRPr kumimoji="0" lang="en-US" altLang="zh-CN"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p:txBody>
        </p:sp>
        <p:sp>
          <p:nvSpPr>
            <p:cNvPr id="18" name="文本框 17"/>
            <p:cNvSpPr txBox="1"/>
            <p:nvPr>
              <p:custDataLst>
                <p:tags r:id="rId5"/>
              </p:custDataLst>
            </p:nvPr>
          </p:nvSpPr>
          <p:spPr>
            <a:xfrm>
              <a:off x="8676565" y="84976"/>
              <a:ext cx="1130968"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Test</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sp>
          <p:nvSpPr>
            <p:cNvPr id="19" name="文本框 18"/>
            <p:cNvSpPr txBox="1"/>
            <p:nvPr>
              <p:custDataLst>
                <p:tags r:id="rId6"/>
              </p:custDataLst>
            </p:nvPr>
          </p:nvSpPr>
          <p:spPr>
            <a:xfrm>
              <a:off x="10001984" y="84700"/>
              <a:ext cx="1435735"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Conclusion</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grpSp>
          <p:nvGrpSpPr>
            <p:cNvPr id="20" name="组合 19"/>
            <p:cNvGrpSpPr/>
            <p:nvPr/>
          </p:nvGrpSpPr>
          <p:grpSpPr>
            <a:xfrm>
              <a:off x="6791404" y="159486"/>
              <a:ext cx="3296092" cy="209852"/>
              <a:chOff x="6358270" y="115009"/>
              <a:chExt cx="3296092" cy="307494"/>
            </a:xfrm>
          </p:grpSpPr>
          <p:cxnSp>
            <p:nvCxnSpPr>
              <p:cNvPr id="21" name="直接连接符 20"/>
              <p:cNvCxnSpPr/>
              <p:nvPr>
                <p:custDataLst>
                  <p:tags r:id="rId7"/>
                </p:custDataLst>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8"/>
                </p:custDataLst>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9"/>
                </p:custDataLst>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30" name="文本框 29"/>
          <p:cNvSpPr txBox="1"/>
          <p:nvPr>
            <p:custDataLst>
              <p:tags r:id="rId10"/>
            </p:custDataLst>
          </p:nvPr>
        </p:nvSpPr>
        <p:spPr>
          <a:xfrm>
            <a:off x="624205" y="941070"/>
            <a:ext cx="6963410"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800"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rPr>
              <a:t>Prove the </a:t>
            </a:r>
            <a:r>
              <a:rPr lang="en-US" sz="2800" noProof="0" dirty="0">
                <a:ln>
                  <a:noFill/>
                </a:ln>
                <a:solidFill>
                  <a:schemeClr val="accent1">
                    <a:lumMod val="75000"/>
                  </a:schemeClr>
                </a:solidFill>
                <a:effectLst/>
                <a:uLnTx/>
                <a:uFillTx/>
                <a:latin typeface="微软雅黑" panose="020B0503020204020204" charset="-122"/>
                <a:ea typeface="微软雅黑" panose="020B0503020204020204" charset="-122"/>
                <a:sym typeface="+mn-ea"/>
              </a:rPr>
              <a:t>approximation ratio of </a:t>
            </a:r>
            <a:r>
              <a:rPr lang="en-US" altLang="zh-CN" sz="2800" noProof="0" dirty="0">
                <a:ln>
                  <a:noFill/>
                </a:ln>
                <a:solidFill>
                  <a:schemeClr val="accent1">
                    <a:lumMod val="75000"/>
                  </a:schemeClr>
                </a:solidFill>
                <a:effectLst/>
                <a:uLnTx/>
                <a:uFillTx/>
                <a:latin typeface="微软雅黑" panose="020B0503020204020204" charset="-122"/>
                <a:ea typeface="微软雅黑" panose="020B0503020204020204" charset="-122"/>
                <a:sym typeface="+mn-ea"/>
              </a:rPr>
              <a:t>NFDH</a:t>
            </a:r>
            <a:endParaRPr lang="en-US" sz="2800" noProof="0" dirty="0">
              <a:ln>
                <a:noFill/>
              </a:ln>
              <a:solidFill>
                <a:schemeClr val="accent1">
                  <a:lumMod val="75000"/>
                </a:schemeClr>
              </a:solidFill>
              <a:effectLst/>
              <a:uLnTx/>
              <a:uFillTx/>
              <a:latin typeface="微软雅黑" panose="020B0503020204020204" charset="-122"/>
              <a:ea typeface="微软雅黑" panose="020B0503020204020204" charset="-122"/>
              <a:sym typeface="+mn-ea"/>
            </a:endParaRPr>
          </a:p>
        </p:txBody>
      </p:sp>
      <mc:AlternateContent xmlns:mc="http://schemas.openxmlformats.org/markup-compatibility/2006">
        <mc:Choice xmlns:a14="http://schemas.microsoft.com/office/drawing/2010/main" Requires="a14">
          <p:sp>
            <p:nvSpPr>
              <p:cNvPr id="31" name="矩形 30"/>
              <p:cNvSpPr/>
              <p:nvPr>
                <p:custDataLst>
                  <p:tags r:id="rId11"/>
                </p:custDataLst>
              </p:nvPr>
            </p:nvSpPr>
            <p:spPr>
              <a:xfrm>
                <a:off x="697865" y="1570355"/>
                <a:ext cx="6539865" cy="4721225"/>
              </a:xfrm>
              <a:prstGeom prst="rect">
                <a:avLst/>
              </a:prstGeom>
            </p:spPr>
            <p:txBody>
              <a:bodyPr wrap="square">
                <a:no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sz="1600" u="none" strike="noStrike" cap="none" spc="0" normalizeH="0" baseline="0" noProof="0" dirty="0">
                    <a:ln>
                      <a:noFill/>
                    </a:ln>
                    <a:solidFill>
                      <a:prstClr val="black">
                        <a:lumMod val="95000"/>
                        <a:lumOff val="5000"/>
                      </a:prstClr>
                    </a:solidFill>
                    <a:effectLst/>
                    <a:uLnTx/>
                    <a:uFillTx/>
                    <a:latin typeface="+mj-ea"/>
                    <a:ea typeface="+mj-ea"/>
                    <a:cs typeface="+mj-ea"/>
                  </a:rPr>
                  <a:t>Consider the NFDH packing of such a list L, with blocks </a:t>
                </a:r>
                <a14:m>
                  <m:oMath xmlns:m="http://schemas.openxmlformats.org/officeDocument/2006/math">
                    <m:sSub>
                      <m:sSubPr>
                        <m:ctrlP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ctrlPr>
                      </m:sSubPr>
                      <m:e>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𝐵</m:t>
                        </m:r>
                      </m:e>
                      <m:sub>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1</m:t>
                        </m:r>
                      </m:sub>
                    </m:sSub>
                  </m:oMath>
                </a14:m>
                <a:r>
                  <a:rPr kumimoji="0" sz="1600" u="none" strike="noStrike" cap="none" spc="0" normalizeH="0" baseline="0" noProof="0" dirty="0">
                    <a:ln>
                      <a:noFill/>
                    </a:ln>
                    <a:solidFill>
                      <a:prstClr val="black">
                        <a:lumMod val="95000"/>
                        <a:lumOff val="5000"/>
                      </a:prstClr>
                    </a:solidFill>
                    <a:effectLst/>
                    <a:uLnTx/>
                    <a:uFillTx/>
                    <a:latin typeface="+mj-ea"/>
                    <a:ea typeface="+mj-ea"/>
                    <a:cs typeface="+mj-ea"/>
                  </a:rPr>
                  <a:t>, </a:t>
                </a:r>
                <a14:m>
                  <m:oMath xmlns:m="http://schemas.openxmlformats.org/officeDocument/2006/math">
                    <m:sSub>
                      <m:sSubPr>
                        <m:ctrlP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ctrlPr>
                      </m:sSubPr>
                      <m:e>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𝐵</m:t>
                        </m:r>
                      </m:e>
                      <m:sub>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2</m:t>
                        </m:r>
                      </m:sub>
                    </m:sSub>
                  </m:oMath>
                </a14:m>
                <a:r>
                  <a:rPr kumimoji="0" sz="1600" u="none" strike="noStrike" cap="none" spc="0" normalizeH="0" baseline="0" noProof="0" dirty="0">
                    <a:ln>
                      <a:noFill/>
                    </a:ln>
                    <a:solidFill>
                      <a:prstClr val="black">
                        <a:lumMod val="95000"/>
                        <a:lumOff val="5000"/>
                      </a:prstClr>
                    </a:solidFill>
                    <a:effectLst/>
                    <a:uLnTx/>
                    <a:uFillTx/>
                    <a:latin typeface="+mj-ea"/>
                    <a:ea typeface="+mj-ea"/>
                    <a:cs typeface="+mj-ea"/>
                  </a:rPr>
                  <a:t>, · · · , </a:t>
                </a:r>
                <a14:m>
                  <m:oMath xmlns:m="http://schemas.openxmlformats.org/officeDocument/2006/math">
                    <m:sSub>
                      <m:sSubPr>
                        <m:ctrlP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ctrlPr>
                      </m:sSubPr>
                      <m:e>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𝐵</m:t>
                        </m:r>
                      </m:e>
                      <m:sub>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𝑡</m:t>
                        </m:r>
                      </m:sub>
                    </m:sSub>
                  </m:oMath>
                </a14:m>
                <a:r>
                  <a:rPr kumimoji="0" sz="1600" u="none" strike="noStrike" cap="none" spc="0" normalizeH="0" baseline="0" noProof="0" dirty="0">
                    <a:ln>
                      <a:noFill/>
                    </a:ln>
                    <a:solidFill>
                      <a:prstClr val="black">
                        <a:lumMod val="95000"/>
                        <a:lumOff val="5000"/>
                      </a:prstClr>
                    </a:solidFill>
                    <a:effectLst/>
                    <a:uLnTx/>
                    <a:uFillTx/>
                    <a:latin typeface="+mj-ea"/>
                    <a:ea typeface="+mj-ea"/>
                    <a:cs typeface="+mj-ea"/>
                  </a:rPr>
                  <a:t>. For each i,</a:t>
                </a:r>
                <a:r>
                  <a:rPr kumimoji="0" lang="en-US" sz="1600" u="none" strike="noStrike" cap="none" spc="0" normalizeH="0" baseline="0" noProof="0" dirty="0">
                    <a:ln>
                      <a:noFill/>
                    </a:ln>
                    <a:solidFill>
                      <a:prstClr val="black">
                        <a:lumMod val="95000"/>
                        <a:lumOff val="5000"/>
                      </a:prstClr>
                    </a:solidFill>
                    <a:effectLst/>
                    <a:uLnTx/>
                    <a:uFillTx/>
                    <a:latin typeface="+mj-ea"/>
                    <a:ea typeface="+mj-ea"/>
                    <a:cs typeface="+mj-ea"/>
                  </a:rPr>
                  <a:t> </a:t>
                </a:r>
                <a:r>
                  <a:rPr kumimoji="0" sz="1600" u="none" strike="noStrike" cap="none" spc="0" normalizeH="0" baseline="0" noProof="0" dirty="0">
                    <a:ln>
                      <a:noFill/>
                    </a:ln>
                    <a:solidFill>
                      <a:prstClr val="black">
                        <a:lumMod val="95000"/>
                        <a:lumOff val="5000"/>
                      </a:prstClr>
                    </a:solidFill>
                    <a:effectLst/>
                    <a:uLnTx/>
                    <a:uFillTx/>
                    <a:latin typeface="+mj-ea"/>
                    <a:ea typeface="+mj-ea"/>
                    <a:cs typeface="+mj-ea"/>
                  </a:rPr>
                  <a:t>let </a:t>
                </a:r>
                <a14:m>
                  <m:oMath xmlns:m="http://schemas.openxmlformats.org/officeDocument/2006/math">
                    <m:sSub>
                      <m:sSubPr>
                        <m:ctrlP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ctrlPr>
                      </m:sSubPr>
                      <m:e>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𝑥</m:t>
                        </m:r>
                      </m:e>
                      <m:sub>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𝑖</m:t>
                        </m:r>
                      </m:sub>
                    </m:sSub>
                  </m:oMath>
                </a14:m>
                <a:r>
                  <a:rPr kumimoji="0" sz="1600" u="none" strike="noStrike" cap="none" spc="0" normalizeH="0" baseline="0" noProof="0" dirty="0">
                    <a:ln>
                      <a:noFill/>
                    </a:ln>
                    <a:solidFill>
                      <a:prstClr val="black">
                        <a:lumMod val="95000"/>
                        <a:lumOff val="5000"/>
                      </a:prstClr>
                    </a:solidFill>
                    <a:effectLst/>
                    <a:uLnTx/>
                    <a:uFillTx/>
                    <a:latin typeface="+mj-ea"/>
                    <a:ea typeface="+mj-ea"/>
                    <a:cs typeface="+mj-ea"/>
                  </a:rPr>
                  <a:t> be the width of the first rectangle in </a:t>
                </a:r>
                <a14:m>
                  <m:oMath xmlns:m="http://schemas.openxmlformats.org/officeDocument/2006/math">
                    <m:sSub>
                      <m:sSubPr>
                        <m:ctrlP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ctrlPr>
                      </m:sSubPr>
                      <m:e>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𝐵</m:t>
                        </m:r>
                      </m:e>
                      <m:sub>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𝑖</m:t>
                        </m:r>
                      </m:sub>
                    </m:sSub>
                  </m:oMath>
                </a14:m>
                <a:r>
                  <a:rPr kumimoji="0" sz="1600" u="none" strike="noStrike" cap="none" spc="0" normalizeH="0" baseline="0" noProof="0" dirty="0">
                    <a:ln>
                      <a:noFill/>
                    </a:ln>
                    <a:solidFill>
                      <a:prstClr val="black">
                        <a:lumMod val="95000"/>
                        <a:lumOff val="5000"/>
                      </a:prstClr>
                    </a:solidFill>
                    <a:effectLst/>
                    <a:uLnTx/>
                    <a:uFillTx/>
                    <a:latin typeface="+mj-ea"/>
                    <a:ea typeface="+mj-ea"/>
                    <a:cs typeface="+mj-ea"/>
                  </a:rPr>
                  <a:t>, and </a:t>
                </a:r>
                <a14:m>
                  <m:oMath xmlns:m="http://schemas.openxmlformats.org/officeDocument/2006/math">
                    <m:sSub>
                      <m:sSubPr>
                        <m:ctrlP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ctrlPr>
                      </m:sSubPr>
                      <m:e>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𝑦</m:t>
                        </m:r>
                      </m:e>
                      <m:sub>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𝑖</m:t>
                        </m:r>
                      </m:sub>
                    </m:sSub>
                  </m:oMath>
                </a14:m>
                <a:r>
                  <a:rPr kumimoji="0" sz="1600" u="none" strike="noStrike" cap="none" spc="0" normalizeH="0" baseline="0" noProof="0" dirty="0">
                    <a:ln>
                      <a:noFill/>
                    </a:ln>
                    <a:solidFill>
                      <a:prstClr val="black">
                        <a:lumMod val="95000"/>
                        <a:lumOff val="5000"/>
                      </a:prstClr>
                    </a:solidFill>
                    <a:effectLst/>
                    <a:uLnTx/>
                    <a:uFillTx/>
                    <a:latin typeface="+mj-ea"/>
                    <a:ea typeface="+mj-ea"/>
                    <a:cs typeface="+mj-ea"/>
                  </a:rPr>
                  <a:t> be the total width of rectangles in </a:t>
                </a:r>
                <a14:m>
                  <m:oMath xmlns:m="http://schemas.openxmlformats.org/officeDocument/2006/math">
                    <m:sSub>
                      <m:sSubPr>
                        <m:ctrlP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ctrlPr>
                      </m:sSubPr>
                      <m:e>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𝐵</m:t>
                        </m:r>
                      </m:e>
                      <m:sub>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𝑖</m:t>
                        </m:r>
                      </m:sub>
                    </m:sSub>
                  </m:oMath>
                </a14:m>
                <a:r>
                  <a:rPr kumimoji="0" sz="1600" u="none" strike="noStrike" cap="none" spc="0" normalizeH="0" baseline="0" noProof="0" dirty="0">
                    <a:ln>
                      <a:noFill/>
                    </a:ln>
                    <a:solidFill>
                      <a:prstClr val="black">
                        <a:lumMod val="95000"/>
                        <a:lumOff val="5000"/>
                      </a:prstClr>
                    </a:solidFill>
                    <a:effectLst/>
                    <a:uLnTx/>
                    <a:uFillTx/>
                    <a:latin typeface="+mj-ea"/>
                    <a:ea typeface="+mj-ea"/>
                    <a:cs typeface="+mj-ea"/>
                  </a:rPr>
                  <a:t>. For</a:t>
                </a:r>
                <a:r>
                  <a:rPr kumimoji="0" lang="en-US" sz="1600" u="none" strike="noStrike" cap="none" spc="0" normalizeH="0" baseline="0" noProof="0" dirty="0">
                    <a:ln>
                      <a:noFill/>
                    </a:ln>
                    <a:solidFill>
                      <a:prstClr val="black">
                        <a:lumMod val="95000"/>
                        <a:lumOff val="5000"/>
                      </a:prstClr>
                    </a:solidFill>
                    <a:effectLst/>
                    <a:uLnTx/>
                    <a:uFillTx/>
                    <a:latin typeface="+mj-ea"/>
                    <a:ea typeface="+mj-ea"/>
                    <a:cs typeface="+mj-ea"/>
                  </a:rPr>
                  <a:t> </a:t>
                </a:r>
                <a:r>
                  <a:rPr kumimoji="0" sz="1600" u="none" strike="noStrike" cap="none" spc="0" normalizeH="0" baseline="0" noProof="0" dirty="0">
                    <a:ln>
                      <a:noFill/>
                    </a:ln>
                    <a:solidFill>
                      <a:prstClr val="black">
                        <a:lumMod val="95000"/>
                        <a:lumOff val="5000"/>
                      </a:prstClr>
                    </a:solidFill>
                    <a:effectLst/>
                    <a:uLnTx/>
                    <a:uFillTx/>
                    <a:latin typeface="+mj-ea"/>
                    <a:ea typeface="+mj-ea"/>
                    <a:cs typeface="+mj-ea"/>
                  </a:rPr>
                  <a:t>each i &lt; t, the first rectangle in </a:t>
                </a:r>
                <a14:m>
                  <m:oMath xmlns:m="http://schemas.openxmlformats.org/officeDocument/2006/math">
                    <m:sSub>
                      <m:sSubPr>
                        <m:ctrlP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ctrlPr>
                      </m:sSubPr>
                      <m:e>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𝐵</m:t>
                        </m:r>
                      </m:e>
                      <m:sub>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𝑖</m:t>
                        </m:r>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m:t>
                        </m:r>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1</m:t>
                        </m:r>
                      </m:sub>
                    </m:sSub>
                  </m:oMath>
                </a14:m>
                <a:r>
                  <a:rPr kumimoji="0" sz="1600" u="none" strike="noStrike" cap="none" spc="0" normalizeH="0" baseline="0" noProof="0" dirty="0">
                    <a:ln>
                      <a:noFill/>
                    </a:ln>
                    <a:solidFill>
                      <a:prstClr val="black">
                        <a:lumMod val="95000"/>
                        <a:lumOff val="5000"/>
                      </a:prstClr>
                    </a:solidFill>
                    <a:effectLst/>
                    <a:uLnTx/>
                    <a:uFillTx/>
                    <a:latin typeface="+mj-ea"/>
                    <a:ea typeface="+mj-ea"/>
                    <a:cs typeface="+mj-ea"/>
                  </a:rPr>
                  <a:t> does not fit in </a:t>
                </a:r>
                <a14:m>
                  <m:oMath xmlns:m="http://schemas.openxmlformats.org/officeDocument/2006/math">
                    <m:sSub>
                      <m:sSubPr>
                        <m:ctrlP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ctrlPr>
                      </m:sSubPr>
                      <m:e>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𝐵</m:t>
                        </m:r>
                      </m:e>
                      <m:sub>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𝑖</m:t>
                        </m:r>
                      </m:sub>
                    </m:sSub>
                  </m:oMath>
                </a14:m>
                <a:r>
                  <a:rPr kumimoji="0" sz="1600" u="none" strike="noStrike" cap="none" spc="0" normalizeH="0" baseline="0" noProof="0" dirty="0">
                    <a:ln>
                      <a:noFill/>
                    </a:ln>
                    <a:solidFill>
                      <a:prstClr val="black">
                        <a:lumMod val="95000"/>
                        <a:lumOff val="5000"/>
                      </a:prstClr>
                    </a:solidFill>
                    <a:effectLst/>
                    <a:uLnTx/>
                    <a:uFillTx/>
                    <a:latin typeface="+mj-ea"/>
                    <a:ea typeface="+mj-ea"/>
                    <a:cs typeface="+mj-ea"/>
                  </a:rPr>
                  <a:t>. Therefore </a:t>
                </a:r>
                <a14:m>
                  <m:oMath xmlns:m="http://schemas.openxmlformats.org/officeDocument/2006/math">
                    <m:sSub>
                      <m:sSubPr>
                        <m:ctrlP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ctrlPr>
                      </m:sSubPr>
                      <m:e>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𝑦</m:t>
                        </m:r>
                      </m:e>
                      <m:sub>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𝑖</m:t>
                        </m:r>
                      </m:sub>
                    </m:sSub>
                  </m:oMath>
                </a14:m>
                <a:r>
                  <a:rPr kumimoji="0" sz="1600" u="none" strike="noStrike" cap="none" spc="0" normalizeH="0" baseline="0" noProof="0" dirty="0">
                    <a:ln>
                      <a:noFill/>
                    </a:ln>
                    <a:solidFill>
                      <a:prstClr val="black">
                        <a:lumMod val="95000"/>
                        <a:lumOff val="5000"/>
                      </a:prstClr>
                    </a:solidFill>
                    <a:effectLst/>
                    <a:uLnTx/>
                    <a:uFillTx/>
                    <a:latin typeface="+mj-ea"/>
                    <a:ea typeface="+mj-ea"/>
                    <a:cs typeface="+mj-ea"/>
                  </a:rPr>
                  <a:t> + </a:t>
                </a:r>
                <a14:m>
                  <m:oMath xmlns:m="http://schemas.openxmlformats.org/officeDocument/2006/math">
                    <m:sSub>
                      <m:sSubPr>
                        <m:ctrlP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ctrlPr>
                      </m:sSubPr>
                      <m:e>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𝑥</m:t>
                        </m:r>
                      </m:e>
                      <m:sub>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𝑖</m:t>
                        </m:r>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m:t>
                        </m:r>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1</m:t>
                        </m:r>
                      </m:sub>
                    </m:sSub>
                  </m:oMath>
                </a14:m>
                <a:r>
                  <a:rPr kumimoji="0" sz="1600" u="none" strike="noStrike" cap="none" spc="0" normalizeH="0" baseline="0" noProof="0" dirty="0">
                    <a:ln>
                      <a:noFill/>
                    </a:ln>
                    <a:solidFill>
                      <a:prstClr val="black">
                        <a:lumMod val="95000"/>
                        <a:lumOff val="5000"/>
                      </a:prstClr>
                    </a:solidFill>
                    <a:effectLst/>
                    <a:uLnTx/>
                    <a:uFillTx/>
                    <a:latin typeface="+mj-ea"/>
                    <a:ea typeface="+mj-ea"/>
                    <a:cs typeface="+mj-ea"/>
                  </a:rPr>
                  <a:t> &gt; W, 1 ≤ i &lt; t, W</a:t>
                </a:r>
                <a:r>
                  <a:rPr kumimoji="0" lang="en-US" sz="1600" u="none" strike="noStrike" cap="none" spc="0" normalizeH="0" baseline="0" noProof="0" dirty="0">
                    <a:ln>
                      <a:noFill/>
                    </a:ln>
                    <a:solidFill>
                      <a:prstClr val="black">
                        <a:lumMod val="95000"/>
                        <a:lumOff val="5000"/>
                      </a:prstClr>
                    </a:solidFill>
                    <a:effectLst/>
                    <a:uLnTx/>
                    <a:uFillTx/>
                    <a:latin typeface="+mj-ea"/>
                    <a:ea typeface="+mj-ea"/>
                    <a:cs typeface="+mj-ea"/>
                  </a:rPr>
                  <a:t> </a:t>
                </a:r>
                <a:r>
                  <a:rPr kumimoji="0" sz="1600" u="none" strike="noStrike" cap="none" spc="0" normalizeH="0" baseline="0" noProof="0" dirty="0">
                    <a:ln>
                      <a:noFill/>
                    </a:ln>
                    <a:solidFill>
                      <a:prstClr val="black">
                        <a:lumMod val="95000"/>
                        <a:lumOff val="5000"/>
                      </a:prstClr>
                    </a:solidFill>
                    <a:effectLst/>
                    <a:uLnTx/>
                    <a:uFillTx/>
                    <a:latin typeface="+mj-ea"/>
                    <a:ea typeface="+mj-ea"/>
                    <a:cs typeface="+mj-ea"/>
                  </a:rPr>
                  <a:t>is the width of strip. </a:t>
                </a:r>
                <a:endParaRPr kumimoji="0" sz="1600" u="none" strike="noStrike" cap="none" spc="0" normalizeH="0" baseline="0" noProof="0" dirty="0">
                  <a:ln>
                    <a:noFill/>
                  </a:ln>
                  <a:solidFill>
                    <a:prstClr val="black">
                      <a:lumMod val="95000"/>
                      <a:lumOff val="5000"/>
                    </a:prstClr>
                  </a:solidFill>
                  <a:effectLst/>
                  <a:uLnTx/>
                  <a:uFillTx/>
                  <a:latin typeface="+mj-ea"/>
                  <a:ea typeface="+mj-ea"/>
                  <a:cs typeface="+mj-ea"/>
                </a:endParaRPr>
              </a:p>
              <a:p>
                <a:pPr marL="0" marR="0" lvl="0" indent="0" algn="l" defTabSz="914400" rtl="0" eaLnBrk="1" fontAlgn="auto" latinLnBrk="0" hangingPunct="1">
                  <a:lnSpc>
                    <a:spcPct val="130000"/>
                  </a:lnSpc>
                  <a:spcBef>
                    <a:spcPts val="0"/>
                  </a:spcBef>
                  <a:spcAft>
                    <a:spcPts val="0"/>
                  </a:spcAft>
                  <a:buClrTx/>
                  <a:buSzTx/>
                  <a:buFontTx/>
                  <a:buNone/>
                  <a:defRPr/>
                </a:pPr>
                <a:endParaRPr lang="zh-CN" altLang="en-US" sz="1600" noProof="0" dirty="0">
                  <a:ln>
                    <a:noFill/>
                  </a:ln>
                  <a:solidFill>
                    <a:prstClr val="black">
                      <a:lumMod val="95000"/>
                      <a:lumOff val="5000"/>
                    </a:prstClr>
                  </a:solidFill>
                  <a:effectLst/>
                  <a:uLnTx/>
                  <a:uFillTx/>
                  <a:latin typeface="+mj-ea"/>
                  <a:ea typeface="+mj-ea"/>
                  <a:cs typeface="+mj-ea"/>
                  <a:sym typeface="+mn-ea"/>
                </a:endParaRPr>
              </a:p>
            </p:txBody>
          </p:sp>
        </mc:Choice>
        <mc:Fallback>
          <p:sp>
            <p:nvSpPr>
              <p:cNvPr id="31" name="矩形 30"/>
              <p:cNvSpPr>
                <a:spLocks noRot="1" noChangeAspect="1" noMove="1" noResize="1" noEditPoints="1" noAdjustHandles="1" noChangeArrowheads="1" noChangeShapeType="1" noTextEdit="1"/>
              </p:cNvSpPr>
              <p:nvPr>
                <p:custDataLst>
                  <p:tags r:id="rId12"/>
                </p:custDataLst>
              </p:nvPr>
            </p:nvSpPr>
            <p:spPr>
              <a:xfrm>
                <a:off x="697865" y="1570355"/>
                <a:ext cx="6539865" cy="4721225"/>
              </a:xfrm>
              <a:prstGeom prst="rect">
                <a:avLst/>
              </a:prstGeom>
              <a:blipFill rotWithShape="1">
                <a:blip r:embed="rId13"/>
                <a:stretch>
                  <a:fillRect/>
                </a:stretch>
              </a:blipFill>
            </p:spPr>
            <p:txBody>
              <a:bodyPr/>
              <a:lstStyle/>
              <a:p>
                <a:r>
                  <a:rPr lang="zh-CN" altLang="en-US">
                    <a:noFill/>
                  </a:rPr>
                  <a:t> </a:t>
                </a:r>
              </a:p>
            </p:txBody>
          </p:sp>
        </mc:Fallback>
      </mc:AlternateContent>
      <p:sp>
        <p:nvSpPr>
          <p:cNvPr id="35" name="矩形 34"/>
          <p:cNvSpPr/>
          <p:nvPr>
            <p:custDataLst>
              <p:tags r:id="rId14"/>
            </p:custDataLst>
          </p:nvPr>
        </p:nvSpPr>
        <p:spPr>
          <a:xfrm>
            <a:off x="548005" y="878840"/>
            <a:ext cx="76200" cy="61595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9" name="对象 38">
            <a:hlinkClick r:id="" action="ppaction://ole?verb=0"/>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79416" name="" r:id="rId15" imgW="114300" imgH="215900" progId="Equation.KSEE3">
                  <p:embed/>
                </p:oleObj>
              </mc:Choice>
              <mc:Fallback>
                <p:oleObj name="" r:id="rId15" imgW="114300" imgH="215900" progId="Equation.KSEE3">
                  <p:embed/>
                  <p:pic>
                    <p:nvPicPr>
                      <p:cNvPr id="0" name="图片 1024"/>
                      <p:cNvPicPr/>
                      <p:nvPr/>
                    </p:nvPicPr>
                    <p:blipFill>
                      <a:blip r:embed="rId16"/>
                      <a:stretch>
                        <a:fillRect/>
                      </a:stretch>
                    </p:blipFill>
                    <p:spPr>
                      <a:xfrm>
                        <a:off x="6038850" y="3321050"/>
                        <a:ext cx="114300" cy="215900"/>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3202940" y="4457700"/>
          <a:ext cx="4177030" cy="2138680"/>
        </p:xfrm>
        <a:graphic>
          <a:graphicData uri="http://schemas.openxmlformats.org/presentationml/2006/ole">
            <mc:AlternateContent xmlns:mc="http://schemas.openxmlformats.org/markup-compatibility/2006">
              <mc:Choice xmlns:v="urn:schemas-microsoft-com:vml" Requires="v">
                <p:oleObj spid="_x0000_s4" name="" r:id="rId17" imgW="2679700" imgH="1371600" progId="Equation.KSEE3">
                  <p:embed/>
                </p:oleObj>
              </mc:Choice>
              <mc:Fallback>
                <p:oleObj name="" r:id="rId17" imgW="2679700" imgH="1371600" progId="Equation.KSEE3">
                  <p:embed/>
                  <p:pic>
                    <p:nvPicPr>
                      <p:cNvPr id="0" name="图片 3072"/>
                      <p:cNvPicPr/>
                      <p:nvPr/>
                    </p:nvPicPr>
                    <p:blipFill>
                      <a:blip r:embed="rId18"/>
                      <a:stretch>
                        <a:fillRect/>
                      </a:stretch>
                    </p:blipFill>
                    <p:spPr>
                      <a:xfrm>
                        <a:off x="3202940" y="4457700"/>
                        <a:ext cx="4177030" cy="2138680"/>
                      </a:xfrm>
                      <a:prstGeom prst="rect">
                        <a:avLst/>
                      </a:prstGeom>
                    </p:spPr>
                  </p:pic>
                </p:oleObj>
              </mc:Fallback>
            </mc:AlternateContent>
          </a:graphicData>
        </a:graphic>
      </p:graphicFrame>
      <p:pic>
        <p:nvPicPr>
          <p:cNvPr id="11" name="图片 10"/>
          <p:cNvPicPr>
            <a:picLocks noChangeAspect="1"/>
          </p:cNvPicPr>
          <p:nvPr/>
        </p:nvPicPr>
        <p:blipFill>
          <a:blip r:embed="rId19"/>
          <a:stretch>
            <a:fillRect/>
          </a:stretch>
        </p:blipFill>
        <p:spPr>
          <a:xfrm>
            <a:off x="7980045" y="1667510"/>
            <a:ext cx="3656330" cy="4004310"/>
          </a:xfrm>
          <a:prstGeom prst="rect">
            <a:avLst/>
          </a:prstGeom>
        </p:spPr>
      </p:pic>
      <p:sp>
        <p:nvSpPr>
          <p:cNvPr id="13" name="文本框 12"/>
          <p:cNvSpPr txBox="1"/>
          <p:nvPr/>
        </p:nvSpPr>
        <p:spPr>
          <a:xfrm>
            <a:off x="6370320" y="997585"/>
            <a:ext cx="6096000" cy="730885"/>
          </a:xfrm>
          <a:prstGeom prst="rect">
            <a:avLst/>
          </a:prstGeom>
          <a:noFill/>
        </p:spPr>
        <p:txBody>
          <a:bodyPr wrap="square" rtlCol="0" anchor="t">
            <a:spAutoFit/>
          </a:bodyPr>
          <a:lstStyle/>
          <a:p>
            <a:pPr marL="0" marR="0" lvl="0" indent="0" algn="l" defTabSz="914400" rtl="0" eaLnBrk="1" fontAlgn="auto" latinLnBrk="0" hangingPunct="1">
              <a:lnSpc>
                <a:spcPct val="130000"/>
              </a:lnSpc>
              <a:spcBef>
                <a:spcPts val="0"/>
              </a:spcBef>
              <a:spcAft>
                <a:spcPts val="0"/>
              </a:spcAft>
              <a:buClrTx/>
              <a:buSzTx/>
              <a:buFontTx/>
              <a:buNone/>
              <a:defRPr/>
            </a:pPr>
            <a:endParaRPr kumimoji="0" sz="1600" u="none" strike="noStrike" cap="none" spc="0" normalizeH="0" baseline="0" noProof="0" dirty="0">
              <a:ln>
                <a:noFill/>
              </a:ln>
              <a:solidFill>
                <a:prstClr val="black">
                  <a:lumMod val="95000"/>
                  <a:lumOff val="5000"/>
                </a:prstClr>
              </a:solidFill>
              <a:effectLst/>
              <a:uLnTx/>
              <a:uFillTx/>
              <a:latin typeface="+mj-ea"/>
              <a:ea typeface="+mj-ea"/>
              <a:cs typeface="+mj-ea"/>
            </a:endParaRPr>
          </a:p>
          <a:p>
            <a:pPr marL="0" marR="0" lvl="0" indent="0" algn="l" defTabSz="914400" rtl="0" eaLnBrk="1" fontAlgn="auto" latinLnBrk="0" hangingPunct="1">
              <a:lnSpc>
                <a:spcPct val="130000"/>
              </a:lnSpc>
              <a:spcBef>
                <a:spcPts val="0"/>
              </a:spcBef>
              <a:spcAft>
                <a:spcPts val="0"/>
              </a:spcAft>
              <a:buClrTx/>
              <a:buSzTx/>
              <a:buFontTx/>
              <a:buNone/>
              <a:defRPr/>
            </a:pPr>
            <a:endParaRPr lang="zh-CN" altLang="en-US" sz="1600" noProof="0" dirty="0">
              <a:ln>
                <a:noFill/>
              </a:ln>
              <a:solidFill>
                <a:prstClr val="black">
                  <a:lumMod val="95000"/>
                  <a:lumOff val="5000"/>
                </a:prstClr>
              </a:solidFill>
              <a:effectLst/>
              <a:uLnTx/>
              <a:uFillTx/>
              <a:latin typeface="+mj-ea"/>
              <a:ea typeface="+mj-ea"/>
              <a:cs typeface="+mj-ea"/>
              <a:sym typeface="+mn-ea"/>
            </a:endParaRPr>
          </a:p>
        </p:txBody>
      </p:sp>
      <mc:AlternateContent xmlns:mc="http://schemas.openxmlformats.org/markup-compatibility/2006">
        <mc:Choice xmlns:a14="http://schemas.microsoft.com/office/drawing/2010/main" Requires="a14">
          <p:sp>
            <p:nvSpPr>
              <p:cNvPr id="15" name="文本框 14"/>
              <p:cNvSpPr txBox="1"/>
              <p:nvPr/>
            </p:nvSpPr>
            <p:spPr>
              <a:xfrm>
                <a:off x="697865" y="3321050"/>
                <a:ext cx="6096000" cy="1370965"/>
              </a:xfrm>
              <a:prstGeom prst="rect">
                <a:avLst/>
              </a:prstGeom>
              <a:noFill/>
            </p:spPr>
            <p:txBody>
              <a:bodyPr wrap="square" rtlCol="0" anchor="t">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sz="1600" noProof="0" dirty="0">
                    <a:ln>
                      <a:noFill/>
                    </a:ln>
                    <a:solidFill>
                      <a:prstClr val="black">
                        <a:lumMod val="95000"/>
                        <a:lumOff val="5000"/>
                      </a:prstClr>
                    </a:solidFill>
                    <a:effectLst/>
                    <a:uLnTx/>
                    <a:uFillTx/>
                    <a:latin typeface="+mj-ea"/>
                    <a:ea typeface="+mj-ea"/>
                    <a:cs typeface="+mj-ea"/>
                    <a:sym typeface="+mn-ea"/>
                  </a:rPr>
                  <a:t>Since each rectangle in </a:t>
                </a:r>
                <a14:m>
                  <m:oMath xmlns:m="http://schemas.openxmlformats.org/officeDocument/2006/math">
                    <m:sSub>
                      <m:sSubPr>
                        <m:ctrlP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ctrlPr>
                      </m:sSubPr>
                      <m:e>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𝐵</m:t>
                        </m:r>
                      </m:e>
                      <m:sub>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𝑖</m:t>
                        </m:r>
                      </m:sub>
                    </m:sSub>
                  </m:oMath>
                </a14:m>
                <a:r>
                  <a:rPr sz="1600" noProof="0" dirty="0">
                    <a:ln>
                      <a:noFill/>
                    </a:ln>
                    <a:solidFill>
                      <a:prstClr val="black">
                        <a:lumMod val="95000"/>
                        <a:lumOff val="5000"/>
                      </a:prstClr>
                    </a:solidFill>
                    <a:effectLst/>
                    <a:uLnTx/>
                    <a:uFillTx/>
                    <a:latin typeface="+mj-ea"/>
                    <a:ea typeface="+mj-ea"/>
                    <a:cs typeface="+mj-ea"/>
                    <a:sym typeface="+mn-ea"/>
                  </a:rPr>
                  <a:t> has height at least </a:t>
                </a:r>
                <a14:m>
                  <m:oMath xmlns:m="http://schemas.openxmlformats.org/officeDocument/2006/math">
                    <m:sSub>
                      <m:sSubPr>
                        <m:ctrlP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ctrlPr>
                      </m:sSubPr>
                      <m:e>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𝐻</m:t>
                        </m:r>
                      </m:e>
                      <m:sub>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𝑖</m:t>
                        </m:r>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m:t>
                        </m:r>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1</m:t>
                        </m:r>
                      </m:sub>
                    </m:sSub>
                  </m:oMath>
                </a14:m>
                <a:r>
                  <a:rPr sz="1600" noProof="0" dirty="0">
                    <a:ln>
                      <a:noFill/>
                    </a:ln>
                    <a:solidFill>
                      <a:prstClr val="black">
                        <a:lumMod val="95000"/>
                        <a:lumOff val="5000"/>
                      </a:prstClr>
                    </a:solidFill>
                    <a:effectLst/>
                    <a:uLnTx/>
                    <a:uFillTx/>
                    <a:latin typeface="+mj-ea"/>
                    <a:ea typeface="+mj-ea"/>
                    <a:cs typeface="+mj-ea"/>
                    <a:sym typeface="+mn-ea"/>
                  </a:rPr>
                  <a:t> and the first rectangle</a:t>
                </a:r>
                <a:r>
                  <a:rPr lang="en-US" sz="1600" noProof="0" dirty="0">
                    <a:ln>
                      <a:noFill/>
                    </a:ln>
                    <a:solidFill>
                      <a:prstClr val="black">
                        <a:lumMod val="95000"/>
                        <a:lumOff val="5000"/>
                      </a:prstClr>
                    </a:solidFill>
                    <a:effectLst/>
                    <a:uLnTx/>
                    <a:uFillTx/>
                    <a:latin typeface="+mj-ea"/>
                    <a:ea typeface="+mj-ea"/>
                    <a:cs typeface="+mj-ea"/>
                    <a:sym typeface="+mn-ea"/>
                  </a:rPr>
                  <a:t> </a:t>
                </a:r>
                <a:r>
                  <a:rPr sz="1600" noProof="0" dirty="0">
                    <a:ln>
                      <a:noFill/>
                    </a:ln>
                    <a:solidFill>
                      <a:prstClr val="black">
                        <a:lumMod val="95000"/>
                        <a:lumOff val="5000"/>
                      </a:prstClr>
                    </a:solidFill>
                    <a:effectLst/>
                    <a:uLnTx/>
                    <a:uFillTx/>
                    <a:latin typeface="+mj-ea"/>
                    <a:ea typeface="+mj-ea"/>
                    <a:cs typeface="+mj-ea"/>
                    <a:sym typeface="+mn-ea"/>
                  </a:rPr>
                  <a:t>in </a:t>
                </a:r>
                <a14:m>
                  <m:oMath xmlns:m="http://schemas.openxmlformats.org/officeDocument/2006/math">
                    <m:sSub>
                      <m:sSubPr>
                        <m:ctrlP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ctrlPr>
                      </m:sSubPr>
                      <m:e>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𝐵</m:t>
                        </m:r>
                      </m:e>
                      <m:sub>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𝑖</m:t>
                        </m:r>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m:t>
                        </m:r>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1</m:t>
                        </m:r>
                      </m:sub>
                    </m:sSub>
                  </m:oMath>
                </a14:m>
                <a:r>
                  <a:rPr sz="1600" noProof="0" dirty="0">
                    <a:ln>
                      <a:noFill/>
                    </a:ln>
                    <a:solidFill>
                      <a:prstClr val="black">
                        <a:lumMod val="95000"/>
                        <a:lumOff val="5000"/>
                      </a:prstClr>
                    </a:solidFill>
                    <a:effectLst/>
                    <a:uLnTx/>
                    <a:uFillTx/>
                    <a:latin typeface="+mj-ea"/>
                    <a:ea typeface="+mj-ea"/>
                    <a:cs typeface="+mj-ea"/>
                    <a:sym typeface="+mn-ea"/>
                  </a:rPr>
                  <a:t> has height </a:t>
                </a:r>
                <a14:m>
                  <m:oMath xmlns:m="http://schemas.openxmlformats.org/officeDocument/2006/math">
                    <m:sSub>
                      <m:sSubPr>
                        <m:ctrlP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ctrlPr>
                      </m:sSubPr>
                      <m:e>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𝐻</m:t>
                        </m:r>
                      </m:e>
                      <m:sub>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𝑖</m:t>
                        </m:r>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m:t>
                        </m:r>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1</m:t>
                        </m:r>
                      </m:sub>
                    </m:sSub>
                  </m:oMath>
                </a14:m>
                <a:r>
                  <a:rPr sz="1600" noProof="0" dirty="0">
                    <a:ln>
                      <a:noFill/>
                    </a:ln>
                    <a:solidFill>
                      <a:prstClr val="black">
                        <a:lumMod val="95000"/>
                        <a:lumOff val="5000"/>
                      </a:prstClr>
                    </a:solidFill>
                    <a:effectLst/>
                    <a:uLnTx/>
                    <a:uFillTx/>
                    <a:latin typeface="+mj-ea"/>
                    <a:ea typeface="+mj-ea"/>
                    <a:cs typeface="+mj-ea"/>
                    <a:sym typeface="+mn-ea"/>
                  </a:rPr>
                  <a:t>, </a:t>
                </a:r>
                <a14:m>
                  <m:oMath xmlns:m="http://schemas.openxmlformats.org/officeDocument/2006/math">
                    <m:sSub>
                      <m:sSubPr>
                        <m:ctrlP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ctrlPr>
                      </m:sSubPr>
                      <m:e>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𝐴</m:t>
                        </m:r>
                      </m:e>
                      <m:sub>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𝑖</m:t>
                        </m:r>
                      </m:sub>
                    </m:sSub>
                  </m:oMath>
                </a14:m>
                <a:r>
                  <a:rPr sz="1600" noProof="0" dirty="0">
                    <a:ln>
                      <a:noFill/>
                    </a:ln>
                    <a:solidFill>
                      <a:prstClr val="black">
                        <a:lumMod val="95000"/>
                        <a:lumOff val="5000"/>
                      </a:prstClr>
                    </a:solidFill>
                    <a:effectLst/>
                    <a:uLnTx/>
                    <a:uFillTx/>
                    <a:latin typeface="+mj-ea"/>
                    <a:ea typeface="+mj-ea"/>
                    <a:cs typeface="+mj-ea"/>
                    <a:sym typeface="+mn-ea"/>
                  </a:rPr>
                  <a:t> +</a:t>
                </a:r>
                <a14:m>
                  <m:oMath xmlns:m="http://schemas.openxmlformats.org/officeDocument/2006/math">
                    <m:sSub>
                      <m:sSubPr>
                        <m:ctrlP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ctrlPr>
                      </m:sSubPr>
                      <m:e>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 </m:t>
                        </m:r>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𝐴</m:t>
                        </m:r>
                      </m:e>
                      <m:sub>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𝑖</m:t>
                        </m:r>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m:t>
                        </m:r>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1</m:t>
                        </m:r>
                      </m:sub>
                    </m:sSub>
                  </m:oMath>
                </a14:m>
                <a:r>
                  <a:rPr sz="1600" noProof="0" dirty="0">
                    <a:ln>
                      <a:noFill/>
                    </a:ln>
                    <a:solidFill>
                      <a:prstClr val="black">
                        <a:lumMod val="95000"/>
                        <a:lumOff val="5000"/>
                      </a:prstClr>
                    </a:solidFill>
                    <a:effectLst/>
                    <a:uLnTx/>
                    <a:uFillTx/>
                    <a:latin typeface="+mj-ea"/>
                    <a:ea typeface="+mj-ea"/>
                    <a:cs typeface="+mj-ea"/>
                    <a:sym typeface="+mn-ea"/>
                  </a:rPr>
                  <a:t> ≥ </a:t>
                </a:r>
                <a14:m>
                  <m:oMath xmlns:m="http://schemas.openxmlformats.org/officeDocument/2006/math">
                    <m:sSub>
                      <m:sSubPr>
                        <m:ctrlP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ctrlPr>
                      </m:sSubPr>
                      <m:e>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𝐻</m:t>
                        </m:r>
                      </m:e>
                      <m:sub>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𝑖</m:t>
                        </m:r>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m:t>
                        </m:r>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1</m:t>
                        </m:r>
                      </m:sub>
                    </m:sSub>
                  </m:oMath>
                </a14:m>
                <a:r>
                  <a:rPr sz="1600" noProof="0" dirty="0">
                    <a:ln>
                      <a:noFill/>
                    </a:ln>
                    <a:solidFill>
                      <a:prstClr val="black">
                        <a:lumMod val="95000"/>
                        <a:lumOff val="5000"/>
                      </a:prstClr>
                    </a:solidFill>
                    <a:effectLst/>
                    <a:uLnTx/>
                    <a:uFillTx/>
                    <a:latin typeface="+mj-ea"/>
                    <a:ea typeface="+mj-ea"/>
                    <a:cs typeface="+mj-ea"/>
                    <a:sym typeface="+mn-ea"/>
                  </a:rPr>
                  <a:t> (</a:t>
                </a:r>
                <a14:m>
                  <m:oMath xmlns:m="http://schemas.openxmlformats.org/officeDocument/2006/math">
                    <m:sSub>
                      <m:sSubPr>
                        <m:ctrlP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ctrlPr>
                      </m:sSubPr>
                      <m:e>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𝑦</m:t>
                        </m:r>
                      </m:e>
                      <m:sub>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𝑖</m:t>
                        </m:r>
                      </m:sub>
                    </m:sSub>
                  </m:oMath>
                </a14:m>
                <a:r>
                  <a:rPr sz="1600" noProof="0" dirty="0">
                    <a:ln>
                      <a:noFill/>
                    </a:ln>
                    <a:solidFill>
                      <a:prstClr val="black">
                        <a:lumMod val="95000"/>
                        <a:lumOff val="5000"/>
                      </a:prstClr>
                    </a:solidFill>
                    <a:effectLst/>
                    <a:uLnTx/>
                    <a:uFillTx/>
                    <a:latin typeface="+mj-ea"/>
                    <a:ea typeface="+mj-ea"/>
                    <a:cs typeface="+mj-ea"/>
                    <a:sym typeface="+mn-ea"/>
                  </a:rPr>
                  <a:t> + </a:t>
                </a:r>
                <a14:m>
                  <m:oMath xmlns:m="http://schemas.openxmlformats.org/officeDocument/2006/math">
                    <m:sSub>
                      <m:sSubPr>
                        <m:ctrlP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ctrlPr>
                      </m:sSubPr>
                      <m:e>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𝑥</m:t>
                        </m:r>
                      </m:e>
                      <m:sub>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𝑖</m:t>
                        </m:r>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m:t>
                        </m:r>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1</m:t>
                        </m:r>
                      </m:sub>
                    </m:sSub>
                  </m:oMath>
                </a14:m>
                <a:r>
                  <a:rPr sz="1600" noProof="0" dirty="0">
                    <a:ln>
                      <a:noFill/>
                    </a:ln>
                    <a:solidFill>
                      <a:prstClr val="black">
                        <a:lumMod val="95000"/>
                        <a:lumOff val="5000"/>
                      </a:prstClr>
                    </a:solidFill>
                    <a:effectLst/>
                    <a:uLnTx/>
                    <a:uFillTx/>
                    <a:latin typeface="+mj-ea"/>
                    <a:ea typeface="+mj-ea"/>
                    <a:cs typeface="+mj-ea"/>
                    <a:sym typeface="+mn-ea"/>
                  </a:rPr>
                  <a:t>) &gt; </a:t>
                </a:r>
                <a14:m>
                  <m:oMath xmlns:m="http://schemas.openxmlformats.org/officeDocument/2006/math">
                    <m:sSub>
                      <m:sSubPr>
                        <m:ctrlP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ctrlPr>
                      </m:sSubPr>
                      <m:e>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𝐻</m:t>
                        </m:r>
                      </m:e>
                      <m:sub>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𝑖</m:t>
                        </m:r>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m:t>
                        </m:r>
                        <m:r>
                          <a:rPr kumimoji="0" lang="en-US" sz="1600" i="1" u="none" strike="noStrike" cap="none" spc="0" normalizeH="0" baseline="0" noProof="0" dirty="0">
                            <a:ln>
                              <a:noFill/>
                            </a:ln>
                            <a:solidFill>
                              <a:prstClr val="black">
                                <a:lumMod val="95000"/>
                                <a:lumOff val="5000"/>
                              </a:prstClr>
                            </a:solidFill>
                            <a:effectLst/>
                            <a:uLnTx/>
                            <a:uFillTx/>
                            <a:latin typeface="Cambria Math" panose="02040503050406030204" pitchFamily="18" charset="0"/>
                            <a:ea typeface="+mj-ea"/>
                            <a:cs typeface="Cambria Math" panose="02040503050406030204" pitchFamily="18" charset="0"/>
                          </a:rPr>
                          <m:t>1</m:t>
                        </m:r>
                      </m:sub>
                    </m:sSub>
                  </m:oMath>
                </a14:m>
                <a:r>
                  <a:rPr sz="1600" noProof="0" dirty="0">
                    <a:ln>
                      <a:noFill/>
                    </a:ln>
                    <a:solidFill>
                      <a:prstClr val="black">
                        <a:lumMod val="95000"/>
                        <a:lumOff val="5000"/>
                      </a:prstClr>
                    </a:solidFill>
                    <a:effectLst/>
                    <a:uLnTx/>
                    <a:uFillTx/>
                    <a:latin typeface="+mj-ea"/>
                    <a:ea typeface="+mj-ea"/>
                    <a:cs typeface="+mj-ea"/>
                    <a:sym typeface="+mn-ea"/>
                  </a:rPr>
                  <a:t> × W . </a:t>
                </a:r>
                <a:r>
                  <a:rPr lang="zh-CN" altLang="en-US" sz="1600" noProof="0" dirty="0">
                    <a:ln>
                      <a:noFill/>
                    </a:ln>
                    <a:solidFill>
                      <a:prstClr val="black">
                        <a:lumMod val="95000"/>
                        <a:lumOff val="5000"/>
                      </a:prstClr>
                    </a:solidFill>
                    <a:effectLst/>
                    <a:uLnTx/>
                    <a:uFillTx/>
                    <a:latin typeface="+mj-ea"/>
                    <a:ea typeface="+mj-ea"/>
                    <a:cs typeface="+mj-ea"/>
                    <a:sym typeface="+mn-ea"/>
                  </a:rPr>
                  <a:t>Therefore, if A denotes the</a:t>
                </a:r>
                <a:r>
                  <a:rPr lang="en-US" altLang="zh-CN" sz="1600" noProof="0" dirty="0">
                    <a:ln>
                      <a:noFill/>
                    </a:ln>
                    <a:solidFill>
                      <a:prstClr val="black">
                        <a:lumMod val="95000"/>
                        <a:lumOff val="5000"/>
                      </a:prstClr>
                    </a:solidFill>
                    <a:effectLst/>
                    <a:uLnTx/>
                    <a:uFillTx/>
                    <a:latin typeface="+mj-ea"/>
                    <a:ea typeface="+mj-ea"/>
                    <a:cs typeface="+mj-ea"/>
                    <a:sym typeface="+mn-ea"/>
                  </a:rPr>
                  <a:t> </a:t>
                </a:r>
                <a:r>
                  <a:rPr lang="zh-CN" altLang="en-US" sz="1600" noProof="0" dirty="0">
                    <a:ln>
                      <a:noFill/>
                    </a:ln>
                    <a:solidFill>
                      <a:prstClr val="black">
                        <a:lumMod val="95000"/>
                        <a:lumOff val="5000"/>
                      </a:prstClr>
                    </a:solidFill>
                    <a:effectLst/>
                    <a:uLnTx/>
                    <a:uFillTx/>
                    <a:latin typeface="+mj-ea"/>
                    <a:ea typeface="+mj-ea"/>
                    <a:cs typeface="+mj-ea"/>
                    <a:sym typeface="+mn-ea"/>
                  </a:rPr>
                  <a:t>total area of all the rectangles, we</a:t>
                </a:r>
                <a:r>
                  <a:rPr lang="en-US" altLang="zh-CN" sz="1600" noProof="0" dirty="0">
                    <a:ln>
                      <a:noFill/>
                    </a:ln>
                    <a:solidFill>
                      <a:prstClr val="black">
                        <a:lumMod val="95000"/>
                        <a:lumOff val="5000"/>
                      </a:prstClr>
                    </a:solidFill>
                    <a:effectLst/>
                    <a:uLnTx/>
                    <a:uFillTx/>
                    <a:latin typeface="+mj-ea"/>
                    <a:ea typeface="+mj-ea"/>
                    <a:cs typeface="+mj-ea"/>
                    <a:sym typeface="+mn-ea"/>
                  </a:rPr>
                  <a:t> have</a:t>
                </a:r>
                <a:r>
                  <a:rPr lang="zh-CN" altLang="en-US" sz="1600" noProof="0" dirty="0">
                    <a:ln>
                      <a:noFill/>
                    </a:ln>
                    <a:solidFill>
                      <a:prstClr val="black">
                        <a:lumMod val="95000"/>
                        <a:lumOff val="5000"/>
                      </a:prstClr>
                    </a:solidFill>
                    <a:effectLst/>
                    <a:uLnTx/>
                    <a:uFillTx/>
                    <a:latin typeface="+mj-ea"/>
                    <a:ea typeface="+mj-ea"/>
                    <a:cs typeface="+mj-ea"/>
                    <a:sym typeface="+mn-ea"/>
                  </a:rPr>
                  <a:t> </a:t>
                </a:r>
                <a:endParaRPr lang="zh-CN" altLang="en-US" sz="1600" noProof="0" dirty="0">
                  <a:ln>
                    <a:noFill/>
                  </a:ln>
                  <a:solidFill>
                    <a:prstClr val="black">
                      <a:lumMod val="95000"/>
                      <a:lumOff val="5000"/>
                    </a:prstClr>
                  </a:solidFill>
                  <a:effectLst/>
                  <a:uLnTx/>
                  <a:uFillTx/>
                  <a:latin typeface="+mj-ea"/>
                  <a:ea typeface="+mj-ea"/>
                  <a:cs typeface="+mj-ea"/>
                  <a:sym typeface="+mn-ea"/>
                </a:endParaRPr>
              </a:p>
            </p:txBody>
          </p:sp>
        </mc:Choice>
        <mc:Fallback>
          <p:sp>
            <p:nvSpPr>
              <p:cNvPr id="15" name="文本框 14"/>
              <p:cNvSpPr txBox="1">
                <a:spLocks noRot="1" noChangeAspect="1" noMove="1" noResize="1" noEditPoints="1" noAdjustHandles="1" noChangeArrowheads="1" noChangeShapeType="1" noTextEdit="1"/>
              </p:cNvSpPr>
              <p:nvPr/>
            </p:nvSpPr>
            <p:spPr>
              <a:xfrm>
                <a:off x="697865" y="3321050"/>
                <a:ext cx="6096000" cy="1370965"/>
              </a:xfrm>
              <a:prstGeom prst="rect">
                <a:avLst/>
              </a:prstGeom>
              <a:blipFill rotWithShape="1">
                <a:blip r:embed="rId20"/>
                <a:stretch>
                  <a:fillRect/>
                </a:stretch>
              </a:blipFill>
            </p:spPr>
            <p:txBody>
              <a:bodyPr/>
              <a:lstStyle/>
              <a:p>
                <a:r>
                  <a:rPr lang="zh-CN" alt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482068"/>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微软雅黑 Light" panose="020B0502040204020203" charset="-122"/>
              <a:ea typeface="微软雅黑 Light" panose="020B0502040204020203" charset="-122"/>
              <a:cs typeface="+mn-cs"/>
            </a:endParaRPr>
          </a:p>
        </p:txBody>
      </p:sp>
      <p:pic>
        <p:nvPicPr>
          <p:cNvPr id="74" name="图形 73"/>
          <p:cNvPicPr>
            <a:picLocks noChangeAspect="1"/>
          </p:cNvPicPr>
          <p:nvPr/>
        </p:nvPicPr>
        <p:blipFill>
          <a:blip r:embed="rId1"/>
          <a:stretch>
            <a:fillRect/>
          </a:stretch>
        </p:blipFill>
        <p:spPr>
          <a:xfrm>
            <a:off x="473661" y="98896"/>
            <a:ext cx="1251222" cy="347019"/>
          </a:xfrm>
          <a:prstGeom prst="rect">
            <a:avLst/>
          </a:prstGeom>
        </p:spPr>
      </p:pic>
      <p:grpSp>
        <p:nvGrpSpPr>
          <p:cNvPr id="3" name="组合 2"/>
          <p:cNvGrpSpPr/>
          <p:nvPr/>
        </p:nvGrpSpPr>
        <p:grpSpPr>
          <a:xfrm>
            <a:off x="4968974" y="68190"/>
            <a:ext cx="6468745" cy="385086"/>
            <a:chOff x="4968974" y="68190"/>
            <a:chExt cx="6468745" cy="385086"/>
          </a:xfrm>
        </p:grpSpPr>
        <p:sp>
          <p:nvSpPr>
            <p:cNvPr id="12" name="矩形 11"/>
            <p:cNvSpPr/>
            <p:nvPr>
              <p:custDataLst>
                <p:tags r:id="rId2"/>
              </p:custDataLst>
            </p:nvPr>
          </p:nvSpPr>
          <p:spPr>
            <a:xfrm>
              <a:off x="6974369" y="112736"/>
              <a:ext cx="1311305"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Light" panose="020B0502040204020203" charset="-122"/>
                <a:cs typeface="+mn-cs"/>
              </a:endParaRPr>
            </a:p>
          </p:txBody>
        </p:sp>
        <p:sp>
          <p:nvSpPr>
            <p:cNvPr id="14" name="文本框 13"/>
            <p:cNvSpPr txBox="1"/>
            <p:nvPr>
              <p:custDataLst>
                <p:tags r:id="rId3"/>
              </p:custDataLst>
            </p:nvPr>
          </p:nvSpPr>
          <p:spPr>
            <a:xfrm>
              <a:off x="4968974" y="68190"/>
              <a:ext cx="1578610"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Introduction</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sp>
          <p:nvSpPr>
            <p:cNvPr id="17" name="文本框 16"/>
            <p:cNvSpPr txBox="1"/>
            <p:nvPr>
              <p:custDataLst>
                <p:tags r:id="rId4"/>
              </p:custDataLst>
            </p:nvPr>
          </p:nvSpPr>
          <p:spPr>
            <a:xfrm>
              <a:off x="6922234" y="84700"/>
              <a:ext cx="1386205"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rPr>
                <a:t>Algorithm</a:t>
              </a:r>
              <a:endParaRPr kumimoji="0" lang="en-US" altLang="zh-CN"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p:txBody>
        </p:sp>
        <p:sp>
          <p:nvSpPr>
            <p:cNvPr id="18" name="文本框 17"/>
            <p:cNvSpPr txBox="1"/>
            <p:nvPr>
              <p:custDataLst>
                <p:tags r:id="rId5"/>
              </p:custDataLst>
            </p:nvPr>
          </p:nvSpPr>
          <p:spPr>
            <a:xfrm>
              <a:off x="8676565" y="84976"/>
              <a:ext cx="1130968"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Test</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sp>
          <p:nvSpPr>
            <p:cNvPr id="19" name="文本框 18"/>
            <p:cNvSpPr txBox="1"/>
            <p:nvPr>
              <p:custDataLst>
                <p:tags r:id="rId6"/>
              </p:custDataLst>
            </p:nvPr>
          </p:nvSpPr>
          <p:spPr>
            <a:xfrm>
              <a:off x="10001984" y="84700"/>
              <a:ext cx="1435735"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Conclusion</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grpSp>
          <p:nvGrpSpPr>
            <p:cNvPr id="20" name="组合 19"/>
            <p:cNvGrpSpPr/>
            <p:nvPr/>
          </p:nvGrpSpPr>
          <p:grpSpPr>
            <a:xfrm>
              <a:off x="6791404" y="159486"/>
              <a:ext cx="3296092" cy="209852"/>
              <a:chOff x="6358270" y="115009"/>
              <a:chExt cx="3296092" cy="307494"/>
            </a:xfrm>
          </p:grpSpPr>
          <p:cxnSp>
            <p:nvCxnSpPr>
              <p:cNvPr id="21" name="直接连接符 20"/>
              <p:cNvCxnSpPr/>
              <p:nvPr>
                <p:custDataLst>
                  <p:tags r:id="rId7"/>
                </p:custDataLst>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8"/>
                </p:custDataLst>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9"/>
                </p:custDataLst>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30" name="文本框 29"/>
          <p:cNvSpPr txBox="1"/>
          <p:nvPr>
            <p:custDataLst>
              <p:tags r:id="rId10"/>
            </p:custDataLst>
          </p:nvPr>
        </p:nvSpPr>
        <p:spPr>
          <a:xfrm>
            <a:off x="548005" y="941070"/>
            <a:ext cx="6525895"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rPr>
              <a:t>FFDH</a:t>
            </a:r>
            <a:r>
              <a:rPr kumimoji="0" lang="zh-CN" altLang="en-US" sz="2800"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rPr>
              <a:t>（</a:t>
            </a:r>
            <a:r>
              <a:rPr kumimoji="0" sz="2800"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rPr>
              <a:t>First-fit decreasing-hei</a:t>
            </a:r>
            <a:r>
              <a:rPr kumimoji="0" lang="en-US" sz="2800"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rPr>
              <a:t>ght</a:t>
            </a:r>
            <a:r>
              <a:rPr kumimoji="0" lang="zh-CN" altLang="en-US" sz="2800"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rPr>
              <a:t>）</a:t>
            </a:r>
            <a:endParaRPr kumimoji="0" lang="zh-CN" altLang="en-US" sz="2800"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endParaRPr>
          </a:p>
        </p:txBody>
      </p:sp>
      <p:sp>
        <p:nvSpPr>
          <p:cNvPr id="31" name="矩形 30"/>
          <p:cNvSpPr/>
          <p:nvPr>
            <p:custDataLst>
              <p:tags r:id="rId11"/>
            </p:custDataLst>
          </p:nvPr>
        </p:nvSpPr>
        <p:spPr>
          <a:xfrm>
            <a:off x="758825" y="1564640"/>
            <a:ext cx="9566275" cy="1516380"/>
          </a:xfrm>
          <a:prstGeom prst="rect">
            <a:avLst/>
          </a:prstGeom>
        </p:spPr>
        <p:txBody>
          <a:bodyPr wrap="square">
            <a:no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It is similar to NFDH algorithm, but when placing the next item, this algorithm scans thelevels from bottom to top and places the item in the first level on which it will fit. A new level</a:t>
            </a:r>
            <a:r>
              <a:rPr kumimoji="0" lang="en-US"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 </a:t>
            </a:r>
            <a:r>
              <a:rPr kumimoji="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is only opened if the item does not fit in any previous </a:t>
            </a:r>
            <a:endParaRPr kumimoji="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p:txBody>
      </p:sp>
      <p:sp>
        <p:nvSpPr>
          <p:cNvPr id="35" name="矩形 34"/>
          <p:cNvSpPr/>
          <p:nvPr>
            <p:custDataLst>
              <p:tags r:id="rId12"/>
            </p:custDataLst>
          </p:nvPr>
        </p:nvSpPr>
        <p:spPr>
          <a:xfrm>
            <a:off x="548005" y="878840"/>
            <a:ext cx="76200" cy="61595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36" name="文本框 35"/>
              <p:cNvSpPr txBox="1"/>
              <p:nvPr>
                <p:custDataLst>
                  <p:tags r:id="rId13"/>
                </p:custDataLst>
              </p:nvPr>
            </p:nvSpPr>
            <p:spPr>
              <a:xfrm>
                <a:off x="4443730" y="3182620"/>
                <a:ext cx="7275830" cy="2820035"/>
              </a:xfrm>
              <a:prstGeom prst="rect">
                <a:avLst/>
              </a:prstGeom>
              <a:noFill/>
            </p:spPr>
            <p:txBody>
              <a:bodyPr wrap="square" rtlCol="0">
                <a:noAutofit/>
              </a:bodyPr>
              <a:lstStyle/>
              <a:p>
                <a:pPr marR="0" lvl="0" indent="0" algn="l" defTabSz="914400" rtl="0" fontAlgn="auto">
                  <a:lnSpc>
                    <a:spcPct val="150000"/>
                  </a:lnSpc>
                  <a:spcBef>
                    <a:spcPts val="0"/>
                  </a:spcBef>
                  <a:spcAft>
                    <a:spcPts val="0"/>
                  </a:spcAft>
                  <a:buClrTx/>
                  <a:buSzTx/>
                  <a:buFontTx/>
                  <a:buNone/>
                  <a:defRPr/>
                </a:pPr>
                <a:r>
                  <a:rPr kumimoji="0" lang="en-US" sz="2000"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rPr>
                  <a:t>Approximation ratio</a:t>
                </a:r>
                <a:r>
                  <a:rPr kumimoji="0" lang="zh-CN" altLang="en-US" sz="2000"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rPr>
                  <a:t>：</a:t>
                </a:r>
                <a:endParaRPr kumimoji="0" lang="zh-CN" altLang="en-US" sz="2000"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endParaRPr>
              </a:p>
              <a:p>
                <a:pPr marR="0" lvl="0" indent="457200" algn="l" defTabSz="914400" rtl="0" fontAlgn="auto">
                  <a:lnSpc>
                    <a:spcPct val="150000"/>
                  </a:lnSpc>
                  <a:spcBef>
                    <a:spcPts val="0"/>
                  </a:spcBef>
                  <a:spcAft>
                    <a:spcPts val="0"/>
                  </a:spcAft>
                  <a:buClrTx/>
                  <a:buSzTx/>
                  <a:buFontTx/>
                  <a:buNone/>
                  <a:defRPr/>
                </a:pPr>
                <a:r>
                  <a:rPr lang="en-US" altLang="zh-CN" sz="2400" b="1" kern="0" dirty="0">
                    <a:solidFill>
                      <a:srgbClr val="000000"/>
                    </a:solidFill>
                    <a:effectLst/>
                    <a:latin typeface="Calibri" panose="020F0502020204030204" charset="0"/>
                    <a:ea typeface="宋体" panose="02010600030101010101" pitchFamily="2" charset="-122"/>
                    <a:cs typeface="Calibri" panose="020F0502020204030204" charset="0"/>
                    <a:sym typeface="+mn-ea"/>
                  </a:rPr>
                  <a:t>FFDH(I) </a:t>
                </a:r>
                <a:r>
                  <a:rPr lang="zh-CN" altLang="zh-CN" sz="2400" b="1" kern="0" dirty="0">
                    <a:solidFill>
                      <a:srgbClr val="000000"/>
                    </a:solidFill>
                    <a:effectLst/>
                    <a:latin typeface="Calibri" panose="020F0502020204030204" charset="0"/>
                    <a:ea typeface="宋体" panose="02010600030101010101" pitchFamily="2" charset="-122"/>
                    <a:cs typeface="Calibri" panose="020F0502020204030204" charset="0"/>
                    <a:sym typeface="+mn-ea"/>
                  </a:rPr>
                  <a:t>≤</a:t>
                </a:r>
                <a:r>
                  <a:rPr lang="en-US" altLang="zh-CN" sz="2400" b="1" kern="0" dirty="0">
                    <a:solidFill>
                      <a:srgbClr val="000000"/>
                    </a:solidFill>
                    <a:effectLst/>
                    <a:latin typeface="Calibri" panose="020F0502020204030204" charset="0"/>
                    <a:ea typeface="宋体" panose="02010600030101010101" pitchFamily="2" charset="-122"/>
                    <a:cs typeface="Calibri" panose="020F0502020204030204" charset="0"/>
                    <a:sym typeface="+mn-ea"/>
                  </a:rPr>
                  <a:t> </a:t>
                </a:r>
                <a:r>
                  <a:rPr lang="en-US" altLang="zh-CN" sz="2400" b="1" kern="0" dirty="0">
                    <a:solidFill>
                      <a:srgbClr val="FF0000"/>
                    </a:solidFill>
                    <a:effectLst/>
                    <a:latin typeface="Calibri" panose="020F0502020204030204" charset="0"/>
                    <a:ea typeface="宋体" panose="02010600030101010101" pitchFamily="2" charset="-122"/>
                    <a:cs typeface="Calibri" panose="020F0502020204030204" charset="0"/>
                    <a:sym typeface="+mn-ea"/>
                  </a:rPr>
                  <a:t>1.7</a:t>
                </a:r>
                <a:r>
                  <a:rPr lang="en-US" altLang="zh-CN" sz="2400" b="1" kern="0" dirty="0">
                    <a:solidFill>
                      <a:srgbClr val="000000"/>
                    </a:solidFill>
                    <a:effectLst/>
                    <a:latin typeface="Calibri" panose="020F0502020204030204" charset="0"/>
                    <a:ea typeface="宋体" panose="02010600030101010101" pitchFamily="2" charset="-122"/>
                    <a:cs typeface="Calibri" panose="020F0502020204030204" charset="0"/>
                    <a:sym typeface="+mn-ea"/>
                  </a:rPr>
                  <a:t> OPT(I) + h</a:t>
                </a:r>
                <a:r>
                  <a:rPr lang="en-US" altLang="zh-CN" sz="2400" b="1" kern="0" baseline="-25000" dirty="0">
                    <a:solidFill>
                      <a:srgbClr val="000000"/>
                    </a:solidFill>
                    <a:effectLst/>
                    <a:latin typeface="Calibri" panose="020F0502020204030204" charset="0"/>
                    <a:ea typeface="宋体" panose="02010600030101010101" pitchFamily="2" charset="-122"/>
                    <a:cs typeface="Calibri" panose="020F0502020204030204" charset="0"/>
                    <a:sym typeface="+mn-ea"/>
                  </a:rPr>
                  <a:t>max</a:t>
                </a:r>
                <a:r>
                  <a:rPr lang="en-US" altLang="zh-CN" sz="2400" b="1" kern="0" dirty="0">
                    <a:solidFill>
                      <a:srgbClr val="000000"/>
                    </a:solidFill>
                    <a:effectLst/>
                    <a:latin typeface="Calibri" panose="020F0502020204030204" charset="0"/>
                    <a:ea typeface="宋体" panose="02010600030101010101" pitchFamily="2" charset="-122"/>
                    <a:cs typeface="Calibri" panose="020F0502020204030204" charset="0"/>
                    <a:sym typeface="+mn-ea"/>
                  </a:rPr>
                  <a:t> </a:t>
                </a:r>
                <a:r>
                  <a:rPr lang="zh-CN" altLang="zh-CN" sz="2400" b="1" kern="0" dirty="0">
                    <a:solidFill>
                      <a:srgbClr val="000000"/>
                    </a:solidFill>
                    <a:effectLst/>
                    <a:latin typeface="Calibri" panose="020F0502020204030204" charset="0"/>
                    <a:ea typeface="宋体" panose="02010600030101010101" pitchFamily="2" charset="-122"/>
                    <a:cs typeface="Calibri" panose="020F0502020204030204" charset="0"/>
                    <a:sym typeface="+mn-ea"/>
                  </a:rPr>
                  <a:t>≤ </a:t>
                </a:r>
                <a:r>
                  <a:rPr lang="en-US" altLang="zh-CN" sz="2400" b="1" kern="0" dirty="0">
                    <a:solidFill>
                      <a:srgbClr val="FF0000"/>
                    </a:solidFill>
                    <a:effectLst/>
                    <a:latin typeface="Calibri" panose="020F0502020204030204" charset="0"/>
                    <a:ea typeface="宋体" panose="02010600030101010101" pitchFamily="2" charset="-122"/>
                    <a:cs typeface="Calibri" panose="020F0502020204030204" charset="0"/>
                    <a:sym typeface="+mn-ea"/>
                  </a:rPr>
                  <a:t>2.7</a:t>
                </a:r>
                <a:r>
                  <a:rPr lang="en-US" altLang="zh-CN" sz="2400" b="1" kern="0" dirty="0">
                    <a:solidFill>
                      <a:srgbClr val="000000"/>
                    </a:solidFill>
                    <a:effectLst/>
                    <a:latin typeface="Calibri" panose="020F0502020204030204" charset="0"/>
                    <a:ea typeface="宋体" panose="02010600030101010101" pitchFamily="2" charset="-122"/>
                    <a:cs typeface="Calibri" panose="020F0502020204030204" charset="0"/>
                    <a:sym typeface="+mn-ea"/>
                  </a:rPr>
                  <a:t> OPT(I)</a:t>
                </a:r>
                <a:endParaRPr lang="zh-CN" altLang="zh-CN" sz="2400" b="1" kern="100" dirty="0">
                  <a:effectLst/>
                  <a:latin typeface="Calibri" panose="020F0502020204030204" charset="0"/>
                  <a:ea typeface="宋体" panose="02010600030101010101" pitchFamily="2" charset="-122"/>
                  <a:cs typeface="Times New Roman" panose="02020603050405020304" pitchFamily="18" charset="0"/>
                </a:endParaRPr>
              </a:p>
              <a:p>
                <a:pPr marL="0" marR="0" lvl="0" indent="457200" algn="l" defTabSz="914400" rtl="0" eaLnBrk="1" fontAlgn="auto" latinLnBrk="0" hangingPunct="1">
                  <a:lnSpc>
                    <a:spcPct val="100000"/>
                  </a:lnSpc>
                  <a:spcBef>
                    <a:spcPts val="0"/>
                  </a:spcBef>
                  <a:spcAft>
                    <a:spcPts val="0"/>
                  </a:spcAft>
                  <a:buClrTx/>
                  <a:buSzTx/>
                  <a:buFontTx/>
                  <a:buNone/>
                  <a:defRPr/>
                </a:pPr>
                <a:r>
                  <a:rPr kumimoji="0" lang="zh-CN" altLang="en-US"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kumimoji="0" lang="en-US" altLang="zh-CN"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the proof is a bit complex so we omit it</a:t>
                </a:r>
                <a:r>
                  <a:rPr kumimoji="0" lang="zh-CN" altLang="en-US"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endParaRPr kumimoji="0" lang="en-US" altLang="zh-CN"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0" marR="0" lvl="0" indent="457200" algn="l" defTabSz="914400" rtl="0" eaLnBrk="1" fontAlgn="auto" latinLnBrk="0" hangingPunct="1">
                  <a:lnSpc>
                    <a:spcPct val="100000"/>
                  </a:lnSpc>
                  <a:spcBef>
                    <a:spcPts val="0"/>
                  </a:spcBef>
                  <a:spcAft>
                    <a:spcPts val="0"/>
                  </a:spcAft>
                  <a:buClrTx/>
                  <a:buSzTx/>
                  <a:buFontTx/>
                  <a:buNone/>
                  <a:defRPr/>
                </a:pPr>
                <a:endParaRPr kumimoji="0" lang="en-US" altLang="zh-CN"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endParaRPr>
              </a:p>
              <a:p>
                <a:pPr marR="0" lvl="0" indent="0" algn="l" defTabSz="914400" rtl="0" fontAlgn="auto">
                  <a:lnSpc>
                    <a:spcPct val="150000"/>
                  </a:lnSpc>
                  <a:spcBef>
                    <a:spcPts val="0"/>
                  </a:spcBef>
                  <a:spcAft>
                    <a:spcPts val="0"/>
                  </a:spcAft>
                  <a:buClrTx/>
                  <a:buSzTx/>
                  <a:buFontTx/>
                  <a:buNone/>
                  <a:defRPr/>
                </a:pPr>
                <a:r>
                  <a:rPr lang="zh-CN" altLang="en-US" sz="2000" noProof="0" dirty="0">
                    <a:ln>
                      <a:noFill/>
                    </a:ln>
                    <a:solidFill>
                      <a:schemeClr val="accent1">
                        <a:lumMod val="75000"/>
                      </a:schemeClr>
                    </a:solidFill>
                    <a:effectLst/>
                    <a:uLnTx/>
                    <a:uFillTx/>
                    <a:latin typeface="微软雅黑" panose="020B0503020204020204" charset="-122"/>
                    <a:ea typeface="微软雅黑" panose="020B0503020204020204" charset="-122"/>
                    <a:sym typeface="+mn-ea"/>
                  </a:rPr>
                  <a:t>Time Complexity：</a:t>
                </a:r>
                <a:endParaRPr lang="zh-CN" altLang="en-US" sz="2000" noProof="0" dirty="0">
                  <a:ln>
                    <a:noFill/>
                  </a:ln>
                  <a:solidFill>
                    <a:schemeClr val="accent1">
                      <a:lumMod val="75000"/>
                    </a:schemeClr>
                  </a:solidFill>
                  <a:effectLst/>
                  <a:uLnTx/>
                  <a:uFillTx/>
                  <a:latin typeface="微软雅黑" panose="020B0503020204020204" charset="-122"/>
                  <a:ea typeface="微软雅黑" panose="020B0503020204020204" charset="-122"/>
                  <a:sym typeface="+mn-ea"/>
                </a:endParaRPr>
              </a:p>
              <a:p>
                <a:pPr marR="0" lvl="0" indent="457200" algn="l" defTabSz="914400" rtl="0" fontAlgn="auto">
                  <a:lnSpc>
                    <a:spcPct val="150000"/>
                  </a:lnSpc>
                  <a:spcBef>
                    <a:spcPts val="0"/>
                  </a:spcBef>
                  <a:spcAft>
                    <a:spcPts val="0"/>
                  </a:spcAft>
                  <a:buClrTx/>
                  <a:buSzTx/>
                  <a:buFontTx/>
                  <a:buNone/>
                  <a:defRPr/>
                </a:pPr>
                <a:r>
                  <a:rPr lang="en-US" altLang="zh-CN" sz="2000" noProof="0" dirty="0">
                    <a:ln>
                      <a:noFill/>
                    </a:ln>
                    <a:solidFill>
                      <a:schemeClr val="tx1"/>
                    </a:solidFill>
                    <a:effectLst/>
                    <a:uLnTx/>
                    <a:uFillTx/>
                    <a:latin typeface="微软雅黑" panose="020B0503020204020204" charset="-122"/>
                    <a:ea typeface="微软雅黑" panose="020B0503020204020204" charset="-122"/>
                    <a:sym typeface="+mn-ea"/>
                  </a:rPr>
                  <a:t>sort</a:t>
                </a:r>
                <a:r>
                  <a:rPr lang="zh-CN" altLang="en-US" sz="2000" noProof="0" dirty="0">
                    <a:ln>
                      <a:noFill/>
                    </a:ln>
                    <a:solidFill>
                      <a:schemeClr val="tx1"/>
                    </a:solidFill>
                    <a:effectLst/>
                    <a:uLnTx/>
                    <a:uFillTx/>
                    <a:latin typeface="微软雅黑" panose="020B0503020204020204" charset="-122"/>
                    <a:ea typeface="微软雅黑" panose="020B0503020204020204" charset="-122"/>
                    <a:sym typeface="+mn-ea"/>
                  </a:rPr>
                  <a:t>：</a:t>
                </a:r>
                <a:r>
                  <a:rPr lang="en-US" altLang="zh-CN" sz="2000" noProof="0" dirty="0">
                    <a:ln>
                      <a:noFill/>
                    </a:ln>
                    <a:solidFill>
                      <a:schemeClr val="tx1"/>
                    </a:solidFill>
                    <a:effectLst/>
                    <a:uLnTx/>
                    <a:uFillTx/>
                    <a:latin typeface="微软雅黑" panose="020B0503020204020204" charset="-122"/>
                    <a:ea typeface="微软雅黑" panose="020B0503020204020204" charset="-122"/>
                    <a:sym typeface="+mn-ea"/>
                  </a:rPr>
                  <a:t>O(nlogn)</a:t>
                </a:r>
                <a:endParaRPr lang="en-US" altLang="zh-CN" sz="2000" noProof="0" dirty="0">
                  <a:ln>
                    <a:noFill/>
                  </a:ln>
                  <a:solidFill>
                    <a:schemeClr val="tx1"/>
                  </a:solidFill>
                  <a:effectLst/>
                  <a:uLnTx/>
                  <a:uFillTx/>
                  <a:latin typeface="微软雅黑" panose="020B0503020204020204" charset="-122"/>
                  <a:ea typeface="微软雅黑" panose="020B0503020204020204" charset="-122"/>
                  <a:sym typeface="+mn-ea"/>
                </a:endParaRPr>
              </a:p>
              <a:p>
                <a:pPr marR="0" lvl="0" indent="457200" algn="l" defTabSz="914400" rtl="0" fontAlgn="auto">
                  <a:lnSpc>
                    <a:spcPct val="150000"/>
                  </a:lnSpc>
                  <a:spcBef>
                    <a:spcPts val="0"/>
                  </a:spcBef>
                  <a:spcAft>
                    <a:spcPts val="0"/>
                  </a:spcAft>
                  <a:buClrTx/>
                  <a:buSzTx/>
                  <a:buFontTx/>
                  <a:buNone/>
                  <a:defRPr/>
                </a:pPr>
                <a:r>
                  <a:rPr lang="en-US" altLang="zh-CN" sz="2000" noProof="0" dirty="0">
                    <a:ln>
                      <a:noFill/>
                    </a:ln>
                    <a:solidFill>
                      <a:schemeClr val="tx1"/>
                    </a:solidFill>
                    <a:effectLst/>
                    <a:uLnTx/>
                    <a:uFillTx/>
                    <a:latin typeface="微软雅黑" panose="020B0503020204020204" charset="-122"/>
                    <a:ea typeface="微软雅黑" panose="020B0503020204020204" charset="-122"/>
                    <a:sym typeface="+mn-ea"/>
                  </a:rPr>
                  <a:t>place</a:t>
                </a:r>
                <a:r>
                  <a:rPr lang="zh-CN" altLang="en-US" sz="2000" noProof="0" dirty="0">
                    <a:ln>
                      <a:noFill/>
                    </a:ln>
                    <a:solidFill>
                      <a:schemeClr val="tx1"/>
                    </a:solidFill>
                    <a:effectLst/>
                    <a:uLnTx/>
                    <a:uFillTx/>
                    <a:latin typeface="微软雅黑" panose="020B0503020204020204" charset="-122"/>
                    <a:ea typeface="微软雅黑" panose="020B0503020204020204" charset="-122"/>
                    <a:sym typeface="+mn-ea"/>
                  </a:rPr>
                  <a:t>：</a:t>
                </a:r>
                <a:r>
                  <a:rPr lang="en-US" altLang="zh-CN" sz="2000" noProof="0" dirty="0">
                    <a:ln>
                      <a:noFill/>
                    </a:ln>
                    <a:solidFill>
                      <a:schemeClr val="tx1"/>
                    </a:solidFill>
                    <a:effectLst/>
                    <a:uLnTx/>
                    <a:uFillTx/>
                    <a:latin typeface="微软雅黑" panose="020B0503020204020204" charset="-122"/>
                    <a:ea typeface="微软雅黑" panose="020B0503020204020204" charset="-122"/>
                    <a:sym typeface="+mn-ea"/>
                  </a:rPr>
                  <a:t>O(</a:t>
                </a:r>
                <a14:m>
                  <m:oMath xmlns:m="http://schemas.openxmlformats.org/officeDocument/2006/math">
                    <m:sSup>
                      <m:sSupPr>
                        <m:ctrlPr>
                          <a:rPr lang="en-US" altLang="zh-CN" sz="2000" i="1" noProof="0" dirty="0">
                            <a:ln>
                              <a:noFill/>
                            </a:ln>
                            <a:solidFill>
                              <a:schemeClr val="tx1"/>
                            </a:solidFill>
                            <a:effectLst/>
                            <a:uLnTx/>
                            <a:uFillTx/>
                            <a:latin typeface="Cambria Math" panose="02040503050406030204" pitchFamily="18" charset="0"/>
                            <a:ea typeface="微软雅黑" panose="020B0503020204020204" charset="-122"/>
                            <a:cs typeface="Cambria Math" panose="02040503050406030204" pitchFamily="18" charset="0"/>
                            <a:sym typeface="+mn-ea"/>
                          </a:rPr>
                        </m:ctrlPr>
                      </m:sSupPr>
                      <m:e>
                        <m:r>
                          <a:rPr lang="en-US" altLang="zh-CN" sz="2000" i="1" noProof="0" dirty="0">
                            <a:ln>
                              <a:noFill/>
                            </a:ln>
                            <a:solidFill>
                              <a:schemeClr val="tx1"/>
                            </a:solidFill>
                            <a:effectLst/>
                            <a:uLnTx/>
                            <a:uFillTx/>
                            <a:latin typeface="Cambria Math" panose="02040503050406030204" pitchFamily="18" charset="0"/>
                            <a:ea typeface="微软雅黑" panose="020B0503020204020204" charset="-122"/>
                            <a:cs typeface="Cambria Math" panose="02040503050406030204" pitchFamily="18" charset="0"/>
                            <a:sym typeface="+mn-ea"/>
                          </a:rPr>
                          <m:t>𝑛</m:t>
                        </m:r>
                      </m:e>
                      <m:sup>
                        <m:r>
                          <a:rPr lang="en-US" altLang="zh-CN" sz="2000" i="1" noProof="0" dirty="0">
                            <a:ln>
                              <a:noFill/>
                            </a:ln>
                            <a:solidFill>
                              <a:schemeClr val="tx1"/>
                            </a:solidFill>
                            <a:effectLst/>
                            <a:uLnTx/>
                            <a:uFillTx/>
                            <a:latin typeface="Cambria Math" panose="02040503050406030204" pitchFamily="18" charset="0"/>
                            <a:ea typeface="微软雅黑" panose="020B0503020204020204" charset="-122"/>
                            <a:cs typeface="Cambria Math" panose="02040503050406030204" pitchFamily="18" charset="0"/>
                            <a:sym typeface="+mn-ea"/>
                          </a:rPr>
                          <m:t>2</m:t>
                        </m:r>
                      </m:sup>
                    </m:sSup>
                  </m:oMath>
                </a14:m>
                <a:r>
                  <a:rPr lang="en-US" altLang="zh-CN" sz="2000" noProof="0" dirty="0">
                    <a:ln>
                      <a:noFill/>
                    </a:ln>
                    <a:solidFill>
                      <a:schemeClr val="tx1"/>
                    </a:solidFill>
                    <a:effectLst/>
                    <a:uLnTx/>
                    <a:uFillTx/>
                    <a:latin typeface="微软雅黑" panose="020B0503020204020204" charset="-122"/>
                    <a:ea typeface="微软雅黑" panose="020B0503020204020204" charset="-122"/>
                    <a:sym typeface="+mn-ea"/>
                  </a:rPr>
                  <a:t>)</a:t>
                </a:r>
                <a:endParaRPr lang="en-US" altLang="zh-CN" sz="2000" noProof="0" dirty="0">
                  <a:ln>
                    <a:noFill/>
                  </a:ln>
                  <a:solidFill>
                    <a:schemeClr val="tx1"/>
                  </a:solidFill>
                  <a:effectLst/>
                  <a:uLnTx/>
                  <a:uFillTx/>
                  <a:latin typeface="微软雅黑" panose="020B0503020204020204" charset="-122"/>
                  <a:ea typeface="微软雅黑" panose="020B0503020204020204" charset="-122"/>
                  <a:sym typeface="+mn-ea"/>
                </a:endParaRPr>
              </a:p>
              <a:p>
                <a:pPr marL="0" marR="0" lvl="0" indent="457200" algn="l" defTabSz="914400" rtl="0" eaLnBrk="1" fontAlgn="auto" latinLnBrk="0" hangingPunct="1">
                  <a:lnSpc>
                    <a:spcPct val="100000"/>
                  </a:lnSpc>
                  <a:spcBef>
                    <a:spcPts val="0"/>
                  </a:spcBef>
                  <a:spcAft>
                    <a:spcPts val="0"/>
                  </a:spcAft>
                  <a:buClrTx/>
                  <a:buSzTx/>
                  <a:buFontTx/>
                  <a:buNone/>
                  <a:defRPr/>
                </a:pPr>
                <a:endParaRPr lang="en-US" altLang="zh-CN" noProof="0" dirty="0">
                  <a:ln>
                    <a:noFill/>
                  </a:ln>
                  <a:solidFill>
                    <a:schemeClr val="tx1"/>
                  </a:solidFill>
                  <a:effectLst/>
                  <a:uLnTx/>
                  <a:uFillTx/>
                  <a:latin typeface="微软雅黑" panose="020B0503020204020204" charset="-122"/>
                  <a:ea typeface="微软雅黑" panose="020B0503020204020204" charset="-122"/>
                  <a:sym typeface="+mn-ea"/>
                </a:endParaRPr>
              </a:p>
              <a:p>
                <a:pPr marL="0" marR="0" lvl="0" indent="457200" algn="l" defTabSz="914400" rtl="0" eaLnBrk="1" fontAlgn="auto" latinLnBrk="0" hangingPunct="1">
                  <a:lnSpc>
                    <a:spcPct val="100000"/>
                  </a:lnSpc>
                  <a:spcBef>
                    <a:spcPts val="0"/>
                  </a:spcBef>
                  <a:spcAft>
                    <a:spcPts val="0"/>
                  </a:spcAft>
                  <a:buClrTx/>
                  <a:buSzTx/>
                  <a:buFontTx/>
                  <a:buNone/>
                  <a:defRPr/>
                </a:pPr>
                <a:endParaRPr lang="en-US" altLang="zh-CN" noProof="0" dirty="0">
                  <a:ln>
                    <a:noFill/>
                  </a:ln>
                  <a:solidFill>
                    <a:schemeClr val="tx1"/>
                  </a:solidFill>
                  <a:effectLst/>
                  <a:uLnTx/>
                  <a:uFillTx/>
                  <a:latin typeface="微软雅黑" panose="020B0503020204020204" charset="-122"/>
                  <a:ea typeface="微软雅黑" panose="020B0503020204020204" charset="-122"/>
                  <a:sym typeface="+mn-ea"/>
                </a:endParaRPr>
              </a:p>
              <a:p>
                <a:pPr marL="0" marR="0" lvl="0" indent="457200" algn="l" defTabSz="914400" rtl="0" eaLnBrk="1" fontAlgn="auto" latinLnBrk="0" hangingPunct="1">
                  <a:lnSpc>
                    <a:spcPct val="100000"/>
                  </a:lnSpc>
                  <a:spcBef>
                    <a:spcPts val="0"/>
                  </a:spcBef>
                  <a:spcAft>
                    <a:spcPts val="0"/>
                  </a:spcAft>
                  <a:buClrTx/>
                  <a:buSzTx/>
                  <a:buFontTx/>
                  <a:buNone/>
                  <a:defRPr/>
                </a:pPr>
                <a:endParaRPr lang="zh-CN" altLang="en-US" noProof="0" dirty="0">
                  <a:ln>
                    <a:noFill/>
                  </a:ln>
                  <a:solidFill>
                    <a:schemeClr val="tx1"/>
                  </a:solidFill>
                  <a:effectLst/>
                  <a:uLnTx/>
                  <a:uFillTx/>
                  <a:latin typeface="微软雅黑" panose="020B0503020204020204" charset="-122"/>
                  <a:ea typeface="微软雅黑" panose="020B0503020204020204" charset="-122"/>
                  <a:sym typeface="+mn-ea"/>
                </a:endParaRPr>
              </a:p>
              <a:p>
                <a:pPr marL="0" marR="0" lvl="0" indent="457200" algn="l" defTabSz="914400" rtl="0" eaLnBrk="1" fontAlgn="auto" latinLnBrk="0" hangingPunct="1">
                  <a:lnSpc>
                    <a:spcPct val="100000"/>
                  </a:lnSpc>
                  <a:spcBef>
                    <a:spcPts val="0"/>
                  </a:spcBef>
                  <a:spcAft>
                    <a:spcPts val="0"/>
                  </a:spcAft>
                  <a:buClrTx/>
                  <a:buSzTx/>
                  <a:buFontTx/>
                  <a:buNone/>
                  <a:defRPr/>
                </a:pPr>
                <a:endParaRPr lang="zh-CN" altLang="en-US" noProof="0" dirty="0">
                  <a:ln>
                    <a:noFill/>
                  </a:ln>
                  <a:solidFill>
                    <a:schemeClr val="accent1">
                      <a:lumMod val="75000"/>
                    </a:schemeClr>
                  </a:solidFill>
                  <a:effectLst/>
                  <a:uLnTx/>
                  <a:uFillTx/>
                  <a:latin typeface="微软雅黑" panose="020B0503020204020204" charset="-122"/>
                  <a:ea typeface="微软雅黑" panose="020B0503020204020204" charset="-122"/>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endParaRPr>
              </a:p>
            </p:txBody>
          </p:sp>
        </mc:Choice>
        <mc:Fallback>
          <p:sp>
            <p:nvSpPr>
              <p:cNvPr id="36" name="文本框 35"/>
              <p:cNvSpPr txBox="1">
                <a:spLocks noRot="1" noChangeAspect="1" noMove="1" noResize="1" noEditPoints="1" noAdjustHandles="1" noChangeArrowheads="1" noChangeShapeType="1" noTextEdit="1"/>
              </p:cNvSpPr>
              <p:nvPr>
                <p:custDataLst>
                  <p:tags r:id="rId14"/>
                </p:custDataLst>
              </p:nvPr>
            </p:nvSpPr>
            <p:spPr>
              <a:xfrm>
                <a:off x="4443730" y="3182620"/>
                <a:ext cx="7275830" cy="2820035"/>
              </a:xfrm>
              <a:prstGeom prst="rect">
                <a:avLst/>
              </a:prstGeom>
              <a:blipFill rotWithShape="1">
                <a:blip r:embed="rId15"/>
                <a:stretch>
                  <a:fillRect b="-64467"/>
                </a:stretch>
              </a:blipFill>
            </p:spPr>
            <p:txBody>
              <a:bodyPr/>
              <a:lstStyle/>
              <a:p>
                <a:r>
                  <a:rPr lang="zh-CN" altLang="en-US">
                    <a:noFill/>
                  </a:rPr>
                  <a:t> </a:t>
                </a:r>
              </a:p>
            </p:txBody>
          </p:sp>
        </mc:Fallback>
      </mc:AlternateContent>
      <p:graphicFrame>
        <p:nvGraphicFramePr>
          <p:cNvPr id="39" name="对象 38">
            <a:hlinkClick r:id="" action="ppaction://ole?verb=0"/>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79416" name="" r:id="rId16" imgW="114300" imgH="215900" progId="Equation.KSEE3">
                  <p:embed/>
                </p:oleObj>
              </mc:Choice>
              <mc:Fallback>
                <p:oleObj name="" r:id="rId16" imgW="114300" imgH="215900" progId="Equation.KSEE3">
                  <p:embed/>
                  <p:pic>
                    <p:nvPicPr>
                      <p:cNvPr id="0" name="图片 1024"/>
                      <p:cNvPicPr/>
                      <p:nvPr/>
                    </p:nvPicPr>
                    <p:blipFill>
                      <a:blip r:embed="rId17"/>
                      <a:stretch>
                        <a:fillRect/>
                      </a:stretch>
                    </p:blipFill>
                    <p:spPr>
                      <a:xfrm>
                        <a:off x="6038850" y="3321050"/>
                        <a:ext cx="114300" cy="215900"/>
                      </a:xfrm>
                      <a:prstGeom prst="rect">
                        <a:avLst/>
                      </a:prstGeom>
                    </p:spPr>
                  </p:pic>
                </p:oleObj>
              </mc:Fallback>
            </mc:AlternateContent>
          </a:graphicData>
        </a:graphic>
      </p:graphicFrame>
      <p:pic>
        <p:nvPicPr>
          <p:cNvPr id="4" name="图片 3"/>
          <p:cNvPicPr>
            <a:picLocks noChangeAspect="1"/>
          </p:cNvPicPr>
          <p:nvPr/>
        </p:nvPicPr>
        <p:blipFill>
          <a:blip r:embed="rId18"/>
          <a:stretch>
            <a:fillRect/>
          </a:stretch>
        </p:blipFill>
        <p:spPr>
          <a:xfrm>
            <a:off x="990600" y="3183255"/>
            <a:ext cx="2848610" cy="3079750"/>
          </a:xfrm>
          <a:prstGeom prst="rect">
            <a:avLst/>
          </a:prstGeom>
        </p:spPr>
      </p:pic>
      <p:pic>
        <p:nvPicPr>
          <p:cNvPr id="5" name="图片 4"/>
          <p:cNvPicPr>
            <a:picLocks noChangeAspect="1"/>
          </p:cNvPicPr>
          <p:nvPr/>
        </p:nvPicPr>
        <p:blipFill>
          <a:blip r:embed="rId19"/>
          <a:stretch>
            <a:fillRect/>
          </a:stretch>
        </p:blipFill>
        <p:spPr>
          <a:xfrm>
            <a:off x="990600" y="4041140"/>
            <a:ext cx="2849245" cy="22377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482068"/>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微软雅黑 Light" panose="020B0502040204020203" charset="-122"/>
              <a:ea typeface="微软雅黑 Light" panose="020B0502040204020203" charset="-122"/>
              <a:cs typeface="+mn-cs"/>
            </a:endParaRPr>
          </a:p>
        </p:txBody>
      </p:sp>
      <p:pic>
        <p:nvPicPr>
          <p:cNvPr id="74" name="图形 73"/>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73661" y="98896"/>
            <a:ext cx="1251222" cy="347019"/>
          </a:xfrm>
          <a:prstGeom prst="rect">
            <a:avLst/>
          </a:prstGeom>
        </p:spPr>
      </p:pic>
      <p:grpSp>
        <p:nvGrpSpPr>
          <p:cNvPr id="3" name="组合 2"/>
          <p:cNvGrpSpPr/>
          <p:nvPr/>
        </p:nvGrpSpPr>
        <p:grpSpPr>
          <a:xfrm>
            <a:off x="4968974" y="68190"/>
            <a:ext cx="6468745" cy="385086"/>
            <a:chOff x="4968974" y="68190"/>
            <a:chExt cx="6468745" cy="385086"/>
          </a:xfrm>
        </p:grpSpPr>
        <p:sp>
          <p:nvSpPr>
            <p:cNvPr id="12" name="矩形 11"/>
            <p:cNvSpPr/>
            <p:nvPr>
              <p:custDataLst>
                <p:tags r:id="rId3"/>
              </p:custDataLst>
            </p:nvPr>
          </p:nvSpPr>
          <p:spPr>
            <a:xfrm>
              <a:off x="6974369" y="112736"/>
              <a:ext cx="1311305"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Light" panose="020B0502040204020203" charset="-122"/>
                <a:cs typeface="+mn-cs"/>
              </a:endParaRPr>
            </a:p>
          </p:txBody>
        </p:sp>
        <p:sp>
          <p:nvSpPr>
            <p:cNvPr id="14" name="文本框 13"/>
            <p:cNvSpPr txBox="1"/>
            <p:nvPr>
              <p:custDataLst>
                <p:tags r:id="rId4"/>
              </p:custDataLst>
            </p:nvPr>
          </p:nvSpPr>
          <p:spPr>
            <a:xfrm>
              <a:off x="4968974" y="68190"/>
              <a:ext cx="1578610"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Introduction</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sp>
          <p:nvSpPr>
            <p:cNvPr id="17" name="文本框 16"/>
            <p:cNvSpPr txBox="1"/>
            <p:nvPr>
              <p:custDataLst>
                <p:tags r:id="rId5"/>
              </p:custDataLst>
            </p:nvPr>
          </p:nvSpPr>
          <p:spPr>
            <a:xfrm>
              <a:off x="6922234" y="84700"/>
              <a:ext cx="1386205"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rPr>
                <a:t>Algorithm</a:t>
              </a:r>
              <a:endParaRPr kumimoji="0" lang="en-US" altLang="zh-CN" sz="1800" b="0"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cs typeface="+mn-cs"/>
              </a:endParaRPr>
            </a:p>
          </p:txBody>
        </p:sp>
        <p:sp>
          <p:nvSpPr>
            <p:cNvPr id="18" name="文本框 17"/>
            <p:cNvSpPr txBox="1"/>
            <p:nvPr>
              <p:custDataLst>
                <p:tags r:id="rId6"/>
              </p:custDataLst>
            </p:nvPr>
          </p:nvSpPr>
          <p:spPr>
            <a:xfrm>
              <a:off x="8676565" y="84976"/>
              <a:ext cx="1130968"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Test</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sp>
          <p:nvSpPr>
            <p:cNvPr id="19" name="文本框 18"/>
            <p:cNvSpPr txBox="1"/>
            <p:nvPr>
              <p:custDataLst>
                <p:tags r:id="rId7"/>
              </p:custDataLst>
            </p:nvPr>
          </p:nvSpPr>
          <p:spPr>
            <a:xfrm>
              <a:off x="10001984" y="84700"/>
              <a:ext cx="1435735"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rPr>
                <a:t>Conclusion</a:t>
              </a:r>
              <a:endParaRPr kumimoji="0" lang="en-US" altLang="zh-CN" sz="1800" b="0" i="0" u="none" strike="noStrike" kern="1200" cap="none" spc="0" normalizeH="0" baseline="0" noProof="0" dirty="0">
                <a:ln>
                  <a:noFill/>
                </a:ln>
                <a:solidFill>
                  <a:srgbClr val="003F87"/>
                </a:solidFill>
                <a:effectLst/>
                <a:uLnTx/>
                <a:uFillTx/>
                <a:latin typeface="微软雅黑 Light" panose="020B0502040204020203" charset="-122"/>
                <a:ea typeface="微软雅黑 Light" panose="020B0502040204020203" charset="-122"/>
                <a:cs typeface="+mn-cs"/>
              </a:endParaRPr>
            </a:p>
          </p:txBody>
        </p:sp>
        <p:grpSp>
          <p:nvGrpSpPr>
            <p:cNvPr id="20" name="组合 19"/>
            <p:cNvGrpSpPr/>
            <p:nvPr/>
          </p:nvGrpSpPr>
          <p:grpSpPr>
            <a:xfrm>
              <a:off x="6791404" y="159486"/>
              <a:ext cx="3296092" cy="209852"/>
              <a:chOff x="6358270" y="115009"/>
              <a:chExt cx="3296092" cy="307494"/>
            </a:xfrm>
          </p:grpSpPr>
          <p:cxnSp>
            <p:nvCxnSpPr>
              <p:cNvPr id="21" name="直接连接符 20"/>
              <p:cNvCxnSpPr/>
              <p:nvPr>
                <p:custDataLst>
                  <p:tags r:id="rId8"/>
                </p:custDataLst>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9"/>
                </p:custDataLst>
              </p:nvPr>
            </p:nvCxnSpPr>
            <p:spPr>
              <a:xfrm>
                <a:off x="8006316"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10"/>
                </p:custDataLst>
              </p:nvPr>
            </p:nvCxnSpPr>
            <p:spPr>
              <a:xfrm>
                <a:off x="9654362"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30" name="文本框 29"/>
          <p:cNvSpPr txBox="1"/>
          <p:nvPr>
            <p:custDataLst>
              <p:tags r:id="rId11"/>
            </p:custDataLst>
          </p:nvPr>
        </p:nvSpPr>
        <p:spPr>
          <a:xfrm>
            <a:off x="548005" y="941070"/>
            <a:ext cx="5621020"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rPr>
              <a:t>BL</a:t>
            </a:r>
            <a:r>
              <a:rPr kumimoji="0" lang="zh-CN" altLang="en-US" sz="2800"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rPr>
              <a:t>（Bottom-up left-justifie）</a:t>
            </a:r>
            <a:endParaRPr kumimoji="0" lang="zh-CN" altLang="en-US" sz="2800"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endParaRPr>
          </a:p>
        </p:txBody>
      </p:sp>
      <p:sp>
        <p:nvSpPr>
          <p:cNvPr id="31" name="矩形 30"/>
          <p:cNvSpPr/>
          <p:nvPr>
            <p:custDataLst>
              <p:tags r:id="rId12"/>
            </p:custDataLst>
          </p:nvPr>
        </p:nvSpPr>
        <p:spPr>
          <a:xfrm>
            <a:off x="697865" y="1623060"/>
            <a:ext cx="9566275" cy="1297940"/>
          </a:xfrm>
          <a:prstGeom prst="rect">
            <a:avLst/>
          </a:prstGeom>
        </p:spPr>
        <p:txBody>
          <a:bodyPr wrap="square">
            <a:no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b="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For a sequence of rectangular items, the algorithm</a:t>
            </a:r>
            <a:r>
              <a:rPr kumimoji="0" lang="en-US" altLang="zh-CN" b="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 </a:t>
            </a:r>
            <a:r>
              <a:rPr kumimoji="0" lang="zh-CN" altLang="en-US" b="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searches for the </a:t>
            </a:r>
            <a:r>
              <a:rPr kumimoji="0" lang="zh-CN" altLang="en-US" b="1"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bottom-most </a:t>
            </a:r>
            <a:r>
              <a:rPr kumimoji="0" lang="zh-CN" altLang="en-US" b="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position to</a:t>
            </a:r>
            <a:r>
              <a:rPr kumimoji="0" lang="en-US" altLang="zh-CN" b="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 </a:t>
            </a:r>
            <a:r>
              <a:rPr kumimoji="0" lang="zh-CN" altLang="en-US" b="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place each item and then shifts it as far to the </a:t>
            </a:r>
            <a:r>
              <a:rPr kumimoji="0" lang="zh-CN" altLang="en-US" b="1"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left</a:t>
            </a:r>
            <a:r>
              <a:rPr kumimoji="0" lang="zh-CN" altLang="en-US" b="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 as possible. In the improved version, the items</a:t>
            </a:r>
            <a:r>
              <a:rPr kumimoji="0" lang="en-US" altLang="zh-CN" b="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 </a:t>
            </a:r>
            <a:r>
              <a:rPr kumimoji="0" lang="zh-CN" altLang="en-US" b="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are ordered by decreasing widt</a:t>
            </a:r>
            <a:r>
              <a:rPr kumimoji="0" lang="en-US" altLang="zh-CN" b="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rPr>
              <a:t>hs.</a:t>
            </a:r>
            <a:endParaRPr kumimoji="0" lang="en-US" altLang="zh-CN" b="0" i="0" u="none" strike="noStrike" kern="1200" cap="none" spc="0" normalizeH="0" baseline="0" noProof="0" dirty="0">
              <a:ln>
                <a:noFill/>
              </a:ln>
              <a:solidFill>
                <a:prstClr val="black">
                  <a:lumMod val="95000"/>
                  <a:lumOff val="5000"/>
                </a:prstClr>
              </a:solidFill>
              <a:effectLst/>
              <a:uLnTx/>
              <a:uFillTx/>
              <a:latin typeface="微软雅黑" panose="020B0503020204020204" charset="-122"/>
              <a:ea typeface="微软雅黑" panose="020B0503020204020204" charset="-122"/>
              <a:cs typeface="+mn-cs"/>
            </a:endParaRPr>
          </a:p>
        </p:txBody>
      </p:sp>
      <p:pic>
        <p:nvPicPr>
          <p:cNvPr id="33" name="图片 32" descr="BL"/>
          <p:cNvPicPr>
            <a:picLocks noChangeAspect="1"/>
          </p:cNvPicPr>
          <p:nvPr/>
        </p:nvPicPr>
        <p:blipFill>
          <a:blip r:embed="rId13"/>
          <a:stretch>
            <a:fillRect/>
          </a:stretch>
        </p:blipFill>
        <p:spPr>
          <a:xfrm>
            <a:off x="697865" y="3093085"/>
            <a:ext cx="3049905" cy="3032760"/>
          </a:xfrm>
          <a:prstGeom prst="rect">
            <a:avLst/>
          </a:prstGeom>
        </p:spPr>
      </p:pic>
      <p:sp>
        <p:nvSpPr>
          <p:cNvPr id="35" name="矩形 34"/>
          <p:cNvSpPr/>
          <p:nvPr>
            <p:custDataLst>
              <p:tags r:id="rId14"/>
            </p:custDataLst>
          </p:nvPr>
        </p:nvSpPr>
        <p:spPr>
          <a:xfrm>
            <a:off x="548005" y="878840"/>
            <a:ext cx="76200" cy="61595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36" name="文本框 35"/>
              <p:cNvSpPr txBox="1"/>
              <p:nvPr>
                <p:custDataLst>
                  <p:tags r:id="rId15"/>
                </p:custDataLst>
              </p:nvPr>
            </p:nvSpPr>
            <p:spPr>
              <a:xfrm>
                <a:off x="4443730" y="3002280"/>
                <a:ext cx="7275830" cy="2820035"/>
              </a:xfrm>
              <a:prstGeom prst="rect">
                <a:avLst/>
              </a:prstGeom>
              <a:noFill/>
            </p:spPr>
            <p:txBody>
              <a:bodyPr wrap="square" rtlCol="0">
                <a:noAutofit/>
              </a:bodyPr>
              <a:lstStyle/>
              <a:p>
                <a:pPr marR="0" lvl="0" indent="0" algn="l" defTabSz="914400" rtl="0" fontAlgn="auto">
                  <a:lnSpc>
                    <a:spcPct val="150000"/>
                  </a:lnSpc>
                  <a:spcBef>
                    <a:spcPts val="0"/>
                  </a:spcBef>
                  <a:spcAft>
                    <a:spcPts val="0"/>
                  </a:spcAft>
                  <a:buClrTx/>
                  <a:buSzTx/>
                  <a:buFontTx/>
                  <a:buNone/>
                  <a:defRPr/>
                </a:pPr>
                <a:r>
                  <a:rPr kumimoji="0" lang="en-US" sz="2000"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rPr>
                  <a:t>Approximation ratio</a:t>
                </a:r>
                <a:r>
                  <a:rPr kumimoji="0" lang="zh-CN" altLang="en-US" sz="2000"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rPr>
                  <a:t>：</a:t>
                </a:r>
                <a:endParaRPr kumimoji="0" lang="zh-CN" altLang="en-US" sz="2000"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endParaRPr>
              </a:p>
              <a:p>
                <a:pPr marR="0" lvl="0" indent="457200" algn="l" defTabSz="914400" rtl="0" fontAlgn="auto">
                  <a:lnSpc>
                    <a:spcPct val="150000"/>
                  </a:lnSpc>
                  <a:spcBef>
                    <a:spcPts val="0"/>
                  </a:spcBef>
                  <a:spcAft>
                    <a:spcPts val="0"/>
                  </a:spcAft>
                  <a:buClrTx/>
                  <a:buSzTx/>
                  <a:buFontTx/>
                  <a:buNone/>
                  <a:defRPr/>
                </a:pPr>
                <a:r>
                  <a:rPr lang="en-US" altLang="zh-CN" sz="2400" b="1" kern="0" dirty="0">
                    <a:solidFill>
                      <a:srgbClr val="000000"/>
                    </a:solidFill>
                    <a:effectLst/>
                    <a:latin typeface="Calibri" panose="020F0502020204030204" charset="0"/>
                    <a:ea typeface="宋体" panose="02010600030101010101" pitchFamily="2" charset="-122"/>
                    <a:cs typeface="Calibri" panose="020F0502020204030204" charset="0"/>
                    <a:sym typeface="+mn-ea"/>
                  </a:rPr>
                  <a:t>BL(I) </a:t>
                </a:r>
                <a:r>
                  <a:rPr lang="zh-CN" altLang="zh-CN" sz="2400" b="1" kern="0" dirty="0">
                    <a:solidFill>
                      <a:srgbClr val="000000"/>
                    </a:solidFill>
                    <a:effectLst/>
                    <a:latin typeface="Calibri" panose="020F0502020204030204" charset="0"/>
                    <a:ea typeface="宋体" panose="02010600030101010101" pitchFamily="2" charset="-122"/>
                    <a:cs typeface="Calibri" panose="020F0502020204030204" charset="0"/>
                    <a:sym typeface="+mn-ea"/>
                  </a:rPr>
                  <a:t>≤ </a:t>
                </a:r>
                <a:r>
                  <a:rPr lang="en-US" altLang="zh-CN" sz="2400" b="1" kern="0" dirty="0">
                    <a:solidFill>
                      <a:srgbClr val="FF0000"/>
                    </a:solidFill>
                    <a:effectLst/>
                    <a:latin typeface="Calibri" panose="020F0502020204030204" charset="0"/>
                    <a:ea typeface="宋体" panose="02010600030101010101" pitchFamily="2" charset="-122"/>
                    <a:cs typeface="Calibri" panose="020F0502020204030204" charset="0"/>
                    <a:sym typeface="+mn-ea"/>
                  </a:rPr>
                  <a:t>3</a:t>
                </a:r>
                <a:r>
                  <a:rPr lang="en-US" altLang="zh-CN" sz="2400" b="1" kern="0" dirty="0">
                    <a:solidFill>
                      <a:srgbClr val="000000"/>
                    </a:solidFill>
                    <a:effectLst/>
                    <a:latin typeface="Calibri" panose="020F0502020204030204" charset="0"/>
                    <a:ea typeface="宋体" panose="02010600030101010101" pitchFamily="2" charset="-122"/>
                    <a:cs typeface="Calibri" panose="020F0502020204030204" charset="0"/>
                    <a:sym typeface="+mn-ea"/>
                  </a:rPr>
                  <a:t> OPT(I)</a:t>
                </a:r>
                <a:endPar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R="0" lvl="0" indent="457200" algn="l" defTabSz="914400" rtl="0" fontAlgn="auto">
                  <a:lnSpc>
                    <a:spcPct val="15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For every ε&gt; 0, there exists a sample BL(I) &gt; (3-ε)OPT(I)</a:t>
                </a:r>
                <a:endParaRPr kumimoji="0" lang="en-US" altLang="zh-CN"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endParaRPr>
              </a:p>
              <a:p>
                <a:pPr marR="0" lvl="0" indent="0" algn="l" defTabSz="914400" rtl="0" fontAlgn="auto">
                  <a:lnSpc>
                    <a:spcPct val="150000"/>
                  </a:lnSpc>
                  <a:spcBef>
                    <a:spcPts val="0"/>
                  </a:spcBef>
                  <a:spcAft>
                    <a:spcPts val="0"/>
                  </a:spcAft>
                  <a:buClrTx/>
                  <a:buSzTx/>
                  <a:buFontTx/>
                  <a:buNone/>
                  <a:defRPr/>
                </a:pPr>
                <a:r>
                  <a:rPr lang="zh-CN" altLang="en-US" sz="2000" noProof="0" dirty="0">
                    <a:ln>
                      <a:noFill/>
                    </a:ln>
                    <a:solidFill>
                      <a:schemeClr val="accent1">
                        <a:lumMod val="75000"/>
                      </a:schemeClr>
                    </a:solidFill>
                    <a:effectLst/>
                    <a:uLnTx/>
                    <a:uFillTx/>
                    <a:latin typeface="微软雅黑" panose="020B0503020204020204" charset="-122"/>
                    <a:ea typeface="微软雅黑" panose="020B0503020204020204" charset="-122"/>
                    <a:sym typeface="+mn-ea"/>
                  </a:rPr>
                  <a:t>Time Complexity：</a:t>
                </a:r>
                <a:endParaRPr lang="zh-CN" altLang="en-US" sz="2000" noProof="0" dirty="0">
                  <a:ln>
                    <a:noFill/>
                  </a:ln>
                  <a:solidFill>
                    <a:schemeClr val="accent1">
                      <a:lumMod val="75000"/>
                    </a:schemeClr>
                  </a:solidFill>
                  <a:effectLst/>
                  <a:uLnTx/>
                  <a:uFillTx/>
                  <a:latin typeface="微软雅黑" panose="020B0503020204020204" charset="-122"/>
                  <a:ea typeface="微软雅黑" panose="020B0503020204020204" charset="-122"/>
                  <a:sym typeface="+mn-ea"/>
                </a:endParaRPr>
              </a:p>
              <a:p>
                <a:pPr marR="0" lvl="0" indent="457200" algn="l" defTabSz="914400" rtl="0" fontAlgn="auto">
                  <a:lnSpc>
                    <a:spcPct val="150000"/>
                  </a:lnSpc>
                  <a:spcBef>
                    <a:spcPts val="0"/>
                  </a:spcBef>
                  <a:spcAft>
                    <a:spcPts val="0"/>
                  </a:spcAft>
                  <a:buClrTx/>
                  <a:buSzTx/>
                  <a:buFontTx/>
                  <a:buNone/>
                  <a:defRPr/>
                </a:pPr>
                <a:r>
                  <a:rPr lang="en-US" altLang="zh-CN" sz="2000" noProof="0" dirty="0">
                    <a:ln>
                      <a:noFill/>
                    </a:ln>
                    <a:solidFill>
                      <a:schemeClr val="tx1"/>
                    </a:solidFill>
                    <a:effectLst/>
                    <a:uLnTx/>
                    <a:uFillTx/>
                    <a:latin typeface="微软雅黑" panose="020B0503020204020204" charset="-122"/>
                    <a:ea typeface="微软雅黑" panose="020B0503020204020204" charset="-122"/>
                    <a:sym typeface="+mn-ea"/>
                  </a:rPr>
                  <a:t>sort</a:t>
                </a:r>
                <a:r>
                  <a:rPr lang="zh-CN" altLang="en-US" sz="2000" noProof="0" dirty="0">
                    <a:ln>
                      <a:noFill/>
                    </a:ln>
                    <a:solidFill>
                      <a:schemeClr val="tx1"/>
                    </a:solidFill>
                    <a:effectLst/>
                    <a:uLnTx/>
                    <a:uFillTx/>
                    <a:latin typeface="微软雅黑" panose="020B0503020204020204" charset="-122"/>
                    <a:ea typeface="微软雅黑" panose="020B0503020204020204" charset="-122"/>
                    <a:sym typeface="+mn-ea"/>
                  </a:rPr>
                  <a:t>：</a:t>
                </a:r>
                <a:r>
                  <a:rPr lang="en-US" altLang="zh-CN" sz="2000" noProof="0" dirty="0">
                    <a:ln>
                      <a:noFill/>
                    </a:ln>
                    <a:solidFill>
                      <a:schemeClr val="tx1"/>
                    </a:solidFill>
                    <a:effectLst/>
                    <a:uLnTx/>
                    <a:uFillTx/>
                    <a:latin typeface="微软雅黑" panose="020B0503020204020204" charset="-122"/>
                    <a:ea typeface="微软雅黑" panose="020B0503020204020204" charset="-122"/>
                    <a:sym typeface="+mn-ea"/>
                  </a:rPr>
                  <a:t>O(nlogn)</a:t>
                </a:r>
                <a:endParaRPr lang="en-US" altLang="zh-CN" sz="2000" noProof="0" dirty="0">
                  <a:ln>
                    <a:noFill/>
                  </a:ln>
                  <a:solidFill>
                    <a:schemeClr val="tx1"/>
                  </a:solidFill>
                  <a:effectLst/>
                  <a:uLnTx/>
                  <a:uFillTx/>
                  <a:latin typeface="微软雅黑" panose="020B0503020204020204" charset="-122"/>
                  <a:ea typeface="微软雅黑" panose="020B0503020204020204" charset="-122"/>
                  <a:sym typeface="+mn-ea"/>
                </a:endParaRPr>
              </a:p>
              <a:p>
                <a:pPr marR="0" lvl="0" indent="457200" algn="l" defTabSz="914400" rtl="0" fontAlgn="auto">
                  <a:lnSpc>
                    <a:spcPct val="150000"/>
                  </a:lnSpc>
                  <a:spcBef>
                    <a:spcPts val="0"/>
                  </a:spcBef>
                  <a:spcAft>
                    <a:spcPts val="0"/>
                  </a:spcAft>
                  <a:buClrTx/>
                  <a:buSzTx/>
                  <a:buFontTx/>
                  <a:buNone/>
                  <a:defRPr/>
                </a:pPr>
                <a:r>
                  <a:rPr lang="en-US" altLang="zh-CN" sz="2000" noProof="0" dirty="0">
                    <a:ln>
                      <a:noFill/>
                    </a:ln>
                    <a:solidFill>
                      <a:schemeClr val="tx1"/>
                    </a:solidFill>
                    <a:effectLst/>
                    <a:uLnTx/>
                    <a:uFillTx/>
                    <a:latin typeface="微软雅黑" panose="020B0503020204020204" charset="-122"/>
                    <a:ea typeface="微软雅黑" panose="020B0503020204020204" charset="-122"/>
                    <a:sym typeface="+mn-ea"/>
                  </a:rPr>
                  <a:t>place</a:t>
                </a:r>
                <a:r>
                  <a:rPr lang="zh-CN" altLang="en-US" sz="2000" noProof="0" dirty="0">
                    <a:ln>
                      <a:noFill/>
                    </a:ln>
                    <a:solidFill>
                      <a:schemeClr val="tx1"/>
                    </a:solidFill>
                    <a:effectLst/>
                    <a:uLnTx/>
                    <a:uFillTx/>
                    <a:latin typeface="微软雅黑" panose="020B0503020204020204" charset="-122"/>
                    <a:ea typeface="微软雅黑" panose="020B0503020204020204" charset="-122"/>
                    <a:sym typeface="+mn-ea"/>
                  </a:rPr>
                  <a:t>：</a:t>
                </a:r>
                <a:r>
                  <a:rPr lang="en-US" altLang="zh-CN" sz="2000" noProof="0" dirty="0">
                    <a:ln>
                      <a:noFill/>
                    </a:ln>
                    <a:solidFill>
                      <a:schemeClr val="tx1"/>
                    </a:solidFill>
                    <a:effectLst/>
                    <a:uLnTx/>
                    <a:uFillTx/>
                    <a:latin typeface="微软雅黑" panose="020B0503020204020204" charset="-122"/>
                    <a:ea typeface="微软雅黑" panose="020B0503020204020204" charset="-122"/>
                    <a:sym typeface="+mn-ea"/>
                  </a:rPr>
                  <a:t>O(</a:t>
                </a:r>
                <a14:m>
                  <m:oMath xmlns:m="http://schemas.openxmlformats.org/officeDocument/2006/math">
                    <m:sSup>
                      <m:sSupPr>
                        <m:ctrlPr>
                          <a:rPr lang="en-US" altLang="zh-CN" sz="2000" i="1" noProof="0" dirty="0">
                            <a:ln>
                              <a:noFill/>
                            </a:ln>
                            <a:solidFill>
                              <a:schemeClr val="tx1"/>
                            </a:solidFill>
                            <a:effectLst/>
                            <a:uLnTx/>
                            <a:uFillTx/>
                            <a:latin typeface="Cambria Math" panose="02040503050406030204" pitchFamily="18" charset="0"/>
                            <a:ea typeface="微软雅黑" panose="020B0503020204020204" charset="-122"/>
                            <a:cs typeface="Cambria Math" panose="02040503050406030204" pitchFamily="18" charset="0"/>
                            <a:sym typeface="+mn-ea"/>
                          </a:rPr>
                        </m:ctrlPr>
                      </m:sSupPr>
                      <m:e>
                        <m:r>
                          <a:rPr lang="en-US" altLang="zh-CN" sz="2000" i="1" noProof="0" dirty="0">
                            <a:ln>
                              <a:noFill/>
                            </a:ln>
                            <a:solidFill>
                              <a:schemeClr val="tx1"/>
                            </a:solidFill>
                            <a:effectLst/>
                            <a:uLnTx/>
                            <a:uFillTx/>
                            <a:latin typeface="Cambria Math" panose="02040503050406030204" pitchFamily="18" charset="0"/>
                            <a:ea typeface="微软雅黑" panose="020B0503020204020204" charset="-122"/>
                            <a:cs typeface="Cambria Math" panose="02040503050406030204" pitchFamily="18" charset="0"/>
                            <a:sym typeface="+mn-ea"/>
                          </a:rPr>
                          <m:t>𝑛</m:t>
                        </m:r>
                      </m:e>
                      <m:sup>
                        <m:r>
                          <a:rPr lang="en-US" altLang="zh-CN" sz="2000" i="1" noProof="0" dirty="0">
                            <a:ln>
                              <a:noFill/>
                            </a:ln>
                            <a:solidFill>
                              <a:schemeClr val="tx1"/>
                            </a:solidFill>
                            <a:effectLst/>
                            <a:uLnTx/>
                            <a:uFillTx/>
                            <a:latin typeface="Cambria Math" panose="02040503050406030204" pitchFamily="18" charset="0"/>
                            <a:ea typeface="微软雅黑" panose="020B0503020204020204" charset="-122"/>
                            <a:cs typeface="Cambria Math" panose="02040503050406030204" pitchFamily="18" charset="0"/>
                            <a:sym typeface="+mn-ea"/>
                          </a:rPr>
                          <m:t>3</m:t>
                        </m:r>
                      </m:sup>
                    </m:sSup>
                  </m:oMath>
                </a14:m>
                <a:r>
                  <a:rPr lang="en-US" altLang="zh-CN" sz="2000" noProof="0" dirty="0">
                    <a:ln>
                      <a:noFill/>
                    </a:ln>
                    <a:solidFill>
                      <a:schemeClr val="tx1"/>
                    </a:solidFill>
                    <a:effectLst/>
                    <a:uLnTx/>
                    <a:uFillTx/>
                    <a:latin typeface="微软雅黑" panose="020B0503020204020204" charset="-122"/>
                    <a:ea typeface="微软雅黑" panose="020B0503020204020204" charset="-122"/>
                    <a:sym typeface="+mn-ea"/>
                  </a:rPr>
                  <a:t>)</a:t>
                </a:r>
                <a:endParaRPr lang="en-US" altLang="zh-CN" sz="2000" noProof="0" dirty="0">
                  <a:ln>
                    <a:noFill/>
                  </a:ln>
                  <a:solidFill>
                    <a:schemeClr val="tx1"/>
                  </a:solidFill>
                  <a:effectLst/>
                  <a:uLnTx/>
                  <a:uFillTx/>
                  <a:latin typeface="微软雅黑" panose="020B0503020204020204" charset="-122"/>
                  <a:ea typeface="微软雅黑" panose="020B0503020204020204" charset="-122"/>
                  <a:sym typeface="+mn-ea"/>
                </a:endParaRPr>
              </a:p>
              <a:p>
                <a:pPr marL="0" marR="0" lvl="0" indent="457200" algn="l" defTabSz="914400" rtl="0" eaLnBrk="1" fontAlgn="auto" latinLnBrk="0" hangingPunct="1">
                  <a:lnSpc>
                    <a:spcPct val="100000"/>
                  </a:lnSpc>
                  <a:spcBef>
                    <a:spcPts val="0"/>
                  </a:spcBef>
                  <a:spcAft>
                    <a:spcPts val="0"/>
                  </a:spcAft>
                  <a:buClrTx/>
                  <a:buSzTx/>
                  <a:buFontTx/>
                  <a:buNone/>
                  <a:defRPr/>
                </a:pPr>
                <a:endParaRPr lang="en-US" altLang="zh-CN" noProof="0" dirty="0">
                  <a:ln>
                    <a:noFill/>
                  </a:ln>
                  <a:solidFill>
                    <a:schemeClr val="tx1"/>
                  </a:solidFill>
                  <a:effectLst/>
                  <a:uLnTx/>
                  <a:uFillTx/>
                  <a:latin typeface="微软雅黑" panose="020B0503020204020204" charset="-122"/>
                  <a:ea typeface="微软雅黑" panose="020B0503020204020204" charset="-122"/>
                  <a:sym typeface="+mn-ea"/>
                </a:endParaRPr>
              </a:p>
              <a:p>
                <a:pPr marL="0" marR="0" lvl="0" indent="457200" algn="l" defTabSz="914400" rtl="0" eaLnBrk="1" fontAlgn="auto" latinLnBrk="0" hangingPunct="1">
                  <a:lnSpc>
                    <a:spcPct val="100000"/>
                  </a:lnSpc>
                  <a:spcBef>
                    <a:spcPts val="0"/>
                  </a:spcBef>
                  <a:spcAft>
                    <a:spcPts val="0"/>
                  </a:spcAft>
                  <a:buClrTx/>
                  <a:buSzTx/>
                  <a:buFontTx/>
                  <a:buNone/>
                  <a:defRPr/>
                </a:pPr>
                <a:endParaRPr lang="en-US" altLang="zh-CN" noProof="0" dirty="0">
                  <a:ln>
                    <a:noFill/>
                  </a:ln>
                  <a:solidFill>
                    <a:schemeClr val="tx1"/>
                  </a:solidFill>
                  <a:effectLst/>
                  <a:uLnTx/>
                  <a:uFillTx/>
                  <a:latin typeface="微软雅黑" panose="020B0503020204020204" charset="-122"/>
                  <a:ea typeface="微软雅黑" panose="020B0503020204020204" charset="-122"/>
                  <a:sym typeface="+mn-ea"/>
                </a:endParaRPr>
              </a:p>
              <a:p>
                <a:pPr marL="0" marR="0" lvl="0" indent="457200" algn="l" defTabSz="914400" rtl="0" eaLnBrk="1" fontAlgn="auto" latinLnBrk="0" hangingPunct="1">
                  <a:lnSpc>
                    <a:spcPct val="100000"/>
                  </a:lnSpc>
                  <a:spcBef>
                    <a:spcPts val="0"/>
                  </a:spcBef>
                  <a:spcAft>
                    <a:spcPts val="0"/>
                  </a:spcAft>
                  <a:buClrTx/>
                  <a:buSzTx/>
                  <a:buFontTx/>
                  <a:buNone/>
                  <a:defRPr/>
                </a:pPr>
                <a:endParaRPr lang="zh-CN" altLang="en-US" noProof="0" dirty="0">
                  <a:ln>
                    <a:noFill/>
                  </a:ln>
                  <a:solidFill>
                    <a:schemeClr val="tx1"/>
                  </a:solidFill>
                  <a:effectLst/>
                  <a:uLnTx/>
                  <a:uFillTx/>
                  <a:latin typeface="微软雅黑" panose="020B0503020204020204" charset="-122"/>
                  <a:ea typeface="微软雅黑" panose="020B0503020204020204" charset="-122"/>
                  <a:sym typeface="+mn-ea"/>
                </a:endParaRPr>
              </a:p>
              <a:p>
                <a:pPr marL="0" marR="0" lvl="0" indent="457200" algn="l" defTabSz="914400" rtl="0" eaLnBrk="1" fontAlgn="auto" latinLnBrk="0" hangingPunct="1">
                  <a:lnSpc>
                    <a:spcPct val="100000"/>
                  </a:lnSpc>
                  <a:spcBef>
                    <a:spcPts val="0"/>
                  </a:spcBef>
                  <a:spcAft>
                    <a:spcPts val="0"/>
                  </a:spcAft>
                  <a:buClrTx/>
                  <a:buSzTx/>
                  <a:buFontTx/>
                  <a:buNone/>
                  <a:defRPr/>
                </a:pPr>
                <a:endParaRPr lang="zh-CN" altLang="en-US" noProof="0" dirty="0">
                  <a:ln>
                    <a:noFill/>
                  </a:ln>
                  <a:solidFill>
                    <a:schemeClr val="accent1">
                      <a:lumMod val="75000"/>
                    </a:schemeClr>
                  </a:solidFill>
                  <a:effectLst/>
                  <a:uLnTx/>
                  <a:uFillTx/>
                  <a:latin typeface="微软雅黑" panose="020B0503020204020204" charset="-122"/>
                  <a:ea typeface="微软雅黑" panose="020B0503020204020204" charset="-122"/>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b="0" i="0" u="none"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endParaRPr>
              </a:p>
            </p:txBody>
          </p:sp>
        </mc:Choice>
        <mc:Fallback>
          <p:sp>
            <p:nvSpPr>
              <p:cNvPr id="36" name="文本框 35"/>
              <p:cNvSpPr txBox="1">
                <a:spLocks noRot="1" noChangeAspect="1" noMove="1" noResize="1" noEditPoints="1" noAdjustHandles="1" noChangeArrowheads="1" noChangeShapeType="1" noTextEdit="1"/>
              </p:cNvSpPr>
              <p:nvPr>
                <p:custDataLst>
                  <p:tags r:id="rId16"/>
                </p:custDataLst>
              </p:nvPr>
            </p:nvSpPr>
            <p:spPr>
              <a:xfrm>
                <a:off x="4443730" y="3002280"/>
                <a:ext cx="7275830" cy="2820035"/>
              </a:xfrm>
              <a:prstGeom prst="rect">
                <a:avLst/>
              </a:prstGeom>
              <a:blipFill rotWithShape="1">
                <a:blip r:embed="rId17"/>
                <a:stretch>
                  <a:fillRect b="-72033"/>
                </a:stretch>
              </a:blipFill>
            </p:spPr>
            <p:txBody>
              <a:bodyPr/>
              <a:lstStyle/>
              <a:p>
                <a:r>
                  <a:rPr lang="zh-CN" altLang="en-US">
                    <a:noFill/>
                  </a:rPr>
                  <a:t> </a:t>
                </a:r>
              </a:p>
            </p:txBody>
          </p:sp>
        </mc:Fallback>
      </mc:AlternateContent>
      <p:graphicFrame>
        <p:nvGraphicFramePr>
          <p:cNvPr id="39" name="对象 38">
            <a:hlinkClick r:id="" action="ppaction://ole?verb=0"/>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79416" name="" r:id="rId18" imgW="114300" imgH="215900" progId="Equation.KSEE3">
                  <p:embed/>
                </p:oleObj>
              </mc:Choice>
              <mc:Fallback>
                <p:oleObj name="" r:id="rId18" imgW="114300" imgH="215900" progId="Equation.KSEE3">
                  <p:embed/>
                  <p:pic>
                    <p:nvPicPr>
                      <p:cNvPr id="0" name="图片 1024"/>
                      <p:cNvPicPr/>
                      <p:nvPr/>
                    </p:nvPicPr>
                    <p:blipFill>
                      <a:blip r:embed="rId19"/>
                      <a:stretch>
                        <a:fillRect/>
                      </a:stretch>
                    </p:blipFill>
                    <p:spPr>
                      <a:xfrm>
                        <a:off x="6038850" y="3321050"/>
                        <a:ext cx="114300" cy="215900"/>
                      </a:xfrm>
                      <a:prstGeom prst="rect">
                        <a:avLst/>
                      </a:prstGeom>
                    </p:spPr>
                  </p:pic>
                </p:oleObj>
              </mc:Fallback>
            </mc:AlternateContent>
          </a:graphicData>
        </a:graphic>
      </p:graphicFrame>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ISPRING_PRESENTATION_TITLE" val="蓝色大气简约答辩类PPT模板"/>
  <p:tag name="KSO_WPP_MARK_KEY" val="ec41ab2b-0f8e-4860-b33d-019bf45ea637"/>
  <p:tag name="COMMONDATA" val="eyJoZGlkIjoiYTU4NjlkNGI1MjY3OTgyYTVlZTQyMGE3ZGUxZTI1NjMifQ=="/>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
      <a:majorFont>
        <a:latin typeface="Calibri Light"/>
        <a:ea typeface="微软雅黑"/>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11197</Words>
  <Application>WPS 演示</Application>
  <PresentationFormat>宽屏</PresentationFormat>
  <Paragraphs>500</Paragraphs>
  <Slides>26</Slides>
  <Notes>27</Notes>
  <HiddenSlides>3</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13</vt:i4>
      </vt:variant>
      <vt:variant>
        <vt:lpstr>幻灯片标题</vt:lpstr>
      </vt:variant>
      <vt:variant>
        <vt:i4>26</vt:i4>
      </vt:variant>
    </vt:vector>
  </HeadingPairs>
  <TitlesOfParts>
    <vt:vector size="54" baseType="lpstr">
      <vt:lpstr>Arial</vt:lpstr>
      <vt:lpstr>宋体</vt:lpstr>
      <vt:lpstr>Wingdings</vt:lpstr>
      <vt:lpstr>微软雅黑 Light</vt:lpstr>
      <vt:lpstr>华文楷体</vt:lpstr>
      <vt:lpstr>微软雅黑</vt:lpstr>
      <vt:lpstr>Calibri</vt:lpstr>
      <vt:lpstr>Cambria Math</vt:lpstr>
      <vt:lpstr>Times New Roman</vt:lpstr>
      <vt:lpstr>Arial Unicode MS</vt:lpstr>
      <vt:lpstr>Calibri Light</vt:lpstr>
      <vt:lpstr>等线</vt:lpstr>
      <vt:lpstr>Segoe UI</vt:lpstr>
      <vt:lpstr>楷体</vt:lpstr>
      <vt:lpstr>1_Office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蓝色大气简约答辩类PPT模板</dc:title>
  <dc:creator>Windows 用户</dc:creator>
  <cp:lastModifiedBy>MICHAELQIU</cp:lastModifiedBy>
  <cp:revision>197</cp:revision>
  <dcterms:created xsi:type="dcterms:W3CDTF">2018-09-30T02:27:00Z</dcterms:created>
  <dcterms:modified xsi:type="dcterms:W3CDTF">2023-05-29T03:28:05Z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FF4A86EE8931431AA5A8B5D145133B7C_13</vt:lpwstr>
  </property>
  <property fmtid="{D5CDD505-2E9C-101B-9397-08002B2CF9AE}" pid="3" name="KSOProductBuildVer">
    <vt:lpwstr>2052-11.1.0.14309</vt:lpwstr>
  </property>
</Properties>
</file>