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3BA56-6318-400F-9D8F-8CB786C6E0E6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3D1B9-6F8F-4699-BE54-F0F6983E6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18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3D1B9-6F8F-4699-BE54-F0F6983E6B7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446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>
                <a:solidFill>
                  <a:schemeClr val="tx1"/>
                </a:solidFill>
              </a:rPr>
              <a:t>Yelp Restaurant Photo </a:t>
            </a:r>
            <a:r>
              <a:rPr lang="en-GB" sz="4800" dirty="0" smtClean="0">
                <a:solidFill>
                  <a:schemeClr val="tx1"/>
                </a:solidFill>
              </a:rPr>
              <a:t>Classification</a:t>
            </a:r>
            <a:endParaRPr lang="en-GB" sz="115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934200" cy="1219200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Anna Rumyantseva &amp; Alex Chao</a:t>
            </a:r>
          </a:p>
          <a:p>
            <a:r>
              <a:rPr lang="en-GB" dirty="0" smtClean="0"/>
              <a:t>Springboard Data Science Intensive Workshop</a:t>
            </a:r>
          </a:p>
          <a:p>
            <a:r>
              <a:rPr lang="en-GB" dirty="0" smtClean="0"/>
              <a:t>Spring 2016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1143000" y="491836"/>
            <a:ext cx="6357600" cy="1800000"/>
            <a:chOff x="1143000" y="491836"/>
            <a:chExt cx="6357600" cy="1800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491836"/>
              <a:ext cx="2700000" cy="1800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615916"/>
              <a:ext cx="3303390" cy="756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0276" y="1510050"/>
              <a:ext cx="1908838" cy="68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2144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22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6781800" cy="1600200"/>
          </a:xfrm>
        </p:spPr>
        <p:txBody>
          <a:bodyPr anchor="ctr"/>
          <a:lstStyle/>
          <a:p>
            <a:r>
              <a:rPr lang="en-GB" dirty="0" smtClean="0"/>
              <a:t>Client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543800" cy="2590800"/>
          </a:xfrm>
        </p:spPr>
        <p:txBody>
          <a:bodyPr/>
          <a:lstStyle/>
          <a:p>
            <a:r>
              <a:rPr lang="en-GB" b="1" dirty="0"/>
              <a:t>Yelp</a:t>
            </a:r>
            <a:r>
              <a:rPr lang="en-GB" dirty="0"/>
              <a:t> is an American multinational corporation headquartered in San Francisco, California</a:t>
            </a:r>
            <a:r>
              <a:rPr lang="en-GB" dirty="0" smtClean="0"/>
              <a:t>.</a:t>
            </a:r>
          </a:p>
          <a:p>
            <a:r>
              <a:rPr lang="en-GB" b="1" dirty="0"/>
              <a:t>Yelp.com</a:t>
            </a:r>
            <a:r>
              <a:rPr lang="en-GB" dirty="0"/>
              <a:t> and the </a:t>
            </a:r>
            <a:r>
              <a:rPr lang="en-GB" b="1" dirty="0"/>
              <a:t>Yelp mobile app</a:t>
            </a:r>
            <a:r>
              <a:rPr lang="en-GB" dirty="0"/>
              <a:t>, which publish crowd-sourced reviews about local businesses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30782"/>
            <a:ext cx="6381090" cy="19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11018"/>
            <a:ext cx="189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6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6781800" cy="1600200"/>
          </a:xfrm>
        </p:spPr>
        <p:txBody>
          <a:bodyPr anchor="ctr"/>
          <a:lstStyle/>
          <a:p>
            <a:r>
              <a:rPr lang="en-GB" dirty="0" smtClean="0"/>
              <a:t>Review example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29" y="1905000"/>
            <a:ext cx="7149841" cy="41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11018"/>
            <a:ext cx="189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9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315200" cy="1600200"/>
          </a:xfrm>
        </p:spPr>
        <p:txBody>
          <a:bodyPr anchor="ctr"/>
          <a:lstStyle/>
          <a:p>
            <a:r>
              <a:rPr lang="en-GB" dirty="0" smtClean="0"/>
              <a:t>Task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467600" cy="38862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Currently</a:t>
            </a:r>
            <a:r>
              <a:rPr lang="en-GB" dirty="0"/>
              <a:t>, restaurant labels are manually selected by Yelp </a:t>
            </a:r>
            <a:r>
              <a:rPr lang="en-GB" dirty="0" smtClean="0"/>
              <a:t>users</a:t>
            </a:r>
          </a:p>
          <a:p>
            <a:r>
              <a:rPr lang="en-GB" dirty="0"/>
              <a:t>But Yelp’s users upload an enormous amount of photos every day alongside their written </a:t>
            </a:r>
            <a:r>
              <a:rPr lang="en-GB" dirty="0" smtClean="0"/>
              <a:t>reviews</a:t>
            </a:r>
          </a:p>
          <a:p>
            <a:r>
              <a:rPr lang="en-GB" dirty="0"/>
              <a:t>Selecting the labels is optional, leaving some restaurants un- or only partially-categorized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3200" b="1" u="sng" dirty="0" smtClean="0"/>
              <a:t>AIM</a:t>
            </a:r>
            <a:r>
              <a:rPr lang="en-GB" sz="3200" b="1" dirty="0" smtClean="0"/>
              <a:t>: build </a:t>
            </a:r>
            <a:r>
              <a:rPr lang="en-GB" sz="3200" b="1" dirty="0"/>
              <a:t>a model that automatically tags restaurants with multiple labels using </a:t>
            </a:r>
            <a:r>
              <a:rPr lang="en-GB" sz="3200" b="1" dirty="0" smtClean="0"/>
              <a:t>user-submitted </a:t>
            </a:r>
            <a:r>
              <a:rPr lang="en-GB" sz="3200" b="1" dirty="0"/>
              <a:t>photos</a:t>
            </a:r>
            <a:endParaRPr lang="en-GB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11018"/>
            <a:ext cx="189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1600200"/>
          </a:xfrm>
        </p:spPr>
        <p:txBody>
          <a:bodyPr anchor="ctr"/>
          <a:lstStyle/>
          <a:p>
            <a:r>
              <a:rPr lang="en-GB" dirty="0" smtClean="0"/>
              <a:t>Data 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000" y="1295400"/>
            <a:ext cx="7696200" cy="3886200"/>
          </a:xfrm>
        </p:spPr>
        <p:txBody>
          <a:bodyPr>
            <a:normAutofit/>
          </a:bodyPr>
          <a:lstStyle/>
          <a:p>
            <a:pPr lvl="0"/>
            <a:r>
              <a:rPr lang="en-GB" dirty="0" smtClean="0"/>
              <a:t>photos </a:t>
            </a:r>
            <a:r>
              <a:rPr lang="en-GB" dirty="0"/>
              <a:t>of the training set (235841 images; 6.64 GB)</a:t>
            </a:r>
          </a:p>
          <a:p>
            <a:pPr lvl="0"/>
            <a:r>
              <a:rPr lang="en-GB" dirty="0" smtClean="0"/>
              <a:t>photos </a:t>
            </a:r>
            <a:r>
              <a:rPr lang="en-GB" dirty="0"/>
              <a:t>of the test set (474304 images; 6.71 GB)</a:t>
            </a:r>
          </a:p>
          <a:p>
            <a:pPr lvl="0"/>
            <a:r>
              <a:rPr lang="en-GB" dirty="0" smtClean="0"/>
              <a:t>maps </a:t>
            </a:r>
            <a:r>
              <a:rPr lang="en-GB" dirty="0"/>
              <a:t>the photo id to business id</a:t>
            </a:r>
          </a:p>
          <a:p>
            <a:pPr lvl="0"/>
            <a:r>
              <a:rPr lang="en-GB" dirty="0" smtClean="0"/>
              <a:t>maps </a:t>
            </a:r>
            <a:r>
              <a:rPr lang="en-GB" dirty="0"/>
              <a:t>the photo id to business id</a:t>
            </a:r>
          </a:p>
          <a:p>
            <a:pPr lvl="0"/>
            <a:r>
              <a:rPr lang="en-GB" dirty="0" smtClean="0"/>
              <a:t>maps </a:t>
            </a:r>
            <a:r>
              <a:rPr lang="en-GB" dirty="0"/>
              <a:t>the business ids to their corresponding labels.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11018"/>
            <a:ext cx="189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7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6781800" cy="1600200"/>
          </a:xfrm>
        </p:spPr>
        <p:txBody>
          <a:bodyPr anchor="ctr"/>
          <a:lstStyle/>
          <a:p>
            <a:r>
              <a:rPr lang="en-GB" dirty="0" smtClean="0"/>
              <a:t>Restaurant labels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215318"/>
              </p:ext>
            </p:extLst>
          </p:nvPr>
        </p:nvGraphicFramePr>
        <p:xfrm>
          <a:off x="762000" y="1981200"/>
          <a:ext cx="7543800" cy="36793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800"/>
                <a:gridCol w="57150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 smtClean="0">
                          <a:effectLst/>
                        </a:rPr>
                        <a:t>Label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Description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>
                          <a:effectLst/>
                        </a:rPr>
                        <a:t>0</a:t>
                      </a:r>
                      <a:endParaRPr lang="en-GB" sz="16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 err="1">
                          <a:effectLst/>
                        </a:rPr>
                        <a:t>good_for_lunch</a:t>
                      </a:r>
                      <a:endParaRPr lang="en-GB" sz="16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>
                          <a:effectLst/>
                        </a:rPr>
                        <a:t>1</a:t>
                      </a:r>
                      <a:endParaRPr lang="en-GB" sz="16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 err="1">
                          <a:effectLst/>
                        </a:rPr>
                        <a:t>good_for_dinner</a:t>
                      </a:r>
                      <a:endParaRPr lang="en-GB" sz="18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>
                          <a:effectLst/>
                        </a:rPr>
                        <a:t>2</a:t>
                      </a:r>
                      <a:endParaRPr lang="en-GB" sz="16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 err="1">
                          <a:effectLst/>
                        </a:rPr>
                        <a:t>takes_reservations</a:t>
                      </a:r>
                      <a:endParaRPr lang="en-GB" sz="18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>
                          <a:effectLst/>
                        </a:rPr>
                        <a:t>3</a:t>
                      </a:r>
                      <a:endParaRPr lang="en-GB" sz="16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 err="1">
                          <a:effectLst/>
                        </a:rPr>
                        <a:t>outdoor_seating</a:t>
                      </a:r>
                      <a:endParaRPr lang="en-GB" sz="18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>
                          <a:effectLst/>
                        </a:rPr>
                        <a:t>4</a:t>
                      </a:r>
                      <a:endParaRPr lang="en-GB" sz="16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 err="1">
                          <a:effectLst/>
                        </a:rPr>
                        <a:t>restaurant_is_expensive</a:t>
                      </a:r>
                      <a:endParaRPr lang="en-GB" sz="18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>
                          <a:effectLst/>
                        </a:rPr>
                        <a:t>5</a:t>
                      </a:r>
                      <a:endParaRPr lang="en-GB" sz="16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 err="1">
                          <a:effectLst/>
                        </a:rPr>
                        <a:t>has_alcohol</a:t>
                      </a:r>
                      <a:endParaRPr lang="en-GB" sz="18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>
                          <a:effectLst/>
                        </a:rPr>
                        <a:t>6</a:t>
                      </a:r>
                      <a:endParaRPr lang="en-GB" sz="16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 err="1">
                          <a:effectLst/>
                        </a:rPr>
                        <a:t>has_table_service</a:t>
                      </a:r>
                      <a:endParaRPr lang="en-GB" sz="18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>
                          <a:effectLst/>
                        </a:rPr>
                        <a:t>7</a:t>
                      </a:r>
                      <a:endParaRPr lang="en-GB" sz="16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 err="1">
                          <a:effectLst/>
                        </a:rPr>
                        <a:t>ambience_is_classy</a:t>
                      </a:r>
                      <a:endParaRPr lang="en-GB" sz="18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>
                          <a:effectLst/>
                        </a:rPr>
                        <a:t>8</a:t>
                      </a:r>
                      <a:endParaRPr lang="en-GB" sz="16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400" spc="50" baseline="0" dirty="0" err="1">
                          <a:effectLst/>
                        </a:rPr>
                        <a:t>good_for_kids</a:t>
                      </a:r>
                      <a:endParaRPr lang="en-GB" sz="1800" kern="1400" spc="5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11018"/>
            <a:ext cx="189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6781800" cy="1600200"/>
          </a:xfrm>
        </p:spPr>
        <p:txBody>
          <a:bodyPr anchor="ctr"/>
          <a:lstStyle/>
          <a:p>
            <a:r>
              <a:rPr lang="en-GB" dirty="0" smtClean="0"/>
              <a:t>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133600"/>
            <a:ext cx="7543800" cy="38862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11018"/>
            <a:ext cx="189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26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162800" cy="16002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Convolutional Neural 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133600"/>
            <a:ext cx="7543800" cy="3886200"/>
          </a:xfrm>
        </p:spPr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11018"/>
            <a:ext cx="189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43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279" y="609600"/>
            <a:ext cx="6781800" cy="1600200"/>
          </a:xfrm>
        </p:spPr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28927"/>
            <a:ext cx="7543800" cy="3886200"/>
          </a:xfrm>
        </p:spPr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90800"/>
            <a:ext cx="6680501" cy="34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56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95</TotalTime>
  <Words>165</Words>
  <Application>Microsoft Office PowerPoint</Application>
  <PresentationFormat>On-screen Show (4:3)</PresentationFormat>
  <Paragraphs>44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NewsPrint</vt:lpstr>
      <vt:lpstr>Yelp Restaurant Photo Classification</vt:lpstr>
      <vt:lpstr>Client</vt:lpstr>
      <vt:lpstr>Review example</vt:lpstr>
      <vt:lpstr>Task overview</vt:lpstr>
      <vt:lpstr>Data set</vt:lpstr>
      <vt:lpstr>Restaurant labels</vt:lpstr>
      <vt:lpstr>Approach</vt:lpstr>
      <vt:lpstr>Convolutional Neural Networks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Restaurant Photo Classification</dc:title>
  <dc:creator>Anna</dc:creator>
  <cp:lastModifiedBy>Anna Rumyantseva</cp:lastModifiedBy>
  <cp:revision>16</cp:revision>
  <dcterms:created xsi:type="dcterms:W3CDTF">2006-08-16T00:00:00Z</dcterms:created>
  <dcterms:modified xsi:type="dcterms:W3CDTF">2016-04-26T10:00:12Z</dcterms:modified>
</cp:coreProperties>
</file>