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60" r:id="rId4"/>
    <p:sldId id="257" r:id="rId5"/>
    <p:sldId id="258" r:id="rId6"/>
    <p:sldId id="261" r:id="rId7"/>
    <p:sldId id="272" r:id="rId8"/>
    <p:sldId id="268" r:id="rId9"/>
    <p:sldId id="270" r:id="rId10"/>
    <p:sldId id="262" r:id="rId11"/>
    <p:sldId id="263" r:id="rId12"/>
    <p:sldId id="274" r:id="rId13"/>
    <p:sldId id="275" r:id="rId14"/>
    <p:sldId id="264" r:id="rId15"/>
    <p:sldId id="278" r:id="rId16"/>
    <p:sldId id="279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90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3BA56-6318-400F-9D8F-8CB786C6E0E6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D1B9-6F8F-4699-BE54-F0F6983E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D1B9-6F8F-4699-BE54-F0F6983E6B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4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6.jpeg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6.jpeg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>
                <a:solidFill>
                  <a:schemeClr val="tx1"/>
                </a:solidFill>
              </a:rPr>
              <a:t>Yelp Restaurant Photo </a:t>
            </a:r>
            <a:r>
              <a:rPr lang="en-GB" sz="4800" dirty="0" smtClean="0">
                <a:solidFill>
                  <a:schemeClr val="tx1"/>
                </a:solidFill>
              </a:rPr>
              <a:t>Classification</a:t>
            </a:r>
            <a:endParaRPr lang="en-GB" sz="115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934200" cy="12192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Anna </a:t>
            </a:r>
            <a:r>
              <a:rPr lang="en-GB" dirty="0" err="1" smtClean="0"/>
              <a:t>Rumyantseva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/>
              <a:t>Springboard </a:t>
            </a:r>
            <a:r>
              <a:rPr lang="en-GB" dirty="0" smtClean="0"/>
              <a:t>Data Science Intensive Workshop</a:t>
            </a:r>
          </a:p>
          <a:p>
            <a:r>
              <a:rPr lang="en-GB" dirty="0" smtClean="0"/>
              <a:t>Spring </a:t>
            </a:r>
            <a:r>
              <a:rPr lang="en-GB" dirty="0" smtClean="0"/>
              <a:t>2016</a:t>
            </a:r>
          </a:p>
          <a:p>
            <a:r>
              <a:rPr lang="en-GB" dirty="0" smtClean="0"/>
              <a:t>Mentor: Alex Chao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143000" y="491836"/>
            <a:ext cx="6357600" cy="1800000"/>
            <a:chOff x="1143000" y="491836"/>
            <a:chExt cx="6357600" cy="18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491836"/>
              <a:ext cx="2700000" cy="1800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615916"/>
              <a:ext cx="3303390" cy="756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276" y="1510050"/>
              <a:ext cx="1908838" cy="68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14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781800" cy="1600200"/>
          </a:xfrm>
        </p:spPr>
        <p:txBody>
          <a:bodyPr anchor="ctr"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543800" cy="38862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dirty="0" smtClean="0"/>
              <a:t>Implement transfer learning approach on Convolutional Neural Networks for image feature extraction</a:t>
            </a:r>
          </a:p>
          <a:p>
            <a:pPr marL="457200" indent="-457200">
              <a:buAutoNum type="arabicPeriod"/>
            </a:pPr>
            <a:r>
              <a:rPr lang="en-GB" dirty="0" smtClean="0"/>
              <a:t>Create mean feature vector for each business id (dealing with </a:t>
            </a:r>
            <a:r>
              <a:rPr lang="en-GB" b="1" dirty="0" smtClean="0"/>
              <a:t>the multi-instance aspect</a:t>
            </a:r>
            <a:r>
              <a:rPr lang="en-GB" dirty="0" smtClean="0"/>
              <a:t> of the problem)</a:t>
            </a:r>
          </a:p>
          <a:p>
            <a:pPr marL="457200" indent="-457200">
              <a:buAutoNum type="arabicPeriod"/>
            </a:pPr>
            <a:r>
              <a:rPr lang="en-GB" dirty="0" smtClean="0"/>
              <a:t>Train One vs Rest classifier on top of several supervised learning </a:t>
            </a:r>
            <a:r>
              <a:rPr lang="en-GB" dirty="0"/>
              <a:t>models (dealing with </a:t>
            </a:r>
            <a:r>
              <a:rPr lang="en-GB" b="1" dirty="0"/>
              <a:t>the </a:t>
            </a:r>
            <a:r>
              <a:rPr lang="en-GB" b="1" dirty="0" smtClean="0"/>
              <a:t>multi-class </a:t>
            </a:r>
            <a:r>
              <a:rPr lang="en-GB" b="1" dirty="0"/>
              <a:t>aspect</a:t>
            </a:r>
            <a:r>
              <a:rPr lang="en-GB" dirty="0"/>
              <a:t> of the problem)  </a:t>
            </a:r>
            <a:endParaRPr lang="en-GB" dirty="0" smtClean="0"/>
          </a:p>
          <a:p>
            <a:pPr marL="457200" indent="-457200">
              <a:buAutoNum type="arabicPeriod"/>
            </a:pPr>
            <a:r>
              <a:rPr lang="en-GB" dirty="0" smtClean="0"/>
              <a:t>Try ensemble models for improvement of prediction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2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162800" cy="1600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Convolutional Neural </a:t>
            </a:r>
            <a:r>
              <a:rPr lang="en-GB" dirty="0" smtClean="0"/>
              <a:t>Networks (CNN)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446153"/>
            <a:ext cx="7882395" cy="3886200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very powerful </a:t>
            </a:r>
            <a:r>
              <a:rPr lang="en-GB" dirty="0" smtClean="0"/>
              <a:t>deep learning technique in computer vision (fast and works well)</a:t>
            </a:r>
          </a:p>
          <a:p>
            <a:r>
              <a:rPr lang="en-GB" dirty="0" smtClean="0"/>
              <a:t>CNN takes image as </a:t>
            </a:r>
            <a:r>
              <a:rPr lang="en-GB" dirty="0"/>
              <a:t>an input </a:t>
            </a:r>
            <a:endParaRPr lang="en-GB" dirty="0" smtClean="0"/>
          </a:p>
          <a:p>
            <a:r>
              <a:rPr lang="en-GB" dirty="0" smtClean="0"/>
              <a:t>“Neurons” are organized </a:t>
            </a:r>
            <a:r>
              <a:rPr lang="en-GB" dirty="0"/>
              <a:t>in three </a:t>
            </a:r>
            <a:r>
              <a:rPr lang="en-GB" dirty="0" smtClean="0"/>
              <a:t>dimensions</a:t>
            </a:r>
          </a:p>
          <a:p>
            <a:r>
              <a:rPr lang="en-GB" b="1" dirty="0" smtClean="0"/>
              <a:t>Pre-trained CNNs can be used as an image feature extractor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  <p:pic>
        <p:nvPicPr>
          <p:cNvPr id="2050" name="Picture 2" descr="http://karpathy.github.io/assets/selfie/usefu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32"/>
          <a:stretch/>
        </p:blipFill>
        <p:spPr bwMode="auto">
          <a:xfrm>
            <a:off x="381000" y="5203818"/>
            <a:ext cx="8226742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7652" y="4834486"/>
            <a:ext cx="362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image going through a CNN…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073323" y="6594917"/>
            <a:ext cx="509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From http://karpathy.github.io/2015/10/25/selfie/</a:t>
            </a:r>
          </a:p>
        </p:txBody>
      </p:sp>
    </p:spTree>
    <p:extLst>
      <p:ext uri="{BB962C8B-B14F-4D97-AF65-F5344CB8AC3E}">
        <p14:creationId xmlns:p14="http://schemas.microsoft.com/office/powerpoint/2010/main" val="142394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162800" cy="1600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Convolutional Neural </a:t>
            </a:r>
            <a:r>
              <a:rPr lang="en-GB" dirty="0" smtClean="0"/>
              <a:t>Networks (CNN)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  <p:pic>
        <p:nvPicPr>
          <p:cNvPr id="3074" name="Picture 2" descr="http://personal.ie.cuhk.edu.hk/~ccloy/project_target_code/images/fig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4" y="2743200"/>
            <a:ext cx="7322636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22397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CNN architecture example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6324600" y="2778000"/>
            <a:ext cx="178415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086600" y="4759200"/>
            <a:ext cx="0" cy="65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5410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Outcome from this layers can be used as an image feature vector (CNN code)!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152400" y="541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from Deep </a:t>
            </a:r>
            <a:r>
              <a:rPr lang="en-GB" sz="1200" dirty="0"/>
              <a:t>Representation Learning with Target Coding </a:t>
            </a:r>
          </a:p>
          <a:p>
            <a:r>
              <a:rPr lang="en-GB" sz="1200" dirty="0"/>
              <a:t>S. Yang, P. Luo, C. C. Loy, K. W. Shum, X. Tang </a:t>
            </a:r>
          </a:p>
          <a:p>
            <a:r>
              <a:rPr lang="en-GB" sz="1200" dirty="0"/>
              <a:t>in Proceedings of AAAI Conference on Artificial Intelligence, 2015 </a:t>
            </a:r>
          </a:p>
        </p:txBody>
      </p:sp>
    </p:spTree>
    <p:extLst>
      <p:ext uri="{BB962C8B-B14F-4D97-AF65-F5344CB8AC3E}">
        <p14:creationId xmlns:p14="http://schemas.microsoft.com/office/powerpoint/2010/main" val="10087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172200" cy="1600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Pre-trained CNN used in the project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41204"/>
            <a:ext cx="1890000" cy="12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6014" y="1910120"/>
            <a:ext cx="794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/>
          </a:p>
          <a:p>
            <a:r>
              <a:rPr lang="en-GB" b="1" dirty="0"/>
              <a:t>Visual Geometry </a:t>
            </a:r>
            <a:r>
              <a:rPr lang="en-GB" b="1" dirty="0" smtClean="0"/>
              <a:t>Group (VGG) CNN model </a:t>
            </a:r>
            <a:r>
              <a:rPr lang="en-GB" b="1" dirty="0"/>
              <a:t>developed by Karen </a:t>
            </a:r>
            <a:r>
              <a:rPr lang="en-GB" b="1" dirty="0" err="1"/>
              <a:t>Simonyan</a:t>
            </a:r>
            <a:r>
              <a:rPr lang="en-GB" b="1" dirty="0"/>
              <a:t> and Andrew Zisserman</a:t>
            </a:r>
            <a:r>
              <a:rPr lang="en-GB" dirty="0"/>
              <a:t> </a:t>
            </a:r>
            <a:r>
              <a:rPr lang="en-GB" dirty="0"/>
              <a:t> </a:t>
            </a:r>
            <a:r>
              <a:rPr lang="en-GB" b="1" dirty="0"/>
              <a:t>(http://www.robots.ox.ac.uk/~vgg/research/very_deep/)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9718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Trained </a:t>
            </a:r>
            <a:r>
              <a:rPr lang="en-GB" dirty="0"/>
              <a:t>on the ImageNet data set (1.2 million images with 1000 categories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Runner-up </a:t>
            </a:r>
            <a:r>
              <a:rPr lang="en-GB" dirty="0"/>
              <a:t>for the Large Scale Visual Recognition Challenge </a:t>
            </a:r>
            <a:r>
              <a:rPr lang="en-GB" dirty="0" smtClean="0"/>
              <a:t>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VGG </a:t>
            </a:r>
            <a:r>
              <a:rPr lang="en-GB" dirty="0" err="1"/>
              <a:t>ConvNet</a:t>
            </a:r>
            <a:r>
              <a:rPr lang="en-GB" dirty="0"/>
              <a:t> features </a:t>
            </a:r>
            <a:r>
              <a:rPr lang="en-GB" dirty="0" smtClean="0"/>
              <a:t>perform well </a:t>
            </a:r>
            <a:r>
              <a:rPr lang="en-GB" dirty="0"/>
              <a:t>in multiple transfer learning tasks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14800"/>
            <a:ext cx="6264000" cy="235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2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279" y="609600"/>
            <a:ext cx="6781800" cy="1600200"/>
          </a:xfrm>
        </p:spPr>
        <p:txBody>
          <a:bodyPr>
            <a:noAutofit/>
          </a:bodyPr>
          <a:lstStyle/>
          <a:p>
            <a:r>
              <a:rPr lang="en-GB" sz="4000" dirty="0" smtClean="0"/>
              <a:t>If you run Yelp images through VGG CNN model and get scores…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9" y="2209800"/>
            <a:ext cx="6680501" cy="349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57018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of them are food related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15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278" y="388105"/>
            <a:ext cx="7482321" cy="1265188"/>
          </a:xfrm>
        </p:spPr>
        <p:txBody>
          <a:bodyPr>
            <a:noAutofit/>
          </a:bodyPr>
          <a:lstStyle/>
          <a:p>
            <a:r>
              <a:rPr lang="en-GB" sz="4800" dirty="0" smtClean="0"/>
              <a:t>Extracting features from CNN</a:t>
            </a:r>
            <a:endParaRPr lang="en-GB" sz="4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29" y="2743200"/>
            <a:ext cx="864000" cy="64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8" y="3405191"/>
            <a:ext cx="864000" cy="6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29" y="4130473"/>
            <a:ext cx="864000" cy="64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8" y="4838298"/>
            <a:ext cx="864000" cy="64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2438400"/>
            <a:ext cx="16002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1981200" y="4114749"/>
            <a:ext cx="521329" cy="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02529" y="3422597"/>
            <a:ext cx="1676400" cy="1447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VGG CNN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31238" y="4121308"/>
            <a:ext cx="669020" cy="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00258" y="2819349"/>
            <a:ext cx="16002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814558" y="302149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CNN code 1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814558" y="358840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CNN code 2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808771" y="41553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CNN code 3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793338" y="46975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CNN code 4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81000" y="2895600"/>
            <a:ext cx="3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04149" y="3597213"/>
            <a:ext cx="3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417044" y="4265872"/>
            <a:ext cx="3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17044" y="4996934"/>
            <a:ext cx="3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cxnSp>
        <p:nvCxnSpPr>
          <p:cNvPr id="31" name="Straight Arrow Connector 30"/>
          <p:cNvCxnSpPr>
            <a:stCxn id="19" idx="3"/>
          </p:cNvCxnSpPr>
          <p:nvPr/>
        </p:nvCxnSpPr>
        <p:spPr>
          <a:xfrm>
            <a:off x="6300458" y="4114749"/>
            <a:ext cx="633742" cy="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42371" y="3388309"/>
            <a:ext cx="1676400" cy="1447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Mean CNN code for a business id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1750793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Photos corresponding to a business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57" y="0"/>
            <a:ext cx="6781800" cy="1600200"/>
          </a:xfrm>
        </p:spPr>
        <p:txBody>
          <a:bodyPr>
            <a:noAutofit/>
          </a:bodyPr>
          <a:lstStyle/>
          <a:p>
            <a:r>
              <a:rPr lang="en-GB" sz="4800" dirty="0" smtClean="0"/>
              <a:t>Multi-class classification</a:t>
            </a:r>
            <a:endParaRPr lang="en-GB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514600"/>
            <a:ext cx="70762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 smtClean="0"/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 smtClean="0"/>
              <a:t>Support Vector Classifier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 smtClean="0"/>
              <a:t>Decision Tree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 smtClean="0"/>
              <a:t>K Nearest Neighbour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 smtClean="0"/>
              <a:t>Gaussian Naïve Bayes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331481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plus</a:t>
            </a:r>
            <a:endParaRPr lang="en-GB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160929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One vs Rest Classifier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99243" y="535259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PCA decomposition on 100 components was applied </a:t>
            </a:r>
          </a:p>
          <a:p>
            <a:r>
              <a:rPr lang="en-GB" dirty="0" smtClean="0"/>
              <a:t>(better performance and faster model training)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65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0260"/>
            <a:ext cx="7010400" cy="1600200"/>
          </a:xfrm>
        </p:spPr>
        <p:txBody>
          <a:bodyPr>
            <a:noAutofit/>
          </a:bodyPr>
          <a:lstStyle/>
          <a:p>
            <a:r>
              <a:rPr lang="en-GB" sz="4800" dirty="0" smtClean="0"/>
              <a:t>Multi-class classification: results on cross validation</a:t>
            </a:r>
            <a:endParaRPr lang="en-GB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154"/>
              </p:ext>
            </p:extLst>
          </p:nvPr>
        </p:nvGraphicFramePr>
        <p:xfrm>
          <a:off x="1524000" y="2362200"/>
          <a:ext cx="5486400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Classifier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Mean </a:t>
                      </a:r>
                      <a:r>
                        <a:rPr lang="en-GB" sz="1800" dirty="0" smtClean="0">
                          <a:effectLst/>
                        </a:rPr>
                        <a:t>f-score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Logistic Regression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0.82818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Support Vector Classifier</a:t>
                      </a:r>
                      <a:endParaRPr lang="en-GB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0.83254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Decision Tree</a:t>
                      </a:r>
                      <a:endParaRPr lang="en-GB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0.77096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K Nearest Neighbour</a:t>
                      </a:r>
                      <a:endParaRPr lang="en-GB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0.80608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Gaussian Naïve Bayes</a:t>
                      </a:r>
                      <a:endParaRPr lang="en-GB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0.694705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5410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K-fold cross validation using 5 folds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19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010400" cy="1600200"/>
          </a:xfrm>
        </p:spPr>
        <p:txBody>
          <a:bodyPr>
            <a:noAutofit/>
          </a:bodyPr>
          <a:lstStyle/>
          <a:p>
            <a:r>
              <a:rPr lang="en-GB" sz="4800" dirty="0" smtClean="0"/>
              <a:t>Ensemble learning:</a:t>
            </a:r>
            <a:br>
              <a:rPr lang="en-GB" sz="4800" dirty="0" smtClean="0"/>
            </a:br>
            <a:r>
              <a:rPr lang="en-GB" sz="4800" dirty="0" smtClean="0"/>
              <a:t>Approach 1</a:t>
            </a:r>
            <a:endParaRPr lang="en-GB" sz="4800" dirty="0"/>
          </a:p>
        </p:txBody>
      </p:sp>
      <p:sp>
        <p:nvSpPr>
          <p:cNvPr id="5" name="Rectangle 4"/>
          <p:cNvSpPr/>
          <p:nvPr/>
        </p:nvSpPr>
        <p:spPr>
          <a:xfrm>
            <a:off x="206620" y="2438400"/>
            <a:ext cx="1440000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31915" y="2450574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57210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718505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543800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93810" y="2762934"/>
            <a:ext cx="126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Logistic Regression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7105" y="2636609"/>
            <a:ext cx="126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Support Vector Classifier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44400" y="2762934"/>
            <a:ext cx="126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Decision tree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5810" y="2762934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K Nearest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Neighbour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79184" y="2762933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Gaussian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Naïve Bayes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926620" y="3734400"/>
            <a:ext cx="1978686" cy="9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69915" y="3755620"/>
            <a:ext cx="750650" cy="86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77210" y="3755620"/>
            <a:ext cx="7716" cy="82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772827" y="3733799"/>
            <a:ext cx="706612" cy="84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85838" y="3755620"/>
            <a:ext cx="1436897" cy="9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971800" y="5029800"/>
            <a:ext cx="3657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423972" y="5156512"/>
            <a:ext cx="284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Vote!</a:t>
            </a:r>
            <a:endParaRPr lang="en-GB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32958" y="4702481"/>
            <a:ext cx="456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Ensemble all predictions and do majority vote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842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010400" cy="1600200"/>
          </a:xfrm>
        </p:spPr>
        <p:txBody>
          <a:bodyPr>
            <a:noAutofit/>
          </a:bodyPr>
          <a:lstStyle/>
          <a:p>
            <a:r>
              <a:rPr lang="en-GB" sz="4800" dirty="0" smtClean="0"/>
              <a:t>Ensemble learning:</a:t>
            </a:r>
            <a:br>
              <a:rPr lang="en-GB" sz="4800" dirty="0" smtClean="0"/>
            </a:br>
            <a:r>
              <a:rPr lang="en-GB" sz="4800" dirty="0" smtClean="0"/>
              <a:t>Approach 2</a:t>
            </a:r>
            <a:endParaRPr lang="en-GB" sz="4800" dirty="0"/>
          </a:p>
        </p:txBody>
      </p:sp>
      <p:sp>
        <p:nvSpPr>
          <p:cNvPr id="5" name="Rectangle 4"/>
          <p:cNvSpPr/>
          <p:nvPr/>
        </p:nvSpPr>
        <p:spPr>
          <a:xfrm>
            <a:off x="206620" y="2438400"/>
            <a:ext cx="1440000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31915" y="2450574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57210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718505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543800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93810" y="2762934"/>
            <a:ext cx="126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Logistic Regression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7105" y="2636609"/>
            <a:ext cx="126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Support Vector Classifier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44400" y="2762934"/>
            <a:ext cx="126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Decision tree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5810" y="2762934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K Nearest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Neighbour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79184" y="2762933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Gaussian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Naïve Bayes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926620" y="3734400"/>
            <a:ext cx="1978686" cy="9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69915" y="3755620"/>
            <a:ext cx="750650" cy="86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77210" y="3755620"/>
            <a:ext cx="7716" cy="82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772827" y="3733799"/>
            <a:ext cx="706612" cy="84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85838" y="3755620"/>
            <a:ext cx="1436897" cy="9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971800" y="5029800"/>
            <a:ext cx="3657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423972" y="5156512"/>
            <a:ext cx="284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Vote!</a:t>
            </a:r>
            <a:endParaRPr lang="en-GB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32958" y="4702481"/>
            <a:ext cx="456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Ensemble all predictions and do weighted vote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031915" y="4038600"/>
            <a:ext cx="6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238964" y="3971341"/>
            <a:ext cx="6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595050" y="3947227"/>
            <a:ext cx="6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142872" y="4049643"/>
            <a:ext cx="6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97544" y="4234309"/>
            <a:ext cx="6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53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781800" cy="1600200"/>
          </a:xfrm>
        </p:spPr>
        <p:txBody>
          <a:bodyPr anchor="ctr"/>
          <a:lstStyle/>
          <a:p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2590800"/>
          </a:xfrm>
        </p:spPr>
        <p:txBody>
          <a:bodyPr/>
          <a:lstStyle/>
          <a:p>
            <a:r>
              <a:rPr lang="en-GB" b="1" dirty="0"/>
              <a:t>Yelp</a:t>
            </a:r>
            <a:r>
              <a:rPr lang="en-GB" dirty="0"/>
              <a:t> is an American multinational corporation headquartered in San Francisco, California</a:t>
            </a:r>
            <a:r>
              <a:rPr lang="en-GB" dirty="0" smtClean="0"/>
              <a:t>.</a:t>
            </a:r>
          </a:p>
          <a:p>
            <a:r>
              <a:rPr lang="en-GB" b="1" dirty="0"/>
              <a:t>Yelp.com</a:t>
            </a:r>
            <a:r>
              <a:rPr lang="en-GB" dirty="0"/>
              <a:t> and the </a:t>
            </a:r>
            <a:r>
              <a:rPr lang="en-GB" b="1" dirty="0"/>
              <a:t>Yelp mobile app</a:t>
            </a:r>
            <a:r>
              <a:rPr lang="en-GB" dirty="0"/>
              <a:t>, which publish crowd-sourced reviews about local businesses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30782"/>
            <a:ext cx="638109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64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010400" cy="1600200"/>
          </a:xfrm>
        </p:spPr>
        <p:txBody>
          <a:bodyPr>
            <a:noAutofit/>
          </a:bodyPr>
          <a:lstStyle/>
          <a:p>
            <a:r>
              <a:rPr lang="en-GB" sz="4800" dirty="0" smtClean="0"/>
              <a:t>Ensemble learning:</a:t>
            </a:r>
            <a:br>
              <a:rPr lang="en-GB" sz="4800" dirty="0" smtClean="0"/>
            </a:br>
            <a:r>
              <a:rPr lang="en-GB" sz="4800" dirty="0" smtClean="0"/>
              <a:t>Approach 3</a:t>
            </a:r>
            <a:endParaRPr lang="en-GB" sz="4800" dirty="0"/>
          </a:p>
        </p:txBody>
      </p:sp>
      <p:sp>
        <p:nvSpPr>
          <p:cNvPr id="5" name="Rectangle 4"/>
          <p:cNvSpPr/>
          <p:nvPr/>
        </p:nvSpPr>
        <p:spPr>
          <a:xfrm>
            <a:off x="206620" y="2438400"/>
            <a:ext cx="1440000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31915" y="2450574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57210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718505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543800" y="2438400"/>
            <a:ext cx="1440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93810" y="2762934"/>
            <a:ext cx="126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Logistic Regression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7105" y="2636609"/>
            <a:ext cx="126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Support Vector Classifier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44400" y="2762934"/>
            <a:ext cx="126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Decision tree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5810" y="2762934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K Nearest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Neighbour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79184" y="2762933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Gaussian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Naïve Bayes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926620" y="3734400"/>
            <a:ext cx="1978686" cy="9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69915" y="3755620"/>
            <a:ext cx="750650" cy="86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77210" y="3755620"/>
            <a:ext cx="7716" cy="82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772827" y="3733799"/>
            <a:ext cx="706612" cy="84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85838" y="3755620"/>
            <a:ext cx="1436897" cy="9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28800" y="5029800"/>
            <a:ext cx="5943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731380" y="5156512"/>
            <a:ext cx="6041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Train Logistic Regression</a:t>
            </a:r>
            <a:endParaRPr lang="en-GB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219200" y="470248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Ensemble all predictions and train a Logistic Regression on top of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05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11" y="479482"/>
            <a:ext cx="6781800" cy="1600200"/>
          </a:xfrm>
        </p:spPr>
        <p:txBody>
          <a:bodyPr>
            <a:noAutofit/>
          </a:bodyPr>
          <a:lstStyle/>
          <a:p>
            <a:r>
              <a:rPr lang="en-GB" sz="4800" dirty="0" smtClean="0"/>
              <a:t>Results on the </a:t>
            </a:r>
            <a:r>
              <a:rPr lang="en-GB" sz="4800" dirty="0" err="1" smtClean="0"/>
              <a:t>Kaggle</a:t>
            </a:r>
            <a:r>
              <a:rPr lang="en-GB" sz="4800" dirty="0" smtClean="0"/>
              <a:t> </a:t>
            </a:r>
            <a:r>
              <a:rPr lang="en-GB" sz="4800" dirty="0" err="1" smtClean="0"/>
              <a:t>leaderboard</a:t>
            </a:r>
            <a:endParaRPr lang="en-GB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06132"/>
              </p:ext>
            </p:extLst>
          </p:nvPr>
        </p:nvGraphicFramePr>
        <p:xfrm>
          <a:off x="704379" y="2209800"/>
          <a:ext cx="7543800" cy="3139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4200"/>
                <a:gridCol w="1905000"/>
                <a:gridCol w="2514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Model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f-score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Place on </a:t>
                      </a:r>
                      <a:r>
                        <a:rPr lang="en-GB" sz="2400">
                          <a:effectLst/>
                        </a:rPr>
                        <a:t>the </a:t>
                      </a:r>
                      <a:r>
                        <a:rPr lang="en-GB" sz="2400" smtClean="0">
                          <a:effectLst/>
                        </a:rPr>
                        <a:t>leaderboard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Logistic Regression </a:t>
                      </a:r>
                      <a:r>
                        <a:rPr lang="en-GB" sz="1600" dirty="0" smtClean="0">
                          <a:effectLst/>
                        </a:rPr>
                        <a:t>Classifier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0.80184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95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Support Vector Classifier </a:t>
                      </a:r>
                      <a:endParaRPr lang="en-GB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</a:rPr>
                        <a:t>(</a:t>
                      </a:r>
                      <a:r>
                        <a:rPr lang="en-GB" sz="1600" dirty="0" err="1">
                          <a:effectLst/>
                        </a:rPr>
                        <a:t>rbf</a:t>
                      </a:r>
                      <a:r>
                        <a:rPr lang="en-GB" sz="1600" dirty="0">
                          <a:effectLst/>
                        </a:rPr>
                        <a:t> kernel)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0.80957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76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Ensemble Learning based on majority vote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0.74898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146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Ensemble Learning based on weighted vote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0.62099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280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Ensemble learning stacked with Logistic Regression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0.80538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86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715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Support Vector Classifier performed better then the ensemble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580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ctr">
            <a:normAutofit fontScale="90000"/>
          </a:bodyPr>
          <a:lstStyle/>
          <a:p>
            <a:r>
              <a:rPr lang="en-GB" dirty="0" smtClean="0"/>
              <a:t>Trying the prediction model on my photos</a:t>
            </a:r>
            <a:endParaRPr lang="en-GB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2233196"/>
            <a:ext cx="742708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Beers in a bar in New Orleans: </a:t>
            </a:r>
            <a:r>
              <a:rPr kumimoji="0" lang="en-GB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good for lunch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GB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 alcohol</a:t>
            </a:r>
            <a:endParaRPr kumimoji="0" lang="en-GB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30" y="2743200"/>
            <a:ext cx="5236339" cy="39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517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ctr">
            <a:normAutofit fontScale="90000"/>
          </a:bodyPr>
          <a:lstStyle/>
          <a:p>
            <a:r>
              <a:rPr lang="en-GB" dirty="0" smtClean="0"/>
              <a:t>Trying the prediction model on my photos</a:t>
            </a:r>
            <a:endParaRPr lang="en-GB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3154" y="2174684"/>
            <a:ext cx="84760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Having coffee in Cafe du Monde in New Orleans: </a:t>
            </a:r>
            <a:r>
              <a:rPr lang="en-GB" alt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good for lunch, good for kids</a:t>
            </a:r>
            <a:endParaRPr kumimoji="0" lang="en-GB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87333"/>
            <a:ext cx="5467441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7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ctr">
            <a:normAutofit fontScale="90000"/>
          </a:bodyPr>
          <a:lstStyle/>
          <a:p>
            <a:r>
              <a:rPr lang="en-GB" dirty="0" smtClean="0"/>
              <a:t>Trying the prediction model on my photos</a:t>
            </a:r>
            <a:endParaRPr lang="en-GB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01277" y="2971800"/>
            <a:ext cx="42850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Fancy </a:t>
            </a:r>
            <a:r>
              <a:rPr lang="en-GB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dinner with a friend: </a:t>
            </a:r>
            <a:endParaRPr lang="en-GB" altLang="en-US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good </a:t>
            </a:r>
            <a:r>
              <a:rPr lang="en-GB" alt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for dinner, </a:t>
            </a:r>
            <a:endParaRPr lang="en-GB" altLang="en-US" sz="20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takes </a:t>
            </a:r>
            <a:r>
              <a:rPr lang="en-GB" alt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reservations, </a:t>
            </a:r>
            <a:endParaRPr lang="en-GB" altLang="en-US" sz="20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restaurant </a:t>
            </a:r>
            <a:r>
              <a:rPr lang="en-GB" alt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is expensive, </a:t>
            </a:r>
            <a:endParaRPr lang="en-GB" altLang="en-US" sz="20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has </a:t>
            </a:r>
            <a:r>
              <a:rPr lang="en-GB" alt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alcohol, </a:t>
            </a:r>
            <a:endParaRPr lang="en-GB" altLang="en-US" sz="20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has </a:t>
            </a:r>
            <a:r>
              <a:rPr lang="en-GB" alt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table service</a:t>
            </a:r>
            <a:endParaRPr kumimoji="0" lang="en-GB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4796" y="2551341"/>
            <a:ext cx="4609786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3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ctr">
            <a:normAutofit fontScale="90000"/>
          </a:bodyPr>
          <a:lstStyle/>
          <a:p>
            <a:r>
              <a:rPr lang="en-GB" dirty="0" smtClean="0"/>
              <a:t>Trying the prediction model on my photos</a:t>
            </a:r>
            <a:endParaRPr lang="en-GB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01277" y="3587353"/>
            <a:ext cx="42850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/>
              <a:t>Beer in a street café in Spain: </a:t>
            </a:r>
            <a:endParaRPr lang="en-GB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 smtClean="0"/>
              <a:t>has </a:t>
            </a:r>
            <a:r>
              <a:rPr lang="en-GB" sz="2000" b="1" dirty="0"/>
              <a:t>alcohol, has table services</a:t>
            </a:r>
            <a:endParaRPr kumimoji="0" lang="en-GB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07" y="2286000"/>
            <a:ext cx="4801870" cy="35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69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GB" dirty="0" smtClean="0"/>
              <a:t>Final remarks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133600"/>
            <a:ext cx="708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Classification </a:t>
            </a:r>
            <a:r>
              <a:rPr lang="en-GB" dirty="0"/>
              <a:t>of images using the outcome just from one CNN model results in relatively good f-score (~</a:t>
            </a:r>
            <a:r>
              <a:rPr lang="en-GB" dirty="0" smtClean="0"/>
              <a:t>0.81)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Simple </a:t>
            </a:r>
            <a:r>
              <a:rPr lang="en-GB" dirty="0"/>
              <a:t>model (SVC classifier) outperformed the ensemble models.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76</a:t>
            </a:r>
            <a:r>
              <a:rPr lang="en-GB" baseline="30000" dirty="0" smtClean="0"/>
              <a:t>th</a:t>
            </a:r>
            <a:r>
              <a:rPr lang="en-GB" dirty="0" smtClean="0"/>
              <a:t> place on the </a:t>
            </a:r>
            <a:r>
              <a:rPr lang="en-GB" dirty="0" err="1" smtClean="0"/>
              <a:t>Kaggle</a:t>
            </a:r>
            <a:r>
              <a:rPr lang="en-GB" dirty="0" smtClean="0"/>
              <a:t> </a:t>
            </a:r>
            <a:r>
              <a:rPr lang="en-GB" dirty="0" err="1" smtClean="0"/>
              <a:t>leaderboard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Further </a:t>
            </a:r>
            <a:r>
              <a:rPr lang="en-GB" dirty="0"/>
              <a:t>improvements in the model performance can be achieved by advanced feature </a:t>
            </a:r>
            <a:r>
              <a:rPr lang="en-GB" dirty="0" smtClean="0"/>
              <a:t>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model gives sensible labels for my photos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72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781800" cy="1600200"/>
          </a:xfrm>
        </p:spPr>
        <p:txBody>
          <a:bodyPr anchor="ctr"/>
          <a:lstStyle/>
          <a:p>
            <a:r>
              <a:rPr lang="en-GB" dirty="0" smtClean="0"/>
              <a:t>Review example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29" y="1905000"/>
            <a:ext cx="7149841" cy="41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9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315200" cy="1600200"/>
          </a:xfrm>
        </p:spPr>
        <p:txBody>
          <a:bodyPr anchor="ctr"/>
          <a:lstStyle/>
          <a:p>
            <a:r>
              <a:rPr lang="en-GB" dirty="0" smtClean="0"/>
              <a:t>Task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467600" cy="38862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Currently</a:t>
            </a:r>
            <a:r>
              <a:rPr lang="en-GB" dirty="0"/>
              <a:t>, restaurant labels are manually selected by Yelp </a:t>
            </a:r>
            <a:r>
              <a:rPr lang="en-GB" dirty="0" smtClean="0"/>
              <a:t>users</a:t>
            </a:r>
          </a:p>
          <a:p>
            <a:r>
              <a:rPr lang="en-GB" dirty="0"/>
              <a:t>But Yelp’s users upload an enormous amount of photos every day alongside their written </a:t>
            </a:r>
            <a:r>
              <a:rPr lang="en-GB" dirty="0" smtClean="0"/>
              <a:t>reviews</a:t>
            </a:r>
          </a:p>
          <a:p>
            <a:r>
              <a:rPr lang="en-GB" dirty="0"/>
              <a:t>Selecting the labels is optional, leaving some restaurants un- or only partially-categorized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3200" b="1" u="sng" dirty="0" smtClean="0"/>
              <a:t>AIM</a:t>
            </a:r>
            <a:r>
              <a:rPr lang="en-GB" sz="3200" b="1" dirty="0" smtClean="0"/>
              <a:t>: build </a:t>
            </a:r>
            <a:r>
              <a:rPr lang="en-GB" sz="3200" b="1" dirty="0"/>
              <a:t>a model that automatically tags restaurants with multiple labels using </a:t>
            </a:r>
            <a:r>
              <a:rPr lang="en-GB" sz="3200" b="1" dirty="0" smtClean="0"/>
              <a:t>user-submitted </a:t>
            </a:r>
            <a:r>
              <a:rPr lang="en-GB" sz="3200" b="1" dirty="0"/>
              <a:t>photos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ctr"/>
          <a:lstStyle/>
          <a:p>
            <a:r>
              <a:rPr lang="en-GB" dirty="0" smtClean="0"/>
              <a:t>Data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000" y="1295400"/>
            <a:ext cx="7696200" cy="3886200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photos </a:t>
            </a:r>
            <a:r>
              <a:rPr lang="en-GB" dirty="0"/>
              <a:t>of the training set (235841 images; 6.64 GB)</a:t>
            </a:r>
          </a:p>
          <a:p>
            <a:pPr lvl="0"/>
            <a:r>
              <a:rPr lang="en-GB" dirty="0" smtClean="0"/>
              <a:t>photos </a:t>
            </a:r>
            <a:r>
              <a:rPr lang="en-GB" dirty="0"/>
              <a:t>of the test set (474304 images; 6.71 GB)</a:t>
            </a:r>
          </a:p>
          <a:p>
            <a:pPr lvl="0"/>
            <a:r>
              <a:rPr lang="en-GB" dirty="0" smtClean="0"/>
              <a:t>maps </a:t>
            </a:r>
            <a:r>
              <a:rPr lang="en-GB" dirty="0"/>
              <a:t>the photo id to business id</a:t>
            </a:r>
          </a:p>
          <a:p>
            <a:pPr lvl="0"/>
            <a:r>
              <a:rPr lang="en-GB" dirty="0" smtClean="0"/>
              <a:t>maps </a:t>
            </a:r>
            <a:r>
              <a:rPr lang="en-GB" dirty="0"/>
              <a:t>the photo id to business id</a:t>
            </a:r>
          </a:p>
          <a:p>
            <a:pPr lvl="0"/>
            <a:r>
              <a:rPr lang="en-GB" dirty="0" smtClean="0"/>
              <a:t>maps </a:t>
            </a:r>
            <a:r>
              <a:rPr lang="en-GB" dirty="0"/>
              <a:t>the business ids to their corresponding labels.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7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781800" cy="1600200"/>
          </a:xfrm>
        </p:spPr>
        <p:txBody>
          <a:bodyPr anchor="ctr"/>
          <a:lstStyle/>
          <a:p>
            <a:r>
              <a:rPr lang="en-GB" dirty="0" smtClean="0"/>
              <a:t>Restaurant labels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215318"/>
              </p:ext>
            </p:extLst>
          </p:nvPr>
        </p:nvGraphicFramePr>
        <p:xfrm>
          <a:off x="762000" y="1981200"/>
          <a:ext cx="7543800" cy="4094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57150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effectLst/>
                        </a:rPr>
                        <a:t>Label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Description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0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good_for_lunch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1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good_for_dinner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2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takes_reservations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3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outdoor_seating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4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restaurant_is_expensive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5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has_alcohol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6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has_table_service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7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ambience_is_classy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8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good_for_kids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ctr"/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10200" y="2809621"/>
            <a:ext cx="37338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ood for dinner,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takes reservations,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 alcohol,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 table service,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ambience is classy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3600000" cy="47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3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52" y="5597386"/>
            <a:ext cx="480000" cy="3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400800" cy="1600200"/>
          </a:xfrm>
        </p:spPr>
        <p:txBody>
          <a:bodyPr anchor="ctr">
            <a:normAutofit fontScale="90000"/>
          </a:bodyPr>
          <a:lstStyle/>
          <a:p>
            <a:r>
              <a:rPr lang="en-GB" dirty="0" smtClean="0"/>
              <a:t>What kind of problem is it in Machine Learning?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00" y="665400"/>
            <a:ext cx="1890000" cy="12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2800" y="28194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382347" y="4075921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52800" y="5332443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562600" y="30861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92147" y="4357394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86704" y="559914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1200" y="25908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81200" y="3086100"/>
            <a:ext cx="1295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09800" y="3124200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27432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95500" y="3101650"/>
            <a:ext cx="1066800" cy="3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00800" y="2572715"/>
            <a:ext cx="457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477000" y="259177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</a:p>
          <a:p>
            <a:r>
              <a:rPr lang="en-GB" dirty="0" smtClean="0"/>
              <a:t>2</a:t>
            </a:r>
          </a:p>
          <a:p>
            <a:r>
              <a:rPr lang="en-GB" dirty="0"/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93024" y="3748572"/>
            <a:ext cx="457200" cy="1249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6469224" y="3734958"/>
            <a:ext cx="30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</a:p>
          <a:p>
            <a:r>
              <a:rPr lang="en-GB" dirty="0" smtClean="0"/>
              <a:t>2</a:t>
            </a:r>
          </a:p>
          <a:p>
            <a:r>
              <a:rPr lang="en-GB" dirty="0"/>
              <a:t>4</a:t>
            </a:r>
            <a:endParaRPr lang="en-GB" dirty="0" smtClean="0"/>
          </a:p>
          <a:p>
            <a:r>
              <a:rPr lang="en-GB" dirty="0" smtClean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93024" y="5330687"/>
            <a:ext cx="457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477000" y="5274221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</a:p>
          <a:p>
            <a:r>
              <a:rPr lang="en-GB" dirty="0"/>
              <a:t>3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81200" y="3862093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1200" y="4357393"/>
            <a:ext cx="1295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209800" y="4395493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33600" y="4014493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095500" y="4372943"/>
            <a:ext cx="1066800" cy="3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88976" y="5121821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88976" y="5617121"/>
            <a:ext cx="1295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217576" y="5655221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41376" y="5274221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103276" y="5632671"/>
            <a:ext cx="1066800" cy="3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67400" y="206264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Labels</a:t>
            </a:r>
            <a:endParaRPr lang="en-GB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42826" y="2102959"/>
            <a:ext cx="175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Business ids</a:t>
            </a:r>
            <a:endParaRPr lang="en-GB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646076" y="2101334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Photos</a:t>
            </a:r>
            <a:endParaRPr lang="en-GB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605504" y="28823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Business 1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3648270" y="41504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Business 2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3569736" y="53933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Business 3</a:t>
            </a:r>
            <a:endParaRPr lang="en-GB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64" y="5168700"/>
            <a:ext cx="480000" cy="360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50" y="4286200"/>
            <a:ext cx="270000" cy="3600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04175" y="4444093"/>
            <a:ext cx="480000" cy="360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5" y="3926200"/>
            <a:ext cx="270000" cy="3600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28" y="2659400"/>
            <a:ext cx="480000" cy="360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64" y="2761550"/>
            <a:ext cx="480000" cy="36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24614" y="5677121"/>
            <a:ext cx="480000" cy="36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00" y="3073700"/>
            <a:ext cx="480000" cy="3600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24" y="3221785"/>
            <a:ext cx="48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8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52" y="5597386"/>
            <a:ext cx="480000" cy="3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400800" cy="1600200"/>
          </a:xfrm>
        </p:spPr>
        <p:txBody>
          <a:bodyPr anchor="ctr">
            <a:normAutofit fontScale="90000"/>
          </a:bodyPr>
          <a:lstStyle/>
          <a:p>
            <a:r>
              <a:rPr lang="en-GB" dirty="0" smtClean="0"/>
              <a:t>What kind of problem is it in Machine Learning?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00" y="665400"/>
            <a:ext cx="1890000" cy="12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2800" y="28194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382347" y="4075921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52800" y="5332443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562600" y="30861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92147" y="4357394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86704" y="559914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1200" y="25908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81200" y="3086100"/>
            <a:ext cx="1295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09800" y="3124200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27432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95500" y="3101650"/>
            <a:ext cx="1066800" cy="3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00800" y="2572715"/>
            <a:ext cx="457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477000" y="259177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</a:p>
          <a:p>
            <a:r>
              <a:rPr lang="en-GB" dirty="0" smtClean="0"/>
              <a:t>2</a:t>
            </a:r>
          </a:p>
          <a:p>
            <a:r>
              <a:rPr lang="en-GB" dirty="0"/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93024" y="3748572"/>
            <a:ext cx="457200" cy="1249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6469224" y="3734958"/>
            <a:ext cx="30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</a:p>
          <a:p>
            <a:r>
              <a:rPr lang="en-GB" dirty="0" smtClean="0"/>
              <a:t>2</a:t>
            </a:r>
          </a:p>
          <a:p>
            <a:r>
              <a:rPr lang="en-GB" dirty="0"/>
              <a:t>4</a:t>
            </a:r>
            <a:endParaRPr lang="en-GB" dirty="0" smtClean="0"/>
          </a:p>
          <a:p>
            <a:r>
              <a:rPr lang="en-GB" dirty="0" smtClean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93024" y="5330687"/>
            <a:ext cx="457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477000" y="5274221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</a:p>
          <a:p>
            <a:r>
              <a:rPr lang="en-GB" dirty="0"/>
              <a:t>3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81200" y="3862093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1200" y="4357393"/>
            <a:ext cx="1295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209800" y="4395493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33600" y="4014493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095500" y="4372943"/>
            <a:ext cx="1066800" cy="3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88976" y="5121821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88976" y="5617121"/>
            <a:ext cx="1295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217576" y="5655221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41376" y="5274221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103276" y="5632671"/>
            <a:ext cx="1066800" cy="3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67400" y="206264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Labels</a:t>
            </a:r>
            <a:endParaRPr lang="en-GB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42826" y="2102959"/>
            <a:ext cx="175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Business ids</a:t>
            </a:r>
            <a:endParaRPr lang="en-GB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646076" y="2101334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Photos</a:t>
            </a:r>
            <a:endParaRPr lang="en-GB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605504" y="28823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Business 1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3648270" y="41504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Business 2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3569736" y="53933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Business 3</a:t>
            </a:r>
            <a:endParaRPr lang="en-GB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64" y="5168700"/>
            <a:ext cx="480000" cy="360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50" y="4286200"/>
            <a:ext cx="270000" cy="3600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04175" y="4444093"/>
            <a:ext cx="480000" cy="360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5" y="3926200"/>
            <a:ext cx="270000" cy="3600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28" y="2659400"/>
            <a:ext cx="480000" cy="360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64" y="2761550"/>
            <a:ext cx="480000" cy="36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24614" y="5677121"/>
            <a:ext cx="480000" cy="36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00" y="3073700"/>
            <a:ext cx="480000" cy="3600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24" y="3221785"/>
            <a:ext cx="480000" cy="36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19800" y="2062647"/>
            <a:ext cx="1371600" cy="4261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87377" y="6317272"/>
            <a:ext cx="283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Multi-class aspect</a:t>
            </a:r>
            <a:endParaRPr lang="en-GB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869232" y="1975223"/>
            <a:ext cx="2773594" cy="4261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758497" y="6291476"/>
            <a:ext cx="306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Multi-instance aspect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6924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185</TotalTime>
  <Words>874</Words>
  <Application>Microsoft Office PowerPoint</Application>
  <PresentationFormat>On-screen Show (4:3)</PresentationFormat>
  <Paragraphs>225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Impact</vt:lpstr>
      <vt:lpstr>Times New Roman</vt:lpstr>
      <vt:lpstr>Wingdings</vt:lpstr>
      <vt:lpstr>NewsPrint</vt:lpstr>
      <vt:lpstr>Yelp Restaurant Photo Classification</vt:lpstr>
      <vt:lpstr>Client</vt:lpstr>
      <vt:lpstr>Review example</vt:lpstr>
      <vt:lpstr>Task overview</vt:lpstr>
      <vt:lpstr>Data set</vt:lpstr>
      <vt:lpstr>Restaurant labels</vt:lpstr>
      <vt:lpstr>An example</vt:lpstr>
      <vt:lpstr>What kind of problem is it in Machine Learning?</vt:lpstr>
      <vt:lpstr>What kind of problem is it in Machine Learning?</vt:lpstr>
      <vt:lpstr>Approach</vt:lpstr>
      <vt:lpstr>Convolutional Neural Networks (CNN)</vt:lpstr>
      <vt:lpstr>Convolutional Neural Networks (CNN)</vt:lpstr>
      <vt:lpstr>Pre-trained CNN used in the project</vt:lpstr>
      <vt:lpstr>If you run Yelp images through VGG CNN model and get scores…</vt:lpstr>
      <vt:lpstr>Extracting features from CNN</vt:lpstr>
      <vt:lpstr>Multi-class classification</vt:lpstr>
      <vt:lpstr>Multi-class classification: results on cross validation</vt:lpstr>
      <vt:lpstr>Ensemble learning: Approach 1</vt:lpstr>
      <vt:lpstr>Ensemble learning: Approach 2</vt:lpstr>
      <vt:lpstr>Ensemble learning: Approach 3</vt:lpstr>
      <vt:lpstr>Results on the Kaggle leaderboard</vt:lpstr>
      <vt:lpstr>Trying the prediction model on my photos</vt:lpstr>
      <vt:lpstr>Trying the prediction model on my photos</vt:lpstr>
      <vt:lpstr>Trying the prediction model on my photos</vt:lpstr>
      <vt:lpstr>Trying the prediction model on my photos</vt:lpstr>
      <vt:lpstr>Final remarks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Restaurant Photo Classification</dc:title>
  <dc:creator>Anna</dc:creator>
  <cp:lastModifiedBy>asr1g12</cp:lastModifiedBy>
  <cp:revision>33</cp:revision>
  <dcterms:created xsi:type="dcterms:W3CDTF">2006-08-16T00:00:00Z</dcterms:created>
  <dcterms:modified xsi:type="dcterms:W3CDTF">2016-05-27T18:29:59Z</dcterms:modified>
</cp:coreProperties>
</file>