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9" r:id="rId3"/>
    <p:sldId id="260" r:id="rId4"/>
    <p:sldId id="257" r:id="rId5"/>
    <p:sldId id="258" r:id="rId6"/>
    <p:sldId id="261" r:id="rId7"/>
    <p:sldId id="272" r:id="rId8"/>
    <p:sldId id="268" r:id="rId9"/>
    <p:sldId id="270" r:id="rId10"/>
    <p:sldId id="262" r:id="rId11"/>
    <p:sldId id="263" r:id="rId12"/>
    <p:sldId id="274" r:id="rId13"/>
    <p:sldId id="275" r:id="rId14"/>
    <p:sldId id="264" r:id="rId15"/>
    <p:sldId id="278" r:id="rId16"/>
    <p:sldId id="279" r:id="rId17"/>
    <p:sldId id="282" r:id="rId18"/>
    <p:sldId id="283" r:id="rId19"/>
    <p:sldId id="284" r:id="rId20"/>
    <p:sldId id="285" r:id="rId21"/>
    <p:sldId id="286" r:id="rId22"/>
    <p:sldId id="288" r:id="rId23"/>
    <p:sldId id="289" r:id="rId24"/>
    <p:sldId id="290" r:id="rId25"/>
    <p:sldId id="291" r:id="rId26"/>
    <p:sldId id="29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43BA56-6318-400F-9D8F-8CB786C6E0E6}" type="datetimeFigureOut">
              <a:rPr lang="en-GB" smtClean="0"/>
              <a:t>17/06/2016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3D1B9-6F8F-4699-BE54-F0F6983E6B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18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3D1B9-6F8F-4699-BE54-F0F6983E6B7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446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6.jpeg"/><Relationship Id="rId7" Type="http://schemas.openxmlformats.org/officeDocument/2006/relationships/image" Target="../media/image13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11" Type="http://schemas.openxmlformats.org/officeDocument/2006/relationships/image" Target="../media/image17.jpeg"/><Relationship Id="rId5" Type="http://schemas.openxmlformats.org/officeDocument/2006/relationships/image" Target="../media/image11.jpeg"/><Relationship Id="rId10" Type="http://schemas.openxmlformats.org/officeDocument/2006/relationships/image" Target="../media/image16.jpeg"/><Relationship Id="rId4" Type="http://schemas.openxmlformats.org/officeDocument/2006/relationships/image" Target="../media/image10.jpeg"/><Relationship Id="rId9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6.jpeg"/><Relationship Id="rId7" Type="http://schemas.openxmlformats.org/officeDocument/2006/relationships/image" Target="../media/image13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11" Type="http://schemas.openxmlformats.org/officeDocument/2006/relationships/image" Target="../media/image17.jpeg"/><Relationship Id="rId5" Type="http://schemas.openxmlformats.org/officeDocument/2006/relationships/image" Target="../media/image11.jpeg"/><Relationship Id="rId10" Type="http://schemas.openxmlformats.org/officeDocument/2006/relationships/image" Target="../media/image16.jpeg"/><Relationship Id="rId4" Type="http://schemas.openxmlformats.org/officeDocument/2006/relationships/image" Target="../media/image10.jpeg"/><Relationship Id="rId9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800" dirty="0">
                <a:solidFill>
                  <a:schemeClr val="tx1"/>
                </a:solidFill>
              </a:rPr>
              <a:t>Yelp Restaurant Photo Classification</a:t>
            </a:r>
            <a:endParaRPr lang="en-GB" sz="115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934200" cy="1219200"/>
          </a:xfrm>
        </p:spPr>
        <p:txBody>
          <a:bodyPr>
            <a:normAutofit fontScale="62500" lnSpcReduction="20000"/>
          </a:bodyPr>
          <a:lstStyle/>
          <a:p>
            <a:r>
              <a:rPr lang="en-GB" dirty="0"/>
              <a:t>Anna </a:t>
            </a:r>
            <a:r>
              <a:rPr lang="en-GB" dirty="0" err="1"/>
              <a:t>Rumyantseva</a:t>
            </a:r>
            <a:r>
              <a:rPr lang="en-GB" dirty="0"/>
              <a:t> </a:t>
            </a:r>
          </a:p>
          <a:p>
            <a:r>
              <a:rPr lang="en-GB" dirty="0"/>
              <a:t>Springboard Data Science Intensive Workshop</a:t>
            </a:r>
          </a:p>
          <a:p>
            <a:r>
              <a:rPr lang="en-GB" dirty="0"/>
              <a:t>Spring 2016</a:t>
            </a:r>
          </a:p>
          <a:p>
            <a:r>
              <a:rPr lang="en-GB" dirty="0"/>
              <a:t>Mentor: Alex Chao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143000" y="491836"/>
            <a:ext cx="6357600" cy="1800000"/>
            <a:chOff x="1143000" y="491836"/>
            <a:chExt cx="6357600" cy="1800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491836"/>
              <a:ext cx="2700000" cy="18000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0" y="615916"/>
              <a:ext cx="3303390" cy="7560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0276" y="1510050"/>
              <a:ext cx="1908838" cy="68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2144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6781800" cy="1600200"/>
          </a:xfrm>
        </p:spPr>
        <p:txBody>
          <a:bodyPr anchor="ctr"/>
          <a:lstStyle/>
          <a:p>
            <a:r>
              <a:rPr lang="en-GB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828800"/>
            <a:ext cx="7543800" cy="388620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GB" dirty="0"/>
              <a:t>Implement transfer learning approach on Convolutional Neural Networks for image feature extraction</a:t>
            </a:r>
          </a:p>
          <a:p>
            <a:pPr marL="457200" indent="-457200">
              <a:buAutoNum type="arabicPeriod"/>
            </a:pPr>
            <a:r>
              <a:rPr lang="en-GB" dirty="0"/>
              <a:t>Create mean feature vector for each business id (dealing with </a:t>
            </a:r>
            <a:r>
              <a:rPr lang="en-GB" b="1" dirty="0"/>
              <a:t>the multi-instance aspect</a:t>
            </a:r>
            <a:r>
              <a:rPr lang="en-GB" dirty="0"/>
              <a:t> of the problem)</a:t>
            </a:r>
          </a:p>
          <a:p>
            <a:pPr marL="457200" indent="-457200">
              <a:buAutoNum type="arabicPeriod"/>
            </a:pPr>
            <a:r>
              <a:rPr lang="en-GB" dirty="0"/>
              <a:t>Train One vs Rest classifier on top of several supervised learning models (dealing with </a:t>
            </a:r>
            <a:r>
              <a:rPr lang="en-GB" b="1" dirty="0"/>
              <a:t>the multi-class aspect</a:t>
            </a:r>
            <a:r>
              <a:rPr lang="en-GB" dirty="0"/>
              <a:t> of the problem)  </a:t>
            </a:r>
          </a:p>
          <a:p>
            <a:pPr marL="457200" indent="-457200">
              <a:buAutoNum type="arabicPeriod"/>
            </a:pPr>
            <a:r>
              <a:rPr lang="en-GB" dirty="0"/>
              <a:t>Try ensemble models for improvement of prediction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11018"/>
            <a:ext cx="189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426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7162800" cy="1600200"/>
          </a:xfrm>
        </p:spPr>
        <p:txBody>
          <a:bodyPr>
            <a:normAutofit fontScale="90000"/>
          </a:bodyPr>
          <a:lstStyle/>
          <a:p>
            <a:r>
              <a:rPr lang="en-GB" dirty="0"/>
              <a:t>Convolutional Neural Networks (CNN)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9" y="1446153"/>
            <a:ext cx="7882395" cy="3886200"/>
          </a:xfrm>
        </p:spPr>
        <p:txBody>
          <a:bodyPr/>
          <a:lstStyle/>
          <a:p>
            <a:r>
              <a:rPr lang="en-GB" dirty="0"/>
              <a:t>A very powerful deep learning technique in computer vision (fast and works well)</a:t>
            </a:r>
          </a:p>
          <a:p>
            <a:r>
              <a:rPr lang="en-GB" dirty="0"/>
              <a:t>CNN takes image as an input </a:t>
            </a:r>
          </a:p>
          <a:p>
            <a:r>
              <a:rPr lang="en-GB" dirty="0"/>
              <a:t>“Neurons” are organized in three dimensions</a:t>
            </a:r>
          </a:p>
          <a:p>
            <a:r>
              <a:rPr lang="en-GB" b="1" dirty="0"/>
              <a:t>Pre-trained CNNs can be used as an image feature extractor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11018"/>
            <a:ext cx="1890000" cy="1260000"/>
          </a:xfrm>
          <a:prstGeom prst="rect">
            <a:avLst/>
          </a:prstGeom>
        </p:spPr>
      </p:pic>
      <p:pic>
        <p:nvPicPr>
          <p:cNvPr id="2050" name="Picture 2" descr="http://karpathy.github.io/assets/selfie/useful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132"/>
          <a:stretch/>
        </p:blipFill>
        <p:spPr bwMode="auto">
          <a:xfrm>
            <a:off x="381000" y="5203818"/>
            <a:ext cx="8226742" cy="14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7652" y="4834486"/>
            <a:ext cx="3620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 image going through a CNN…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73323" y="6594917"/>
            <a:ext cx="509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From http://karpathy.github.io/2015/10/25/selfie/</a:t>
            </a:r>
          </a:p>
        </p:txBody>
      </p:sp>
    </p:spTree>
    <p:extLst>
      <p:ext uri="{BB962C8B-B14F-4D97-AF65-F5344CB8AC3E}">
        <p14:creationId xmlns:p14="http://schemas.microsoft.com/office/powerpoint/2010/main" val="1423943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7162800" cy="1600200"/>
          </a:xfrm>
        </p:spPr>
        <p:txBody>
          <a:bodyPr>
            <a:normAutofit fontScale="90000"/>
          </a:bodyPr>
          <a:lstStyle/>
          <a:p>
            <a:r>
              <a:rPr lang="en-GB" dirty="0"/>
              <a:t>Convolutional Neural Networks (CNN)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11018"/>
            <a:ext cx="1890000" cy="1260000"/>
          </a:xfrm>
          <a:prstGeom prst="rect">
            <a:avLst/>
          </a:prstGeom>
        </p:spPr>
      </p:pic>
      <p:pic>
        <p:nvPicPr>
          <p:cNvPr id="3074" name="Picture 2" descr="http://personal.ie.cuhk.edu.hk/~ccloy/project_target_code/images/fig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14" y="2743200"/>
            <a:ext cx="7322636" cy="2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62000" y="2239748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CNN architecture example</a:t>
            </a:r>
          </a:p>
        </p:txBody>
      </p:sp>
      <p:sp>
        <p:nvSpPr>
          <p:cNvPr id="9" name="Rectangle 8"/>
          <p:cNvSpPr/>
          <p:nvPr/>
        </p:nvSpPr>
        <p:spPr>
          <a:xfrm>
            <a:off x="6324600" y="2778000"/>
            <a:ext cx="1784150" cy="1981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086600" y="4759200"/>
            <a:ext cx="0" cy="65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76800" y="54102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Outcome from this layers can be used as an image feature vector (CNN code)!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2400" y="54102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/>
              <a:t>from Deep Representation Learning with Target Coding </a:t>
            </a:r>
          </a:p>
          <a:p>
            <a:r>
              <a:rPr lang="en-GB" sz="1200" dirty="0"/>
              <a:t>S. Yang, P. Luo, C. C. Loy, K. W. Shum, X. Tang </a:t>
            </a:r>
          </a:p>
          <a:p>
            <a:r>
              <a:rPr lang="en-GB" sz="1200" dirty="0"/>
              <a:t>in Proceedings of AAAI Conference on Artificial Intelligence, 2015 </a:t>
            </a:r>
          </a:p>
        </p:txBody>
      </p:sp>
    </p:spTree>
    <p:extLst>
      <p:ext uri="{BB962C8B-B14F-4D97-AF65-F5344CB8AC3E}">
        <p14:creationId xmlns:p14="http://schemas.microsoft.com/office/powerpoint/2010/main" val="100875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6172200" cy="1600200"/>
          </a:xfrm>
        </p:spPr>
        <p:txBody>
          <a:bodyPr>
            <a:normAutofit fontScale="90000"/>
          </a:bodyPr>
          <a:lstStyle/>
          <a:p>
            <a:r>
              <a:rPr lang="en-GB" dirty="0"/>
              <a:t>Pre-trained CNN used in the project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541204"/>
            <a:ext cx="1890000" cy="126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16014" y="1910120"/>
            <a:ext cx="79469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b="1" dirty="0"/>
          </a:p>
          <a:p>
            <a:r>
              <a:rPr lang="en-GB" b="1" dirty="0"/>
              <a:t>Visual Geometry Group (VGG) CNN model developed by Karen </a:t>
            </a:r>
            <a:r>
              <a:rPr lang="en-GB" b="1" dirty="0" err="1"/>
              <a:t>Simonyan</a:t>
            </a:r>
            <a:r>
              <a:rPr lang="en-GB" b="1" dirty="0"/>
              <a:t> and Andrew Zisserman</a:t>
            </a:r>
            <a:r>
              <a:rPr lang="en-GB" dirty="0"/>
              <a:t>  </a:t>
            </a:r>
            <a:r>
              <a:rPr lang="en-GB" b="1" dirty="0"/>
              <a:t>(http://www.robots.ox.ac.uk/~vgg/research/very_deep/)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" y="2971800"/>
            <a:ext cx="754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Trained on the ImageNet data set (1.2 million images with 1000 categories)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 Runner-up for the Large Scale Visual Recognition Challenge 2014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VGG </a:t>
            </a:r>
            <a:r>
              <a:rPr lang="en-GB" dirty="0" err="1"/>
              <a:t>ConvNet</a:t>
            </a:r>
            <a:r>
              <a:rPr lang="en-GB" dirty="0"/>
              <a:t> features perform well in multiple transfer learning tasks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4007689"/>
            <a:ext cx="6264000" cy="235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929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279" y="609600"/>
            <a:ext cx="6781800" cy="1600200"/>
          </a:xfrm>
        </p:spPr>
        <p:txBody>
          <a:bodyPr>
            <a:noAutofit/>
          </a:bodyPr>
          <a:lstStyle/>
          <a:p>
            <a:r>
              <a:rPr lang="en-GB" sz="4000" dirty="0"/>
              <a:t>If you run Yelp images through VGG CNN model and get scores…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79" y="2209800"/>
            <a:ext cx="6680501" cy="349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6800" y="5701800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All of them are food related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7156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278" y="388105"/>
            <a:ext cx="7482321" cy="1265188"/>
          </a:xfrm>
        </p:spPr>
        <p:txBody>
          <a:bodyPr>
            <a:noAutofit/>
          </a:bodyPr>
          <a:lstStyle/>
          <a:p>
            <a:r>
              <a:rPr lang="en-GB" sz="4800" dirty="0"/>
              <a:t>Extracting features from CNN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129" y="2743200"/>
            <a:ext cx="864000" cy="64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58" y="3405191"/>
            <a:ext cx="864000" cy="64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129" y="4130473"/>
            <a:ext cx="864000" cy="648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58" y="4838298"/>
            <a:ext cx="864000" cy="64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1000" y="2438400"/>
            <a:ext cx="1600200" cy="3352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Arrow Connector 15"/>
          <p:cNvCxnSpPr>
            <a:stCxn id="3" idx="3"/>
          </p:cNvCxnSpPr>
          <p:nvPr/>
        </p:nvCxnSpPr>
        <p:spPr>
          <a:xfrm flipV="1">
            <a:off x="1981200" y="4114749"/>
            <a:ext cx="521329" cy="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502529" y="3422597"/>
            <a:ext cx="1676400" cy="1447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VGG CNN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031238" y="4121308"/>
            <a:ext cx="669020" cy="9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700258" y="2819349"/>
            <a:ext cx="1600200" cy="259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4814558" y="302149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CNN code 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814558" y="358840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CNN code 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808771" y="415532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CNN code 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793338" y="469751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CNN code 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81000" y="2895600"/>
            <a:ext cx="34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4149" y="3597213"/>
            <a:ext cx="34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17044" y="4265872"/>
            <a:ext cx="34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17044" y="4996934"/>
            <a:ext cx="34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</a:t>
            </a:r>
          </a:p>
        </p:txBody>
      </p:sp>
      <p:cxnSp>
        <p:nvCxnSpPr>
          <p:cNvPr id="31" name="Straight Arrow Connector 30"/>
          <p:cNvCxnSpPr>
            <a:stCxn id="19" idx="3"/>
          </p:cNvCxnSpPr>
          <p:nvPr/>
        </p:nvCxnSpPr>
        <p:spPr>
          <a:xfrm>
            <a:off x="6300458" y="4114749"/>
            <a:ext cx="633742" cy="6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942371" y="3388309"/>
            <a:ext cx="1676400" cy="1447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Mean CNN code for a business id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0" y="1750793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Photos corresponding to a business id</a:t>
            </a:r>
          </a:p>
        </p:txBody>
      </p:sp>
    </p:spTree>
    <p:extLst>
      <p:ext uri="{BB962C8B-B14F-4D97-AF65-F5344CB8AC3E}">
        <p14:creationId xmlns:p14="http://schemas.microsoft.com/office/powerpoint/2010/main" val="39947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57" y="0"/>
            <a:ext cx="6781800" cy="1600200"/>
          </a:xfrm>
        </p:spPr>
        <p:txBody>
          <a:bodyPr>
            <a:noAutofit/>
          </a:bodyPr>
          <a:lstStyle/>
          <a:p>
            <a:r>
              <a:rPr lang="en-GB" sz="4800" dirty="0"/>
              <a:t>Multi-class classification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2514600"/>
            <a:ext cx="70762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800" dirty="0"/>
              <a:t>Logistic Regression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800" dirty="0"/>
              <a:t>Support Vector Classifier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800" dirty="0"/>
              <a:t>Decision Tree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800" dirty="0"/>
              <a:t>K Nearest Neighbour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800" dirty="0"/>
              <a:t>Gaussian Naïve Bayes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48200" y="3314818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plus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72200" y="3160929"/>
            <a:ext cx="1981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One vs Rest Classifier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9243" y="5352599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PCA decomposition on 100 components was applied </a:t>
            </a:r>
          </a:p>
          <a:p>
            <a:r>
              <a:rPr lang="en-GB" dirty="0"/>
              <a:t>(better performance and faster model training)</a:t>
            </a:r>
          </a:p>
        </p:txBody>
      </p:sp>
    </p:spTree>
    <p:extLst>
      <p:ext uri="{BB962C8B-B14F-4D97-AF65-F5344CB8AC3E}">
        <p14:creationId xmlns:p14="http://schemas.microsoft.com/office/powerpoint/2010/main" val="2270657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70260"/>
            <a:ext cx="7010400" cy="1600200"/>
          </a:xfrm>
        </p:spPr>
        <p:txBody>
          <a:bodyPr>
            <a:noAutofit/>
          </a:bodyPr>
          <a:lstStyle/>
          <a:p>
            <a:r>
              <a:rPr lang="en-GB" sz="4800" dirty="0"/>
              <a:t>Multi-class classification: results on cross validation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7154"/>
              </p:ext>
            </p:extLst>
          </p:nvPr>
        </p:nvGraphicFramePr>
        <p:xfrm>
          <a:off x="1524000" y="2362200"/>
          <a:ext cx="5486400" cy="2468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Classifier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Mean f-score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Logistic Regression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0.82818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Support Vector Classifier</a:t>
                      </a:r>
                      <a:endParaRPr lang="en-GB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b="1" dirty="0">
                          <a:effectLst/>
                        </a:rPr>
                        <a:t>0.83254</a:t>
                      </a:r>
                      <a:endParaRPr lang="en-GB" sz="16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Decision Tree</a:t>
                      </a:r>
                      <a:endParaRPr lang="en-GB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0.77096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K Nearest Neighbour</a:t>
                      </a:r>
                      <a:endParaRPr lang="en-GB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0.80608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Gaussian Naïve Bayes</a:t>
                      </a:r>
                      <a:endParaRPr lang="en-GB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0.694705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2000" y="5410200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K-fold cross validation using 5 folds</a:t>
            </a:r>
          </a:p>
        </p:txBody>
      </p:sp>
    </p:spTree>
    <p:extLst>
      <p:ext uri="{BB962C8B-B14F-4D97-AF65-F5344CB8AC3E}">
        <p14:creationId xmlns:p14="http://schemas.microsoft.com/office/powerpoint/2010/main" val="1853195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7010400" cy="1600200"/>
          </a:xfrm>
        </p:spPr>
        <p:txBody>
          <a:bodyPr>
            <a:noAutofit/>
          </a:bodyPr>
          <a:lstStyle/>
          <a:p>
            <a:r>
              <a:rPr lang="en-GB" sz="4800" dirty="0"/>
              <a:t>Ensemble learning:</a:t>
            </a:r>
            <a:br>
              <a:rPr lang="en-GB" sz="4800" dirty="0"/>
            </a:br>
            <a:r>
              <a:rPr lang="en-GB" sz="4800" dirty="0"/>
              <a:t>Approach 1</a:t>
            </a:r>
          </a:p>
        </p:txBody>
      </p:sp>
      <p:sp>
        <p:nvSpPr>
          <p:cNvPr id="5" name="Rectangle 4"/>
          <p:cNvSpPr/>
          <p:nvPr/>
        </p:nvSpPr>
        <p:spPr>
          <a:xfrm>
            <a:off x="206620" y="2438400"/>
            <a:ext cx="1440000" cy="129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2031915" y="2450574"/>
            <a:ext cx="14400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3857210" y="2438400"/>
            <a:ext cx="14400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5718505" y="2438400"/>
            <a:ext cx="14400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7543800" y="2438400"/>
            <a:ext cx="14400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293810" y="2762934"/>
            <a:ext cx="1265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Logistic Regression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37105" y="2636609"/>
            <a:ext cx="12656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Support Vector Classifier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44400" y="2762934"/>
            <a:ext cx="1265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Decision tree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815810" y="2762934"/>
            <a:ext cx="12618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K Nearest </a:t>
            </a:r>
          </a:p>
          <a:p>
            <a:pPr algn="ctr"/>
            <a:r>
              <a:rPr lang="en-GB" b="1" dirty="0">
                <a:solidFill>
                  <a:schemeClr val="bg1"/>
                </a:solidFill>
              </a:rPr>
              <a:t>Neighbour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79184" y="2762933"/>
            <a:ext cx="13837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Gaussian </a:t>
            </a:r>
          </a:p>
          <a:p>
            <a:pPr algn="ctr"/>
            <a:r>
              <a:rPr lang="en-GB" b="1" dirty="0">
                <a:solidFill>
                  <a:schemeClr val="bg1"/>
                </a:solidFill>
              </a:rPr>
              <a:t>Naïve Bayes</a:t>
            </a:r>
          </a:p>
        </p:txBody>
      </p:sp>
      <p:cxnSp>
        <p:nvCxnSpPr>
          <p:cNvPr id="17" name="Straight Arrow Connector 16"/>
          <p:cNvCxnSpPr>
            <a:stCxn id="5" idx="2"/>
          </p:cNvCxnSpPr>
          <p:nvPr/>
        </p:nvCxnSpPr>
        <p:spPr>
          <a:xfrm>
            <a:off x="926620" y="3734400"/>
            <a:ext cx="1978686" cy="956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769915" y="3755620"/>
            <a:ext cx="750650" cy="862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577210" y="3755620"/>
            <a:ext cx="7716" cy="820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772827" y="3733799"/>
            <a:ext cx="706612" cy="841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885838" y="3755620"/>
            <a:ext cx="1436897" cy="935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971800" y="5029800"/>
            <a:ext cx="36576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/>
          <p:cNvSpPr txBox="1"/>
          <p:nvPr/>
        </p:nvSpPr>
        <p:spPr>
          <a:xfrm>
            <a:off x="3423972" y="5156512"/>
            <a:ext cx="2845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/>
              <a:t>Vote!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632958" y="4702481"/>
            <a:ext cx="4563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Ensemble all predictions and do majority vote</a:t>
            </a:r>
          </a:p>
        </p:txBody>
      </p:sp>
    </p:spTree>
    <p:extLst>
      <p:ext uri="{BB962C8B-B14F-4D97-AF65-F5344CB8AC3E}">
        <p14:creationId xmlns:p14="http://schemas.microsoft.com/office/powerpoint/2010/main" val="783842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7010400" cy="1600200"/>
          </a:xfrm>
        </p:spPr>
        <p:txBody>
          <a:bodyPr>
            <a:noAutofit/>
          </a:bodyPr>
          <a:lstStyle/>
          <a:p>
            <a:r>
              <a:rPr lang="en-GB" sz="4800" dirty="0"/>
              <a:t>Ensemble learning:</a:t>
            </a:r>
            <a:br>
              <a:rPr lang="en-GB" sz="4800" dirty="0"/>
            </a:br>
            <a:r>
              <a:rPr lang="en-GB" sz="4800" dirty="0"/>
              <a:t>Approach 2</a:t>
            </a:r>
          </a:p>
        </p:txBody>
      </p:sp>
      <p:sp>
        <p:nvSpPr>
          <p:cNvPr id="5" name="Rectangle 4"/>
          <p:cNvSpPr/>
          <p:nvPr/>
        </p:nvSpPr>
        <p:spPr>
          <a:xfrm>
            <a:off x="206620" y="2438400"/>
            <a:ext cx="1440000" cy="129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2031915" y="2450574"/>
            <a:ext cx="14400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3857210" y="2438400"/>
            <a:ext cx="14400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5718505" y="2438400"/>
            <a:ext cx="14400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7543800" y="2438400"/>
            <a:ext cx="14400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293810" y="2762934"/>
            <a:ext cx="1265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Logistic Regression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37105" y="2636609"/>
            <a:ext cx="12656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Support Vector Classifier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44400" y="2762934"/>
            <a:ext cx="1265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Decision tree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815810" y="2762934"/>
            <a:ext cx="12618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K Nearest </a:t>
            </a:r>
          </a:p>
          <a:p>
            <a:pPr algn="ctr"/>
            <a:r>
              <a:rPr lang="en-GB" b="1" dirty="0">
                <a:solidFill>
                  <a:schemeClr val="bg1"/>
                </a:solidFill>
              </a:rPr>
              <a:t>Neighbour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79184" y="2762933"/>
            <a:ext cx="13837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Gaussian </a:t>
            </a:r>
          </a:p>
          <a:p>
            <a:pPr algn="ctr"/>
            <a:r>
              <a:rPr lang="en-GB" b="1" dirty="0">
                <a:solidFill>
                  <a:schemeClr val="bg1"/>
                </a:solidFill>
              </a:rPr>
              <a:t>Naïve Bayes</a:t>
            </a:r>
          </a:p>
        </p:txBody>
      </p:sp>
      <p:cxnSp>
        <p:nvCxnSpPr>
          <p:cNvPr id="17" name="Straight Arrow Connector 16"/>
          <p:cNvCxnSpPr>
            <a:stCxn id="5" idx="2"/>
          </p:cNvCxnSpPr>
          <p:nvPr/>
        </p:nvCxnSpPr>
        <p:spPr>
          <a:xfrm>
            <a:off x="926620" y="3734400"/>
            <a:ext cx="1978686" cy="956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769915" y="3755620"/>
            <a:ext cx="750650" cy="862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577210" y="3755620"/>
            <a:ext cx="7716" cy="820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772827" y="3733799"/>
            <a:ext cx="706612" cy="841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885838" y="3755620"/>
            <a:ext cx="1436897" cy="935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971800" y="5029800"/>
            <a:ext cx="36576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/>
          <p:cNvSpPr txBox="1"/>
          <p:nvPr/>
        </p:nvSpPr>
        <p:spPr>
          <a:xfrm>
            <a:off x="3423972" y="5156512"/>
            <a:ext cx="2845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/>
              <a:t>Vote!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632958" y="4702481"/>
            <a:ext cx="4563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Ensemble all predictions and do weighted vote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31915" y="4038600"/>
            <a:ext cx="601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238964" y="3971341"/>
            <a:ext cx="601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95050" y="3947227"/>
            <a:ext cx="601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142872" y="4049643"/>
            <a:ext cx="601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497544" y="4234309"/>
            <a:ext cx="601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09536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6781800" cy="1600200"/>
          </a:xfrm>
        </p:spPr>
        <p:txBody>
          <a:bodyPr anchor="ctr"/>
          <a:lstStyle/>
          <a:p>
            <a:r>
              <a:rPr lang="en-GB" dirty="0"/>
              <a:t>Client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47800"/>
            <a:ext cx="7543800" cy="2590800"/>
          </a:xfrm>
        </p:spPr>
        <p:txBody>
          <a:bodyPr/>
          <a:lstStyle/>
          <a:p>
            <a:r>
              <a:rPr lang="en-GB" b="1" dirty="0"/>
              <a:t>Yelp</a:t>
            </a:r>
            <a:r>
              <a:rPr lang="en-GB" dirty="0"/>
              <a:t> is an American multinational corporation headquartered in San Francisco, California.</a:t>
            </a:r>
          </a:p>
          <a:p>
            <a:r>
              <a:rPr lang="en-GB" b="1" dirty="0"/>
              <a:t>Yelp.com</a:t>
            </a:r>
            <a:r>
              <a:rPr lang="en-GB" dirty="0"/>
              <a:t> and the </a:t>
            </a:r>
            <a:r>
              <a:rPr lang="en-GB" b="1" dirty="0"/>
              <a:t>Yelp mobile app</a:t>
            </a:r>
            <a:r>
              <a:rPr lang="en-GB" dirty="0"/>
              <a:t>, which publish crowd-sourced reviews about local businesses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830782"/>
            <a:ext cx="6381090" cy="19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11018"/>
            <a:ext cx="189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464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7010400" cy="1600200"/>
          </a:xfrm>
        </p:spPr>
        <p:txBody>
          <a:bodyPr>
            <a:noAutofit/>
          </a:bodyPr>
          <a:lstStyle/>
          <a:p>
            <a:r>
              <a:rPr lang="en-GB" sz="4800" dirty="0"/>
              <a:t>Ensemble learning:</a:t>
            </a:r>
            <a:br>
              <a:rPr lang="en-GB" sz="4800" dirty="0"/>
            </a:br>
            <a:r>
              <a:rPr lang="en-GB" sz="4800" dirty="0"/>
              <a:t>Approach 3</a:t>
            </a:r>
          </a:p>
        </p:txBody>
      </p:sp>
      <p:sp>
        <p:nvSpPr>
          <p:cNvPr id="5" name="Rectangle 4"/>
          <p:cNvSpPr/>
          <p:nvPr/>
        </p:nvSpPr>
        <p:spPr>
          <a:xfrm>
            <a:off x="206620" y="2438400"/>
            <a:ext cx="1440000" cy="129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2031915" y="2450574"/>
            <a:ext cx="14400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3857210" y="2438400"/>
            <a:ext cx="14400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5718505" y="2438400"/>
            <a:ext cx="14400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7543800" y="2438400"/>
            <a:ext cx="14400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293810" y="2762934"/>
            <a:ext cx="1265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Logistic Regression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37105" y="2636609"/>
            <a:ext cx="12656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Support Vector Classifier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44400" y="2762934"/>
            <a:ext cx="1265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Decision tree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815810" y="2762934"/>
            <a:ext cx="12618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K Nearest </a:t>
            </a:r>
          </a:p>
          <a:p>
            <a:pPr algn="ctr"/>
            <a:r>
              <a:rPr lang="en-GB" b="1" dirty="0">
                <a:solidFill>
                  <a:schemeClr val="bg1"/>
                </a:solidFill>
              </a:rPr>
              <a:t>Neighbour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79184" y="2762933"/>
            <a:ext cx="13837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Gaussian </a:t>
            </a:r>
          </a:p>
          <a:p>
            <a:pPr algn="ctr"/>
            <a:r>
              <a:rPr lang="en-GB" b="1" dirty="0">
                <a:solidFill>
                  <a:schemeClr val="bg1"/>
                </a:solidFill>
              </a:rPr>
              <a:t>Naïve Bayes</a:t>
            </a:r>
          </a:p>
        </p:txBody>
      </p:sp>
      <p:cxnSp>
        <p:nvCxnSpPr>
          <p:cNvPr id="17" name="Straight Arrow Connector 16"/>
          <p:cNvCxnSpPr>
            <a:stCxn id="5" idx="2"/>
          </p:cNvCxnSpPr>
          <p:nvPr/>
        </p:nvCxnSpPr>
        <p:spPr>
          <a:xfrm>
            <a:off x="926620" y="3734400"/>
            <a:ext cx="1978686" cy="956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769915" y="3755620"/>
            <a:ext cx="750650" cy="862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577210" y="3755620"/>
            <a:ext cx="7716" cy="820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772827" y="3733799"/>
            <a:ext cx="706612" cy="841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885838" y="3755620"/>
            <a:ext cx="1436897" cy="935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828800" y="5029800"/>
            <a:ext cx="59436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/>
          <p:cNvSpPr txBox="1"/>
          <p:nvPr/>
        </p:nvSpPr>
        <p:spPr>
          <a:xfrm>
            <a:off x="1731380" y="5156512"/>
            <a:ext cx="60410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/>
              <a:t>Train Logistic Regression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219200" y="4702482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Ensemble all predictions and train a Logistic Regression on top of them</a:t>
            </a:r>
          </a:p>
        </p:txBody>
      </p:sp>
    </p:spTree>
    <p:extLst>
      <p:ext uri="{BB962C8B-B14F-4D97-AF65-F5344CB8AC3E}">
        <p14:creationId xmlns:p14="http://schemas.microsoft.com/office/powerpoint/2010/main" val="979054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911" y="479482"/>
            <a:ext cx="6781800" cy="1600200"/>
          </a:xfrm>
        </p:spPr>
        <p:txBody>
          <a:bodyPr>
            <a:noAutofit/>
          </a:bodyPr>
          <a:lstStyle/>
          <a:p>
            <a:r>
              <a:rPr lang="en-GB" sz="4800" dirty="0"/>
              <a:t>Results on the </a:t>
            </a:r>
            <a:r>
              <a:rPr lang="en-GB" sz="4800" dirty="0" err="1"/>
              <a:t>Kaggle</a:t>
            </a:r>
            <a:r>
              <a:rPr lang="en-GB" sz="4800" dirty="0"/>
              <a:t> </a:t>
            </a:r>
            <a:r>
              <a:rPr lang="en-GB" sz="4800" dirty="0" err="1"/>
              <a:t>leaderboard</a:t>
            </a:r>
            <a:endParaRPr lang="en-GB" sz="4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006132"/>
              </p:ext>
            </p:extLst>
          </p:nvPr>
        </p:nvGraphicFramePr>
        <p:xfrm>
          <a:off x="704379" y="2209800"/>
          <a:ext cx="7543800" cy="3139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Model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f-score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Place on </a:t>
                      </a:r>
                      <a:r>
                        <a:rPr lang="en-GB" sz="2400">
                          <a:effectLst/>
                        </a:rPr>
                        <a:t>the leaderboard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Logistic Regression Classifier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0.80184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95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Support Vector Classifier 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(</a:t>
                      </a:r>
                      <a:r>
                        <a:rPr lang="en-GB" sz="1600" dirty="0" err="1">
                          <a:effectLst/>
                        </a:rPr>
                        <a:t>rbf</a:t>
                      </a:r>
                      <a:r>
                        <a:rPr lang="en-GB" sz="1600" dirty="0">
                          <a:effectLst/>
                        </a:rPr>
                        <a:t> kernel)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>
                          <a:effectLst/>
                        </a:rPr>
                        <a:t>0.80957</a:t>
                      </a:r>
                      <a:endParaRPr lang="en-GB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>
                          <a:effectLst/>
                        </a:rPr>
                        <a:t>76</a:t>
                      </a:r>
                      <a:endParaRPr lang="en-GB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Ensemble Learning based on majority vote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0.74898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146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48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Ensemble Learning based on weighted vote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0.62099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280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Ensemble learning stacked with Logistic Regression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0.80538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86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2000" y="5715000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Support Vector Classifier performed better then the ensemble models</a:t>
            </a:r>
          </a:p>
        </p:txBody>
      </p:sp>
    </p:spTree>
    <p:extLst>
      <p:ext uri="{BB962C8B-B14F-4D97-AF65-F5344CB8AC3E}">
        <p14:creationId xmlns:p14="http://schemas.microsoft.com/office/powerpoint/2010/main" val="3812580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6781800" cy="1600200"/>
          </a:xfrm>
        </p:spPr>
        <p:txBody>
          <a:bodyPr anchor="ctr">
            <a:normAutofit fontScale="90000"/>
          </a:bodyPr>
          <a:lstStyle/>
          <a:p>
            <a:r>
              <a:rPr lang="en-GB" dirty="0"/>
              <a:t>Trying the prediction model on my photos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0" y="2233196"/>
            <a:ext cx="7427089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Beers in a bar in New Orleans: </a:t>
            </a:r>
            <a:r>
              <a:rPr kumimoji="0" lang="en-GB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good for lunch</a:t>
            </a:r>
            <a: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kumimoji="0" lang="en-GB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has alcohol</a:t>
            </a:r>
            <a:endParaRPr kumimoji="0" lang="en-GB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830" y="2743200"/>
            <a:ext cx="5236339" cy="39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5171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6781800" cy="1600200"/>
          </a:xfrm>
        </p:spPr>
        <p:txBody>
          <a:bodyPr anchor="ctr">
            <a:normAutofit fontScale="90000"/>
          </a:bodyPr>
          <a:lstStyle/>
          <a:p>
            <a:r>
              <a:rPr lang="en-GB" dirty="0"/>
              <a:t>Trying the prediction model on my photos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63154" y="2174684"/>
            <a:ext cx="84760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Having coffee in Cafe du Monde in New Orleans: </a:t>
            </a:r>
            <a:r>
              <a:rPr lang="en-GB" alt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good for lunch, good for kids</a:t>
            </a:r>
            <a:endParaRPr kumimoji="0" lang="en-GB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587333"/>
            <a:ext cx="5467441" cy="41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6275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6781800" cy="1600200"/>
          </a:xfrm>
        </p:spPr>
        <p:txBody>
          <a:bodyPr anchor="ctr">
            <a:normAutofit fontScale="90000"/>
          </a:bodyPr>
          <a:lstStyle/>
          <a:p>
            <a:r>
              <a:rPr lang="en-GB" dirty="0"/>
              <a:t>Trying the prediction model on my photos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401277" y="2971800"/>
            <a:ext cx="4285046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Fancy dinner with a friend: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good for dinner,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takes reservations,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restaurant is expensive,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has alcohol,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has table service</a:t>
            </a:r>
            <a:endParaRPr kumimoji="0" lang="en-GB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74796" y="2551341"/>
            <a:ext cx="4609786" cy="34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2300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6781800" cy="1600200"/>
          </a:xfrm>
        </p:spPr>
        <p:txBody>
          <a:bodyPr anchor="ctr">
            <a:normAutofit fontScale="90000"/>
          </a:bodyPr>
          <a:lstStyle/>
          <a:p>
            <a:r>
              <a:rPr lang="en-GB" dirty="0"/>
              <a:t>Trying the prediction model on my photos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401277" y="3587353"/>
            <a:ext cx="428504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000" dirty="0"/>
              <a:t>Beer in a street café in Spain: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000" b="1" dirty="0"/>
              <a:t>has alcohol, has table services</a:t>
            </a:r>
            <a:endParaRPr kumimoji="0" lang="en-GB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07" y="2286000"/>
            <a:ext cx="4801870" cy="359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7695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6781800" cy="1600200"/>
          </a:xfrm>
        </p:spPr>
        <p:txBody>
          <a:bodyPr/>
          <a:lstStyle/>
          <a:p>
            <a:r>
              <a:rPr lang="en-GB" dirty="0"/>
              <a:t>Final remarks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0600" y="2133600"/>
            <a:ext cx="7086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Classification of images using the outcome just from one CNN model results in relatively good f-score (~0.81)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Simple model (SVC classifier) outperformed the ensemble models.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76</a:t>
            </a:r>
            <a:r>
              <a:rPr lang="en-GB" baseline="30000" dirty="0"/>
              <a:t>th</a:t>
            </a:r>
            <a:r>
              <a:rPr lang="en-GB" dirty="0"/>
              <a:t> place on the </a:t>
            </a:r>
            <a:r>
              <a:rPr lang="en-GB" dirty="0" err="1"/>
              <a:t>Kaggle</a:t>
            </a:r>
            <a:r>
              <a:rPr lang="en-GB" dirty="0"/>
              <a:t> </a:t>
            </a:r>
            <a:r>
              <a:rPr lang="en-GB" dirty="0" err="1"/>
              <a:t>leaderboard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Further improvements in the model performance can be achieved by advanced feature engineering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model gives sensible labels for my photos</a:t>
            </a:r>
          </a:p>
        </p:txBody>
      </p:sp>
    </p:spTree>
    <p:extLst>
      <p:ext uri="{BB962C8B-B14F-4D97-AF65-F5344CB8AC3E}">
        <p14:creationId xmlns:p14="http://schemas.microsoft.com/office/powerpoint/2010/main" val="2417723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6781800" cy="1600200"/>
          </a:xfrm>
        </p:spPr>
        <p:txBody>
          <a:bodyPr anchor="ctr"/>
          <a:lstStyle/>
          <a:p>
            <a:r>
              <a:rPr lang="en-GB" dirty="0"/>
              <a:t>Review example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429" y="1905000"/>
            <a:ext cx="7149841" cy="41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11018"/>
            <a:ext cx="189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196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7315200" cy="1600200"/>
          </a:xfrm>
        </p:spPr>
        <p:txBody>
          <a:bodyPr anchor="ctr"/>
          <a:lstStyle/>
          <a:p>
            <a:r>
              <a:rPr lang="en-GB" dirty="0"/>
              <a:t>Task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05000"/>
            <a:ext cx="7467600" cy="388620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Currently, restaurant labels are manually selected by Yelp users</a:t>
            </a:r>
          </a:p>
          <a:p>
            <a:r>
              <a:rPr lang="en-GB" dirty="0"/>
              <a:t>But Yelp’s users upload an enormous amount of photos every day alongside their written reviews</a:t>
            </a:r>
          </a:p>
          <a:p>
            <a:r>
              <a:rPr lang="en-GB" dirty="0"/>
              <a:t>Selecting the labels is optional, leaving some restaurants un- or only partially-categorized.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3200" b="1" u="sng" dirty="0"/>
              <a:t>AIM</a:t>
            </a:r>
            <a:r>
              <a:rPr lang="en-GB" sz="3200" b="1" dirty="0"/>
              <a:t>: build a model that automatically tags restaurants with multiple labels using user-submitted photos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11018"/>
            <a:ext cx="189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60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6781800" cy="1600200"/>
          </a:xfrm>
        </p:spPr>
        <p:txBody>
          <a:bodyPr anchor="ctr"/>
          <a:lstStyle/>
          <a:p>
            <a:r>
              <a:rPr lang="en-GB" dirty="0"/>
              <a:t>Data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7000" y="1295400"/>
            <a:ext cx="7696200" cy="3886200"/>
          </a:xfrm>
        </p:spPr>
        <p:txBody>
          <a:bodyPr>
            <a:normAutofit/>
          </a:bodyPr>
          <a:lstStyle/>
          <a:p>
            <a:pPr lvl="0"/>
            <a:r>
              <a:rPr lang="en-GB" dirty="0"/>
              <a:t>photos of the training set (235841 images; 6.64 GB)</a:t>
            </a:r>
          </a:p>
          <a:p>
            <a:pPr lvl="0"/>
            <a:r>
              <a:rPr lang="en-GB" dirty="0"/>
              <a:t>photos of the test set (474304 images; 6.71 GB)</a:t>
            </a:r>
          </a:p>
          <a:p>
            <a:pPr lvl="0"/>
            <a:r>
              <a:rPr lang="en-GB" dirty="0"/>
              <a:t>a file that maps the photo id to business id</a:t>
            </a:r>
          </a:p>
          <a:p>
            <a:pPr lvl="0"/>
            <a:r>
              <a:rPr lang="en-GB" dirty="0"/>
              <a:t>a file that maps the business ids to their corresponding labels.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11018"/>
            <a:ext cx="189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872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6781800" cy="1600200"/>
          </a:xfrm>
        </p:spPr>
        <p:txBody>
          <a:bodyPr anchor="ctr"/>
          <a:lstStyle/>
          <a:p>
            <a:r>
              <a:rPr lang="en-GB" dirty="0"/>
              <a:t>Restaurant labels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2215318"/>
              </p:ext>
            </p:extLst>
          </p:nvPr>
        </p:nvGraphicFramePr>
        <p:xfrm>
          <a:off x="762000" y="1981200"/>
          <a:ext cx="7543800" cy="40946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Label</a:t>
                      </a: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Description</a:t>
                      </a: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kern="1400" spc="50" baseline="0" dirty="0">
                          <a:effectLst/>
                        </a:rPr>
                        <a:t>0</a:t>
                      </a:r>
                      <a:endParaRPr lang="en-GB" sz="1600" kern="1400" spc="50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kern="1400" spc="50" baseline="0" dirty="0" err="1">
                          <a:effectLst/>
                        </a:rPr>
                        <a:t>good_for_lunch</a:t>
                      </a:r>
                      <a:endParaRPr lang="en-GB" sz="1600" kern="1400" spc="50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kern="1400" spc="50" baseline="0" dirty="0">
                          <a:effectLst/>
                        </a:rPr>
                        <a:t>1</a:t>
                      </a:r>
                      <a:endParaRPr lang="en-GB" sz="1600" kern="1400" spc="50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kern="1400" spc="50" baseline="0" dirty="0" err="1">
                          <a:effectLst/>
                        </a:rPr>
                        <a:t>good_for_dinner</a:t>
                      </a:r>
                      <a:endParaRPr lang="en-GB" sz="1800" kern="1400" spc="50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kern="1400" spc="50" baseline="0" dirty="0">
                          <a:effectLst/>
                        </a:rPr>
                        <a:t>2</a:t>
                      </a:r>
                      <a:endParaRPr lang="en-GB" sz="1600" kern="1400" spc="50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kern="1400" spc="50" baseline="0" dirty="0" err="1">
                          <a:effectLst/>
                        </a:rPr>
                        <a:t>takes_reservations</a:t>
                      </a:r>
                      <a:endParaRPr lang="en-GB" sz="1800" kern="1400" spc="50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kern="1400" spc="50" baseline="0" dirty="0">
                          <a:effectLst/>
                        </a:rPr>
                        <a:t>3</a:t>
                      </a:r>
                      <a:endParaRPr lang="en-GB" sz="1600" kern="1400" spc="50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kern="1400" spc="50" baseline="0" dirty="0" err="1">
                          <a:effectLst/>
                        </a:rPr>
                        <a:t>outdoor_seating</a:t>
                      </a:r>
                      <a:endParaRPr lang="en-GB" sz="1800" kern="1400" spc="50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kern="1400" spc="50" baseline="0" dirty="0">
                          <a:effectLst/>
                        </a:rPr>
                        <a:t>4</a:t>
                      </a:r>
                      <a:endParaRPr lang="en-GB" sz="1600" kern="1400" spc="50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kern="1400" spc="50" baseline="0" dirty="0" err="1">
                          <a:effectLst/>
                        </a:rPr>
                        <a:t>restaurant_is_expensive</a:t>
                      </a:r>
                      <a:endParaRPr lang="en-GB" sz="1800" kern="1400" spc="50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kern="1400" spc="50" baseline="0" dirty="0">
                          <a:effectLst/>
                        </a:rPr>
                        <a:t>5</a:t>
                      </a:r>
                      <a:endParaRPr lang="en-GB" sz="1600" kern="1400" spc="50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kern="1400" spc="50" baseline="0" dirty="0" err="1">
                          <a:effectLst/>
                        </a:rPr>
                        <a:t>has_alcohol</a:t>
                      </a:r>
                      <a:endParaRPr lang="en-GB" sz="1800" kern="1400" spc="50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kern="1400" spc="50" baseline="0" dirty="0">
                          <a:effectLst/>
                        </a:rPr>
                        <a:t>6</a:t>
                      </a:r>
                      <a:endParaRPr lang="en-GB" sz="1600" kern="1400" spc="50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kern="1400" spc="50" baseline="0" dirty="0" err="1">
                          <a:effectLst/>
                        </a:rPr>
                        <a:t>has_table_service</a:t>
                      </a:r>
                      <a:endParaRPr lang="en-GB" sz="1800" kern="1400" spc="50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kern="1400" spc="50" baseline="0" dirty="0">
                          <a:effectLst/>
                        </a:rPr>
                        <a:t>7</a:t>
                      </a:r>
                      <a:endParaRPr lang="en-GB" sz="1600" kern="1400" spc="50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kern="1400" spc="50" baseline="0" dirty="0" err="1">
                          <a:effectLst/>
                        </a:rPr>
                        <a:t>ambience_is_classy</a:t>
                      </a:r>
                      <a:endParaRPr lang="en-GB" sz="1800" kern="1400" spc="50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kern="1400" spc="50" baseline="0" dirty="0">
                          <a:effectLst/>
                        </a:rPr>
                        <a:t>8</a:t>
                      </a:r>
                      <a:endParaRPr lang="en-GB" sz="1600" kern="1400" spc="50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kern="1400" spc="50" baseline="0" dirty="0" err="1">
                          <a:effectLst/>
                        </a:rPr>
                        <a:t>good_for_kids</a:t>
                      </a:r>
                      <a:endParaRPr lang="en-GB" sz="1800" kern="1400" spc="50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11018"/>
            <a:ext cx="189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93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6781800" cy="1600200"/>
          </a:xfrm>
        </p:spPr>
        <p:txBody>
          <a:bodyPr anchor="ctr"/>
          <a:lstStyle/>
          <a:p>
            <a:r>
              <a:rPr lang="en-GB" dirty="0"/>
              <a:t>An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11018"/>
            <a:ext cx="1890000" cy="1260000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410200" y="2809621"/>
            <a:ext cx="3733800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alt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ood for dinner,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takes reservations,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has alcohol,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has table service,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ambience is classy</a:t>
            </a:r>
            <a:endParaRPr kumimoji="0" lang="en-GB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28800"/>
            <a:ext cx="3600000" cy="478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8033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52" y="5597386"/>
            <a:ext cx="480000" cy="36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6400800" cy="1600200"/>
          </a:xfrm>
        </p:spPr>
        <p:txBody>
          <a:bodyPr anchor="ctr">
            <a:normAutofit fontScale="90000"/>
          </a:bodyPr>
          <a:lstStyle/>
          <a:p>
            <a:r>
              <a:rPr lang="en-GB" dirty="0"/>
              <a:t>What kind of problem is it in Machine Learning?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900" y="665400"/>
            <a:ext cx="1890000" cy="1260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352800" y="2819400"/>
            <a:ext cx="2209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3382347" y="4075921"/>
            <a:ext cx="2209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3352800" y="5332443"/>
            <a:ext cx="2209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/>
          <p:cNvCxnSpPr>
            <a:stCxn id="7" idx="3"/>
          </p:cNvCxnSpPr>
          <p:nvPr/>
        </p:nvCxnSpPr>
        <p:spPr>
          <a:xfrm>
            <a:off x="5562600" y="3086100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592147" y="4357394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586704" y="5599143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981200" y="2590800"/>
            <a:ext cx="11430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981200" y="3086100"/>
            <a:ext cx="1295400" cy="38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2209800" y="3124200"/>
            <a:ext cx="10668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133600" y="2743200"/>
            <a:ext cx="11430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095500" y="3101650"/>
            <a:ext cx="1066800" cy="300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400800" y="2572715"/>
            <a:ext cx="4572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6477000" y="2591777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  <a:p>
            <a:r>
              <a:rPr lang="en-GB" dirty="0"/>
              <a:t>2</a:t>
            </a:r>
          </a:p>
          <a:p>
            <a:r>
              <a:rPr lang="en-GB" dirty="0"/>
              <a:t>8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393024" y="3748572"/>
            <a:ext cx="457200" cy="12495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/>
          <p:cNvSpPr txBox="1"/>
          <p:nvPr/>
        </p:nvSpPr>
        <p:spPr>
          <a:xfrm>
            <a:off x="6469224" y="3734958"/>
            <a:ext cx="30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</a:t>
            </a:r>
          </a:p>
          <a:p>
            <a:r>
              <a:rPr lang="en-GB" dirty="0"/>
              <a:t>2</a:t>
            </a:r>
          </a:p>
          <a:p>
            <a:r>
              <a:rPr lang="en-GB" dirty="0"/>
              <a:t>4</a:t>
            </a:r>
          </a:p>
          <a:p>
            <a:r>
              <a:rPr lang="en-GB" dirty="0"/>
              <a:t>8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393024" y="5330687"/>
            <a:ext cx="4572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/>
          <p:cNvSpPr txBox="1"/>
          <p:nvPr/>
        </p:nvSpPr>
        <p:spPr>
          <a:xfrm>
            <a:off x="6477000" y="5274221"/>
            <a:ext cx="30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  <a:p>
            <a:r>
              <a:rPr lang="en-GB" dirty="0"/>
              <a:t>3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981200" y="3862093"/>
            <a:ext cx="11430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981200" y="4357393"/>
            <a:ext cx="1295400" cy="38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2209800" y="4395493"/>
            <a:ext cx="10668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133600" y="4014493"/>
            <a:ext cx="11430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2095500" y="4372943"/>
            <a:ext cx="1066800" cy="300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988976" y="5121821"/>
            <a:ext cx="11430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988976" y="5617121"/>
            <a:ext cx="1295400" cy="38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217576" y="5655221"/>
            <a:ext cx="10668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141376" y="5274221"/>
            <a:ext cx="11430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2103276" y="5632671"/>
            <a:ext cx="1066800" cy="300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867400" y="2062647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Labels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642826" y="2102959"/>
            <a:ext cx="1751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Business ids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646076" y="2101334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Photos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605504" y="288238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Business 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648270" y="415045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Business 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569736" y="539337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Business 3</a:t>
            </a: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764" y="5168700"/>
            <a:ext cx="480000" cy="36000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550" y="4286200"/>
            <a:ext cx="270000" cy="3600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304175" y="4444093"/>
            <a:ext cx="480000" cy="36000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245" y="3926200"/>
            <a:ext cx="270000" cy="36000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128" y="2659400"/>
            <a:ext cx="480000" cy="3600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164" y="2761550"/>
            <a:ext cx="480000" cy="36000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524614" y="5677121"/>
            <a:ext cx="480000" cy="36000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000" y="3073700"/>
            <a:ext cx="480000" cy="360000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524" y="3221785"/>
            <a:ext cx="48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180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52" y="5597386"/>
            <a:ext cx="480000" cy="36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6400800" cy="1600200"/>
          </a:xfrm>
        </p:spPr>
        <p:txBody>
          <a:bodyPr anchor="ctr">
            <a:normAutofit fontScale="90000"/>
          </a:bodyPr>
          <a:lstStyle/>
          <a:p>
            <a:r>
              <a:rPr lang="en-GB" dirty="0"/>
              <a:t>What kind of problem is it in Machine Learning?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900" y="665400"/>
            <a:ext cx="1890000" cy="1260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352800" y="2819400"/>
            <a:ext cx="2209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3382347" y="4075921"/>
            <a:ext cx="2209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3352800" y="5332443"/>
            <a:ext cx="2209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/>
          <p:cNvCxnSpPr>
            <a:stCxn id="7" idx="3"/>
          </p:cNvCxnSpPr>
          <p:nvPr/>
        </p:nvCxnSpPr>
        <p:spPr>
          <a:xfrm>
            <a:off x="5562600" y="3086100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592147" y="4357394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586704" y="5599143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981200" y="2590800"/>
            <a:ext cx="11430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981200" y="3086100"/>
            <a:ext cx="1295400" cy="38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2209800" y="3124200"/>
            <a:ext cx="10668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133600" y="2743200"/>
            <a:ext cx="11430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095500" y="3101650"/>
            <a:ext cx="1066800" cy="300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400800" y="2572715"/>
            <a:ext cx="4572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6477000" y="2591777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  <a:p>
            <a:r>
              <a:rPr lang="en-GB" dirty="0"/>
              <a:t>2</a:t>
            </a:r>
          </a:p>
          <a:p>
            <a:r>
              <a:rPr lang="en-GB" dirty="0"/>
              <a:t>8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393024" y="3748572"/>
            <a:ext cx="457200" cy="12495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/>
          <p:cNvSpPr txBox="1"/>
          <p:nvPr/>
        </p:nvSpPr>
        <p:spPr>
          <a:xfrm>
            <a:off x="6469224" y="3734958"/>
            <a:ext cx="30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</a:t>
            </a:r>
          </a:p>
          <a:p>
            <a:r>
              <a:rPr lang="en-GB" dirty="0"/>
              <a:t>2</a:t>
            </a:r>
          </a:p>
          <a:p>
            <a:r>
              <a:rPr lang="en-GB" dirty="0"/>
              <a:t>4</a:t>
            </a:r>
          </a:p>
          <a:p>
            <a:r>
              <a:rPr lang="en-GB" dirty="0"/>
              <a:t>8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393024" y="5330687"/>
            <a:ext cx="4572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/>
          <p:cNvSpPr txBox="1"/>
          <p:nvPr/>
        </p:nvSpPr>
        <p:spPr>
          <a:xfrm>
            <a:off x="6477000" y="5274221"/>
            <a:ext cx="30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  <a:p>
            <a:r>
              <a:rPr lang="en-GB" dirty="0"/>
              <a:t>3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981200" y="3862093"/>
            <a:ext cx="11430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981200" y="4357393"/>
            <a:ext cx="1295400" cy="38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2209800" y="4395493"/>
            <a:ext cx="10668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133600" y="4014493"/>
            <a:ext cx="11430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2095500" y="4372943"/>
            <a:ext cx="1066800" cy="300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988976" y="5121821"/>
            <a:ext cx="11430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988976" y="5617121"/>
            <a:ext cx="1295400" cy="38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217576" y="5655221"/>
            <a:ext cx="10668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141376" y="5274221"/>
            <a:ext cx="11430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2103276" y="5632671"/>
            <a:ext cx="1066800" cy="300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867400" y="2062647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Labels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642826" y="2102959"/>
            <a:ext cx="1751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Business ids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646076" y="2101334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Photos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605504" y="288238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Business 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648270" y="415045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Business 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569736" y="539337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Business 3</a:t>
            </a: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764" y="5168700"/>
            <a:ext cx="480000" cy="36000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550" y="4286200"/>
            <a:ext cx="270000" cy="3600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304175" y="4444093"/>
            <a:ext cx="480000" cy="36000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245" y="3926200"/>
            <a:ext cx="270000" cy="36000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128" y="2659400"/>
            <a:ext cx="480000" cy="3600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164" y="2761550"/>
            <a:ext cx="480000" cy="36000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524614" y="5677121"/>
            <a:ext cx="480000" cy="36000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000" y="3073700"/>
            <a:ext cx="480000" cy="360000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524" y="3221785"/>
            <a:ext cx="480000" cy="360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019800" y="2062647"/>
            <a:ext cx="1371600" cy="42619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5287377" y="6317272"/>
            <a:ext cx="2836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Multi-class aspect</a:t>
            </a:r>
          </a:p>
        </p:txBody>
      </p:sp>
      <p:sp>
        <p:nvSpPr>
          <p:cNvPr id="58" name="Rectangle 57"/>
          <p:cNvSpPr/>
          <p:nvPr/>
        </p:nvSpPr>
        <p:spPr>
          <a:xfrm>
            <a:off x="869232" y="1975223"/>
            <a:ext cx="2773594" cy="42619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58"/>
          <p:cNvSpPr txBox="1"/>
          <p:nvPr/>
        </p:nvSpPr>
        <p:spPr>
          <a:xfrm>
            <a:off x="758497" y="6291476"/>
            <a:ext cx="3065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Multi-instance aspect</a:t>
            </a:r>
          </a:p>
        </p:txBody>
      </p:sp>
    </p:spTree>
    <p:extLst>
      <p:ext uri="{BB962C8B-B14F-4D97-AF65-F5344CB8AC3E}">
        <p14:creationId xmlns:p14="http://schemas.microsoft.com/office/powerpoint/2010/main" val="169246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188</TotalTime>
  <Words>873</Words>
  <Application>Microsoft Office PowerPoint</Application>
  <PresentationFormat>On-screen Show (4:3)</PresentationFormat>
  <Paragraphs>224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Impact</vt:lpstr>
      <vt:lpstr>Times New Roman</vt:lpstr>
      <vt:lpstr>Wingdings</vt:lpstr>
      <vt:lpstr>NewsPrint</vt:lpstr>
      <vt:lpstr>Yelp Restaurant Photo Classification</vt:lpstr>
      <vt:lpstr>Client</vt:lpstr>
      <vt:lpstr>Review example</vt:lpstr>
      <vt:lpstr>Task overview</vt:lpstr>
      <vt:lpstr>Data set</vt:lpstr>
      <vt:lpstr>Restaurant labels</vt:lpstr>
      <vt:lpstr>An example</vt:lpstr>
      <vt:lpstr>What kind of problem is it in Machine Learning?</vt:lpstr>
      <vt:lpstr>What kind of problem is it in Machine Learning?</vt:lpstr>
      <vt:lpstr>Approach</vt:lpstr>
      <vt:lpstr>Convolutional Neural Networks (CNN)</vt:lpstr>
      <vt:lpstr>Convolutional Neural Networks (CNN)</vt:lpstr>
      <vt:lpstr>Pre-trained CNN used in the project</vt:lpstr>
      <vt:lpstr>If you run Yelp images through VGG CNN model and get scores…</vt:lpstr>
      <vt:lpstr>Extracting features from CNN</vt:lpstr>
      <vt:lpstr>Multi-class classification</vt:lpstr>
      <vt:lpstr>Multi-class classification: results on cross validation</vt:lpstr>
      <vt:lpstr>Ensemble learning: Approach 1</vt:lpstr>
      <vt:lpstr>Ensemble learning: Approach 2</vt:lpstr>
      <vt:lpstr>Ensemble learning: Approach 3</vt:lpstr>
      <vt:lpstr>Results on the Kaggle leaderboard</vt:lpstr>
      <vt:lpstr>Trying the prediction model on my photos</vt:lpstr>
      <vt:lpstr>Trying the prediction model on my photos</vt:lpstr>
      <vt:lpstr>Trying the prediction model on my photos</vt:lpstr>
      <vt:lpstr>Trying the prediction model on my photos</vt:lpstr>
      <vt:lpstr>Final remarks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Yelp Restaurant Photo Classification</dc:title>
  <dc:creator>Anna</dc:creator>
  <cp:lastModifiedBy>Anna Rumyantseva</cp:lastModifiedBy>
  <cp:revision>35</cp:revision>
  <dcterms:created xsi:type="dcterms:W3CDTF">2006-08-16T00:00:00Z</dcterms:created>
  <dcterms:modified xsi:type="dcterms:W3CDTF">2016-06-16T23:35:51Z</dcterms:modified>
</cp:coreProperties>
</file>