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58" r:id="rId6"/>
    <p:sldId id="259" r:id="rId7"/>
    <p:sldId id="261" r:id="rId8"/>
    <p:sldId id="260" r:id="rId9"/>
    <p:sldId id="262" r:id="rId10"/>
    <p:sldId id="263" r:id="rId11"/>
    <p:sldId id="264"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7" d="100"/>
          <a:sy n="87" d="100"/>
        </p:scale>
        <p:origin x="7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 Case study</a:t>
            </a:r>
          </a:p>
          <a:p>
            <a:endParaRPr lang="en-US" sz="2800" b="1" dirty="0"/>
          </a:p>
          <a:p>
            <a:r>
              <a:rPr lang="en-US" sz="2800" b="1" dirty="0"/>
              <a:t>26/06/2021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F4C2B-6443-451D-9262-F3D162CC2992}"/>
              </a:ext>
            </a:extLst>
          </p:cNvPr>
          <p:cNvSpPr>
            <a:spLocks noGrp="1"/>
          </p:cNvSpPr>
          <p:nvPr>
            <p:ph type="title"/>
          </p:nvPr>
        </p:nvSpPr>
        <p:spPr/>
        <p:txBody>
          <a:bodyPr/>
          <a:lstStyle/>
          <a:p>
            <a:r>
              <a:rPr lang="en-US" b="0" i="0" dirty="0">
                <a:solidFill>
                  <a:srgbClr val="D4D4D4"/>
                </a:solidFill>
                <a:effectLst/>
                <a:latin typeface="Consolas" panose="020B0609020204030204" pitchFamily="49" charset="0"/>
              </a:rPr>
              <a:t>Are number of cab users increasing with time advance?</a:t>
            </a:r>
            <a:endParaRPr lang="es-ES" dirty="0"/>
          </a:p>
        </p:txBody>
      </p:sp>
      <p:sp>
        <p:nvSpPr>
          <p:cNvPr id="4" name="Marcador de contenido 3">
            <a:extLst>
              <a:ext uri="{FF2B5EF4-FFF2-40B4-BE49-F238E27FC236}">
                <a16:creationId xmlns:a16="http://schemas.microsoft.com/office/drawing/2014/main" id="{3DAD8996-52FD-4AB5-A9AE-C5750CDA5CC0}"/>
              </a:ext>
            </a:extLst>
          </p:cNvPr>
          <p:cNvSpPr>
            <a:spLocks noGrp="1"/>
          </p:cNvSpPr>
          <p:nvPr>
            <p:ph sz="half" idx="1"/>
          </p:nvPr>
        </p:nvSpPr>
        <p:spPr/>
        <p:txBody>
          <a:bodyPr/>
          <a:lstStyle/>
          <a:p>
            <a:r>
              <a:rPr lang="en-US" dirty="0"/>
              <a:t>Using qualitative analysis, and a bar graph we can see that the number of user per year increase between 2017 and 2018 buy decrease in 2018, with regard to 2019 the data are insufficient.</a:t>
            </a:r>
            <a:endParaRPr lang="es-ES" dirty="0"/>
          </a:p>
        </p:txBody>
      </p:sp>
      <p:pic>
        <p:nvPicPr>
          <p:cNvPr id="7" name="Marcador de contenido 6">
            <a:extLst>
              <a:ext uri="{FF2B5EF4-FFF2-40B4-BE49-F238E27FC236}">
                <a16:creationId xmlns:a16="http://schemas.microsoft.com/office/drawing/2014/main" id="{DB8DE3A8-5274-4141-A405-027320211E12}"/>
              </a:ext>
            </a:extLst>
          </p:cNvPr>
          <p:cNvPicPr>
            <a:picLocks noGrp="1" noChangeAspect="1"/>
          </p:cNvPicPr>
          <p:nvPr>
            <p:ph sz="half" idx="2"/>
          </p:nvPr>
        </p:nvPicPr>
        <p:blipFill>
          <a:blip r:embed="rId2"/>
          <a:stretch>
            <a:fillRect/>
          </a:stretch>
        </p:blipFill>
        <p:spPr>
          <a:xfrm>
            <a:off x="6365521" y="2319891"/>
            <a:ext cx="5068007" cy="3448531"/>
          </a:xfrm>
        </p:spPr>
      </p:pic>
    </p:spTree>
    <p:extLst>
      <p:ext uri="{BB962C8B-B14F-4D97-AF65-F5344CB8AC3E}">
        <p14:creationId xmlns:p14="http://schemas.microsoft.com/office/powerpoint/2010/main" val="158218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E1F0E-2BB6-4D58-8384-4A4D71F3D2B3}"/>
              </a:ext>
            </a:extLst>
          </p:cNvPr>
          <p:cNvSpPr>
            <a:spLocks noGrp="1"/>
          </p:cNvSpPr>
          <p:nvPr>
            <p:ph type="title"/>
          </p:nvPr>
        </p:nvSpPr>
        <p:spPr>
          <a:xfrm>
            <a:off x="762121" y="960723"/>
            <a:ext cx="4968489" cy="1013800"/>
          </a:xfrm>
        </p:spPr>
        <p:txBody>
          <a:bodyPr vert="horz" lIns="91440" tIns="45720" rIns="91440" bIns="45720" rtlCol="0" anchor="b">
            <a:normAutofit/>
          </a:bodyPr>
          <a:lstStyle/>
          <a:p>
            <a:pPr>
              <a:lnSpc>
                <a:spcPct val="90000"/>
              </a:lnSpc>
            </a:pPr>
            <a:r>
              <a:rPr lang="en-US" sz="2400" i="0" dirty="0">
                <a:effectLst/>
              </a:rPr>
              <a:t>Is the most populated region the most profitable?</a:t>
            </a:r>
            <a:endParaRPr lang="en-US" sz="2400" dirty="0"/>
          </a:p>
        </p:txBody>
      </p:sp>
      <p:sp>
        <p:nvSpPr>
          <p:cNvPr id="4" name="Marcador de contenido 3">
            <a:extLst>
              <a:ext uri="{FF2B5EF4-FFF2-40B4-BE49-F238E27FC236}">
                <a16:creationId xmlns:a16="http://schemas.microsoft.com/office/drawing/2014/main" id="{7924BBCD-3017-4D33-865E-4E2D21B8500F}"/>
              </a:ext>
            </a:extLst>
          </p:cNvPr>
          <p:cNvSpPr>
            <a:spLocks noGrp="1"/>
          </p:cNvSpPr>
          <p:nvPr>
            <p:ph sz="half" idx="1"/>
          </p:nvPr>
        </p:nvSpPr>
        <p:spPr>
          <a:xfrm>
            <a:off x="783387" y="2254102"/>
            <a:ext cx="4947221" cy="3650344"/>
          </a:xfrm>
        </p:spPr>
        <p:txBody>
          <a:bodyPr vert="horz" lIns="91440" tIns="45720" rIns="91440" bIns="45720" rtlCol="0" anchor="ctr">
            <a:normAutofit/>
          </a:bodyPr>
          <a:lstStyle/>
          <a:p>
            <a:r>
              <a:rPr lang="en-US" b="0" i="0" dirty="0">
                <a:effectLst/>
                <a:latin typeface="Consolas" panose="020B0609020204030204" pitchFamily="49" charset="0"/>
              </a:rPr>
              <a:t>It correspond to New York and yes it's the most profitable region for both companies</a:t>
            </a:r>
            <a:endParaRPr lang="en-US" dirty="0"/>
          </a:p>
        </p:txBody>
      </p:sp>
      <p:pic>
        <p:nvPicPr>
          <p:cNvPr id="7" name="Marcador de contenido 6">
            <a:extLst>
              <a:ext uri="{FF2B5EF4-FFF2-40B4-BE49-F238E27FC236}">
                <a16:creationId xmlns:a16="http://schemas.microsoft.com/office/drawing/2014/main" id="{52C32850-B9BB-496C-B631-1BACAAD2A2A7}"/>
              </a:ext>
            </a:extLst>
          </p:cNvPr>
          <p:cNvPicPr>
            <a:picLocks noGrp="1" noChangeAspect="1"/>
          </p:cNvPicPr>
          <p:nvPr>
            <p:ph sz="half" idx="2"/>
          </p:nvPr>
        </p:nvPicPr>
        <p:blipFill>
          <a:blip r:embed="rId2"/>
          <a:stretch>
            <a:fillRect/>
          </a:stretch>
        </p:blipFill>
        <p:spPr>
          <a:xfrm>
            <a:off x="6468084" y="1192346"/>
            <a:ext cx="4952475" cy="4482409"/>
          </a:xfrm>
          <a:prstGeom prst="rect">
            <a:avLst/>
          </a:prstGeom>
        </p:spPr>
      </p:pic>
    </p:spTree>
    <p:extLst>
      <p:ext uri="{BB962C8B-B14F-4D97-AF65-F5344CB8AC3E}">
        <p14:creationId xmlns:p14="http://schemas.microsoft.com/office/powerpoint/2010/main" val="150280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54B69-70FF-4DF5-A92E-93A474E9DFB0}"/>
              </a:ext>
            </a:extLst>
          </p:cNvPr>
          <p:cNvSpPr>
            <a:spLocks noGrp="1"/>
          </p:cNvSpPr>
          <p:nvPr>
            <p:ph type="title"/>
          </p:nvPr>
        </p:nvSpPr>
        <p:spPr>
          <a:xfrm>
            <a:off x="762121" y="960723"/>
            <a:ext cx="4968489" cy="1013800"/>
          </a:xfrm>
        </p:spPr>
        <p:txBody>
          <a:bodyPr vert="horz" lIns="91440" tIns="45720" rIns="91440" bIns="45720" rtlCol="0" anchor="b">
            <a:normAutofit/>
          </a:bodyPr>
          <a:lstStyle/>
          <a:p>
            <a:pPr>
              <a:lnSpc>
                <a:spcPct val="90000"/>
              </a:lnSpc>
            </a:pPr>
            <a:r>
              <a:rPr lang="en-US" sz="2200" i="0" dirty="0">
                <a:effectLst/>
              </a:rPr>
              <a:t>Is a user with major income related with more profit for the company?</a:t>
            </a:r>
            <a:endParaRPr lang="en-US" sz="2200" dirty="0"/>
          </a:p>
        </p:txBody>
      </p:sp>
      <p:sp>
        <p:nvSpPr>
          <p:cNvPr id="4" name="Marcador de contenido 3">
            <a:extLst>
              <a:ext uri="{FF2B5EF4-FFF2-40B4-BE49-F238E27FC236}">
                <a16:creationId xmlns:a16="http://schemas.microsoft.com/office/drawing/2014/main" id="{012001F5-EC5B-45F0-B315-EC1CFF4D3D28}"/>
              </a:ext>
            </a:extLst>
          </p:cNvPr>
          <p:cNvSpPr>
            <a:spLocks noGrp="1"/>
          </p:cNvSpPr>
          <p:nvPr>
            <p:ph sz="half" idx="1"/>
          </p:nvPr>
        </p:nvSpPr>
        <p:spPr>
          <a:xfrm>
            <a:off x="783387" y="2254102"/>
            <a:ext cx="4947221" cy="3650344"/>
          </a:xfrm>
        </p:spPr>
        <p:txBody>
          <a:bodyPr vert="horz" lIns="91440" tIns="45720" rIns="91440" bIns="45720" rtlCol="0" anchor="ctr">
            <a:normAutofit/>
          </a:bodyPr>
          <a:lstStyle/>
          <a:p>
            <a:r>
              <a:rPr lang="en-US" dirty="0"/>
              <a:t>The answer was no, the income of the user doesn't related with margin. (Analysis similar to recent hypothesis</a:t>
            </a:r>
            <a:r>
              <a:rPr lang="en-US" dirty="0">
                <a:solidFill>
                  <a:srgbClr val="FFFFFF"/>
                </a:solidFill>
              </a:rPr>
              <a:t>)</a:t>
            </a:r>
          </a:p>
        </p:txBody>
      </p:sp>
      <p:pic>
        <p:nvPicPr>
          <p:cNvPr id="7" name="Marcador de contenido 6">
            <a:extLst>
              <a:ext uri="{FF2B5EF4-FFF2-40B4-BE49-F238E27FC236}">
                <a16:creationId xmlns:a16="http://schemas.microsoft.com/office/drawing/2014/main" id="{CDDB89A1-BE82-49E7-9D68-0F9682ACE7DD}"/>
              </a:ext>
            </a:extLst>
          </p:cNvPr>
          <p:cNvPicPr>
            <a:picLocks noGrp="1" noChangeAspect="1"/>
          </p:cNvPicPr>
          <p:nvPr>
            <p:ph sz="half" idx="2"/>
          </p:nvPr>
        </p:nvPicPr>
        <p:blipFill>
          <a:blip r:embed="rId2"/>
          <a:stretch>
            <a:fillRect/>
          </a:stretch>
        </p:blipFill>
        <p:spPr>
          <a:xfrm>
            <a:off x="6468084" y="1043753"/>
            <a:ext cx="4952475" cy="4779596"/>
          </a:xfrm>
          <a:prstGeom prst="rect">
            <a:avLst/>
          </a:prstGeom>
        </p:spPr>
      </p:pic>
    </p:spTree>
    <p:extLst>
      <p:ext uri="{BB962C8B-B14F-4D97-AF65-F5344CB8AC3E}">
        <p14:creationId xmlns:p14="http://schemas.microsoft.com/office/powerpoint/2010/main" val="387157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26C09-A470-4814-A99A-C27509682CA2}"/>
              </a:ext>
            </a:extLst>
          </p:cNvPr>
          <p:cNvSpPr>
            <a:spLocks noGrp="1"/>
          </p:cNvSpPr>
          <p:nvPr>
            <p:ph type="title"/>
          </p:nvPr>
        </p:nvSpPr>
        <p:spPr/>
        <p:txBody>
          <a:bodyPr/>
          <a:lstStyle/>
          <a:p>
            <a:r>
              <a:rPr lang="en-US" b="0" i="0" dirty="0">
                <a:solidFill>
                  <a:srgbClr val="D4D4D4"/>
                </a:solidFill>
                <a:effectLst/>
                <a:latin typeface="Consolas" panose="020B0609020204030204" pitchFamily="49" charset="0"/>
              </a:rPr>
              <a:t>Is the company with more users the most profitable?</a:t>
            </a:r>
            <a:endParaRPr lang="es-ES" dirty="0"/>
          </a:p>
        </p:txBody>
      </p:sp>
      <p:sp>
        <p:nvSpPr>
          <p:cNvPr id="3" name="Marcador de contenido 2">
            <a:extLst>
              <a:ext uri="{FF2B5EF4-FFF2-40B4-BE49-F238E27FC236}">
                <a16:creationId xmlns:a16="http://schemas.microsoft.com/office/drawing/2014/main" id="{3898708E-4700-46C2-97A6-8F4C2C3690BE}"/>
              </a:ext>
            </a:extLst>
          </p:cNvPr>
          <p:cNvSpPr>
            <a:spLocks noGrp="1"/>
          </p:cNvSpPr>
          <p:nvPr>
            <p:ph sz="half" idx="1"/>
          </p:nvPr>
        </p:nvSpPr>
        <p:spPr/>
        <p:txBody>
          <a:bodyPr/>
          <a:lstStyle/>
          <a:p>
            <a:r>
              <a:rPr lang="en-US" dirty="0"/>
              <a:t>Yes, The company most profitable is Yellow Cab and has the major number of users</a:t>
            </a:r>
            <a:endParaRPr lang="es-ES" dirty="0"/>
          </a:p>
        </p:txBody>
      </p:sp>
      <p:pic>
        <p:nvPicPr>
          <p:cNvPr id="6" name="Marcador de contenido 5">
            <a:extLst>
              <a:ext uri="{FF2B5EF4-FFF2-40B4-BE49-F238E27FC236}">
                <a16:creationId xmlns:a16="http://schemas.microsoft.com/office/drawing/2014/main" id="{46A99484-5522-4AD4-83CB-986580A7457E}"/>
              </a:ext>
            </a:extLst>
          </p:cNvPr>
          <p:cNvPicPr>
            <a:picLocks noGrp="1" noChangeAspect="1"/>
          </p:cNvPicPr>
          <p:nvPr>
            <p:ph sz="half" idx="2"/>
          </p:nvPr>
        </p:nvPicPr>
        <p:blipFill>
          <a:blip r:embed="rId2"/>
          <a:stretch>
            <a:fillRect/>
          </a:stretch>
        </p:blipFill>
        <p:spPr>
          <a:xfrm>
            <a:off x="6651311" y="2519944"/>
            <a:ext cx="4496427" cy="3048425"/>
          </a:xfrm>
        </p:spPr>
      </p:pic>
    </p:spTree>
    <p:extLst>
      <p:ext uri="{BB962C8B-B14F-4D97-AF65-F5344CB8AC3E}">
        <p14:creationId xmlns:p14="http://schemas.microsoft.com/office/powerpoint/2010/main" val="365847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E16E0-C2CB-410D-9F8F-8B079C013B00}"/>
              </a:ext>
            </a:extLst>
          </p:cNvPr>
          <p:cNvSpPr>
            <a:spLocks noGrp="1"/>
          </p:cNvSpPr>
          <p:nvPr>
            <p:ph type="title"/>
          </p:nvPr>
        </p:nvSpPr>
        <p:spPr/>
        <p:txBody>
          <a:bodyPr/>
          <a:lstStyle/>
          <a:p>
            <a:pPr algn="just"/>
            <a:r>
              <a:rPr lang="en-US" sz="4400" dirty="0">
                <a:solidFill>
                  <a:srgbClr val="FF6600"/>
                </a:solidFill>
              </a:rPr>
              <a:t>Problem Statement</a:t>
            </a:r>
          </a:p>
        </p:txBody>
      </p:sp>
      <p:sp>
        <p:nvSpPr>
          <p:cNvPr id="3" name="Marcador de contenido 2">
            <a:extLst>
              <a:ext uri="{FF2B5EF4-FFF2-40B4-BE49-F238E27FC236}">
                <a16:creationId xmlns:a16="http://schemas.microsoft.com/office/drawing/2014/main" id="{017F54A0-5EEA-4078-A99D-5C90C3712237}"/>
              </a:ext>
            </a:extLst>
          </p:cNvPr>
          <p:cNvSpPr>
            <a:spLocks noGrp="1"/>
          </p:cNvSpPr>
          <p:nvPr>
            <p:ph idx="1"/>
          </p:nvPr>
        </p:nvSpPr>
        <p:spPr/>
        <p:txBody>
          <a:bodyPr/>
          <a:lstStyle/>
          <a:p>
            <a:r>
              <a:rPr lang="en-US"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dirty="0">
                <a:solidFill>
                  <a:srgbClr val="2D3B45"/>
                </a:solidFill>
                <a:latin typeface="Lato Extended"/>
              </a:rPr>
              <a:t>Objective: Provide actionable insights to help XYZ firm to identifying the right company for making investment</a:t>
            </a:r>
            <a:endParaRPr lang="es-ES" dirty="0"/>
          </a:p>
        </p:txBody>
      </p:sp>
    </p:spTree>
    <p:extLst>
      <p:ext uri="{BB962C8B-B14F-4D97-AF65-F5344CB8AC3E}">
        <p14:creationId xmlns:p14="http://schemas.microsoft.com/office/powerpoint/2010/main" val="352693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9FD6B-1826-42FA-9CF3-A7B6E7E3A7DB}"/>
              </a:ext>
            </a:extLst>
          </p:cNvPr>
          <p:cNvSpPr>
            <a:spLocks noGrp="1"/>
          </p:cNvSpPr>
          <p:nvPr>
            <p:ph type="title"/>
          </p:nvPr>
        </p:nvSpPr>
        <p:spPr/>
        <p:txBody>
          <a:bodyPr/>
          <a:lstStyle/>
          <a:p>
            <a:r>
              <a:rPr lang="en-US" sz="6000">
                <a:solidFill>
                  <a:srgbClr val="FF6600"/>
                </a:solidFill>
              </a:rPr>
              <a:t>EDA</a:t>
            </a:r>
            <a:endParaRPr lang="en-US" sz="6000" dirty="0">
              <a:solidFill>
                <a:srgbClr val="FF6600"/>
              </a:solidFill>
            </a:endParaRPr>
          </a:p>
        </p:txBody>
      </p:sp>
      <p:sp>
        <p:nvSpPr>
          <p:cNvPr id="3" name="Marcador de texto 2">
            <a:extLst>
              <a:ext uri="{FF2B5EF4-FFF2-40B4-BE49-F238E27FC236}">
                <a16:creationId xmlns:a16="http://schemas.microsoft.com/office/drawing/2014/main" id="{AFEB004D-0C89-4EF5-BB04-DFB66C8E7462}"/>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48929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A24CF-F168-420E-9C48-515EE9C6E7BC}"/>
              </a:ext>
            </a:extLst>
          </p:cNvPr>
          <p:cNvSpPr>
            <a:spLocks noGrp="1"/>
          </p:cNvSpPr>
          <p:nvPr>
            <p:ph type="title"/>
          </p:nvPr>
        </p:nvSpPr>
        <p:spPr/>
        <p:txBody>
          <a:bodyPr/>
          <a:lstStyle/>
          <a:p>
            <a:pPr algn="just"/>
            <a:r>
              <a:rPr lang="en-US" sz="4400" dirty="0">
                <a:solidFill>
                  <a:srgbClr val="FF6600"/>
                </a:solidFill>
              </a:rPr>
              <a:t>Source Data</a:t>
            </a:r>
          </a:p>
        </p:txBody>
      </p:sp>
      <p:sp>
        <p:nvSpPr>
          <p:cNvPr id="3" name="Marcador de contenido 2">
            <a:extLst>
              <a:ext uri="{FF2B5EF4-FFF2-40B4-BE49-F238E27FC236}">
                <a16:creationId xmlns:a16="http://schemas.microsoft.com/office/drawing/2014/main" id="{3CE057B7-D8E5-4EF9-8B20-B4E15C8A68F6}"/>
              </a:ext>
            </a:extLst>
          </p:cNvPr>
          <p:cNvSpPr>
            <a:spLocks noGrp="1"/>
          </p:cNvSpPr>
          <p:nvPr>
            <p:ph idx="1"/>
          </p:nvPr>
        </p:nvSpPr>
        <p:spPr/>
        <p:txBody>
          <a:bodyPr/>
          <a:lstStyle/>
          <a:p>
            <a:pPr algn="l"/>
            <a:r>
              <a:rPr lang="en-US" b="1" i="0" dirty="0">
                <a:solidFill>
                  <a:srgbClr val="2D3B45"/>
                </a:solidFill>
                <a:effectLst/>
                <a:latin typeface="Lato Extended"/>
              </a:rPr>
              <a:t>Cab_Data.csv – </a:t>
            </a:r>
            <a:r>
              <a:rPr lang="en-US" b="0" i="0" dirty="0">
                <a:solidFill>
                  <a:srgbClr val="2D3B45"/>
                </a:solidFill>
                <a:effectLst/>
                <a:latin typeface="Lato Extended"/>
              </a:rPr>
              <a:t>this file includes details of transaction for 2 cab companies</a:t>
            </a:r>
          </a:p>
          <a:p>
            <a:pPr algn="l"/>
            <a:r>
              <a:rPr lang="en-US" b="1" i="0" dirty="0">
                <a:solidFill>
                  <a:srgbClr val="2D3B45"/>
                </a:solidFill>
                <a:effectLst/>
                <a:latin typeface="Lato Extended"/>
              </a:rPr>
              <a:t>Customer_ID.csv</a:t>
            </a:r>
            <a:r>
              <a:rPr lang="en-US" b="0" i="0" dirty="0">
                <a:solidFill>
                  <a:srgbClr val="2D3B45"/>
                </a:solidFill>
                <a:effectLst/>
                <a:latin typeface="Lato Extended"/>
              </a:rPr>
              <a:t> – this is a mapping table that contains a unique identifier which links the customer’s demographic details</a:t>
            </a:r>
          </a:p>
          <a:p>
            <a:pPr algn="l"/>
            <a:r>
              <a:rPr lang="en-US" b="1" i="0" dirty="0">
                <a:solidFill>
                  <a:srgbClr val="2D3B45"/>
                </a:solidFill>
                <a:effectLst/>
                <a:latin typeface="Lato Extended"/>
              </a:rPr>
              <a:t>Transaction_ID.csv – </a:t>
            </a:r>
            <a:r>
              <a:rPr lang="en-US" b="0" i="0" dirty="0">
                <a:solidFill>
                  <a:srgbClr val="2D3B45"/>
                </a:solidFill>
                <a:effectLst/>
                <a:latin typeface="Lato Extended"/>
              </a:rPr>
              <a:t>this is a mapping table that contains transaction to customer mapping and payment mode</a:t>
            </a:r>
          </a:p>
          <a:p>
            <a:pPr algn="l"/>
            <a:r>
              <a:rPr lang="en-US" b="1" i="0" dirty="0">
                <a:solidFill>
                  <a:srgbClr val="2D3B45"/>
                </a:solidFill>
                <a:effectLst/>
                <a:latin typeface="Lato Extended"/>
              </a:rPr>
              <a:t>City.csv – </a:t>
            </a:r>
            <a:r>
              <a:rPr lang="en-US" b="0" i="0" dirty="0">
                <a:solidFill>
                  <a:srgbClr val="2D3B45"/>
                </a:solidFill>
                <a:effectLst/>
                <a:latin typeface="Lato Extended"/>
              </a:rPr>
              <a:t>this file contains list of US cities, their population and number of cab users</a:t>
            </a:r>
          </a:p>
          <a:p>
            <a:endParaRPr lang="es-ES" dirty="0"/>
          </a:p>
        </p:txBody>
      </p:sp>
    </p:spTree>
    <p:extLst>
      <p:ext uri="{BB962C8B-B14F-4D97-AF65-F5344CB8AC3E}">
        <p14:creationId xmlns:p14="http://schemas.microsoft.com/office/powerpoint/2010/main" val="207945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C5C0A-F382-4386-B3AF-375B75B12C76}"/>
              </a:ext>
            </a:extLst>
          </p:cNvPr>
          <p:cNvSpPr>
            <a:spLocks noGrp="1"/>
          </p:cNvSpPr>
          <p:nvPr>
            <p:ph type="title"/>
          </p:nvPr>
        </p:nvSpPr>
        <p:spPr/>
        <p:txBody>
          <a:bodyPr/>
          <a:lstStyle/>
          <a:p>
            <a:r>
              <a:rPr lang="es-ES" dirty="0" err="1"/>
              <a:t>Profit</a:t>
            </a:r>
            <a:r>
              <a:rPr lang="es-ES" dirty="0"/>
              <a:t> </a:t>
            </a:r>
            <a:r>
              <a:rPr lang="es-ES" dirty="0" err="1"/>
              <a:t>analysis</a:t>
            </a:r>
            <a:endParaRPr lang="es-ES" dirty="0"/>
          </a:p>
        </p:txBody>
      </p:sp>
      <p:sp>
        <p:nvSpPr>
          <p:cNvPr id="7" name="Marcador de contenido 6">
            <a:extLst>
              <a:ext uri="{FF2B5EF4-FFF2-40B4-BE49-F238E27FC236}">
                <a16:creationId xmlns:a16="http://schemas.microsoft.com/office/drawing/2014/main" id="{EC445445-7C81-4D8F-9AAF-CCA2C25BD7A3}"/>
              </a:ext>
            </a:extLst>
          </p:cNvPr>
          <p:cNvSpPr>
            <a:spLocks noGrp="1"/>
          </p:cNvSpPr>
          <p:nvPr>
            <p:ph idx="1"/>
          </p:nvPr>
        </p:nvSpPr>
        <p:spPr/>
        <p:txBody>
          <a:bodyPr/>
          <a:lstStyle/>
          <a:p>
            <a:endParaRPr lang="es-ES" dirty="0"/>
          </a:p>
          <a:p>
            <a:endParaRPr lang="en-US" dirty="0"/>
          </a:p>
          <a:p>
            <a:r>
              <a:rPr lang="en-US" dirty="0"/>
              <a:t>Yellow Cab has the major profit</a:t>
            </a:r>
          </a:p>
          <a:p>
            <a:r>
              <a:rPr lang="en-US" dirty="0"/>
              <a:t>The most profitable country for both is New York City</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a:p>
            <a:endParaRPr lang="es-ES" dirty="0"/>
          </a:p>
        </p:txBody>
      </p:sp>
      <p:pic>
        <p:nvPicPr>
          <p:cNvPr id="9" name="Imagen 8">
            <a:extLst>
              <a:ext uri="{FF2B5EF4-FFF2-40B4-BE49-F238E27FC236}">
                <a16:creationId xmlns:a16="http://schemas.microsoft.com/office/drawing/2014/main" id="{3998BFD6-4124-4EC2-87E5-EACCD47C6C0A}"/>
              </a:ext>
            </a:extLst>
          </p:cNvPr>
          <p:cNvPicPr>
            <a:picLocks noChangeAspect="1"/>
          </p:cNvPicPr>
          <p:nvPr/>
        </p:nvPicPr>
        <p:blipFill>
          <a:blip r:embed="rId2"/>
          <a:stretch>
            <a:fillRect/>
          </a:stretch>
        </p:blipFill>
        <p:spPr>
          <a:xfrm>
            <a:off x="552778" y="3429000"/>
            <a:ext cx="11058029" cy="2089370"/>
          </a:xfrm>
          <a:prstGeom prst="rect">
            <a:avLst/>
          </a:prstGeom>
        </p:spPr>
      </p:pic>
    </p:spTree>
    <p:extLst>
      <p:ext uri="{BB962C8B-B14F-4D97-AF65-F5344CB8AC3E}">
        <p14:creationId xmlns:p14="http://schemas.microsoft.com/office/powerpoint/2010/main" val="28918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E814C2A-1335-44C9-8D8D-C7C286D0ED80}"/>
              </a:ext>
            </a:extLst>
          </p:cNvPr>
          <p:cNvSpPr>
            <a:spLocks noGrp="1"/>
          </p:cNvSpPr>
          <p:nvPr>
            <p:ph type="title"/>
          </p:nvPr>
        </p:nvSpPr>
        <p:spPr/>
        <p:txBody>
          <a:bodyPr/>
          <a:lstStyle/>
          <a:p>
            <a:pPr algn="just"/>
            <a:r>
              <a:rPr lang="en-US" sz="6000" dirty="0">
                <a:solidFill>
                  <a:srgbClr val="FF6600"/>
                </a:solidFill>
              </a:rPr>
              <a:t>EDA Summary</a:t>
            </a:r>
          </a:p>
        </p:txBody>
      </p:sp>
      <p:sp>
        <p:nvSpPr>
          <p:cNvPr id="5" name="Marcador de texto 4">
            <a:extLst>
              <a:ext uri="{FF2B5EF4-FFF2-40B4-BE49-F238E27FC236}">
                <a16:creationId xmlns:a16="http://schemas.microsoft.com/office/drawing/2014/main" id="{55011F01-B6E0-4161-965D-E5BC68078712}"/>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92007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6FE27-5D3C-414F-BF20-C88C0789DB5C}"/>
              </a:ext>
            </a:extLst>
          </p:cNvPr>
          <p:cNvSpPr>
            <a:spLocks noGrp="1"/>
          </p:cNvSpPr>
          <p:nvPr>
            <p:ph type="title"/>
          </p:nvPr>
        </p:nvSpPr>
        <p:spPr>
          <a:xfrm>
            <a:off x="581192" y="702156"/>
            <a:ext cx="7225075" cy="1013800"/>
          </a:xfrm>
        </p:spPr>
        <p:txBody>
          <a:bodyPr vert="horz" lIns="91440" tIns="45720" rIns="91440" bIns="45720" rtlCol="0" anchor="b">
            <a:normAutofit fontScale="90000"/>
          </a:bodyPr>
          <a:lstStyle/>
          <a:p>
            <a:r>
              <a:rPr lang="en-US" i="0">
                <a:solidFill>
                  <a:schemeClr val="accent1"/>
                </a:solidFill>
                <a:effectLst/>
              </a:rPr>
              <a:t>Does margin increase with a major population?</a:t>
            </a:r>
            <a:endParaRPr lang="en-US">
              <a:solidFill>
                <a:schemeClr val="accent1"/>
              </a:solidFill>
            </a:endParaRPr>
          </a:p>
        </p:txBody>
      </p:sp>
      <p:pic>
        <p:nvPicPr>
          <p:cNvPr id="9" name="Marcador de contenido 8">
            <a:extLst>
              <a:ext uri="{FF2B5EF4-FFF2-40B4-BE49-F238E27FC236}">
                <a16:creationId xmlns:a16="http://schemas.microsoft.com/office/drawing/2014/main" id="{CD283273-10A2-4FF1-8102-3CD4376F8464}"/>
              </a:ext>
            </a:extLst>
          </p:cNvPr>
          <p:cNvPicPr>
            <a:picLocks noGrp="1" noChangeAspect="1"/>
          </p:cNvPicPr>
          <p:nvPr>
            <p:ph sz="half" idx="1"/>
          </p:nvPr>
        </p:nvPicPr>
        <p:blipFill>
          <a:blip r:embed="rId2"/>
          <a:stretch>
            <a:fillRect/>
          </a:stretch>
        </p:blipFill>
        <p:spPr>
          <a:xfrm>
            <a:off x="1953355" y="1897063"/>
            <a:ext cx="4480053" cy="3962400"/>
          </a:xfrm>
        </p:spPr>
      </p:pic>
      <p:pic>
        <p:nvPicPr>
          <p:cNvPr id="7" name="Marcador de contenido 6">
            <a:extLst>
              <a:ext uri="{FF2B5EF4-FFF2-40B4-BE49-F238E27FC236}">
                <a16:creationId xmlns:a16="http://schemas.microsoft.com/office/drawing/2014/main" id="{CB869B5E-F23B-4134-8151-91AB0CEDF2DF}"/>
              </a:ext>
            </a:extLst>
          </p:cNvPr>
          <p:cNvPicPr>
            <a:picLocks noGrp="1" noChangeAspect="1"/>
          </p:cNvPicPr>
          <p:nvPr>
            <p:ph sz="half" idx="2"/>
          </p:nvPr>
        </p:nvPicPr>
        <p:blipFill rotWithShape="1">
          <a:blip r:embed="rId3"/>
          <a:srcRect l="3333"/>
          <a:stretch/>
        </p:blipFill>
        <p:spPr>
          <a:xfrm>
            <a:off x="8042147" y="600075"/>
            <a:ext cx="3695828" cy="5792788"/>
          </a:xfrm>
          <a:prstGeom prst="rect">
            <a:avLst/>
          </a:prstGeom>
        </p:spPr>
      </p:pic>
    </p:spTree>
    <p:extLst>
      <p:ext uri="{BB962C8B-B14F-4D97-AF65-F5344CB8AC3E}">
        <p14:creationId xmlns:p14="http://schemas.microsoft.com/office/powerpoint/2010/main" val="408605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0B842-EAEB-481E-A147-F954AB1D2FB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3725FAF-AD73-4426-ACA7-2E733A876793}"/>
              </a:ext>
            </a:extLst>
          </p:cNvPr>
          <p:cNvSpPr>
            <a:spLocks noGrp="1"/>
          </p:cNvSpPr>
          <p:nvPr>
            <p:ph idx="1"/>
          </p:nvPr>
        </p:nvSpPr>
        <p:spPr/>
        <p:txBody>
          <a:bodyPr/>
          <a:lstStyle/>
          <a:p>
            <a:r>
              <a:rPr lang="en-US" dirty="0"/>
              <a:t>We use qualitative analysis because of the nature of the fields (categorical and numerical), particularly descriptive statistics and note that it's not </a:t>
            </a:r>
            <a:r>
              <a:rPr lang="en-US" dirty="0" err="1"/>
              <a:t>neccesary</a:t>
            </a:r>
            <a:r>
              <a:rPr lang="en-US" dirty="0"/>
              <a:t> that margin increases with population, but yes with number of users.</a:t>
            </a:r>
            <a:endParaRPr lang="es-ES" dirty="0"/>
          </a:p>
        </p:txBody>
      </p:sp>
    </p:spTree>
    <p:extLst>
      <p:ext uri="{BB962C8B-B14F-4D97-AF65-F5344CB8AC3E}">
        <p14:creationId xmlns:p14="http://schemas.microsoft.com/office/powerpoint/2010/main" val="1740446793"/>
      </p:ext>
    </p:extLst>
  </p:cSld>
  <p:clrMapOvr>
    <a:masterClrMapping/>
  </p:clrMapOvr>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6</TotalTime>
  <Words>383</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Lato Extended</vt:lpstr>
      <vt:lpstr>Tema de Office</vt:lpstr>
      <vt:lpstr>PowerPoint Presentation</vt:lpstr>
      <vt:lpstr>   Agenda</vt:lpstr>
      <vt:lpstr>Problem Statement</vt:lpstr>
      <vt:lpstr>EDA</vt:lpstr>
      <vt:lpstr>Source Data</vt:lpstr>
      <vt:lpstr>Profit analysis</vt:lpstr>
      <vt:lpstr>EDA Summary</vt:lpstr>
      <vt:lpstr>Does margin increase with a major population?</vt:lpstr>
      <vt:lpstr>PowerPoint Presentation</vt:lpstr>
      <vt:lpstr>Are number of cab users increasing with time advance?</vt:lpstr>
      <vt:lpstr>Is the most populated region the most profitable?</vt:lpstr>
      <vt:lpstr>Is a user with major income related with more profit for the company?</vt:lpstr>
      <vt:lpstr>Is the company with more users the most profitable?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Christopher Ballon</dc:creator>
  <cp:lastModifiedBy>Den Warren Igwacho</cp:lastModifiedBy>
  <cp:revision>1</cp:revision>
  <dcterms:created xsi:type="dcterms:W3CDTF">2021-06-26T23:05:04Z</dcterms:created>
  <dcterms:modified xsi:type="dcterms:W3CDTF">2021-08-30T12:35:06Z</dcterms:modified>
</cp:coreProperties>
</file>