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73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2" autoAdjust="0"/>
    <p:restoredTop sz="89083" autoAdjust="0"/>
  </p:normalViewPr>
  <p:slideViewPr>
    <p:cSldViewPr snapToGrid="0">
      <p:cViewPr varScale="1">
        <p:scale>
          <a:sx n="148" d="100"/>
          <a:sy n="148" d="100"/>
        </p:scale>
        <p:origin x="2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C94E2-AC39-4BD8-A1F5-4456F3D6B430}" type="datetimeFigureOut">
              <a:rPr lang="hu-HU" smtClean="0"/>
              <a:t>2017. 11. 02.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90325-8D64-4826-AA68-2E98B322FA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52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ilyen általános kérdések, mindegyik modell egész jól teljesít</a:t>
            </a:r>
          </a:p>
          <a:p>
            <a:r>
              <a:rPr lang="hu-HU" dirty="0"/>
              <a:t>Érdekesség: 	sir </a:t>
            </a:r>
            <a:r>
              <a:rPr lang="hu-HU" dirty="0" err="1"/>
              <a:t>robin</a:t>
            </a:r>
            <a:r>
              <a:rPr lang="hu-HU" dirty="0"/>
              <a:t> of </a:t>
            </a:r>
            <a:r>
              <a:rPr lang="hu-HU" dirty="0" err="1"/>
              <a:t>camelot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off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643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Általános tudást mérő kérdések</a:t>
            </a:r>
          </a:p>
          <a:p>
            <a:r>
              <a:rPr lang="hu-HU" dirty="0"/>
              <a:t>Látható, hogy a </a:t>
            </a:r>
            <a:r>
              <a:rPr lang="hu-HU" dirty="0" err="1"/>
              <a:t>finetunolt</a:t>
            </a:r>
            <a:r>
              <a:rPr lang="hu-HU" dirty="0"/>
              <a:t> sokkal jobban teljesít mint a sima </a:t>
            </a:r>
            <a:r>
              <a:rPr lang="hu-HU" dirty="0" err="1"/>
              <a:t>opensubtitles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60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Megmagyarázni, hogy </a:t>
            </a:r>
            <a:r>
              <a:rPr lang="hu-HU" dirty="0" err="1"/>
              <a:t>ben</a:t>
            </a:r>
            <a:r>
              <a:rPr lang="hu-HU" dirty="0"/>
              <a:t> és </a:t>
            </a:r>
            <a:r>
              <a:rPr lang="hu-HU" dirty="0" err="1"/>
              <a:t>mrs.</a:t>
            </a:r>
            <a:r>
              <a:rPr lang="hu-HU" dirty="0"/>
              <a:t> Robinson két szereplő azonos filmből</a:t>
            </a:r>
          </a:p>
          <a:p>
            <a:r>
              <a:rPr lang="hu-HU" dirty="0" err="1"/>
              <a:t>Differentnél</a:t>
            </a:r>
            <a:r>
              <a:rPr lang="hu-HU" dirty="0"/>
              <a:t> olyan neveket adtam be akik nem azonos filmben szerepelnek, de még így </a:t>
            </a:r>
            <a:r>
              <a:rPr lang="hu-HU" dirty="0" err="1"/>
              <a:t>benjaminnal</a:t>
            </a:r>
            <a:r>
              <a:rPr lang="hu-HU" dirty="0"/>
              <a:t> válaszol a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laterre</a:t>
            </a:r>
            <a:r>
              <a:rPr lang="hu-HU" dirty="0"/>
              <a:t>, mert </a:t>
            </a:r>
            <a:r>
              <a:rPr lang="hu-HU" dirty="0" err="1"/>
              <a:t>benjamin</a:t>
            </a:r>
            <a:r>
              <a:rPr lang="hu-HU" dirty="0"/>
              <a:t> az egyik (+</a:t>
            </a:r>
            <a:r>
              <a:rPr lang="hu-HU" dirty="0" err="1"/>
              <a:t>mrs.</a:t>
            </a:r>
            <a:r>
              <a:rPr lang="hu-HU" dirty="0"/>
              <a:t> Robinson)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010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s2s </a:t>
            </a:r>
            <a:r>
              <a:rPr lang="hu-HU" dirty="0" err="1"/>
              <a:t>baseline</a:t>
            </a:r>
            <a:r>
              <a:rPr lang="hu-HU" dirty="0"/>
              <a:t> sokkal nagyobb volt. Semmilyen </a:t>
            </a:r>
            <a:r>
              <a:rPr lang="hu-HU" dirty="0" err="1"/>
              <a:t>hiperparamétert</a:t>
            </a:r>
            <a:r>
              <a:rPr lang="hu-HU" dirty="0"/>
              <a:t> nem állítottam hanem egy az egyben átvettem nmt-</a:t>
            </a:r>
            <a:r>
              <a:rPr lang="hu-HU" dirty="0" err="1"/>
              <a:t>től</a:t>
            </a:r>
            <a:r>
              <a:rPr lang="hu-HU" dirty="0"/>
              <a:t> a </a:t>
            </a:r>
            <a:r>
              <a:rPr lang="hu-HU" dirty="0" err="1"/>
              <a:t>transformert</a:t>
            </a:r>
            <a:r>
              <a:rPr lang="hu-HU" dirty="0"/>
              <a:t>.</a:t>
            </a:r>
          </a:p>
          <a:p>
            <a:r>
              <a:rPr lang="hu-HU" dirty="0"/>
              <a:t> -&gt; ezeket a jövőben kipróbálni</a:t>
            </a:r>
          </a:p>
          <a:p>
            <a:r>
              <a:rPr lang="hu-HU" dirty="0" err="1"/>
              <a:t>Cornellesen</a:t>
            </a:r>
            <a:r>
              <a:rPr lang="hu-HU" dirty="0"/>
              <a:t> overfitelt, ezért lettek jobb eredmények, ez azt mutatja, hogy maga a veszteség függvény se méri jól hogy mennyire jó a modell a validációs adaton, hisz preferálja az átlagos, unalmas válaszokat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1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beszélgetés sok mindenen alapszik, ezeken mind kondicionálni kéne a tanítást, mert a veszteség függvény egy bemenetre egy adott kimenetet akar. Ha több dolgon kondicionálunk akkor a veszteség függvény alapján a modell is megtanul érdekesebb válaszokat adni.</a:t>
            </a:r>
          </a:p>
          <a:p>
            <a:r>
              <a:rPr lang="hu-HU" dirty="0"/>
              <a:t>Egy egyszerű kérdésre nagyon sok féle válasz létezhet amik mind más-más tényezőktől függenek</a:t>
            </a:r>
          </a:p>
          <a:p>
            <a:endParaRPr lang="hu-HU" dirty="0"/>
          </a:p>
          <a:p>
            <a:r>
              <a:rPr lang="hu-HU" dirty="0"/>
              <a:t>János – haver</a:t>
            </a:r>
          </a:p>
          <a:p>
            <a:r>
              <a:rPr lang="hu-HU" dirty="0"/>
              <a:t>Ricsi – de ne zavarjon</a:t>
            </a:r>
          </a:p>
          <a:p>
            <a:r>
              <a:rPr lang="hu-HU" dirty="0"/>
              <a:t>Beszélgetés előzmény – gyors témaváltás</a:t>
            </a:r>
          </a:p>
          <a:p>
            <a:r>
              <a:rPr lang="hu-HU" dirty="0"/>
              <a:t>Külső tényező / kérdés – amúgy majdnem elütött egy autó az előbb</a:t>
            </a:r>
          </a:p>
          <a:p>
            <a:r>
              <a:rPr lang="hu-HU" dirty="0"/>
              <a:t>Hangulat - :D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19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Chatbotok egy nyelvfeldolgozás terület</a:t>
            </a:r>
          </a:p>
          <a:p>
            <a:r>
              <a:rPr lang="hu-HU" dirty="0"/>
              <a:t>Cél-orientált dolgokra nem neurális alapú, szabály alapú chatbotok is egész jók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Mély tanulás felváltott mindent a nyelvfeldolgozásban 2014 óta -&gt; szavak reprezentálás sokdimenziós vektorokként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14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Sok dimenziós vektorok</a:t>
            </a:r>
          </a:p>
          <a:p>
            <a:r>
              <a:rPr lang="hu-HU" dirty="0" err="1"/>
              <a:t>Szemantikailag</a:t>
            </a:r>
            <a:r>
              <a:rPr lang="hu-HU" dirty="0"/>
              <a:t> hasonló szavak egymás mellett kell hogy elhelyezkedjenek a sokdimenziós térben is</a:t>
            </a:r>
          </a:p>
          <a:p>
            <a:r>
              <a:rPr lang="hu-HU" dirty="0"/>
              <a:t>Ez csak egy 2d-s </a:t>
            </a:r>
            <a:r>
              <a:rPr lang="hu-HU" dirty="0" err="1"/>
              <a:t>leprojektálás</a:t>
            </a:r>
            <a:r>
              <a:rPr lang="hu-HU" dirty="0"/>
              <a:t> de itt is látszik a lényeg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642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 egy nemlineáris folytonos </a:t>
            </a:r>
            <a:r>
              <a:rPr lang="hu-HU" dirty="0" err="1"/>
              <a:t>aktivizációs</a:t>
            </a:r>
            <a:r>
              <a:rPr lang="hu-HU" dirty="0"/>
              <a:t> függvény mely 0-1 közé passzírozza a kimenetet</a:t>
            </a:r>
          </a:p>
          <a:p>
            <a:r>
              <a:rPr lang="hu-HU" dirty="0"/>
              <a:t>A tanítás egy minimalizálás, melyben deriválással meghatározzuk mennyit változtassuk minden paraméter értékét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62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X a bementi vektor, s a belső állapot vektor</a:t>
            </a:r>
          </a:p>
          <a:p>
            <a:r>
              <a:rPr lang="hu-HU" dirty="0"/>
              <a:t>W és U tanulandó paramétérek</a:t>
            </a:r>
          </a:p>
          <a:p>
            <a:r>
              <a:rPr lang="hu-HU" dirty="0"/>
              <a:t>F ugyanúgy egy nemlineáris függvény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7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Alapvetően NMT-re lett kitalálva, seq2seq-nek is hívják</a:t>
            </a:r>
          </a:p>
          <a:p>
            <a:r>
              <a:rPr lang="hu-HU" dirty="0"/>
              <a:t>Két RNN, stb.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78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megemlíteni, hogy a </a:t>
            </a:r>
            <a:r>
              <a:rPr lang="hu-HU" dirty="0" err="1"/>
              <a:t>tdk</a:t>
            </a:r>
            <a:r>
              <a:rPr lang="hu-HU" dirty="0"/>
              <a:t> irodalmi kutatásában ezek részletesen taglalva lettek, itt nincs idő kitérni egyikre 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59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Erre nincs idő hogy itt elmagyarázzam, júniusi architektúra</a:t>
            </a:r>
            <a:r>
              <a:rPr lang="hu-HU"/>
              <a:t>, NMT-ben </a:t>
            </a:r>
            <a:r>
              <a:rPr lang="hu-HU" dirty="0"/>
              <a:t>lenyűgöző eredményeket ér el, sokkal kevesebb paraméterrel mint egy RNN </a:t>
            </a:r>
            <a:r>
              <a:rPr lang="hu-HU"/>
              <a:t>alapú seq2seq</a:t>
            </a:r>
            <a:endParaRPr lang="hu-HU" dirty="0"/>
          </a:p>
          <a:p>
            <a:r>
              <a:rPr lang="hu-HU" dirty="0"/>
              <a:t>Alapvetően </a:t>
            </a:r>
            <a:r>
              <a:rPr lang="hu-HU" dirty="0" err="1"/>
              <a:t>enkóder</a:t>
            </a:r>
            <a:r>
              <a:rPr lang="hu-HU" dirty="0"/>
              <a:t>-dekóder, de nem </a:t>
            </a:r>
            <a:r>
              <a:rPr lang="hu-HU" dirty="0" err="1"/>
              <a:t>rekurrens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használ hanem simákat, meg egyéb </a:t>
            </a:r>
            <a:r>
              <a:rPr lang="hu-HU" dirty="0" err="1"/>
              <a:t>komponeneseket</a:t>
            </a:r>
            <a:r>
              <a:rPr lang="hu-HU" dirty="0"/>
              <a:t> mint a figyelem, ami csak különböző mátrix szorzásokból áll</a:t>
            </a:r>
          </a:p>
          <a:p>
            <a:endParaRPr lang="hu-HU" dirty="0"/>
          </a:p>
          <a:p>
            <a:r>
              <a:rPr lang="hu-HU" dirty="0"/>
              <a:t>Két tanító adatról pár szó, </a:t>
            </a:r>
            <a:r>
              <a:rPr lang="hu-HU" dirty="0" err="1"/>
              <a:t>transformernek</a:t>
            </a:r>
            <a:r>
              <a:rPr lang="hu-HU" dirty="0"/>
              <a:t> egy hivatalos implementációját használtam </a:t>
            </a:r>
            <a:r>
              <a:rPr lang="hu-HU" dirty="0" err="1"/>
              <a:t>tensorflowban</a:t>
            </a:r>
            <a:r>
              <a:rPr lang="hu-HU" dirty="0"/>
              <a:t> és ezt integráltam össze az általam </a:t>
            </a:r>
            <a:r>
              <a:rPr lang="hu-HU" dirty="0" err="1"/>
              <a:t>preprocesszált</a:t>
            </a:r>
            <a:r>
              <a:rPr lang="hu-HU" dirty="0"/>
              <a:t> tanító adatokkal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493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Ezek a metrikák azt mérik, hogy mennyire hasonlóak a generált mondatok a </a:t>
            </a:r>
            <a:r>
              <a:rPr lang="hu-HU" dirty="0" err="1"/>
              <a:t>targetekhez</a:t>
            </a:r>
            <a:r>
              <a:rPr lang="hu-HU" dirty="0"/>
              <a:t>, </a:t>
            </a:r>
            <a:r>
              <a:rPr lang="hu-HU" dirty="0" err="1"/>
              <a:t>perplexity</a:t>
            </a:r>
            <a:r>
              <a:rPr lang="hu-HU" dirty="0"/>
              <a:t> minél kisebb annál jobb, </a:t>
            </a:r>
            <a:r>
              <a:rPr lang="hu-HU" dirty="0" err="1"/>
              <a:t>bleu</a:t>
            </a:r>
            <a:r>
              <a:rPr lang="hu-HU" dirty="0"/>
              <a:t> minél magasabb annál jobb</a:t>
            </a:r>
          </a:p>
          <a:p>
            <a:r>
              <a:rPr lang="hu-HU" dirty="0"/>
              <a:t>Elmagyarázni a különböző tanítási procedúrákat (s2s egy sima </a:t>
            </a:r>
            <a:r>
              <a:rPr lang="hu-HU" dirty="0" err="1"/>
              <a:t>rnn</a:t>
            </a:r>
            <a:r>
              <a:rPr lang="hu-HU" dirty="0"/>
              <a:t> alapú </a:t>
            </a:r>
            <a:r>
              <a:rPr lang="hu-HU" dirty="0" err="1"/>
              <a:t>enkóder</a:t>
            </a:r>
            <a:r>
              <a:rPr lang="hu-HU" dirty="0"/>
              <a:t> dekóder </a:t>
            </a:r>
            <a:r>
              <a:rPr lang="hu-HU" dirty="0" err="1"/>
              <a:t>baseline</a:t>
            </a:r>
            <a:r>
              <a:rPr lang="hu-HU" dirty="0"/>
              <a:t>)</a:t>
            </a:r>
          </a:p>
          <a:p>
            <a:r>
              <a:rPr lang="hu-HU" dirty="0"/>
              <a:t>Magyarázatokat adni, hogy az </a:t>
            </a:r>
            <a:r>
              <a:rPr lang="hu-HU" dirty="0" err="1"/>
              <a:t>opensubtitles</a:t>
            </a:r>
            <a:r>
              <a:rPr lang="hu-HU" dirty="0"/>
              <a:t> mér lett a legjobb pedig generikusakat generál amint majd látni fogjuk, és a </a:t>
            </a:r>
            <a:r>
              <a:rPr lang="hu-HU" dirty="0" err="1"/>
              <a:t>finetuneolt</a:t>
            </a:r>
            <a:r>
              <a:rPr lang="hu-HU" dirty="0"/>
              <a:t> jobb, mégis </a:t>
            </a:r>
            <a:r>
              <a:rPr lang="hu-HU" dirty="0" err="1"/>
              <a:t>rosszabbul</a:t>
            </a:r>
            <a:r>
              <a:rPr lang="hu-HU" dirty="0"/>
              <a:t> teljesít a metrikákon. (rossz veszteség függvény miatt)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90325-8D64-4826-AA68-2E98B322FAA0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00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152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1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5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6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1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3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0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9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2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csinaruto/Seq2seqChatbo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sinaruto/Seq2seqChatbots/wiki/Chatbot-and-Related-Research-Paper-Notes-with-Im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E759-84A3-4494-9174-2E026987A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/>
              <a:t>Mély Tanulás Alapú Chatbot Modellek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91EAE-0E42-4308-AF14-6DF59B4E2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Budapesti Műszaki és Gazdaságtudományi egyetem</a:t>
            </a:r>
          </a:p>
          <a:p>
            <a:r>
              <a:rPr lang="hu-HU" dirty="0"/>
              <a:t>Tudományos diákköri konferencia</a:t>
            </a:r>
          </a:p>
          <a:p>
            <a:r>
              <a:rPr lang="hu-HU" dirty="0"/>
              <a:t>Villamosmérnöki és informatikai kar – intelligens rendszerek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A44C6-F744-402E-9E90-843C4B496586}"/>
              </a:ext>
            </a:extLst>
          </p:cNvPr>
          <p:cNvSpPr txBox="1">
            <a:spLocks/>
          </p:cNvSpPr>
          <p:nvPr/>
        </p:nvSpPr>
        <p:spPr>
          <a:xfrm>
            <a:off x="70939" y="6211935"/>
            <a:ext cx="3252271" cy="646065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sz="1200" dirty="0"/>
              <a:t>Csáky Richárd</a:t>
            </a:r>
          </a:p>
          <a:p>
            <a:r>
              <a:rPr lang="hu-HU" sz="1200" dirty="0"/>
              <a:t>Konzulens: Recski </a:t>
            </a:r>
            <a:r>
              <a:rPr lang="hu-HU" sz="1200" dirty="0" err="1"/>
              <a:t>gábor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89424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613-ACD3-4998-ABDB-75A9D5C9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I.</a:t>
            </a:r>
            <a:br>
              <a:rPr lang="hu-HU" dirty="0"/>
            </a:br>
            <a:r>
              <a:rPr lang="hu-HU" dirty="0"/>
              <a:t>Kvantitatív összehasonlítás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7378B0-F4FF-4AF6-8A11-0DED53CB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414938"/>
              </p:ext>
            </p:extLst>
          </p:nvPr>
        </p:nvGraphicFramePr>
        <p:xfrm>
          <a:off x="877888" y="2871788"/>
          <a:ext cx="7091364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894">
                  <a:extLst>
                    <a:ext uri="{9D8B030D-6E8A-4147-A177-3AD203B41FA5}">
                      <a16:colId xmlns:a16="http://schemas.microsoft.com/office/drawing/2014/main" val="2384619927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72465865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75982521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3520331745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287202289"/>
                    </a:ext>
                  </a:extLst>
                </a:gridCol>
                <a:gridCol w="1181894">
                  <a:extLst>
                    <a:ext uri="{9D8B030D-6E8A-4147-A177-3AD203B41FA5}">
                      <a16:colId xmlns:a16="http://schemas.microsoft.com/office/drawing/2014/main" val="434410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400" b="1" dirty="0"/>
                        <a:t>Metrikák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 err="1"/>
                        <a:t>Cornell</a:t>
                      </a:r>
                      <a:r>
                        <a:rPr lang="hu-HU" sz="1400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Open-</a:t>
                      </a:r>
                    </a:p>
                    <a:p>
                      <a:r>
                        <a:rPr lang="hu-HU" sz="1400" dirty="0" err="1"/>
                        <a:t>Subtitles</a:t>
                      </a:r>
                      <a:r>
                        <a:rPr lang="hu-HU" sz="1400" dirty="0"/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5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Perplexity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11.7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24.6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8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err="1"/>
                        <a:t>Blue</a:t>
                      </a:r>
                      <a:endParaRPr lang="hu-H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16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D9843C-601D-440B-8785-07A55480002E}"/>
              </a:ext>
            </a:extLst>
          </p:cNvPr>
          <p:cNvSpPr txBox="1"/>
          <p:nvPr/>
        </p:nvSpPr>
        <p:spPr>
          <a:xfrm>
            <a:off x="0" y="6535387"/>
            <a:ext cx="1521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Vinyals</a:t>
            </a:r>
            <a:r>
              <a:rPr lang="hu-HU" sz="1000" dirty="0"/>
              <a:t> and Le, 2015]</a:t>
            </a:r>
          </a:p>
        </p:txBody>
      </p:sp>
    </p:spTree>
    <p:extLst>
      <p:ext uri="{BB962C8B-B14F-4D97-AF65-F5344CB8AC3E}">
        <p14:creationId xmlns:p14="http://schemas.microsoft.com/office/powerpoint/2010/main" val="341020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13-7423-407B-A0BD-6BF4F94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II.</a:t>
            </a:r>
            <a:br>
              <a:rPr lang="hu-HU" dirty="0"/>
            </a:br>
            <a:r>
              <a:rPr lang="hu-HU" dirty="0"/>
              <a:t>Kvalitatív 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C0925-C9E3-470D-8014-F73712068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930" y="1909409"/>
            <a:ext cx="6318970" cy="4948591"/>
          </a:xfrm>
        </p:spPr>
      </p:pic>
    </p:spTree>
    <p:extLst>
      <p:ext uri="{BB962C8B-B14F-4D97-AF65-F5344CB8AC3E}">
        <p14:creationId xmlns:p14="http://schemas.microsoft.com/office/powerpoint/2010/main" val="390486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6FC1-6D9F-41A7-BB22-1699B841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560" y="1303618"/>
            <a:ext cx="3064940" cy="1400530"/>
          </a:xfrm>
        </p:spPr>
        <p:txBody>
          <a:bodyPr/>
          <a:lstStyle/>
          <a:p>
            <a:r>
              <a:rPr lang="hu-HU" sz="3000" dirty="0"/>
              <a:t>Eredmények III.</a:t>
            </a:r>
            <a:br>
              <a:rPr lang="hu-HU" sz="3000" dirty="0"/>
            </a:br>
            <a:r>
              <a:rPr lang="hu-HU" sz="3000" dirty="0"/>
              <a:t>Kvalitatív</a:t>
            </a:r>
            <a:br>
              <a:rPr lang="hu-HU" sz="3000" dirty="0"/>
            </a:br>
            <a:r>
              <a:rPr lang="hu-HU" sz="3000" dirty="0"/>
              <a:t>összehasonlítás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22573-F7D3-4406-A996-25FFEE19B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5920725" cy="6858000"/>
          </a:xfrm>
        </p:spPr>
      </p:pic>
    </p:spTree>
    <p:extLst>
      <p:ext uri="{BB962C8B-B14F-4D97-AF65-F5344CB8AC3E}">
        <p14:creationId xmlns:p14="http://schemas.microsoft.com/office/powerpoint/2010/main" val="360718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3115-0EC5-41FA-898B-5924F65F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IV.</a:t>
            </a:r>
            <a:br>
              <a:rPr lang="hu-HU" dirty="0"/>
            </a:br>
            <a:r>
              <a:rPr lang="hu-HU" dirty="0"/>
              <a:t>Különböző nevek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BD6A0-785A-4F94-AACF-7FBB5B26F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138" y="2026232"/>
            <a:ext cx="8094662" cy="4832801"/>
          </a:xfrm>
        </p:spPr>
      </p:pic>
    </p:spTree>
    <p:extLst>
      <p:ext uri="{BB962C8B-B14F-4D97-AF65-F5344CB8AC3E}">
        <p14:creationId xmlns:p14="http://schemas.microsoft.com/office/powerpoint/2010/main" val="4884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05DF-92C5-4117-A97E-F96E79C1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I.</a:t>
            </a:r>
            <a:br>
              <a:rPr lang="hu-HU" dirty="0"/>
            </a:br>
            <a:r>
              <a:rPr lang="hu-HU" dirty="0" err="1"/>
              <a:t>Transformer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5FCB-1535-43E0-9742-282F7614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Hiperparaméter</a:t>
            </a:r>
            <a:r>
              <a:rPr lang="hu-HU" dirty="0"/>
              <a:t> állítás</a:t>
            </a:r>
          </a:p>
          <a:p>
            <a:r>
              <a:rPr lang="hu-HU" dirty="0"/>
              <a:t>Nagyobb modell</a:t>
            </a:r>
          </a:p>
        </p:txBody>
      </p:sp>
    </p:spTree>
    <p:extLst>
      <p:ext uri="{BB962C8B-B14F-4D97-AF65-F5344CB8AC3E}">
        <p14:creationId xmlns:p14="http://schemas.microsoft.com/office/powerpoint/2010/main" val="7129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983-FDAF-4F4D-AB0B-0807D185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Jövőbeli irányok II.</a:t>
            </a:r>
            <a:br>
              <a:rPr lang="hu-HU" dirty="0"/>
            </a:br>
            <a:r>
              <a:rPr lang="hu-HU" dirty="0"/>
              <a:t>Ötletek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BE2822-99F9-45C9-B009-9F64F65188FE}"/>
              </a:ext>
            </a:extLst>
          </p:cNvPr>
          <p:cNvSpPr/>
          <p:nvPr/>
        </p:nvSpPr>
        <p:spPr>
          <a:xfrm>
            <a:off x="1339850" y="2872899"/>
            <a:ext cx="3232150" cy="10096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Hogy vagy amúgy?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00387B-4308-4947-83A6-9F1116ED3F18}"/>
              </a:ext>
            </a:extLst>
          </p:cNvPr>
          <p:cNvSpPr/>
          <p:nvPr/>
        </p:nvSpPr>
        <p:spPr>
          <a:xfrm>
            <a:off x="4572000" y="4357052"/>
            <a:ext cx="4400550" cy="14404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200" dirty="0"/>
              <a:t>Gyors témaváltás haver, amúgy majdnem elütött egy autó az előbb, de ne zavarjon :D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0768AF-94E1-4C5E-B423-85E3093AAD65}"/>
              </a:ext>
            </a:extLst>
          </p:cNvPr>
          <p:cNvSpPr/>
          <p:nvPr/>
        </p:nvSpPr>
        <p:spPr>
          <a:xfrm>
            <a:off x="7429501" y="3134667"/>
            <a:ext cx="1619250" cy="7493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Külső tényező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835E47-B4F5-43B5-9F89-4BEDFFDA2800}"/>
              </a:ext>
            </a:extLst>
          </p:cNvPr>
          <p:cNvSpPr/>
          <p:nvPr/>
        </p:nvSpPr>
        <p:spPr>
          <a:xfrm>
            <a:off x="0" y="3025051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János: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C5001-885D-4B4E-A7BA-2C2E07B5E1AF}"/>
              </a:ext>
            </a:extLst>
          </p:cNvPr>
          <p:cNvSpPr/>
          <p:nvPr/>
        </p:nvSpPr>
        <p:spPr>
          <a:xfrm>
            <a:off x="2930525" y="4724628"/>
            <a:ext cx="131445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Ricsi: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497BD3-AAF7-4EB4-B07D-8C34A060FA12}"/>
              </a:ext>
            </a:extLst>
          </p:cNvPr>
          <p:cNvSpPr/>
          <p:nvPr/>
        </p:nvSpPr>
        <p:spPr>
          <a:xfrm>
            <a:off x="4349750" y="1500575"/>
            <a:ext cx="237119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Beszélgetés előzmény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71AF29-026B-4965-A9C7-C21768B3FDAD}"/>
              </a:ext>
            </a:extLst>
          </p:cNvPr>
          <p:cNvSpPr/>
          <p:nvPr/>
        </p:nvSpPr>
        <p:spPr>
          <a:xfrm>
            <a:off x="7020460" y="5964114"/>
            <a:ext cx="1780640" cy="70534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Hangulat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4C79449-1277-4841-A451-80DADDB84E7F}"/>
              </a:ext>
            </a:extLst>
          </p:cNvPr>
          <p:cNvCxnSpPr>
            <a:stCxn id="12" idx="4"/>
            <a:endCxn id="5" idx="0"/>
          </p:cNvCxnSpPr>
          <p:nvPr/>
        </p:nvCxnSpPr>
        <p:spPr>
          <a:xfrm rot="16200000" flipH="1">
            <a:off x="3401423" y="986199"/>
            <a:ext cx="626655" cy="6115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F7184B4-541B-4A47-AD7C-9358DFD7A8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4572000" y="3377724"/>
            <a:ext cx="2200275" cy="979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665268F-897E-486B-B8C2-A992C9750AB9}"/>
              </a:ext>
            </a:extLst>
          </p:cNvPr>
          <p:cNvCxnSpPr>
            <a:stCxn id="15" idx="2"/>
            <a:endCxn id="5" idx="2"/>
          </p:cNvCxnSpPr>
          <p:nvPr/>
        </p:nvCxnSpPr>
        <p:spPr>
          <a:xfrm rot="10800000">
            <a:off x="6772276" y="5797551"/>
            <a:ext cx="248185" cy="519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70B0AA-DB47-4E65-B75D-89F933A47DFD}"/>
              </a:ext>
            </a:extLst>
          </p:cNvPr>
          <p:cNvCxnSpPr>
            <a:stCxn id="13" idx="6"/>
            <a:endCxn id="5" idx="1"/>
          </p:cNvCxnSpPr>
          <p:nvPr/>
        </p:nvCxnSpPr>
        <p:spPr>
          <a:xfrm>
            <a:off x="4244975" y="5077301"/>
            <a:ext cx="32702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80BDC8E-86A2-46BD-9371-D97B12033CC5}"/>
              </a:ext>
            </a:extLst>
          </p:cNvPr>
          <p:cNvCxnSpPr>
            <a:stCxn id="11" idx="3"/>
            <a:endCxn id="5" idx="0"/>
          </p:cNvCxnSpPr>
          <p:nvPr/>
        </p:nvCxnSpPr>
        <p:spPr>
          <a:xfrm rot="5400000">
            <a:off x="6928047" y="3618463"/>
            <a:ext cx="582817" cy="894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1F1B903-5D1D-431C-88A2-2A03B050C2AE}"/>
              </a:ext>
            </a:extLst>
          </p:cNvPr>
          <p:cNvCxnSpPr>
            <a:stCxn id="14" idx="4"/>
            <a:endCxn id="5" idx="0"/>
          </p:cNvCxnSpPr>
          <p:nvPr/>
        </p:nvCxnSpPr>
        <p:spPr>
          <a:xfrm rot="16200000" flipH="1">
            <a:off x="5078245" y="2663021"/>
            <a:ext cx="2151131" cy="12369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51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A54-128E-4C22-BBC3-E09252B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8A1C-B198-4627-928A-084C5C9D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Chatbotok </a:t>
            </a:r>
          </a:p>
          <a:p>
            <a:pPr lvl="1"/>
            <a:r>
              <a:rPr lang="hu-HU" dirty="0"/>
              <a:t>Cél-orientált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domain</a:t>
            </a:r>
            <a:endParaRPr lang="hu-HU" dirty="0"/>
          </a:p>
          <a:p>
            <a:r>
              <a:rPr lang="hu-HU" dirty="0"/>
              <a:t>Szavak reprezentálása vektorokként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Különböző tanítások összehasonlítása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259296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87AC-CCEE-4F07-9C88-BE5D5684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CAB61-A16D-4440-89BA-3C951CAFA014}"/>
              </a:ext>
            </a:extLst>
          </p:cNvPr>
          <p:cNvSpPr txBox="1"/>
          <p:nvPr/>
        </p:nvSpPr>
        <p:spPr>
          <a:xfrm>
            <a:off x="0" y="4880371"/>
            <a:ext cx="8902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Bordes</a:t>
            </a:r>
            <a:r>
              <a:rPr lang="en-US" sz="1200" dirty="0"/>
              <a:t> et al., 2016] </a:t>
            </a:r>
            <a:r>
              <a:rPr lang="en-US" sz="1200" dirty="0" err="1"/>
              <a:t>Bordes</a:t>
            </a:r>
            <a:r>
              <a:rPr lang="en-US" sz="1200" dirty="0"/>
              <a:t>, A., </a:t>
            </a:r>
            <a:r>
              <a:rPr lang="en-US" sz="1200" dirty="0" err="1"/>
              <a:t>Boureau</a:t>
            </a:r>
            <a:r>
              <a:rPr lang="en-US" sz="1200" dirty="0"/>
              <a:t>, Y.-L., and Weston, J. (2016). Learning end-to-end </a:t>
            </a:r>
            <a:r>
              <a:rPr lang="en-US" sz="1200" dirty="0" err="1"/>
              <a:t>goaloriented</a:t>
            </a:r>
            <a:r>
              <a:rPr lang="en-US" sz="1200" dirty="0"/>
              <a:t> dialog. </a:t>
            </a:r>
            <a:r>
              <a:rPr lang="en-US" sz="1200" dirty="0" err="1"/>
              <a:t>arXiv</a:t>
            </a:r>
            <a:r>
              <a:rPr lang="en-US" sz="1200" dirty="0"/>
              <a:t> preprint arXiv:1605.07683.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Cho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2014] </a:t>
            </a:r>
            <a:r>
              <a:rPr lang="hu-HU" sz="1200" dirty="0" err="1"/>
              <a:t>Cho</a:t>
            </a:r>
            <a:r>
              <a:rPr lang="hu-HU" sz="1200" dirty="0"/>
              <a:t>, K., Van </a:t>
            </a:r>
            <a:r>
              <a:rPr lang="hu-HU" sz="1200" dirty="0" err="1"/>
              <a:t>Merrienboer</a:t>
            </a:r>
            <a:r>
              <a:rPr lang="hu-HU" sz="1200" dirty="0"/>
              <a:t>, B., </a:t>
            </a:r>
            <a:r>
              <a:rPr lang="hu-HU" sz="1200" dirty="0" err="1"/>
              <a:t>Gulcehre</a:t>
            </a:r>
            <a:r>
              <a:rPr lang="hu-HU" sz="1200" dirty="0"/>
              <a:t>, C., </a:t>
            </a:r>
            <a:r>
              <a:rPr lang="hu-HU" sz="1200" dirty="0" err="1"/>
              <a:t>Bahdanau</a:t>
            </a:r>
            <a:r>
              <a:rPr lang="hu-HU" sz="1200" dirty="0"/>
              <a:t>, D., </a:t>
            </a:r>
            <a:r>
              <a:rPr lang="hu-HU" sz="1200" dirty="0" err="1"/>
              <a:t>Bougares</a:t>
            </a:r>
            <a:r>
              <a:rPr lang="hu-HU" sz="1200" dirty="0"/>
              <a:t>, F., </a:t>
            </a:r>
            <a:r>
              <a:rPr lang="hu-HU" sz="1200" dirty="0" err="1"/>
              <a:t>Schwenk</a:t>
            </a:r>
            <a:r>
              <a:rPr lang="hu-HU" sz="1200" dirty="0"/>
              <a:t>, H., and </a:t>
            </a:r>
            <a:r>
              <a:rPr lang="hu-HU" sz="1200" dirty="0" err="1"/>
              <a:t>Bengio</a:t>
            </a:r>
            <a:r>
              <a:rPr lang="hu-HU" sz="1200" dirty="0"/>
              <a:t>, Y. (2014). </a:t>
            </a:r>
            <a:r>
              <a:rPr lang="hu-HU" sz="1200" dirty="0" err="1"/>
              <a:t>Learning</a:t>
            </a:r>
            <a:r>
              <a:rPr lang="hu-HU" sz="1200" dirty="0"/>
              <a:t> </a:t>
            </a:r>
            <a:r>
              <a:rPr lang="hu-HU" sz="1200" dirty="0" err="1"/>
              <a:t>phrase</a:t>
            </a:r>
            <a:r>
              <a:rPr lang="hu-HU" sz="1200" dirty="0"/>
              <a:t> </a:t>
            </a:r>
            <a:r>
              <a:rPr lang="hu-HU" sz="1200" dirty="0" err="1"/>
              <a:t>representations</a:t>
            </a:r>
            <a:r>
              <a:rPr lang="hu-HU" sz="1200" dirty="0"/>
              <a:t> </a:t>
            </a:r>
            <a:r>
              <a:rPr lang="hu-HU" sz="1200" dirty="0" err="1"/>
              <a:t>using</a:t>
            </a:r>
            <a:r>
              <a:rPr lang="hu-HU" sz="1200" dirty="0"/>
              <a:t> </a:t>
            </a:r>
            <a:r>
              <a:rPr lang="hu-HU" sz="1200" dirty="0" err="1"/>
              <a:t>rnn</a:t>
            </a:r>
            <a:r>
              <a:rPr lang="hu-HU" sz="1200" dirty="0"/>
              <a:t> </a:t>
            </a:r>
            <a:r>
              <a:rPr lang="hu-HU" sz="1200" dirty="0" err="1"/>
              <a:t>encoder-decoder</a:t>
            </a:r>
            <a:r>
              <a:rPr lang="hu-HU" sz="1200" dirty="0"/>
              <a:t> </a:t>
            </a:r>
            <a:r>
              <a:rPr lang="hu-HU" sz="1200" dirty="0" err="1"/>
              <a:t>for</a:t>
            </a:r>
            <a:r>
              <a:rPr lang="hu-HU" sz="1200" dirty="0"/>
              <a:t> </a:t>
            </a:r>
            <a:r>
              <a:rPr lang="hu-HU" sz="1200" dirty="0" err="1"/>
              <a:t>statistical</a:t>
            </a:r>
            <a:r>
              <a:rPr lang="hu-HU" sz="1200" dirty="0"/>
              <a:t> </a:t>
            </a:r>
            <a:r>
              <a:rPr lang="hu-HU" sz="1200" dirty="0" err="1"/>
              <a:t>machine</a:t>
            </a:r>
            <a:r>
              <a:rPr lang="hu-HU" sz="1200" dirty="0"/>
              <a:t> </a:t>
            </a:r>
            <a:r>
              <a:rPr lang="hu-HU" sz="1200" dirty="0" err="1"/>
              <a:t>translation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arXiv:1406.1078.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 err="1"/>
              <a:t>Sutskever</a:t>
            </a:r>
            <a:r>
              <a:rPr lang="en-US" sz="1200" dirty="0"/>
              <a:t> et al., 2014] </a:t>
            </a:r>
            <a:r>
              <a:rPr lang="en-US" sz="1200" dirty="0" err="1"/>
              <a:t>Sutskever</a:t>
            </a:r>
            <a:r>
              <a:rPr lang="en-US" sz="1200" dirty="0"/>
              <a:t>, I., </a:t>
            </a:r>
            <a:r>
              <a:rPr lang="en-US" sz="1200" dirty="0" err="1"/>
              <a:t>Vinyals</a:t>
            </a:r>
            <a:r>
              <a:rPr lang="en-US" sz="1200" dirty="0"/>
              <a:t>, O., and Le, Q. V. (2014). Sequence to sequence learning with neural networks. In Advances in neural information processing systems, pages 3104–3112.</a:t>
            </a:r>
            <a:endParaRPr lang="hu-H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Vaswani</a:t>
            </a:r>
            <a:r>
              <a:rPr lang="hu-HU" sz="1200" dirty="0"/>
              <a:t> </a:t>
            </a:r>
            <a:r>
              <a:rPr lang="hu-HU" sz="1200" dirty="0" err="1"/>
              <a:t>et</a:t>
            </a:r>
            <a:r>
              <a:rPr lang="hu-HU" sz="1200" dirty="0"/>
              <a:t> </a:t>
            </a:r>
            <a:r>
              <a:rPr lang="hu-HU" sz="1200" dirty="0" err="1"/>
              <a:t>al</a:t>
            </a:r>
            <a:r>
              <a:rPr lang="hu-HU" sz="1200" dirty="0"/>
              <a:t>., 2017] </a:t>
            </a:r>
            <a:r>
              <a:rPr lang="hu-HU" sz="1200" dirty="0" err="1"/>
              <a:t>Vaswani</a:t>
            </a:r>
            <a:r>
              <a:rPr lang="hu-HU" sz="1200" dirty="0"/>
              <a:t>, A., </a:t>
            </a:r>
            <a:r>
              <a:rPr lang="hu-HU" sz="1200" dirty="0" err="1"/>
              <a:t>Shazeer</a:t>
            </a:r>
            <a:r>
              <a:rPr lang="hu-HU" sz="1200" dirty="0"/>
              <a:t>, N., Parmar, N., </a:t>
            </a:r>
            <a:r>
              <a:rPr lang="hu-HU" sz="1200" dirty="0" err="1"/>
              <a:t>Uszkoreit</a:t>
            </a:r>
            <a:r>
              <a:rPr lang="hu-HU" sz="1200" dirty="0"/>
              <a:t>, J., Jones, L., </a:t>
            </a:r>
            <a:r>
              <a:rPr lang="hu-HU" sz="1200" dirty="0" err="1"/>
              <a:t>Gomez</a:t>
            </a:r>
            <a:r>
              <a:rPr lang="hu-HU" sz="1200" dirty="0"/>
              <a:t>, A. N., Kaiser, L., and </a:t>
            </a:r>
            <a:r>
              <a:rPr lang="hu-HU" sz="1200" dirty="0" err="1"/>
              <a:t>Polosukhin</a:t>
            </a:r>
            <a:r>
              <a:rPr lang="hu-HU" sz="1200" dirty="0"/>
              <a:t>, I. (2017). </a:t>
            </a:r>
            <a:r>
              <a:rPr lang="hu-HU" sz="1200" dirty="0" err="1"/>
              <a:t>Attention</a:t>
            </a:r>
            <a:r>
              <a:rPr lang="hu-HU" sz="1200" dirty="0"/>
              <a:t> is </a:t>
            </a:r>
            <a:r>
              <a:rPr lang="hu-HU" sz="1200" dirty="0" err="1"/>
              <a:t>all</a:t>
            </a:r>
            <a:r>
              <a:rPr lang="hu-HU" sz="1200" dirty="0"/>
              <a:t> </a:t>
            </a:r>
            <a:r>
              <a:rPr lang="hu-HU" sz="1200" dirty="0" err="1"/>
              <a:t>you</a:t>
            </a:r>
            <a:r>
              <a:rPr lang="hu-HU" sz="1200" dirty="0"/>
              <a:t> </a:t>
            </a:r>
            <a:r>
              <a:rPr lang="hu-HU" sz="1200" dirty="0" err="1"/>
              <a:t>need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arXiv:1706.03762.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/>
              <a:t>[</a:t>
            </a:r>
            <a:r>
              <a:rPr lang="hu-HU" sz="1200" dirty="0" err="1"/>
              <a:t>Vinyals</a:t>
            </a:r>
            <a:r>
              <a:rPr lang="hu-HU" sz="1200" dirty="0"/>
              <a:t> and Le, 2015] </a:t>
            </a:r>
            <a:r>
              <a:rPr lang="hu-HU" sz="1200" dirty="0" err="1"/>
              <a:t>Vinyals</a:t>
            </a:r>
            <a:r>
              <a:rPr lang="hu-HU" sz="1200" dirty="0"/>
              <a:t>, O. and Le, Q. (2015). A </a:t>
            </a:r>
            <a:r>
              <a:rPr lang="hu-HU" sz="1200" dirty="0" err="1"/>
              <a:t>neural</a:t>
            </a:r>
            <a:r>
              <a:rPr lang="hu-HU" sz="1200" dirty="0"/>
              <a:t> </a:t>
            </a:r>
            <a:r>
              <a:rPr lang="hu-HU" sz="1200" dirty="0" err="1"/>
              <a:t>conversational</a:t>
            </a:r>
            <a:r>
              <a:rPr lang="hu-HU" sz="1200" dirty="0"/>
              <a:t> </a:t>
            </a:r>
            <a:r>
              <a:rPr lang="hu-HU" sz="1200" dirty="0" err="1"/>
              <a:t>model</a:t>
            </a:r>
            <a:r>
              <a:rPr lang="hu-HU" sz="1200" dirty="0"/>
              <a:t>. </a:t>
            </a:r>
            <a:r>
              <a:rPr lang="hu-HU" sz="1200" dirty="0" err="1"/>
              <a:t>arXiv</a:t>
            </a:r>
            <a:r>
              <a:rPr lang="hu-HU" sz="1200" dirty="0"/>
              <a:t> </a:t>
            </a:r>
            <a:r>
              <a:rPr lang="hu-HU" sz="1200" dirty="0" err="1"/>
              <a:t>preprint</a:t>
            </a:r>
            <a:r>
              <a:rPr lang="hu-HU" sz="1200" dirty="0"/>
              <a:t> arXiv:1506.05869.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0952-5236-4B56-A6F6-6F88B3B3765C}"/>
              </a:ext>
            </a:extLst>
          </p:cNvPr>
          <p:cNvSpPr txBox="1"/>
          <p:nvPr/>
        </p:nvSpPr>
        <p:spPr>
          <a:xfrm>
            <a:off x="-21859" y="4511039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Referenciák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4E20E7-170B-490B-91F2-8DFFAD60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1" y="1589286"/>
            <a:ext cx="6711654" cy="4195481"/>
          </a:xfrm>
        </p:spPr>
        <p:txBody>
          <a:bodyPr/>
          <a:lstStyle/>
          <a:p>
            <a:r>
              <a:rPr lang="hu-HU" dirty="0">
                <a:hlinkClick r:id="rId3"/>
              </a:rPr>
              <a:t>https://github.com/ricsinaruto/Seq2seqChatbots</a:t>
            </a:r>
            <a:endParaRPr lang="hu-HU" dirty="0"/>
          </a:p>
          <a:p>
            <a:pPr lvl="1"/>
            <a:r>
              <a:rPr lang="hu-HU" dirty="0"/>
              <a:t>TDK-hoz tartozó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repository</a:t>
            </a:r>
            <a:endParaRPr lang="hu-HU" dirty="0"/>
          </a:p>
          <a:p>
            <a:r>
              <a:rPr lang="hu-HU" dirty="0">
                <a:hlinkClick r:id="rId4"/>
              </a:rPr>
              <a:t>https://github.com/ricsinaruto/Seq2seqChatbots/wiki/Chatbot-and-Related-Research-Paper-Notes-with-Images</a:t>
            </a:r>
            <a:endParaRPr lang="hu-HU" dirty="0"/>
          </a:p>
          <a:p>
            <a:pPr lvl="1"/>
            <a:r>
              <a:rPr lang="hu-HU" dirty="0"/>
              <a:t>TDK irodalmi kutatásához több mint 70 cikk jegyzete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3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45B0-2300-4644-91FF-59C97408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0C44-FDDE-4581-ABF9-9C0E3CC0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Bevezetés a Chatbotokhoz</a:t>
            </a:r>
          </a:p>
          <a:p>
            <a:r>
              <a:rPr lang="hu-HU" dirty="0" err="1"/>
              <a:t>Rekurrens</a:t>
            </a:r>
            <a:r>
              <a:rPr lang="hu-HU" dirty="0"/>
              <a:t> Neurális Hálózatok (RNN)</a:t>
            </a:r>
          </a:p>
          <a:p>
            <a:r>
              <a:rPr lang="hu-HU" dirty="0" err="1"/>
              <a:t>Enkóder</a:t>
            </a:r>
            <a:r>
              <a:rPr lang="hu-HU" dirty="0"/>
              <a:t>-Dekóder Modell (seq2seq)</a:t>
            </a:r>
          </a:p>
          <a:p>
            <a:r>
              <a:rPr lang="hu-HU" dirty="0" err="1"/>
              <a:t>Transformer</a:t>
            </a:r>
            <a:r>
              <a:rPr lang="hu-HU" dirty="0"/>
              <a:t> Modell</a:t>
            </a:r>
          </a:p>
          <a:p>
            <a:r>
              <a:rPr lang="hu-HU" dirty="0"/>
              <a:t>Eredmények</a:t>
            </a:r>
          </a:p>
          <a:p>
            <a:r>
              <a:rPr lang="hu-HU" dirty="0"/>
              <a:t>Problémák és jövőbeli irányok</a:t>
            </a:r>
          </a:p>
        </p:txBody>
      </p:sp>
    </p:spTree>
    <p:extLst>
      <p:ext uri="{BB962C8B-B14F-4D97-AF65-F5344CB8AC3E}">
        <p14:creationId xmlns:p14="http://schemas.microsoft.com/office/powerpoint/2010/main" val="19959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26B3DD-B35A-49F4-B603-3191FE29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01293"/>
            <a:ext cx="4031087" cy="525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A8918-D308-4ED0-96AC-64FE07F1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280" y="1599667"/>
            <a:ext cx="5168720" cy="5258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BD8D3-04DA-42ED-BCEF-AE8ECD32C55E}"/>
              </a:ext>
            </a:extLst>
          </p:cNvPr>
          <p:cNvSpPr txBox="1"/>
          <p:nvPr/>
        </p:nvSpPr>
        <p:spPr>
          <a:xfrm>
            <a:off x="7811502" y="135344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Bordes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C411E-0167-403E-8550-9D05C94BDF55}"/>
              </a:ext>
            </a:extLst>
          </p:cNvPr>
          <p:cNvSpPr txBox="1"/>
          <p:nvPr/>
        </p:nvSpPr>
        <p:spPr>
          <a:xfrm>
            <a:off x="816128" y="107644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Open-</a:t>
            </a:r>
            <a:r>
              <a:rPr lang="hu-HU" sz="2000" dirty="0" err="1"/>
              <a:t>domain</a:t>
            </a:r>
            <a:endParaRPr lang="hu-H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1AA3B-15D2-4CC8-9690-A7562C0C60B3}"/>
              </a:ext>
            </a:extLst>
          </p:cNvPr>
          <p:cNvSpPr txBox="1"/>
          <p:nvPr/>
        </p:nvSpPr>
        <p:spPr>
          <a:xfrm>
            <a:off x="4540269" y="1076445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Cél-orientált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C5261-F713-4CFC-9C48-C41795DC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9" y="76025"/>
            <a:ext cx="7055380" cy="1400530"/>
          </a:xfrm>
        </p:spPr>
        <p:txBody>
          <a:bodyPr/>
          <a:lstStyle/>
          <a:p>
            <a:r>
              <a:rPr lang="hu-HU" sz="3600" dirty="0"/>
              <a:t>Bevezetés I. Chatbot Típusok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9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6C97-8AE7-4284-85ED-AA4F6DBB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II.</a:t>
            </a:r>
            <a:br>
              <a:rPr lang="hu-HU" dirty="0"/>
            </a:br>
            <a:r>
              <a:rPr lang="hu-HU" dirty="0"/>
              <a:t>Szavak reprezentálása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13467-B707-4D61-AA14-D6A4D49ED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11715"/>
            <a:ext cx="5408357" cy="4746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D332C-F4DD-439A-8A43-51D12EF30B7E}"/>
              </a:ext>
            </a:extLst>
          </p:cNvPr>
          <p:cNvSpPr txBox="1"/>
          <p:nvPr/>
        </p:nvSpPr>
        <p:spPr>
          <a:xfrm>
            <a:off x="7957457" y="6549654"/>
            <a:ext cx="1186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Peirsman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12279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62F8-88FC-4CBB-8A9E-ED513BB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I. </a:t>
            </a:r>
            <a:br>
              <a:rPr lang="hu-HU" dirty="0"/>
            </a:br>
            <a:r>
              <a:rPr lang="hu-HU" dirty="0"/>
              <a:t>Neurális Hálózatok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B9BF7-C44A-4BE9-B4C3-E54906F48454}"/>
              </a:ext>
            </a:extLst>
          </p:cNvPr>
          <p:cNvSpPr/>
          <p:nvPr/>
        </p:nvSpPr>
        <p:spPr>
          <a:xfrm>
            <a:off x="3497283" y="2943099"/>
            <a:ext cx="1870363" cy="187036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55CD4D-53CE-423E-8DBB-F5D1B22DFAC0}"/>
              </a:ext>
            </a:extLst>
          </p:cNvPr>
          <p:cNvSpPr/>
          <p:nvPr/>
        </p:nvSpPr>
        <p:spPr>
          <a:xfrm>
            <a:off x="6780810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81B43C-54E1-482C-942D-BC9D24B7D072}"/>
              </a:ext>
            </a:extLst>
          </p:cNvPr>
          <p:cNvSpPr/>
          <p:nvPr/>
        </p:nvSpPr>
        <p:spPr>
          <a:xfrm>
            <a:off x="1155863" y="4975060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81A2AF-B983-4A11-9B50-7FBF4329C252}"/>
              </a:ext>
            </a:extLst>
          </p:cNvPr>
          <p:cNvSpPr/>
          <p:nvPr/>
        </p:nvSpPr>
        <p:spPr>
          <a:xfrm>
            <a:off x="1155864" y="3414154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AD5CC-A9E9-43F5-89CA-DF87197320F7}"/>
              </a:ext>
            </a:extLst>
          </p:cNvPr>
          <p:cNvSpPr/>
          <p:nvPr/>
        </p:nvSpPr>
        <p:spPr>
          <a:xfrm>
            <a:off x="1155864" y="1853248"/>
            <a:ext cx="928255" cy="92825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/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59850D-277A-47E3-BEA0-BC6A971B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86" y="3500163"/>
                <a:ext cx="133895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/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A2482-901D-4BEB-B8BF-A13BFE80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74" y="3709002"/>
                <a:ext cx="255326" cy="338554"/>
              </a:xfrm>
              <a:prstGeom prst="rect">
                <a:avLst/>
              </a:prstGeom>
              <a:blipFill>
                <a:blip r:embed="rId4"/>
                <a:stretch>
                  <a:fillRect l="-24390" r="-21951" b="-8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/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D4BE1D-5D20-4B53-83EA-83B6AFE9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5269910"/>
                <a:ext cx="379271" cy="338554"/>
              </a:xfrm>
              <a:prstGeom prst="rect">
                <a:avLst/>
              </a:prstGeom>
              <a:blipFill>
                <a:blip r:embed="rId5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/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C2C6-C905-4CB8-AF6B-EB98B6006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26" y="3709002"/>
                <a:ext cx="379271" cy="338554"/>
              </a:xfrm>
              <a:prstGeom prst="rect">
                <a:avLst/>
              </a:prstGeom>
              <a:blipFill>
                <a:blip r:embed="rId6"/>
                <a:stretch>
                  <a:fillRect l="-14516" r="-6452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/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A8AD5-B969-4980-B3E2-11E87C7B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667" y="2125870"/>
                <a:ext cx="372731" cy="338554"/>
              </a:xfrm>
              <a:prstGeom prst="rect">
                <a:avLst/>
              </a:prstGeom>
              <a:blipFill>
                <a:blip r:embed="rId7"/>
                <a:stretch>
                  <a:fillRect l="-14754" r="-4918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FCAEB1-71D8-452B-ACB9-DF587D77C2BF}"/>
              </a:ext>
            </a:extLst>
          </p:cNvPr>
          <p:cNvCxnSpPr>
            <a:stCxn id="12" idx="6"/>
            <a:endCxn id="6" idx="1"/>
          </p:cNvCxnSpPr>
          <p:nvPr/>
        </p:nvCxnSpPr>
        <p:spPr>
          <a:xfrm>
            <a:off x="2084119" y="2317376"/>
            <a:ext cx="1687072" cy="899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F6CA20-8B49-48C4-8978-5872ABE4858F}"/>
              </a:ext>
            </a:extLst>
          </p:cNvPr>
          <p:cNvCxnSpPr>
            <a:stCxn id="11" idx="6"/>
            <a:endCxn id="6" idx="2"/>
          </p:cNvCxnSpPr>
          <p:nvPr/>
        </p:nvCxnSpPr>
        <p:spPr>
          <a:xfrm flipV="1">
            <a:off x="2084119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AA14D-0B33-4C27-BD0D-0E572AD8A2C8}"/>
              </a:ext>
            </a:extLst>
          </p:cNvPr>
          <p:cNvCxnSpPr>
            <a:stCxn id="10" idx="6"/>
            <a:endCxn id="6" idx="3"/>
          </p:cNvCxnSpPr>
          <p:nvPr/>
        </p:nvCxnSpPr>
        <p:spPr>
          <a:xfrm flipV="1">
            <a:off x="2084118" y="4539554"/>
            <a:ext cx="1687073" cy="899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EA644E-48E8-4DCE-935B-EEFA51AD4BD8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5367646" y="3878281"/>
            <a:ext cx="141316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/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4B4BF1-4D86-4A52-B906-5C5463A0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344" y="2317375"/>
                <a:ext cx="432619" cy="338554"/>
              </a:xfrm>
              <a:prstGeom prst="rect">
                <a:avLst/>
              </a:prstGeom>
              <a:blipFill>
                <a:blip r:embed="rId8"/>
                <a:stretch>
                  <a:fillRect l="-12676" r="-4225" b="-160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/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u-HU" sz="22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710FD-2381-4626-A462-1272819C5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851" y="3476941"/>
                <a:ext cx="439159" cy="338554"/>
              </a:xfrm>
              <a:prstGeom prst="rect">
                <a:avLst/>
              </a:prstGeom>
              <a:blipFill>
                <a:blip r:embed="rId9"/>
                <a:stretch>
                  <a:fillRect l="-12500" r="-5556" b="-178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/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u-HU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3ED966C-A01F-414C-9968-2151E80EF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304" y="4539554"/>
                <a:ext cx="439158" cy="338554"/>
              </a:xfrm>
              <a:prstGeom prst="rect">
                <a:avLst/>
              </a:prstGeom>
              <a:blipFill>
                <a:blip r:embed="rId10"/>
                <a:stretch>
                  <a:fillRect l="-12500" r="-4167" b="-1818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CE93-766D-4401-B776-D2060EF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 II.</a:t>
            </a:r>
            <a:br>
              <a:rPr lang="hu-HU" dirty="0"/>
            </a:br>
            <a:r>
              <a:rPr lang="hu-HU" dirty="0" err="1"/>
              <a:t>Rekurrencia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/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bar>
                        </m:e>
                        <m: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</m:bar>
                          <m:sSub>
                            <m:sSub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bar>
                                <m:barPr>
                                  <m:ctrlP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hu-HU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sz="22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FF874-D894-4B3B-9509-4C305BAE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93" y="2371932"/>
                <a:ext cx="3091551" cy="525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B416C0-25CF-4B8F-9F84-E80CEA71D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4" y="3081119"/>
            <a:ext cx="7515451" cy="301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7CD9A4-FAF6-4D3D-900D-0D4D34FBFCB3}"/>
              </a:ext>
            </a:extLst>
          </p:cNvPr>
          <p:cNvSpPr txBox="1"/>
          <p:nvPr/>
        </p:nvSpPr>
        <p:spPr>
          <a:xfrm>
            <a:off x="8281263" y="6543304"/>
            <a:ext cx="862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Britz</a:t>
            </a:r>
            <a:r>
              <a:rPr lang="hu-HU" sz="1000" dirty="0"/>
              <a:t>, 2015]</a:t>
            </a:r>
          </a:p>
        </p:txBody>
      </p:sp>
    </p:spTree>
    <p:extLst>
      <p:ext uri="{BB962C8B-B14F-4D97-AF65-F5344CB8AC3E}">
        <p14:creationId xmlns:p14="http://schemas.microsoft.com/office/powerpoint/2010/main" val="30216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BA9-21DE-4B71-9BB4-9E87C20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37C3-DA4C-4609-9287-CA101C957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" y="2310908"/>
            <a:ext cx="9242495" cy="20695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C1057-3740-4520-8853-0BAC4EFAB777}"/>
              </a:ext>
            </a:extLst>
          </p:cNvPr>
          <p:cNvSpPr txBox="1"/>
          <p:nvPr/>
        </p:nvSpPr>
        <p:spPr>
          <a:xfrm>
            <a:off x="0" y="637663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Cho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  <a:p>
            <a:r>
              <a:rPr lang="hu-HU" sz="1000" dirty="0"/>
              <a:t>[</a:t>
            </a:r>
            <a:r>
              <a:rPr lang="hu-HU" sz="1000" dirty="0" err="1"/>
              <a:t>Sutskever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/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brk m:alnAt="7"/>
                            </m:rPr>
                            <a:rPr lang="hu-H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C0510B-CA48-4501-AD22-925D6E0D5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43" y="4838083"/>
                <a:ext cx="1884106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33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EB66-805A-4497-A5C0-90F09328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Seq2seq II.</a:t>
            </a:r>
            <a:br>
              <a:rPr lang="hu-HU" dirty="0"/>
            </a:br>
            <a:r>
              <a:rPr lang="hu-HU" dirty="0"/>
              <a:t>Kiegészítések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0513-EE9E-4C44-816A-E9BA2DCC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BiRNN</a:t>
            </a:r>
            <a:endParaRPr lang="hu-HU" dirty="0"/>
          </a:p>
          <a:p>
            <a:r>
              <a:rPr lang="hu-HU" dirty="0"/>
              <a:t>Maximum Kölcsönös Információ</a:t>
            </a:r>
          </a:p>
          <a:p>
            <a:r>
              <a:rPr lang="hu-HU" dirty="0"/>
              <a:t>Figyelem</a:t>
            </a:r>
          </a:p>
          <a:p>
            <a:r>
              <a:rPr lang="hu-HU" dirty="0"/>
              <a:t>Előtanítás</a:t>
            </a:r>
          </a:p>
          <a:p>
            <a:r>
              <a:rPr lang="hu-HU" dirty="0"/>
              <a:t>Plusz bemenet típusokon kondicionálás</a:t>
            </a:r>
          </a:p>
          <a:p>
            <a:r>
              <a:rPr lang="hu-HU" dirty="0"/>
              <a:t>Tudásbázis</a:t>
            </a:r>
          </a:p>
          <a:p>
            <a:r>
              <a:rPr lang="hu-HU" dirty="0"/>
              <a:t>Másolás</a:t>
            </a:r>
          </a:p>
          <a:p>
            <a:r>
              <a:rPr lang="hu-HU" dirty="0"/>
              <a:t>Hierarchikus Modellek</a:t>
            </a:r>
          </a:p>
          <a:p>
            <a:r>
              <a:rPr lang="hu-HU" dirty="0" err="1"/>
              <a:t>Reinforcement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  <a:p>
            <a:r>
              <a:rPr lang="hu-HU" dirty="0" err="1"/>
              <a:t>Konvolúciós</a:t>
            </a:r>
            <a:r>
              <a:rPr lang="hu-HU" dirty="0"/>
              <a:t> </a:t>
            </a:r>
            <a:r>
              <a:rPr lang="hu-HU" dirty="0" err="1"/>
              <a:t>Enkóder</a:t>
            </a:r>
            <a:r>
              <a:rPr lang="hu-HU" dirty="0"/>
              <a:t>-Dekóder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51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5EB2-8109-4BDB-BD62-E310A77A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Transformer</a:t>
            </a:r>
            <a:r>
              <a:rPr lang="hu-HU" dirty="0"/>
              <a:t> Modell 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540CF-7B91-4DAC-87A5-DDB2C718B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49400"/>
            <a:ext cx="3752798" cy="5308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98105-FD46-4878-B142-818C863A1251}"/>
              </a:ext>
            </a:extLst>
          </p:cNvPr>
          <p:cNvSpPr txBox="1"/>
          <p:nvPr/>
        </p:nvSpPr>
        <p:spPr>
          <a:xfrm>
            <a:off x="3799412" y="6535387"/>
            <a:ext cx="1499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00" dirty="0"/>
              <a:t>[</a:t>
            </a:r>
            <a:r>
              <a:rPr lang="hu-HU" sz="1000" dirty="0" err="1"/>
              <a:t>Vaswani</a:t>
            </a:r>
            <a:r>
              <a:rPr lang="hu-HU" sz="1000" dirty="0"/>
              <a:t> </a:t>
            </a:r>
            <a:r>
              <a:rPr lang="hu-HU" sz="1000" dirty="0" err="1"/>
              <a:t>et</a:t>
            </a:r>
            <a:r>
              <a:rPr lang="hu-HU" sz="1000" dirty="0"/>
              <a:t> </a:t>
            </a:r>
            <a:r>
              <a:rPr lang="hu-HU" sz="1000" dirty="0" err="1"/>
              <a:t>al</a:t>
            </a:r>
            <a:r>
              <a:rPr lang="hu-HU" sz="1000" dirty="0"/>
              <a:t>., 2017]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002FD9-68C4-4F69-AE37-4434DC9D0B2F}"/>
              </a:ext>
            </a:extLst>
          </p:cNvPr>
          <p:cNvSpPr txBox="1">
            <a:spLocks/>
          </p:cNvSpPr>
          <p:nvPr/>
        </p:nvSpPr>
        <p:spPr>
          <a:xfrm>
            <a:off x="4371000" y="1887348"/>
            <a:ext cx="4931750" cy="246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 err="1"/>
              <a:t>Cornell</a:t>
            </a:r>
            <a:r>
              <a:rPr lang="hu-HU" dirty="0"/>
              <a:t> </a:t>
            </a:r>
            <a:r>
              <a:rPr lang="hu-HU" dirty="0" err="1"/>
              <a:t>Movie</a:t>
            </a:r>
            <a:r>
              <a:rPr lang="hu-HU" dirty="0"/>
              <a:t>-Dialog Corpus</a:t>
            </a:r>
          </a:p>
          <a:p>
            <a:r>
              <a:rPr lang="hu-HU" dirty="0" err="1"/>
              <a:t>OpenSubtitles</a:t>
            </a:r>
            <a:r>
              <a:rPr lang="hu-HU" dirty="0"/>
              <a:t> Corpus</a:t>
            </a:r>
          </a:p>
        </p:txBody>
      </p:sp>
    </p:spTree>
    <p:extLst>
      <p:ext uri="{BB962C8B-B14F-4D97-AF65-F5344CB8AC3E}">
        <p14:creationId xmlns:p14="http://schemas.microsoft.com/office/powerpoint/2010/main" val="868719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852</TotalTime>
  <Words>1024</Words>
  <Application>Microsoft Office PowerPoint</Application>
  <PresentationFormat>On-screen Show (4:3)</PresentationFormat>
  <Paragraphs>161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Ion</vt:lpstr>
      <vt:lpstr>Mély Tanulás Alapú Chatbot Modellek</vt:lpstr>
      <vt:lpstr>Tartalom</vt:lpstr>
      <vt:lpstr>Bevezetés I. Chatbot Típusok </vt:lpstr>
      <vt:lpstr>Bevezetés II. Szavak reprezentálása</vt:lpstr>
      <vt:lpstr>RNN I.  Neurális Hálózatok</vt:lpstr>
      <vt:lpstr>RNN II. Rekurrencia</vt:lpstr>
      <vt:lpstr>Seq2seq I.</vt:lpstr>
      <vt:lpstr>Seq2seq II. Kiegészítések</vt:lpstr>
      <vt:lpstr>Transformer Modell I.</vt:lpstr>
      <vt:lpstr>Eredmények I. Kvantitatív összehasonlítás</vt:lpstr>
      <vt:lpstr>Eredmények II. Kvalitatív összehasonlítás</vt:lpstr>
      <vt:lpstr>Eredmények III. Kvalitatív összehasonlítás</vt:lpstr>
      <vt:lpstr>Eredmények IV. Különböző nevek</vt:lpstr>
      <vt:lpstr>Problémák I. Transformer</vt:lpstr>
      <vt:lpstr>Jövőbeli irányok II. Ötletek</vt:lpstr>
      <vt:lpstr>Konklúzió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Mély Tanulás Alapú Chatbot Modellek</dc:title>
  <dc:creator>Richárd Csáky</dc:creator>
  <cp:lastModifiedBy>Richárd Csáky</cp:lastModifiedBy>
  <cp:revision>38</cp:revision>
  <dcterms:created xsi:type="dcterms:W3CDTF">2017-10-28T10:10:34Z</dcterms:created>
  <dcterms:modified xsi:type="dcterms:W3CDTF">2017-11-02T21:03:24Z</dcterms:modified>
</cp:coreProperties>
</file>