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5" r:id="rId9"/>
    <p:sldId id="261" r:id="rId10"/>
    <p:sldId id="266" r:id="rId11"/>
    <p:sldId id="267" r:id="rId12"/>
    <p:sldId id="268" r:id="rId13"/>
    <p:sldId id="260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19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F62C-E144-4856-AA2A-265C597B752A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E691-CCC8-41C9-B4E2-3854479B69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2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Mindkettő open-domain, én ezzel foglalkozok alapvetően, de vannak goal-orientedek</a:t>
            </a:r>
            <a:r>
              <a:rPr lang="hu-HU" baseline="0" dirty="0" smtClean="0"/>
              <a:t> is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64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Ezzel jelentkeztünk az amazon alexa versenyre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47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Célfüggvény</a:t>
            </a:r>
          </a:p>
          <a:p>
            <a:r>
              <a:rPr lang="hu-HU" dirty="0" smtClean="0"/>
              <a:t>Szó</a:t>
            </a:r>
            <a:r>
              <a:rPr lang="hu-HU" baseline="0" dirty="0" smtClean="0"/>
              <a:t> embeddingekkel dolgoznak</a:t>
            </a:r>
            <a:endParaRPr lang="hu-HU" dirty="0" smtClean="0"/>
          </a:p>
          <a:p>
            <a:r>
              <a:rPr lang="hu-HU" dirty="0" smtClean="0"/>
              <a:t>2 RNN</a:t>
            </a:r>
            <a:r>
              <a:rPr lang="hu-HU" baseline="0" dirty="0" smtClean="0"/>
              <a:t> ami általában LSTM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0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Eredetileg gépi fordításra vezették be</a:t>
            </a:r>
          </a:p>
          <a:p>
            <a:r>
              <a:rPr lang="hu-HU" dirty="0" smtClean="0"/>
              <a:t>Ezzel kísérleteztünk még 2017ben tdk-ban,</a:t>
            </a:r>
            <a:r>
              <a:rPr lang="hu-HU" baseline="0" dirty="0" smtClean="0"/>
              <a:t> amivel most április megnyertük az OTDK egyik neurális háló szekcióját</a:t>
            </a:r>
          </a:p>
          <a:p>
            <a:r>
              <a:rPr lang="hu-HU" baseline="0" dirty="0" smtClean="0"/>
              <a:t>Nincs RNN, csak feedforward és attention (self-attention)</a:t>
            </a:r>
          </a:p>
          <a:p>
            <a:r>
              <a:rPr lang="hu-HU" baseline="0" dirty="0" smtClean="0"/>
              <a:t>Sok layer egymás után</a:t>
            </a:r>
          </a:p>
          <a:p>
            <a:r>
              <a:rPr lang="hu-HU" baseline="0" dirty="0" smtClean="0"/>
              <a:t>Kimenetet maskolni kell, ne lássák a jövőt a self-attention során</a:t>
            </a:r>
            <a:endParaRPr lang="hu-HU" dirty="0" smtClean="0"/>
          </a:p>
          <a:p>
            <a:r>
              <a:rPr lang="hu-HU" dirty="0" smtClean="0"/>
              <a:t>Demo the parlai stuff, and my model on ron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12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Alapvetően language model (csak egy transformer decoder)</a:t>
            </a:r>
          </a:p>
          <a:p>
            <a:r>
              <a:rPr lang="hu-HU" dirty="0" smtClean="0"/>
              <a:t>Itt is maskolni kell</a:t>
            </a:r>
          </a:p>
          <a:p>
            <a:r>
              <a:rPr lang="hu-HU" dirty="0" smtClean="0"/>
              <a:t>Pre-trainelve 40 giga sima szövegen</a:t>
            </a:r>
          </a:p>
          <a:p>
            <a:r>
              <a:rPr lang="hu-HU" dirty="0" smtClean="0"/>
              <a:t>2 objective (head)</a:t>
            </a:r>
          </a:p>
          <a:p>
            <a:r>
              <a:rPr lang="hu-HU" dirty="0" smtClean="0"/>
              <a:t>Inputban</a:t>
            </a:r>
            <a:r>
              <a:rPr lang="hu-HU" baseline="0" dirty="0" smtClean="0"/>
              <a:t> lehet több előző turn-t is berakni elválasztó tokenekkel (itt nincs külön enkóder)</a:t>
            </a:r>
            <a:endParaRPr lang="hu-HU" dirty="0" smtClean="0"/>
          </a:p>
          <a:p>
            <a:r>
              <a:rPr lang="hu-HU" dirty="0" smtClean="0"/>
              <a:t>Demo huggingface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53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Mik ezek</a:t>
            </a:r>
            <a:r>
              <a:rPr lang="hu-HU" baseline="0" dirty="0" smtClean="0"/>
              <a:t> a metrikák!!!</a:t>
            </a:r>
            <a:endParaRPr lang="hu-HU" dirty="0" smtClean="0"/>
          </a:p>
          <a:p>
            <a:r>
              <a:rPr lang="hu-HU" dirty="0" smtClean="0"/>
              <a:t>Metrikák</a:t>
            </a:r>
            <a:r>
              <a:rPr lang="hu-HU" baseline="0" dirty="0" smtClean="0"/>
              <a:t> jobbak overfitelt esetben, ellentétes a célfüggvénnyel</a:t>
            </a:r>
          </a:p>
          <a:p>
            <a:r>
              <a:rPr lang="hu-HU" baseline="0" dirty="0" smtClean="0"/>
              <a:t>Ezt most kísérleteztük ki, kérdés hogy kvalitatíve is jobbak-e a modell válaszai overfitelt esetben</a:t>
            </a:r>
          </a:p>
          <a:p>
            <a:r>
              <a:rPr lang="hu-HU" baseline="0" dirty="0" smtClean="0"/>
              <a:t>Lehet azért, mivel nagy átfedés van train és test adat közt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9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79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Ideji</a:t>
            </a:r>
            <a:r>
              <a:rPr lang="hu-HU" baseline="0" dirty="0" smtClean="0"/>
              <a:t> ACL-en fog megjelenni</a:t>
            </a:r>
          </a:p>
          <a:p>
            <a:r>
              <a:rPr lang="hu-HU" baseline="0" dirty="0" smtClean="0"/>
              <a:t>Minél nagyobb az entrópia annál többféle válasz létezik egy inputra, ezt nehéz megtanulni a keresztentrópia célfüggvénnyel ami egy választ tekint targetnek</a:t>
            </a:r>
          </a:p>
          <a:p>
            <a:r>
              <a:rPr lang="hu-HU" baseline="0" dirty="0" smtClean="0"/>
              <a:t>Bizonyos entrópia felett levágunk</a:t>
            </a:r>
            <a:br>
              <a:rPr lang="hu-HU" baseline="0" dirty="0" smtClean="0"/>
            </a:br>
            <a:r>
              <a:rPr lang="hu-HU" baseline="0" dirty="0" smtClean="0"/>
              <a:t>Ezzel a filterezéssel kicsit tudtunk javítani automatikus metrikákon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7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 egyszerű kérdésre nagyon sok féle válasz létezhet amik mind más-más tényezőktől függenek</a:t>
            </a:r>
          </a:p>
          <a:p>
            <a:r>
              <a:rPr lang="hu-HU" dirty="0"/>
              <a:t>Több dolgon kondicionálni, hogy egy bemenetre egy kimenet legyen</a:t>
            </a:r>
          </a:p>
          <a:p>
            <a:r>
              <a:rPr lang="hu-HU" dirty="0"/>
              <a:t>	ezt várja a </a:t>
            </a:r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endParaRPr lang="hu-HU" dirty="0"/>
          </a:p>
          <a:p>
            <a:r>
              <a:rPr lang="hu-HU" dirty="0"/>
              <a:t>János – haver</a:t>
            </a:r>
          </a:p>
          <a:p>
            <a:r>
              <a:rPr lang="hu-HU" dirty="0"/>
              <a:t>Külső tényező / kérdés – amúgy majdnem elütött egy autó az előbb</a:t>
            </a:r>
          </a:p>
          <a:p>
            <a:r>
              <a:rPr lang="hu-HU" dirty="0"/>
              <a:t>Hangulat -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17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Sakknál</a:t>
            </a:r>
            <a:r>
              <a:rPr lang="hu-HU" baseline="0" dirty="0" smtClean="0"/>
              <a:t> és videójátékoknál nagyon jól működik</a:t>
            </a:r>
          </a:p>
          <a:p>
            <a:r>
              <a:rPr lang="hu-HU" baseline="0" dirty="0" smtClean="0"/>
              <a:t>Dialógusokra nem triviális alkalmazni: mi a reward egy dialógus végén: különböző metrikák, vagy adverzariális setup</a:t>
            </a:r>
          </a:p>
          <a:p>
            <a:r>
              <a:rPr lang="hu-HU" baseline="0" dirty="0" smtClean="0"/>
              <a:t>Rolloutolás hasznos test-time-nál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E691-CCC8-41C9-B4E2-3854479B6942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43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5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5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0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94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65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0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69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7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0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4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6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99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2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2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8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261282-DF29-44ED-A707-463DB19865D1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38D1-B75B-4BEC-A1F1-4C9403834F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547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6.01541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sinaruto/Seq2seqChatbots/tree/master/docs/meet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7.04808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lammar.github.io/illustrated-transform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huggingface/how-to-build-a-state-of-the-art-conversational-ai-with-transfer-learning-2d818ac263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Neural Chatbots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Csáky richárd</a:t>
            </a:r>
          </a:p>
          <a:p>
            <a:r>
              <a:rPr lang="hu-HU" cap="none" dirty="0" smtClean="0"/>
              <a:t>github.com/ricsinaruto/Seq2seqChatbots</a:t>
            </a:r>
            <a:endParaRPr lang="hu-HU" cap="none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384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Issues: Loss function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Single-turn enc-dec architectures generate boring/generic responses</a:t>
            </a:r>
          </a:p>
          <a:p>
            <a:r>
              <a:rPr lang="hu-HU" sz="2400" dirty="0" smtClean="0"/>
              <a:t>One-to-many</a:t>
            </a:r>
          </a:p>
          <a:p>
            <a:pPr lvl="1"/>
            <a:r>
              <a:rPr lang="hu-HU" sz="2400" dirty="0" smtClean="0"/>
              <a:t>How are you?</a:t>
            </a:r>
          </a:p>
          <a:p>
            <a:r>
              <a:rPr lang="hu-HU" sz="2400" dirty="0" smtClean="0"/>
              <a:t>Many-to-one</a:t>
            </a:r>
          </a:p>
          <a:p>
            <a:pPr lvl="1"/>
            <a:r>
              <a:rPr lang="hu-HU" sz="2400" dirty="0" smtClean="0"/>
              <a:t>I don’t know?</a:t>
            </a:r>
          </a:p>
          <a:p>
            <a:r>
              <a:rPr lang="hu-HU" sz="2400" dirty="0" smtClean="0"/>
              <a:t>Model doesn’t perform best at validation loss minimum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196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Issues: Metrics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253"/>
            <a:ext cx="5853166" cy="5237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713" y="2598821"/>
            <a:ext cx="6060287" cy="42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Issues: Metrics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" y="1444013"/>
            <a:ext cx="10040031" cy="54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Ideas: Filtering based on entropy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Remove problematic sentences from the dataset</a:t>
            </a:r>
          </a:p>
          <a:p>
            <a:pPr lvl="1"/>
            <a:r>
              <a:rPr lang="hu-HU" dirty="0" smtClean="0"/>
              <a:t>One-to-many, many-to-one</a:t>
            </a:r>
          </a:p>
          <a:p>
            <a:r>
              <a:rPr lang="hu-HU" dirty="0" smtClean="0"/>
              <a:t>Entropy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31840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3"/>
              </a:rPr>
              <a:t>https://arxiv.org/abs/1905.05471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94880"/>
            <a:ext cx="5203281" cy="90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" y="4544960"/>
            <a:ext cx="5057410" cy="1084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6EEC2-EF5A-438E-BF1A-EA197D25D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47" y="2584466"/>
            <a:ext cx="5582653" cy="42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983-FDAF-4F4D-AB0B-0807D185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Ideas: Features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E2822-99F9-45C9-B009-9F64F65188FE}"/>
              </a:ext>
            </a:extLst>
          </p:cNvPr>
          <p:cNvSpPr/>
          <p:nvPr/>
        </p:nvSpPr>
        <p:spPr>
          <a:xfrm>
            <a:off x="2863850" y="2872899"/>
            <a:ext cx="3232150" cy="1009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Hogy vagy amúgy?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0387B-4308-4947-83A6-9F1116ED3F18}"/>
              </a:ext>
            </a:extLst>
          </p:cNvPr>
          <p:cNvSpPr/>
          <p:nvPr/>
        </p:nvSpPr>
        <p:spPr>
          <a:xfrm>
            <a:off x="6096000" y="4357052"/>
            <a:ext cx="4400550" cy="1440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Gyors témaváltás haver, amúgy majdnem elütött egy autó az előbb, de ne zavarjon :D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768AF-94E1-4C5E-B423-85E3093AAD65}"/>
              </a:ext>
            </a:extLst>
          </p:cNvPr>
          <p:cNvSpPr/>
          <p:nvPr/>
        </p:nvSpPr>
        <p:spPr>
          <a:xfrm>
            <a:off x="8953501" y="3134667"/>
            <a:ext cx="1619250" cy="7493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Külső tényező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35E47-B4F5-43B5-9F89-4BEDFFDA2800}"/>
              </a:ext>
            </a:extLst>
          </p:cNvPr>
          <p:cNvSpPr/>
          <p:nvPr/>
        </p:nvSpPr>
        <p:spPr>
          <a:xfrm>
            <a:off x="1524000" y="3025051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János: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C5001-885D-4B4E-A7BA-2C2E07B5E1AF}"/>
              </a:ext>
            </a:extLst>
          </p:cNvPr>
          <p:cNvSpPr/>
          <p:nvPr/>
        </p:nvSpPr>
        <p:spPr>
          <a:xfrm>
            <a:off x="4454525" y="4724628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Ricsi: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97BD3-AAF7-4EB4-B07D-8C34A060FA12}"/>
              </a:ext>
            </a:extLst>
          </p:cNvPr>
          <p:cNvSpPr/>
          <p:nvPr/>
        </p:nvSpPr>
        <p:spPr>
          <a:xfrm>
            <a:off x="5873750" y="1500575"/>
            <a:ext cx="237119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Beszélgetés előzmény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1AF29-026B-4965-A9C7-C21768B3FDAD}"/>
              </a:ext>
            </a:extLst>
          </p:cNvPr>
          <p:cNvSpPr/>
          <p:nvPr/>
        </p:nvSpPr>
        <p:spPr>
          <a:xfrm>
            <a:off x="8544460" y="5964114"/>
            <a:ext cx="178064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Hangulat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4C79449-1277-4841-A451-80DADDB84E7F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rot="16200000" flipH="1">
            <a:off x="4925424" y="986199"/>
            <a:ext cx="626655" cy="6115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7184B4-541B-4A47-AD7C-9358DFD7A8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096001" y="3377724"/>
            <a:ext cx="2200275" cy="97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65268F-897E-486B-B8C2-A992C9750AB9}"/>
              </a:ext>
            </a:extLst>
          </p:cNvPr>
          <p:cNvCxnSpPr>
            <a:stCxn id="15" idx="2"/>
            <a:endCxn id="5" idx="2"/>
          </p:cNvCxnSpPr>
          <p:nvPr/>
        </p:nvCxnSpPr>
        <p:spPr>
          <a:xfrm rot="10800000">
            <a:off x="8296277" y="5797552"/>
            <a:ext cx="248185" cy="519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70B0AA-DB47-4E65-B75D-89F933A47DFD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768976" y="5077301"/>
            <a:ext cx="3270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0BDC8E-86A2-46BD-9371-D97B12033CC5}"/>
              </a:ext>
            </a:extLst>
          </p:cNvPr>
          <p:cNvCxnSpPr>
            <a:stCxn id="11" idx="3"/>
            <a:endCxn id="5" idx="0"/>
          </p:cNvCxnSpPr>
          <p:nvPr/>
        </p:nvCxnSpPr>
        <p:spPr>
          <a:xfrm rot="5400000">
            <a:off x="8452048" y="3618463"/>
            <a:ext cx="582817" cy="894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1F1B903-5D1D-431C-88A2-2A03B050C2AE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rot="16200000" flipH="1">
            <a:off x="6602246" y="2663021"/>
            <a:ext cx="2151131" cy="1236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5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Ideas: self-play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3196"/>
            <a:ext cx="12181568" cy="5154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1333864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4"/>
              </a:rPr>
              <a:t>https://arxiv.org/pdf/1606.01541.pdf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52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Amazon Alexa: A dialog system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20"/>
            <a:ext cx="8678779" cy="55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3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52" y="1972532"/>
            <a:ext cx="11306403" cy="4195481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github.com/ricsinaruto/Seq2seqChatbots/tree/master/docs/meetup</a:t>
            </a:r>
            <a:endParaRPr lang="hu-HU" dirty="0" smtClean="0"/>
          </a:p>
          <a:p>
            <a:pPr lvl="1"/>
            <a:r>
              <a:rPr lang="hu-HU" dirty="0" smtClean="0"/>
              <a:t>Slide-ok és ParlAI tutorial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6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Chatbot types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8C558-FF9F-4359-9002-7AF08014C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842"/>
            <a:ext cx="3748619" cy="348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0BCC9-4435-4F8B-AF8C-BCA2FB0C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19" y="3368842"/>
            <a:ext cx="3523534" cy="348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4CF19-54A7-4BFC-9E13-28C79B0AE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2038262"/>
            <a:ext cx="3818021" cy="4819738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996D0-97E0-447F-B54D-CEDC9DBBA452}"/>
              </a:ext>
            </a:extLst>
          </p:cNvPr>
          <p:cNvSpPr txBox="1"/>
          <p:nvPr/>
        </p:nvSpPr>
        <p:spPr>
          <a:xfrm>
            <a:off x="9323532" y="149857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Rule-based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996D0-97E0-447F-B54D-CEDC9DBBA452}"/>
              </a:ext>
            </a:extLst>
          </p:cNvPr>
          <p:cNvSpPr txBox="1"/>
          <p:nvPr/>
        </p:nvSpPr>
        <p:spPr>
          <a:xfrm>
            <a:off x="1414086" y="26349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Neural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7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Seq2seq (2014)</a:t>
            </a:r>
            <a:endParaRPr lang="hu-H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A816D0-CC15-47ED-BF7C-0C1662BC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862"/>
            <a:ext cx="12192000" cy="36691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/>
              <p:nvPr/>
            </p:nvSpPr>
            <p:spPr>
              <a:xfrm>
                <a:off x="4211893" y="1676142"/>
                <a:ext cx="2974969" cy="115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3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hu-HU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hu-HU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hu-HU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3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u-HU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3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e>
                                      <m:r>
                                        <a:rPr lang="hu-HU" sz="3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hu-HU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93" y="1676142"/>
                <a:ext cx="2974969" cy="1155637"/>
              </a:xfrm>
              <a:prstGeom prst="rect">
                <a:avLst/>
              </a:prstGeom>
              <a:blipFill>
                <a:blip r:embed="rId4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Datasets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Twitter, Reddit</a:t>
            </a:r>
          </a:p>
          <a:p>
            <a:r>
              <a:rPr lang="hu-HU" dirty="0" smtClean="0"/>
              <a:t>Movie subtitles</a:t>
            </a:r>
          </a:p>
          <a:p>
            <a:r>
              <a:rPr lang="hu-HU" dirty="0" smtClean="0"/>
              <a:t>Crowdsourced conversations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715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Evaluation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Compare to target utterance (embedding, perplexity)</a:t>
            </a:r>
          </a:p>
          <a:p>
            <a:r>
              <a:rPr lang="hu-HU" dirty="0" smtClean="0"/>
              <a:t>Diversity (entropy)</a:t>
            </a:r>
          </a:p>
          <a:p>
            <a:r>
              <a:rPr lang="hu-HU" dirty="0" smtClean="0"/>
              <a:t>Human evaluation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079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HRED (2015)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186"/>
            <a:ext cx="10481655" cy="525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8836" y="660120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3"/>
              </a:rPr>
              <a:t>https://arxiv.org/pdf/1507.04808.pdf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922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Transformer</a:t>
            </a:r>
            <a:br>
              <a:rPr lang="hu-HU" dirty="0" smtClean="0"/>
            </a:br>
            <a:r>
              <a:rPr lang="hu-HU" dirty="0" smtClean="0"/>
              <a:t>(2017)</a:t>
            </a:r>
            <a:endParaRPr lang="hu-H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0540CF-7B91-4DAC-87A5-DDB2C718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19" y="-28491"/>
            <a:ext cx="4868253" cy="6886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224" y="6238164"/>
            <a:ext cx="501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hlinkClick r:id="rId4"/>
              </a:rPr>
              <a:t>http://jalammar.github.io/illustrated-transformer/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431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GPT-2 (2019)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00130"/>
            <a:ext cx="11951368" cy="5257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95" y="1152983"/>
            <a:ext cx="12208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hlinkClick r:id="rId4"/>
              </a:rPr>
              <a:t>https://medium.com/huggingface/how-to-build-a-state-of-the-art-conversational-ai-with-transfer-learning-2d818ac26313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71165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Issues: Data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Not natural</a:t>
            </a:r>
          </a:p>
          <a:p>
            <a:r>
              <a:rPr lang="hu-HU" sz="3000" dirty="0" smtClean="0"/>
              <a:t>Not enough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259466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425</Words>
  <Application>Microsoft Office PowerPoint</Application>
  <PresentationFormat>Widescreen</PresentationFormat>
  <Paragraphs>97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Ion</vt:lpstr>
      <vt:lpstr>Neural Chatbots</vt:lpstr>
      <vt:lpstr>Chatbot types</vt:lpstr>
      <vt:lpstr>Seq2seq (2014)</vt:lpstr>
      <vt:lpstr>Datasets</vt:lpstr>
      <vt:lpstr>Evaluation</vt:lpstr>
      <vt:lpstr>HRED (2015)</vt:lpstr>
      <vt:lpstr>Transformer (2017)</vt:lpstr>
      <vt:lpstr>GPT-2 (2019)</vt:lpstr>
      <vt:lpstr>Issues: Data</vt:lpstr>
      <vt:lpstr>Issues: Loss function</vt:lpstr>
      <vt:lpstr>Issues: Metrics</vt:lpstr>
      <vt:lpstr>Issues: Metrics</vt:lpstr>
      <vt:lpstr>Ideas: Filtering based on entropy</vt:lpstr>
      <vt:lpstr>Ideas: Features</vt:lpstr>
      <vt:lpstr>Ideas: self-play</vt:lpstr>
      <vt:lpstr>Amazon Alexa: A dialog system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Richárd Csáky</dc:creator>
  <cp:lastModifiedBy>Richárd Csáky</cp:lastModifiedBy>
  <cp:revision>15</cp:revision>
  <dcterms:created xsi:type="dcterms:W3CDTF">2019-05-15T12:49:50Z</dcterms:created>
  <dcterms:modified xsi:type="dcterms:W3CDTF">2019-05-15T14:47:41Z</dcterms:modified>
</cp:coreProperties>
</file>