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19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2" autoAdjust="0"/>
    <p:restoredTop sz="89083" autoAdjust="0"/>
  </p:normalViewPr>
  <p:slideViewPr>
    <p:cSldViewPr snapToGrid="0">
      <p:cViewPr>
        <p:scale>
          <a:sx n="100" d="100"/>
          <a:sy n="100" d="100"/>
        </p:scale>
        <p:origin x="488" y="10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C94E2-AC39-4BD8-A1F5-4456F3D6B430}" type="datetimeFigureOut">
              <a:rPr lang="hu-HU" smtClean="0"/>
              <a:t>2017. 10. 28.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90325-8D64-4826-AA68-2E98B322FA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1521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7420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Ezek ilyen általános kérdések, mindegyik modell egész jól teljesít</a:t>
            </a:r>
          </a:p>
          <a:p>
            <a:r>
              <a:rPr lang="hu-HU" dirty="0"/>
              <a:t>Érdekesség: 	sir </a:t>
            </a:r>
            <a:r>
              <a:rPr lang="hu-HU" dirty="0" err="1"/>
              <a:t>robin</a:t>
            </a:r>
            <a:r>
              <a:rPr lang="hu-HU" dirty="0"/>
              <a:t> of </a:t>
            </a:r>
            <a:r>
              <a:rPr lang="hu-HU" dirty="0" err="1"/>
              <a:t>camelot</a:t>
            </a:r>
            <a:endParaRPr lang="hu-HU" dirty="0"/>
          </a:p>
          <a:p>
            <a:r>
              <a:rPr lang="hu-HU" dirty="0"/>
              <a:t>	</a:t>
            </a:r>
            <a:r>
              <a:rPr lang="hu-HU" dirty="0" err="1"/>
              <a:t>where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off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9643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Általános tudást mérő kérdések</a:t>
            </a:r>
          </a:p>
          <a:p>
            <a:r>
              <a:rPr lang="hu-HU" dirty="0"/>
              <a:t>Látható, hogy a </a:t>
            </a:r>
            <a:r>
              <a:rPr lang="hu-HU" dirty="0" err="1"/>
              <a:t>finetunolt</a:t>
            </a:r>
            <a:r>
              <a:rPr lang="hu-HU" dirty="0"/>
              <a:t> sokkal jobban teljesít mint a sima </a:t>
            </a:r>
            <a:r>
              <a:rPr lang="hu-HU" dirty="0" err="1"/>
              <a:t>opensubtitles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8060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Megmagyarázni, hogy </a:t>
            </a:r>
            <a:r>
              <a:rPr lang="hu-HU" dirty="0" err="1"/>
              <a:t>ben</a:t>
            </a:r>
            <a:r>
              <a:rPr lang="hu-HU" dirty="0"/>
              <a:t> és </a:t>
            </a:r>
            <a:r>
              <a:rPr lang="hu-HU" dirty="0" err="1"/>
              <a:t>mrs.</a:t>
            </a:r>
            <a:r>
              <a:rPr lang="hu-HU" dirty="0"/>
              <a:t> Robinson két szereplő azonos filmből</a:t>
            </a:r>
          </a:p>
          <a:p>
            <a:r>
              <a:rPr lang="hu-HU" dirty="0" err="1"/>
              <a:t>Differentnél</a:t>
            </a:r>
            <a:r>
              <a:rPr lang="hu-HU" dirty="0"/>
              <a:t> olyan neveket adtam be akik nem azonos filmben szerepelnek, de még így </a:t>
            </a:r>
            <a:r>
              <a:rPr lang="hu-HU" dirty="0" err="1"/>
              <a:t>benjaminnal</a:t>
            </a:r>
            <a:r>
              <a:rPr lang="hu-HU" dirty="0"/>
              <a:t> válaszol a </a:t>
            </a:r>
            <a:r>
              <a:rPr lang="hu-HU" dirty="0" err="1"/>
              <a:t>see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laterre</a:t>
            </a:r>
            <a:r>
              <a:rPr lang="hu-HU" dirty="0"/>
              <a:t>, mert </a:t>
            </a:r>
            <a:r>
              <a:rPr lang="hu-HU" dirty="0" err="1"/>
              <a:t>benjamin</a:t>
            </a:r>
            <a:r>
              <a:rPr lang="hu-HU" dirty="0"/>
              <a:t> az egyik (+</a:t>
            </a:r>
            <a:r>
              <a:rPr lang="hu-HU" dirty="0" err="1"/>
              <a:t>mrs.</a:t>
            </a:r>
            <a:r>
              <a:rPr lang="hu-HU" dirty="0"/>
              <a:t> Robinson)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0105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s2s </a:t>
            </a:r>
            <a:r>
              <a:rPr lang="hu-HU" dirty="0" err="1"/>
              <a:t>baseline</a:t>
            </a:r>
            <a:r>
              <a:rPr lang="hu-HU" dirty="0"/>
              <a:t> sokkal nagyobb volt. Semmilyen </a:t>
            </a:r>
            <a:r>
              <a:rPr lang="hu-HU" dirty="0" err="1"/>
              <a:t>hiperparamétert</a:t>
            </a:r>
            <a:r>
              <a:rPr lang="hu-HU" dirty="0"/>
              <a:t> nem állítottam hanem egy az egyben átvettem nmt-</a:t>
            </a:r>
            <a:r>
              <a:rPr lang="hu-HU" dirty="0" err="1"/>
              <a:t>től</a:t>
            </a:r>
            <a:r>
              <a:rPr lang="hu-HU" dirty="0"/>
              <a:t> a </a:t>
            </a:r>
            <a:r>
              <a:rPr lang="hu-HU" dirty="0" err="1"/>
              <a:t>transformert</a:t>
            </a:r>
            <a:r>
              <a:rPr lang="hu-HU" dirty="0"/>
              <a:t>.</a:t>
            </a:r>
          </a:p>
          <a:p>
            <a:r>
              <a:rPr lang="hu-HU" dirty="0"/>
              <a:t> -&gt; ezeket a jövőben kipróbálni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2112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Egy beszélgetés sok mindenen alapszik, ezeken mind kondicionálni kéne a tanítást, mert a </a:t>
            </a:r>
            <a:r>
              <a:rPr lang="hu-HU" dirty="0" err="1"/>
              <a:t>loss</a:t>
            </a:r>
            <a:r>
              <a:rPr lang="hu-HU" dirty="0"/>
              <a:t> </a:t>
            </a:r>
            <a:r>
              <a:rPr lang="hu-HU" dirty="0" err="1"/>
              <a:t>function</a:t>
            </a:r>
            <a:r>
              <a:rPr lang="hu-HU" dirty="0"/>
              <a:t> egy bemenetre egy adott kimenetet akar.</a:t>
            </a:r>
          </a:p>
          <a:p>
            <a:r>
              <a:rPr lang="hu-HU" dirty="0"/>
              <a:t>Egy egyszerű kérdésre nagyon sok féle válasz létezhet amik mind más-más tényezőktől függenek</a:t>
            </a:r>
          </a:p>
          <a:p>
            <a:endParaRPr lang="hu-HU" dirty="0"/>
          </a:p>
          <a:p>
            <a:r>
              <a:rPr lang="hu-HU" dirty="0"/>
              <a:t>János – haver</a:t>
            </a:r>
          </a:p>
          <a:p>
            <a:r>
              <a:rPr lang="hu-HU" dirty="0"/>
              <a:t>Ricsi – de ne zavarjon</a:t>
            </a:r>
          </a:p>
          <a:p>
            <a:r>
              <a:rPr lang="hu-HU" dirty="0"/>
              <a:t>Beszélgetés előzmény – gyors témaváltás</a:t>
            </a:r>
          </a:p>
          <a:p>
            <a:r>
              <a:rPr lang="hu-HU" dirty="0"/>
              <a:t>Külső tényező / kérdés – amúgy majdnem elütött egy autó az előbb</a:t>
            </a:r>
          </a:p>
          <a:p>
            <a:r>
              <a:rPr lang="hu-HU" dirty="0"/>
              <a:t>Hangulat - :D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19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016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Chatbotok egy nyelvfeldolgozás terület</a:t>
            </a:r>
          </a:p>
          <a:p>
            <a:r>
              <a:rPr lang="hu-HU" dirty="0"/>
              <a:t>Cél-orientált dolgokra nem neurális alapú, szabály alapú chatbotok is egész jók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Mély tanulás felváltott mindent a nyelvfeldolgozásban 2014 óta -&gt; szavak reprezentálás sokdimenziós vektorokként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827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Sok dimenziós vektorok</a:t>
            </a:r>
          </a:p>
          <a:p>
            <a:r>
              <a:rPr lang="hu-HU" dirty="0" err="1"/>
              <a:t>Szemantikailag</a:t>
            </a:r>
            <a:r>
              <a:rPr lang="hu-HU" dirty="0"/>
              <a:t> hasonló szavak egymás mellett kell hogy elhelyezkedjenek a sokdimenziós térben is</a:t>
            </a:r>
          </a:p>
          <a:p>
            <a:r>
              <a:rPr lang="hu-HU" dirty="0"/>
              <a:t>Ez csak egy 2d-s </a:t>
            </a:r>
            <a:r>
              <a:rPr lang="hu-HU" dirty="0" err="1"/>
              <a:t>leprojektálás</a:t>
            </a:r>
            <a:r>
              <a:rPr lang="hu-HU" dirty="0"/>
              <a:t> de itt is látszik a lényeg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6425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 egy nemlineáris folytonos </a:t>
            </a:r>
            <a:r>
              <a:rPr lang="hu-HU" dirty="0" err="1"/>
              <a:t>aktivizációs</a:t>
            </a:r>
            <a:r>
              <a:rPr lang="hu-HU" dirty="0"/>
              <a:t> függvény mely 0-1 közé passzírozza a kimenetet</a:t>
            </a:r>
          </a:p>
          <a:p>
            <a:r>
              <a:rPr lang="hu-HU" dirty="0"/>
              <a:t>A tanítás egy minimalizálás, melyben deriválással meghatározzuk mennyit változtassuk minden paraméter értékét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9623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X a bementi vektor, s a belső állapot vektor</a:t>
            </a:r>
          </a:p>
          <a:p>
            <a:r>
              <a:rPr lang="hu-HU" dirty="0"/>
              <a:t>W és U tanulandó paramétérek</a:t>
            </a:r>
          </a:p>
          <a:p>
            <a:r>
              <a:rPr lang="hu-HU" dirty="0"/>
              <a:t>F ugyanúgy egy nemlineáris függvény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1755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Alapvetően NMT-re lett kitalálva, seq2seq-nek is hívják</a:t>
            </a:r>
          </a:p>
          <a:p>
            <a:r>
              <a:rPr lang="hu-HU" dirty="0"/>
              <a:t>Két RNN, stb.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5784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teljesség igénye nélkül, 1-1 szót mindegyikről, talán?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0590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Erre nincs idő hogy itt elmagyarázzam</a:t>
            </a:r>
          </a:p>
          <a:p>
            <a:r>
              <a:rPr lang="hu-HU" dirty="0"/>
              <a:t>Alapvetően </a:t>
            </a:r>
            <a:r>
              <a:rPr lang="hu-HU" dirty="0" err="1"/>
              <a:t>enkóder</a:t>
            </a:r>
            <a:r>
              <a:rPr lang="hu-HU" dirty="0"/>
              <a:t>-dekóder, de nem </a:t>
            </a:r>
            <a:r>
              <a:rPr lang="hu-HU" dirty="0" err="1"/>
              <a:t>rekurrens</a:t>
            </a:r>
            <a:r>
              <a:rPr lang="hu-HU" dirty="0"/>
              <a:t> neurális </a:t>
            </a:r>
            <a:r>
              <a:rPr lang="hu-HU" dirty="0" err="1"/>
              <a:t>hálózatokat</a:t>
            </a:r>
            <a:r>
              <a:rPr lang="hu-HU" dirty="0"/>
              <a:t> használ hanem simákat, meg egyéb </a:t>
            </a:r>
            <a:r>
              <a:rPr lang="hu-HU" dirty="0" err="1"/>
              <a:t>komponeneseket</a:t>
            </a:r>
            <a:r>
              <a:rPr lang="hu-HU" dirty="0"/>
              <a:t> mint a figyelem, ami csak különböző mátrix szorzásokból áll</a:t>
            </a:r>
          </a:p>
          <a:p>
            <a:endParaRPr lang="hu-HU" dirty="0"/>
          </a:p>
          <a:p>
            <a:r>
              <a:rPr lang="hu-HU" dirty="0"/>
              <a:t>Két tanító adatról pár szó, </a:t>
            </a:r>
            <a:r>
              <a:rPr lang="hu-HU" dirty="0" err="1"/>
              <a:t>transformernek</a:t>
            </a:r>
            <a:r>
              <a:rPr lang="hu-HU" dirty="0"/>
              <a:t> egy hivatalos implementációját használtam </a:t>
            </a:r>
            <a:r>
              <a:rPr lang="hu-HU" dirty="0" err="1"/>
              <a:t>tensorflowban</a:t>
            </a:r>
            <a:r>
              <a:rPr lang="hu-HU" dirty="0"/>
              <a:t> és ezt integráltam össze az általam </a:t>
            </a:r>
            <a:r>
              <a:rPr lang="hu-HU" dirty="0" err="1"/>
              <a:t>preprocesszált</a:t>
            </a:r>
            <a:r>
              <a:rPr lang="hu-HU" dirty="0"/>
              <a:t> tanító adatokkal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4935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Ezek a metrikák azt mérik, hogy mennyire hasonlóak a generált mondatok a </a:t>
            </a:r>
            <a:r>
              <a:rPr lang="hu-HU" dirty="0" err="1"/>
              <a:t>targetekhez</a:t>
            </a:r>
            <a:r>
              <a:rPr lang="hu-HU" dirty="0"/>
              <a:t>, </a:t>
            </a:r>
            <a:r>
              <a:rPr lang="hu-HU" dirty="0" err="1"/>
              <a:t>perplexity</a:t>
            </a:r>
            <a:r>
              <a:rPr lang="hu-HU" dirty="0"/>
              <a:t> minél kisebb annál jobb, </a:t>
            </a:r>
            <a:r>
              <a:rPr lang="hu-HU" dirty="0" err="1"/>
              <a:t>bleu</a:t>
            </a:r>
            <a:r>
              <a:rPr lang="hu-HU" dirty="0"/>
              <a:t> minél magasabb annál jobb</a:t>
            </a:r>
          </a:p>
          <a:p>
            <a:r>
              <a:rPr lang="hu-HU" dirty="0"/>
              <a:t>Elmagyarázni a különböző tanítási procedúrákat (s2s egy sima </a:t>
            </a:r>
            <a:r>
              <a:rPr lang="hu-HU" dirty="0" err="1"/>
              <a:t>rnn</a:t>
            </a:r>
            <a:r>
              <a:rPr lang="hu-HU" dirty="0"/>
              <a:t> alapú </a:t>
            </a:r>
            <a:r>
              <a:rPr lang="hu-HU" dirty="0" err="1"/>
              <a:t>enkóder</a:t>
            </a:r>
            <a:r>
              <a:rPr lang="hu-HU" dirty="0"/>
              <a:t> dekóder </a:t>
            </a:r>
            <a:r>
              <a:rPr lang="hu-HU" dirty="0" err="1"/>
              <a:t>baseline</a:t>
            </a:r>
            <a:r>
              <a:rPr lang="hu-HU" dirty="0"/>
              <a:t>)</a:t>
            </a:r>
          </a:p>
          <a:p>
            <a:r>
              <a:rPr lang="hu-HU" dirty="0"/>
              <a:t>Magyarázatokat adni, hogy az </a:t>
            </a:r>
            <a:r>
              <a:rPr lang="hu-HU" dirty="0" err="1"/>
              <a:t>opensubtitles</a:t>
            </a:r>
            <a:r>
              <a:rPr lang="hu-HU" dirty="0"/>
              <a:t> mér lett a legjobb pedig generikusakat generál amint majd látni fogjuk, és a </a:t>
            </a:r>
            <a:r>
              <a:rPr lang="hu-HU" dirty="0" err="1"/>
              <a:t>finetuneolt</a:t>
            </a:r>
            <a:r>
              <a:rPr lang="hu-HU" dirty="0"/>
              <a:t> jobb, mégis </a:t>
            </a:r>
            <a:r>
              <a:rPr lang="hu-HU" dirty="0" err="1"/>
              <a:t>rosszabbul</a:t>
            </a:r>
            <a:r>
              <a:rPr lang="hu-HU" dirty="0"/>
              <a:t> teljesít a metrikákon.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8002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26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39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573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8152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631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859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96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61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59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7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13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90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67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0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9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42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AE759-84A3-4494-9174-2E026987AB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6000" dirty="0"/>
              <a:t>Mély Tanulás Alapú Chatbot Modellek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91EAE-0E42-4308-AF14-6DF59B4E28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/>
              <a:t>Budapesti Műszaki és Gazdaságtudományi egyetem</a:t>
            </a:r>
          </a:p>
          <a:p>
            <a:r>
              <a:rPr lang="hu-HU" dirty="0"/>
              <a:t>Tudományos diákköri konferencia</a:t>
            </a:r>
          </a:p>
          <a:p>
            <a:r>
              <a:rPr lang="hu-HU" dirty="0"/>
              <a:t>Villamosmérnöki és informatikai kar – intelligens rendszerek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57A44C6-F744-402E-9E90-843C4B496586}"/>
              </a:ext>
            </a:extLst>
          </p:cNvPr>
          <p:cNvSpPr txBox="1">
            <a:spLocks/>
          </p:cNvSpPr>
          <p:nvPr/>
        </p:nvSpPr>
        <p:spPr>
          <a:xfrm>
            <a:off x="70939" y="6211935"/>
            <a:ext cx="3252271" cy="646065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hu-HU" sz="1200" dirty="0"/>
              <a:t>Csáky Richárd</a:t>
            </a:r>
          </a:p>
          <a:p>
            <a:r>
              <a:rPr lang="hu-HU" sz="1200" dirty="0"/>
              <a:t>Konzulens: Recski </a:t>
            </a:r>
            <a:r>
              <a:rPr lang="hu-HU" sz="1200" dirty="0" err="1"/>
              <a:t>gábor</a:t>
            </a: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2894245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A613-ACD3-4998-ABDB-75A9D5C9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Eredmények I.</a:t>
            </a:r>
            <a:br>
              <a:rPr lang="hu-HU" dirty="0"/>
            </a:br>
            <a:r>
              <a:rPr lang="hu-HU" dirty="0"/>
              <a:t>Kvantitatív összehasonlítás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27378B0-F4FF-4AF6-8A11-0DED53CB14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4414938"/>
              </p:ext>
            </p:extLst>
          </p:nvPr>
        </p:nvGraphicFramePr>
        <p:xfrm>
          <a:off x="877888" y="2871788"/>
          <a:ext cx="7091364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1894">
                  <a:extLst>
                    <a:ext uri="{9D8B030D-6E8A-4147-A177-3AD203B41FA5}">
                      <a16:colId xmlns:a16="http://schemas.microsoft.com/office/drawing/2014/main" val="2384619927"/>
                    </a:ext>
                  </a:extLst>
                </a:gridCol>
                <a:gridCol w="1181894">
                  <a:extLst>
                    <a:ext uri="{9D8B030D-6E8A-4147-A177-3AD203B41FA5}">
                      <a16:colId xmlns:a16="http://schemas.microsoft.com/office/drawing/2014/main" val="2724658651"/>
                    </a:ext>
                  </a:extLst>
                </a:gridCol>
                <a:gridCol w="1181894">
                  <a:extLst>
                    <a:ext uri="{9D8B030D-6E8A-4147-A177-3AD203B41FA5}">
                      <a16:colId xmlns:a16="http://schemas.microsoft.com/office/drawing/2014/main" val="75982521"/>
                    </a:ext>
                  </a:extLst>
                </a:gridCol>
                <a:gridCol w="1181894">
                  <a:extLst>
                    <a:ext uri="{9D8B030D-6E8A-4147-A177-3AD203B41FA5}">
                      <a16:colId xmlns:a16="http://schemas.microsoft.com/office/drawing/2014/main" val="3520331745"/>
                    </a:ext>
                  </a:extLst>
                </a:gridCol>
                <a:gridCol w="1181894">
                  <a:extLst>
                    <a:ext uri="{9D8B030D-6E8A-4147-A177-3AD203B41FA5}">
                      <a16:colId xmlns:a16="http://schemas.microsoft.com/office/drawing/2014/main" val="287202289"/>
                    </a:ext>
                  </a:extLst>
                </a:gridCol>
                <a:gridCol w="1181894">
                  <a:extLst>
                    <a:ext uri="{9D8B030D-6E8A-4147-A177-3AD203B41FA5}">
                      <a16:colId xmlns:a16="http://schemas.microsoft.com/office/drawing/2014/main" val="434410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1400" b="1" dirty="0"/>
                        <a:t>Metrikák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S2S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 err="1"/>
                        <a:t>Cornell</a:t>
                      </a:r>
                      <a:endParaRPr lang="hu-H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 err="1"/>
                        <a:t>Cornell</a:t>
                      </a:r>
                      <a:r>
                        <a:rPr lang="hu-HU" sz="1400" dirty="0"/>
                        <a:t>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Open-</a:t>
                      </a:r>
                    </a:p>
                    <a:p>
                      <a:r>
                        <a:rPr lang="hu-HU" sz="1400" dirty="0" err="1"/>
                        <a:t>Subtitles</a:t>
                      </a:r>
                      <a:endParaRPr lang="hu-H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Open-</a:t>
                      </a:r>
                    </a:p>
                    <a:p>
                      <a:r>
                        <a:rPr lang="hu-HU" sz="1400" dirty="0" err="1"/>
                        <a:t>Subtitles</a:t>
                      </a:r>
                      <a:r>
                        <a:rPr lang="hu-HU" sz="1400" dirty="0"/>
                        <a:t>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454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400" dirty="0" err="1"/>
                        <a:t>Perplexity</a:t>
                      </a:r>
                      <a:endParaRPr lang="hu-H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15.4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11.7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24.6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18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400" dirty="0" err="1"/>
                        <a:t>Blue</a:t>
                      </a:r>
                      <a:endParaRPr lang="hu-H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4.6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0162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AD9843C-601D-440B-8785-07A55480002E}"/>
              </a:ext>
            </a:extLst>
          </p:cNvPr>
          <p:cNvSpPr txBox="1"/>
          <p:nvPr/>
        </p:nvSpPr>
        <p:spPr>
          <a:xfrm>
            <a:off x="0" y="6535387"/>
            <a:ext cx="1521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[</a:t>
            </a:r>
            <a:r>
              <a:rPr lang="hu-HU" sz="1000" dirty="0" err="1"/>
              <a:t>Vinyals</a:t>
            </a:r>
            <a:r>
              <a:rPr lang="hu-HU" sz="1000" dirty="0"/>
              <a:t> and Le, 2015]</a:t>
            </a:r>
          </a:p>
        </p:txBody>
      </p:sp>
    </p:spTree>
    <p:extLst>
      <p:ext uri="{BB962C8B-B14F-4D97-AF65-F5344CB8AC3E}">
        <p14:creationId xmlns:p14="http://schemas.microsoft.com/office/powerpoint/2010/main" val="3410207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F013-7423-407B-A0BD-6BF4F944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Eredmények II.</a:t>
            </a:r>
            <a:br>
              <a:rPr lang="hu-HU" dirty="0"/>
            </a:br>
            <a:r>
              <a:rPr lang="hu-HU" dirty="0"/>
              <a:t>Kvalitatív összehasonlítás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6C0925-C9E3-470D-8014-F73712068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7930" y="1909409"/>
            <a:ext cx="6318970" cy="4948591"/>
          </a:xfrm>
        </p:spPr>
      </p:pic>
    </p:spTree>
    <p:extLst>
      <p:ext uri="{BB962C8B-B14F-4D97-AF65-F5344CB8AC3E}">
        <p14:creationId xmlns:p14="http://schemas.microsoft.com/office/powerpoint/2010/main" val="3904866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6FC1-6D9F-41A7-BB22-1699B8415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5560" y="1303618"/>
            <a:ext cx="3064940" cy="1400530"/>
          </a:xfrm>
        </p:spPr>
        <p:txBody>
          <a:bodyPr/>
          <a:lstStyle/>
          <a:p>
            <a:r>
              <a:rPr lang="hu-HU" sz="3000" dirty="0"/>
              <a:t>Eredmények III.</a:t>
            </a:r>
            <a:br>
              <a:rPr lang="hu-HU" sz="3000" dirty="0"/>
            </a:br>
            <a:r>
              <a:rPr lang="hu-HU" sz="3000" dirty="0"/>
              <a:t>Kvalitatív</a:t>
            </a:r>
            <a:br>
              <a:rPr lang="hu-HU" sz="3000" dirty="0"/>
            </a:br>
            <a:r>
              <a:rPr lang="hu-HU" sz="3000" dirty="0"/>
              <a:t>összehasonlítás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122573-F7D3-4406-A996-25FFEE19B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5920725" cy="6858000"/>
          </a:xfrm>
        </p:spPr>
      </p:pic>
    </p:spTree>
    <p:extLst>
      <p:ext uri="{BB962C8B-B14F-4D97-AF65-F5344CB8AC3E}">
        <p14:creationId xmlns:p14="http://schemas.microsoft.com/office/powerpoint/2010/main" val="3607180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53115-0EC5-41FA-898B-5924F65F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Eredmények IV.</a:t>
            </a:r>
            <a:br>
              <a:rPr lang="hu-HU" dirty="0"/>
            </a:br>
            <a:r>
              <a:rPr lang="hu-HU" dirty="0"/>
              <a:t>Különböző nevek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BBD6A0-785A-4F94-AACF-7FBB5B26F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2138" y="2026232"/>
            <a:ext cx="8094662" cy="4832801"/>
          </a:xfrm>
        </p:spPr>
      </p:pic>
    </p:spTree>
    <p:extLst>
      <p:ext uri="{BB962C8B-B14F-4D97-AF65-F5344CB8AC3E}">
        <p14:creationId xmlns:p14="http://schemas.microsoft.com/office/powerpoint/2010/main" val="488444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905DF-92C5-4117-A97E-F96E79C1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Problémák I.</a:t>
            </a:r>
            <a:br>
              <a:rPr lang="hu-HU" dirty="0"/>
            </a:br>
            <a:r>
              <a:rPr lang="hu-HU" dirty="0" err="1"/>
              <a:t>Transformer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A5FCB-1535-43E0-9742-282F76140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Hiperparaméter</a:t>
            </a:r>
            <a:r>
              <a:rPr lang="hu-HU" dirty="0"/>
              <a:t> állítás</a:t>
            </a:r>
          </a:p>
          <a:p>
            <a:r>
              <a:rPr lang="hu-HU" dirty="0"/>
              <a:t>Nagyobb modell</a:t>
            </a:r>
          </a:p>
        </p:txBody>
      </p:sp>
    </p:spTree>
    <p:extLst>
      <p:ext uri="{BB962C8B-B14F-4D97-AF65-F5344CB8AC3E}">
        <p14:creationId xmlns:p14="http://schemas.microsoft.com/office/powerpoint/2010/main" val="712991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C983-FDAF-4F4D-AB0B-0807D185C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Jövőbeli irányok II.</a:t>
            </a:r>
            <a:br>
              <a:rPr lang="hu-HU" dirty="0"/>
            </a:br>
            <a:r>
              <a:rPr lang="hu-HU" dirty="0"/>
              <a:t>Ötletek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BE2822-99F9-45C9-B009-9F64F65188FE}"/>
              </a:ext>
            </a:extLst>
          </p:cNvPr>
          <p:cNvSpPr/>
          <p:nvPr/>
        </p:nvSpPr>
        <p:spPr>
          <a:xfrm>
            <a:off x="1339850" y="2872899"/>
            <a:ext cx="3232150" cy="10096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200" dirty="0"/>
              <a:t>Hogy vagy amúgy?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00387B-4308-4947-83A6-9F1116ED3F18}"/>
              </a:ext>
            </a:extLst>
          </p:cNvPr>
          <p:cNvSpPr/>
          <p:nvPr/>
        </p:nvSpPr>
        <p:spPr>
          <a:xfrm>
            <a:off x="4572000" y="4357052"/>
            <a:ext cx="4400550" cy="14404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200" dirty="0"/>
              <a:t>Gyors témaváltás haver, amúgy majdnem elütött egy autó az előbb, de ne zavarjon :D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0768AF-94E1-4C5E-B423-85E3093AAD65}"/>
              </a:ext>
            </a:extLst>
          </p:cNvPr>
          <p:cNvSpPr/>
          <p:nvPr/>
        </p:nvSpPr>
        <p:spPr>
          <a:xfrm>
            <a:off x="7429501" y="3134667"/>
            <a:ext cx="1619250" cy="7493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Külső tényező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0835E47-B4F5-43B5-9F89-4BEDFFDA2800}"/>
              </a:ext>
            </a:extLst>
          </p:cNvPr>
          <p:cNvSpPr/>
          <p:nvPr/>
        </p:nvSpPr>
        <p:spPr>
          <a:xfrm>
            <a:off x="0" y="3025051"/>
            <a:ext cx="1314450" cy="70534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János: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C0C5001-885D-4B4E-A7BA-2C2E07B5E1AF}"/>
              </a:ext>
            </a:extLst>
          </p:cNvPr>
          <p:cNvSpPr/>
          <p:nvPr/>
        </p:nvSpPr>
        <p:spPr>
          <a:xfrm>
            <a:off x="2930525" y="4724628"/>
            <a:ext cx="1314450" cy="70534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Ricsi: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8497BD3-AAF7-4EB4-B07D-8C34A060FA12}"/>
              </a:ext>
            </a:extLst>
          </p:cNvPr>
          <p:cNvSpPr/>
          <p:nvPr/>
        </p:nvSpPr>
        <p:spPr>
          <a:xfrm>
            <a:off x="4349750" y="1500575"/>
            <a:ext cx="2371190" cy="70534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Beszélgetés előzmény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171AF29-026B-4965-A9C7-C21768B3FDAD}"/>
              </a:ext>
            </a:extLst>
          </p:cNvPr>
          <p:cNvSpPr/>
          <p:nvPr/>
        </p:nvSpPr>
        <p:spPr>
          <a:xfrm>
            <a:off x="7020460" y="5964114"/>
            <a:ext cx="1780640" cy="70534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Hangulat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4C79449-1277-4841-A451-80DADDB84E7F}"/>
              </a:ext>
            </a:extLst>
          </p:cNvPr>
          <p:cNvCxnSpPr>
            <a:stCxn id="12" idx="4"/>
            <a:endCxn id="5" idx="0"/>
          </p:cNvCxnSpPr>
          <p:nvPr/>
        </p:nvCxnSpPr>
        <p:spPr>
          <a:xfrm rot="16200000" flipH="1">
            <a:off x="3401423" y="986199"/>
            <a:ext cx="626655" cy="61150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4F7184B4-541B-4A47-AD7C-9358DFD7A87E}"/>
              </a:ext>
            </a:extLst>
          </p:cNvPr>
          <p:cNvCxnSpPr>
            <a:stCxn id="4" idx="3"/>
            <a:endCxn id="5" idx="0"/>
          </p:cNvCxnSpPr>
          <p:nvPr/>
        </p:nvCxnSpPr>
        <p:spPr>
          <a:xfrm>
            <a:off x="4572000" y="3377724"/>
            <a:ext cx="2200275" cy="9793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1665268F-897E-486B-B8C2-A992C9750AB9}"/>
              </a:ext>
            </a:extLst>
          </p:cNvPr>
          <p:cNvCxnSpPr>
            <a:stCxn id="15" idx="2"/>
            <a:endCxn id="5" idx="2"/>
          </p:cNvCxnSpPr>
          <p:nvPr/>
        </p:nvCxnSpPr>
        <p:spPr>
          <a:xfrm rot="10800000">
            <a:off x="6772276" y="5797551"/>
            <a:ext cx="248185" cy="5192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870B0AA-DB47-4E65-B75D-89F933A47DFD}"/>
              </a:ext>
            </a:extLst>
          </p:cNvPr>
          <p:cNvCxnSpPr>
            <a:stCxn id="13" idx="6"/>
            <a:endCxn id="5" idx="1"/>
          </p:cNvCxnSpPr>
          <p:nvPr/>
        </p:nvCxnSpPr>
        <p:spPr>
          <a:xfrm>
            <a:off x="4244975" y="5077301"/>
            <a:ext cx="327025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180BDC8E-86A2-46BD-9371-D97B12033CC5}"/>
              </a:ext>
            </a:extLst>
          </p:cNvPr>
          <p:cNvCxnSpPr>
            <a:stCxn id="11" idx="3"/>
            <a:endCxn id="5" idx="0"/>
          </p:cNvCxnSpPr>
          <p:nvPr/>
        </p:nvCxnSpPr>
        <p:spPr>
          <a:xfrm rot="5400000">
            <a:off x="6928047" y="3618463"/>
            <a:ext cx="582817" cy="8943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31F1B903-5D1D-431C-88A2-2A03B050C2AE}"/>
              </a:ext>
            </a:extLst>
          </p:cNvPr>
          <p:cNvCxnSpPr>
            <a:stCxn id="14" idx="4"/>
            <a:endCxn id="5" idx="0"/>
          </p:cNvCxnSpPr>
          <p:nvPr/>
        </p:nvCxnSpPr>
        <p:spPr>
          <a:xfrm rot="16200000" flipH="1">
            <a:off x="5078245" y="2663021"/>
            <a:ext cx="2151131" cy="12369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514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9A54-128E-4C22-BBC3-E09252B3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Konklúzió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E8A1C-B198-4627-928A-084C5C9DD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Chatbotok </a:t>
            </a:r>
          </a:p>
          <a:p>
            <a:pPr lvl="1"/>
            <a:r>
              <a:rPr lang="hu-HU" dirty="0"/>
              <a:t>Cél-orientált</a:t>
            </a:r>
          </a:p>
          <a:p>
            <a:pPr lvl="1"/>
            <a:r>
              <a:rPr lang="hu-HU" dirty="0"/>
              <a:t>Open-</a:t>
            </a:r>
            <a:r>
              <a:rPr lang="hu-HU" dirty="0" err="1"/>
              <a:t>domain</a:t>
            </a:r>
            <a:endParaRPr lang="hu-HU" dirty="0"/>
          </a:p>
          <a:p>
            <a:r>
              <a:rPr lang="hu-HU" dirty="0"/>
              <a:t>Szavak reprezentálása vektorokként</a:t>
            </a:r>
          </a:p>
          <a:p>
            <a:r>
              <a:rPr lang="hu-HU" dirty="0" err="1"/>
              <a:t>Rekurrens</a:t>
            </a:r>
            <a:r>
              <a:rPr lang="hu-HU" dirty="0"/>
              <a:t> Neurális Hálózatok</a:t>
            </a:r>
          </a:p>
          <a:p>
            <a:r>
              <a:rPr lang="hu-HU" dirty="0" err="1"/>
              <a:t>Enkóder</a:t>
            </a:r>
            <a:r>
              <a:rPr lang="hu-HU" dirty="0"/>
              <a:t>-Dekóder Modell</a:t>
            </a:r>
          </a:p>
          <a:p>
            <a:r>
              <a:rPr lang="hu-HU" dirty="0" err="1"/>
              <a:t>Transformer</a:t>
            </a:r>
            <a:r>
              <a:rPr lang="hu-HU" dirty="0"/>
              <a:t> Modell</a:t>
            </a:r>
          </a:p>
          <a:p>
            <a:r>
              <a:rPr lang="hu-HU" dirty="0"/>
              <a:t>Különböző tanítások összehasonlítása</a:t>
            </a:r>
          </a:p>
          <a:p>
            <a:r>
              <a:rPr lang="hu-HU" dirty="0"/>
              <a:t>Problémák és Jövőbeli irányok</a:t>
            </a:r>
          </a:p>
        </p:txBody>
      </p:sp>
    </p:spTree>
    <p:extLst>
      <p:ext uri="{BB962C8B-B14F-4D97-AF65-F5344CB8AC3E}">
        <p14:creationId xmlns:p14="http://schemas.microsoft.com/office/powerpoint/2010/main" val="2592960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487AC-CCEE-4F07-9C88-BE5D5684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CAB61-A16D-4440-89BA-3C951CAFA014}"/>
              </a:ext>
            </a:extLst>
          </p:cNvPr>
          <p:cNvSpPr txBox="1"/>
          <p:nvPr/>
        </p:nvSpPr>
        <p:spPr>
          <a:xfrm>
            <a:off x="0" y="4919008"/>
            <a:ext cx="8902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</a:t>
            </a:r>
            <a:r>
              <a:rPr lang="en-US" sz="1000" dirty="0" err="1"/>
              <a:t>Bordes</a:t>
            </a:r>
            <a:r>
              <a:rPr lang="en-US" sz="1000" dirty="0"/>
              <a:t> et al., 2016] </a:t>
            </a:r>
            <a:r>
              <a:rPr lang="en-US" sz="1000" dirty="0" err="1"/>
              <a:t>Bordes</a:t>
            </a:r>
            <a:r>
              <a:rPr lang="en-US" sz="1000" dirty="0"/>
              <a:t>, A., </a:t>
            </a:r>
            <a:r>
              <a:rPr lang="en-US" sz="1000" dirty="0" err="1"/>
              <a:t>Boureau</a:t>
            </a:r>
            <a:r>
              <a:rPr lang="en-US" sz="1000" dirty="0"/>
              <a:t>, Y.-L., and Weston, J. (2016). Learning end-to-end </a:t>
            </a:r>
            <a:r>
              <a:rPr lang="en-US" sz="1000" dirty="0" err="1"/>
              <a:t>goaloriented</a:t>
            </a:r>
            <a:r>
              <a:rPr lang="en-US" sz="1000" dirty="0"/>
              <a:t> dialog. </a:t>
            </a:r>
            <a:r>
              <a:rPr lang="en-US" sz="1000" dirty="0" err="1"/>
              <a:t>arXiv</a:t>
            </a:r>
            <a:r>
              <a:rPr lang="en-US" sz="1000" dirty="0"/>
              <a:t> preprint arXiv:1605.07683.</a:t>
            </a:r>
            <a:endParaRPr lang="hu-HU" sz="1000" dirty="0"/>
          </a:p>
          <a:p>
            <a:endParaRPr lang="hu-HU" sz="1000" dirty="0"/>
          </a:p>
          <a:p>
            <a:r>
              <a:rPr lang="hu-HU" sz="1000" dirty="0"/>
              <a:t>[</a:t>
            </a:r>
            <a:r>
              <a:rPr lang="hu-HU" sz="1000" dirty="0" err="1"/>
              <a:t>Cho</a:t>
            </a:r>
            <a:r>
              <a:rPr lang="hu-HU" sz="1000" dirty="0"/>
              <a:t> </a:t>
            </a:r>
            <a:r>
              <a:rPr lang="hu-HU" sz="1000" dirty="0" err="1"/>
              <a:t>et</a:t>
            </a:r>
            <a:r>
              <a:rPr lang="hu-HU" sz="1000" dirty="0"/>
              <a:t> </a:t>
            </a:r>
            <a:r>
              <a:rPr lang="hu-HU" sz="1000" dirty="0" err="1"/>
              <a:t>al</a:t>
            </a:r>
            <a:r>
              <a:rPr lang="hu-HU" sz="1000" dirty="0"/>
              <a:t>., 2014] </a:t>
            </a:r>
            <a:r>
              <a:rPr lang="hu-HU" sz="1000" dirty="0" err="1"/>
              <a:t>Cho</a:t>
            </a:r>
            <a:r>
              <a:rPr lang="hu-HU" sz="1000" dirty="0"/>
              <a:t>, K., Van </a:t>
            </a:r>
            <a:r>
              <a:rPr lang="hu-HU" sz="1000" dirty="0" err="1"/>
              <a:t>Merrienboer</a:t>
            </a:r>
            <a:r>
              <a:rPr lang="hu-HU" sz="1000" dirty="0"/>
              <a:t>, B., </a:t>
            </a:r>
            <a:r>
              <a:rPr lang="hu-HU" sz="1000" dirty="0" err="1"/>
              <a:t>Gulcehre</a:t>
            </a:r>
            <a:r>
              <a:rPr lang="hu-HU" sz="1000" dirty="0"/>
              <a:t>, C., </a:t>
            </a:r>
            <a:r>
              <a:rPr lang="hu-HU" sz="1000" dirty="0" err="1"/>
              <a:t>Bahdanau</a:t>
            </a:r>
            <a:r>
              <a:rPr lang="hu-HU" sz="1000" dirty="0"/>
              <a:t>, D., </a:t>
            </a:r>
            <a:r>
              <a:rPr lang="hu-HU" sz="1000" dirty="0" err="1"/>
              <a:t>Bougares</a:t>
            </a:r>
            <a:r>
              <a:rPr lang="hu-HU" sz="1000" dirty="0"/>
              <a:t>, F., </a:t>
            </a:r>
            <a:r>
              <a:rPr lang="hu-HU" sz="1000" dirty="0" err="1"/>
              <a:t>Schwenk</a:t>
            </a:r>
            <a:r>
              <a:rPr lang="hu-HU" sz="1000" dirty="0"/>
              <a:t>, H., and </a:t>
            </a:r>
            <a:r>
              <a:rPr lang="hu-HU" sz="1000" dirty="0" err="1"/>
              <a:t>Bengio</a:t>
            </a:r>
            <a:r>
              <a:rPr lang="hu-HU" sz="1000" dirty="0"/>
              <a:t>, Y. (2014). </a:t>
            </a:r>
            <a:r>
              <a:rPr lang="hu-HU" sz="1000" dirty="0" err="1"/>
              <a:t>Learning</a:t>
            </a:r>
            <a:r>
              <a:rPr lang="hu-HU" sz="1000" dirty="0"/>
              <a:t> </a:t>
            </a:r>
            <a:r>
              <a:rPr lang="hu-HU" sz="1000" dirty="0" err="1"/>
              <a:t>phrase</a:t>
            </a:r>
            <a:r>
              <a:rPr lang="hu-HU" sz="1000" dirty="0"/>
              <a:t> </a:t>
            </a:r>
            <a:r>
              <a:rPr lang="hu-HU" sz="1000" dirty="0" err="1"/>
              <a:t>representations</a:t>
            </a:r>
            <a:r>
              <a:rPr lang="hu-HU" sz="1000" dirty="0"/>
              <a:t> </a:t>
            </a:r>
            <a:r>
              <a:rPr lang="hu-HU" sz="1000" dirty="0" err="1"/>
              <a:t>using</a:t>
            </a:r>
            <a:r>
              <a:rPr lang="hu-HU" sz="1000" dirty="0"/>
              <a:t> </a:t>
            </a:r>
            <a:r>
              <a:rPr lang="hu-HU" sz="1000" dirty="0" err="1"/>
              <a:t>rnn</a:t>
            </a:r>
            <a:r>
              <a:rPr lang="hu-HU" sz="1000" dirty="0"/>
              <a:t> </a:t>
            </a:r>
            <a:r>
              <a:rPr lang="hu-HU" sz="1000" dirty="0" err="1"/>
              <a:t>encoder-decoder</a:t>
            </a:r>
            <a:r>
              <a:rPr lang="hu-HU" sz="1000" dirty="0"/>
              <a:t> </a:t>
            </a:r>
            <a:r>
              <a:rPr lang="hu-HU" sz="1000" dirty="0" err="1"/>
              <a:t>for</a:t>
            </a:r>
            <a:r>
              <a:rPr lang="hu-HU" sz="1000" dirty="0"/>
              <a:t> </a:t>
            </a:r>
            <a:r>
              <a:rPr lang="hu-HU" sz="1000" dirty="0" err="1"/>
              <a:t>statistical</a:t>
            </a:r>
            <a:r>
              <a:rPr lang="hu-HU" sz="1000" dirty="0"/>
              <a:t> </a:t>
            </a:r>
            <a:r>
              <a:rPr lang="hu-HU" sz="1000" dirty="0" err="1"/>
              <a:t>machine</a:t>
            </a:r>
            <a:r>
              <a:rPr lang="hu-HU" sz="1000" dirty="0"/>
              <a:t> </a:t>
            </a:r>
            <a:r>
              <a:rPr lang="hu-HU" sz="1000" dirty="0" err="1"/>
              <a:t>translation</a:t>
            </a:r>
            <a:r>
              <a:rPr lang="hu-HU" sz="1000" dirty="0"/>
              <a:t>. </a:t>
            </a:r>
            <a:r>
              <a:rPr lang="hu-HU" sz="1000" dirty="0" err="1"/>
              <a:t>arXiv</a:t>
            </a:r>
            <a:r>
              <a:rPr lang="hu-HU" sz="1000" dirty="0"/>
              <a:t> </a:t>
            </a:r>
            <a:r>
              <a:rPr lang="hu-HU" sz="1000" dirty="0" err="1"/>
              <a:t>preprint</a:t>
            </a:r>
            <a:r>
              <a:rPr lang="hu-HU" sz="1000" dirty="0"/>
              <a:t> arXiv:1406.1078.</a:t>
            </a:r>
          </a:p>
          <a:p>
            <a:endParaRPr lang="hu-HU" sz="1000" dirty="0"/>
          </a:p>
          <a:p>
            <a:r>
              <a:rPr lang="en-US" sz="1000" dirty="0"/>
              <a:t>[</a:t>
            </a:r>
            <a:r>
              <a:rPr lang="en-US" sz="1000" dirty="0" err="1"/>
              <a:t>Sutskever</a:t>
            </a:r>
            <a:r>
              <a:rPr lang="en-US" sz="1000" dirty="0"/>
              <a:t> et al., 2014] </a:t>
            </a:r>
            <a:r>
              <a:rPr lang="en-US" sz="1000" dirty="0" err="1"/>
              <a:t>Sutskever</a:t>
            </a:r>
            <a:r>
              <a:rPr lang="en-US" sz="1000" dirty="0"/>
              <a:t>, I., </a:t>
            </a:r>
            <a:r>
              <a:rPr lang="en-US" sz="1000" dirty="0" err="1"/>
              <a:t>Vinyals</a:t>
            </a:r>
            <a:r>
              <a:rPr lang="en-US" sz="1000" dirty="0"/>
              <a:t>, O., and Le, Q. V. (2014). Sequence to sequence learning with neural networks. In Advances in neural information processing systems, pages 3104–3112.</a:t>
            </a:r>
            <a:endParaRPr lang="hu-HU" sz="1000" dirty="0"/>
          </a:p>
          <a:p>
            <a:endParaRPr lang="hu-HU" sz="1000" dirty="0"/>
          </a:p>
          <a:p>
            <a:r>
              <a:rPr lang="hu-HU" sz="1000" dirty="0"/>
              <a:t>[</a:t>
            </a:r>
            <a:r>
              <a:rPr lang="hu-HU" sz="1000" dirty="0" err="1"/>
              <a:t>Vaswani</a:t>
            </a:r>
            <a:r>
              <a:rPr lang="hu-HU" sz="1000" dirty="0"/>
              <a:t> </a:t>
            </a:r>
            <a:r>
              <a:rPr lang="hu-HU" sz="1000" dirty="0" err="1"/>
              <a:t>et</a:t>
            </a:r>
            <a:r>
              <a:rPr lang="hu-HU" sz="1000" dirty="0"/>
              <a:t> </a:t>
            </a:r>
            <a:r>
              <a:rPr lang="hu-HU" sz="1000" dirty="0" err="1"/>
              <a:t>al</a:t>
            </a:r>
            <a:r>
              <a:rPr lang="hu-HU" sz="1000" dirty="0"/>
              <a:t>., 2017] </a:t>
            </a:r>
            <a:r>
              <a:rPr lang="hu-HU" sz="1000" dirty="0" err="1"/>
              <a:t>Vaswani</a:t>
            </a:r>
            <a:r>
              <a:rPr lang="hu-HU" sz="1000" dirty="0"/>
              <a:t>, A., </a:t>
            </a:r>
            <a:r>
              <a:rPr lang="hu-HU" sz="1000" dirty="0" err="1"/>
              <a:t>Shazeer</a:t>
            </a:r>
            <a:r>
              <a:rPr lang="hu-HU" sz="1000" dirty="0"/>
              <a:t>, N., Parmar, N., </a:t>
            </a:r>
            <a:r>
              <a:rPr lang="hu-HU" sz="1000" dirty="0" err="1"/>
              <a:t>Uszkoreit</a:t>
            </a:r>
            <a:r>
              <a:rPr lang="hu-HU" sz="1000" dirty="0"/>
              <a:t>, J., Jones, L., </a:t>
            </a:r>
            <a:r>
              <a:rPr lang="hu-HU" sz="1000" dirty="0" err="1"/>
              <a:t>Gomez</a:t>
            </a:r>
            <a:r>
              <a:rPr lang="hu-HU" sz="1000" dirty="0"/>
              <a:t>, A. N., Kaiser, L., and </a:t>
            </a:r>
            <a:r>
              <a:rPr lang="hu-HU" sz="1000" dirty="0" err="1"/>
              <a:t>Polosukhin</a:t>
            </a:r>
            <a:r>
              <a:rPr lang="hu-HU" sz="1000" dirty="0"/>
              <a:t>, I. (2017). </a:t>
            </a:r>
            <a:r>
              <a:rPr lang="hu-HU" sz="1000" dirty="0" err="1"/>
              <a:t>Attention</a:t>
            </a:r>
            <a:r>
              <a:rPr lang="hu-HU" sz="1000" dirty="0"/>
              <a:t> is </a:t>
            </a:r>
            <a:r>
              <a:rPr lang="hu-HU" sz="1000" dirty="0" err="1"/>
              <a:t>all</a:t>
            </a:r>
            <a:r>
              <a:rPr lang="hu-HU" sz="1000" dirty="0"/>
              <a:t> </a:t>
            </a:r>
            <a:r>
              <a:rPr lang="hu-HU" sz="1000" dirty="0" err="1"/>
              <a:t>you</a:t>
            </a:r>
            <a:r>
              <a:rPr lang="hu-HU" sz="1000" dirty="0"/>
              <a:t> </a:t>
            </a:r>
            <a:r>
              <a:rPr lang="hu-HU" sz="1000" dirty="0" err="1"/>
              <a:t>need</a:t>
            </a:r>
            <a:r>
              <a:rPr lang="hu-HU" sz="1000" dirty="0"/>
              <a:t>. </a:t>
            </a:r>
            <a:r>
              <a:rPr lang="hu-HU" sz="1000" dirty="0" err="1"/>
              <a:t>arXiv</a:t>
            </a:r>
            <a:r>
              <a:rPr lang="hu-HU" sz="1000" dirty="0"/>
              <a:t> </a:t>
            </a:r>
            <a:r>
              <a:rPr lang="hu-HU" sz="1000" dirty="0" err="1"/>
              <a:t>preprint</a:t>
            </a:r>
            <a:r>
              <a:rPr lang="hu-HU" sz="1000" dirty="0"/>
              <a:t> arXiv:1706.03762.</a:t>
            </a:r>
          </a:p>
          <a:p>
            <a:endParaRPr lang="hu-HU" sz="1000" dirty="0"/>
          </a:p>
          <a:p>
            <a:r>
              <a:rPr lang="hu-HU" sz="1000" dirty="0"/>
              <a:t>[</a:t>
            </a:r>
            <a:r>
              <a:rPr lang="hu-HU" sz="1000" dirty="0" err="1"/>
              <a:t>Vinyals</a:t>
            </a:r>
            <a:r>
              <a:rPr lang="hu-HU" sz="1000" dirty="0"/>
              <a:t> and Le, 2015] </a:t>
            </a:r>
            <a:r>
              <a:rPr lang="hu-HU" sz="1000" dirty="0" err="1"/>
              <a:t>Vinyals</a:t>
            </a:r>
            <a:r>
              <a:rPr lang="hu-HU" sz="1000" dirty="0"/>
              <a:t>, O. and Le, Q. (2015). A </a:t>
            </a:r>
            <a:r>
              <a:rPr lang="hu-HU" sz="1000" dirty="0" err="1"/>
              <a:t>neural</a:t>
            </a:r>
            <a:r>
              <a:rPr lang="hu-HU" sz="1000" dirty="0"/>
              <a:t> </a:t>
            </a:r>
            <a:r>
              <a:rPr lang="hu-HU" sz="1000" dirty="0" err="1"/>
              <a:t>conversational</a:t>
            </a:r>
            <a:r>
              <a:rPr lang="hu-HU" sz="1000" dirty="0"/>
              <a:t> </a:t>
            </a:r>
            <a:r>
              <a:rPr lang="hu-HU" sz="1000" dirty="0" err="1"/>
              <a:t>model</a:t>
            </a:r>
            <a:r>
              <a:rPr lang="hu-HU" sz="1000" dirty="0"/>
              <a:t>. </a:t>
            </a:r>
            <a:r>
              <a:rPr lang="hu-HU" sz="1000" dirty="0" err="1"/>
              <a:t>arXiv</a:t>
            </a:r>
            <a:r>
              <a:rPr lang="hu-HU" sz="1000" dirty="0"/>
              <a:t> </a:t>
            </a:r>
            <a:r>
              <a:rPr lang="hu-HU" sz="1000" dirty="0" err="1"/>
              <a:t>preprint</a:t>
            </a:r>
            <a:r>
              <a:rPr lang="hu-HU" sz="1000" dirty="0"/>
              <a:t> arXiv:1506.05869.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20952-5236-4B56-A6F6-6F88B3B3765C}"/>
              </a:ext>
            </a:extLst>
          </p:cNvPr>
          <p:cNvSpPr txBox="1"/>
          <p:nvPr/>
        </p:nvSpPr>
        <p:spPr>
          <a:xfrm>
            <a:off x="0" y="4549676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Referenciák</a:t>
            </a:r>
          </a:p>
        </p:txBody>
      </p:sp>
    </p:spTree>
    <p:extLst>
      <p:ext uri="{BB962C8B-B14F-4D97-AF65-F5344CB8AC3E}">
        <p14:creationId xmlns:p14="http://schemas.microsoft.com/office/powerpoint/2010/main" val="304735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45B0-2300-4644-91FF-59C97408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Tartalom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50C44-FDDE-4581-ABF9-9C0E3CC0A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Bevezetés a Chatbotokhoz</a:t>
            </a:r>
          </a:p>
          <a:p>
            <a:r>
              <a:rPr lang="hu-HU" dirty="0" err="1"/>
              <a:t>Rekurrens</a:t>
            </a:r>
            <a:r>
              <a:rPr lang="hu-HU" dirty="0"/>
              <a:t> Neurális Hálózatok (RNN)</a:t>
            </a:r>
          </a:p>
          <a:p>
            <a:r>
              <a:rPr lang="hu-HU" dirty="0" err="1"/>
              <a:t>Enkóder</a:t>
            </a:r>
            <a:r>
              <a:rPr lang="hu-HU" dirty="0"/>
              <a:t>-Dekóder Modell (seq2seq)</a:t>
            </a:r>
          </a:p>
          <a:p>
            <a:r>
              <a:rPr lang="hu-HU" dirty="0" err="1"/>
              <a:t>Transformer</a:t>
            </a:r>
            <a:r>
              <a:rPr lang="hu-HU" dirty="0"/>
              <a:t> Modell</a:t>
            </a:r>
          </a:p>
          <a:p>
            <a:r>
              <a:rPr lang="hu-HU" dirty="0"/>
              <a:t>Eredmények</a:t>
            </a:r>
          </a:p>
          <a:p>
            <a:r>
              <a:rPr lang="hu-HU" dirty="0"/>
              <a:t>Problémák és jövőbeli irányok</a:t>
            </a:r>
          </a:p>
        </p:txBody>
      </p:sp>
    </p:spTree>
    <p:extLst>
      <p:ext uri="{BB962C8B-B14F-4D97-AF65-F5344CB8AC3E}">
        <p14:creationId xmlns:p14="http://schemas.microsoft.com/office/powerpoint/2010/main" val="199597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FE07-D0BE-42F1-AD1F-E853D3BB4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Bevezetés I.</a:t>
            </a:r>
            <a:br>
              <a:rPr lang="hu-HU" dirty="0"/>
            </a:br>
            <a:r>
              <a:rPr lang="hu-HU" dirty="0"/>
              <a:t>Chatbot Típusok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639A3-70BF-4FBB-B2F1-71F9054E4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Cél-orientált</a:t>
            </a:r>
          </a:p>
          <a:p>
            <a:r>
              <a:rPr lang="hu-HU" dirty="0"/>
              <a:t>Open-</a:t>
            </a:r>
            <a:r>
              <a:rPr lang="hu-HU" dirty="0" err="1"/>
              <a:t>domain</a:t>
            </a:r>
            <a:endParaRPr lang="hu-H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B0C5F-7C46-4084-85AE-E54187E53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947805"/>
            <a:ext cx="2998519" cy="39101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24B7BE-9306-47A8-AE2D-31E1CACBC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8580" y="2182907"/>
            <a:ext cx="4595420" cy="46750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8F50BE-FDF5-4AF9-8864-73699822DE1E}"/>
              </a:ext>
            </a:extLst>
          </p:cNvPr>
          <p:cNvSpPr txBox="1"/>
          <p:nvPr/>
        </p:nvSpPr>
        <p:spPr>
          <a:xfrm>
            <a:off x="7807210" y="1929814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[</a:t>
            </a:r>
            <a:r>
              <a:rPr lang="hu-HU" sz="1000" dirty="0" err="1"/>
              <a:t>Bordes</a:t>
            </a:r>
            <a:r>
              <a:rPr lang="hu-HU" sz="1000" dirty="0"/>
              <a:t> </a:t>
            </a:r>
            <a:r>
              <a:rPr lang="hu-HU" sz="1000" dirty="0" err="1"/>
              <a:t>et</a:t>
            </a:r>
            <a:r>
              <a:rPr lang="hu-HU" sz="1000" dirty="0"/>
              <a:t> </a:t>
            </a:r>
            <a:r>
              <a:rPr lang="hu-HU" sz="1000" dirty="0" err="1"/>
              <a:t>al</a:t>
            </a:r>
            <a:r>
              <a:rPr lang="hu-HU" sz="1000" dirty="0"/>
              <a:t>., 2016]</a:t>
            </a:r>
          </a:p>
        </p:txBody>
      </p:sp>
    </p:spTree>
    <p:extLst>
      <p:ext uri="{BB962C8B-B14F-4D97-AF65-F5344CB8AC3E}">
        <p14:creationId xmlns:p14="http://schemas.microsoft.com/office/powerpoint/2010/main" val="334561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26C97-8AE7-4284-85ED-AA4F6DBB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Bevezetés II.</a:t>
            </a:r>
            <a:br>
              <a:rPr lang="hu-HU" dirty="0"/>
            </a:br>
            <a:r>
              <a:rPr lang="hu-HU" dirty="0"/>
              <a:t>Szavak reprezentálása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F13467-B707-4D61-AA14-D6A4D49ED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111715"/>
            <a:ext cx="5408357" cy="47462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6D332C-F4DD-439A-8A43-51D12EF30B7E}"/>
              </a:ext>
            </a:extLst>
          </p:cNvPr>
          <p:cNvSpPr txBox="1"/>
          <p:nvPr/>
        </p:nvSpPr>
        <p:spPr>
          <a:xfrm>
            <a:off x="7957457" y="6549654"/>
            <a:ext cx="11865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[</a:t>
            </a:r>
            <a:r>
              <a:rPr lang="hu-HU" sz="1000" dirty="0" err="1"/>
              <a:t>Peirsman</a:t>
            </a:r>
            <a:r>
              <a:rPr lang="hu-HU" sz="1000" dirty="0"/>
              <a:t>, 2015]</a:t>
            </a:r>
          </a:p>
        </p:txBody>
      </p:sp>
    </p:spTree>
    <p:extLst>
      <p:ext uri="{BB962C8B-B14F-4D97-AF65-F5344CB8AC3E}">
        <p14:creationId xmlns:p14="http://schemas.microsoft.com/office/powerpoint/2010/main" val="1227908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62F8-88FC-4CBB-8A9E-ED513BBDD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RNN I. </a:t>
            </a:r>
            <a:br>
              <a:rPr lang="hu-HU" dirty="0"/>
            </a:br>
            <a:r>
              <a:rPr lang="hu-HU" dirty="0"/>
              <a:t>Neurális Hálózatok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4B9BF7-C44A-4BE9-B4C3-E54906F48454}"/>
              </a:ext>
            </a:extLst>
          </p:cNvPr>
          <p:cNvSpPr/>
          <p:nvPr/>
        </p:nvSpPr>
        <p:spPr>
          <a:xfrm>
            <a:off x="3497283" y="2943099"/>
            <a:ext cx="1870363" cy="1870363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355CD4D-53CE-423E-8DBB-F5D1B22DFAC0}"/>
              </a:ext>
            </a:extLst>
          </p:cNvPr>
          <p:cNvSpPr/>
          <p:nvPr/>
        </p:nvSpPr>
        <p:spPr>
          <a:xfrm>
            <a:off x="6780810" y="3414154"/>
            <a:ext cx="928255" cy="92825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381B43C-54E1-482C-942D-BC9D24B7D072}"/>
              </a:ext>
            </a:extLst>
          </p:cNvPr>
          <p:cNvSpPr/>
          <p:nvPr/>
        </p:nvSpPr>
        <p:spPr>
          <a:xfrm>
            <a:off x="1155863" y="4975060"/>
            <a:ext cx="928255" cy="92825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81A2AF-B983-4A11-9B50-7FBF4329C252}"/>
              </a:ext>
            </a:extLst>
          </p:cNvPr>
          <p:cNvSpPr/>
          <p:nvPr/>
        </p:nvSpPr>
        <p:spPr>
          <a:xfrm>
            <a:off x="1155864" y="3414154"/>
            <a:ext cx="928255" cy="92825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4DAD5CC-A9E9-43F5-89CA-DF87197320F7}"/>
              </a:ext>
            </a:extLst>
          </p:cNvPr>
          <p:cNvSpPr/>
          <p:nvPr/>
        </p:nvSpPr>
        <p:spPr>
          <a:xfrm>
            <a:off x="1155864" y="1853248"/>
            <a:ext cx="928255" cy="92825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59850D-277A-47E3-BEA0-BC6A971B7114}"/>
                  </a:ext>
                </a:extLst>
              </p:cNvPr>
              <p:cNvSpPr txBox="1"/>
              <p:nvPr/>
            </p:nvSpPr>
            <p:spPr>
              <a:xfrm>
                <a:off x="3762986" y="3500163"/>
                <a:ext cx="1338956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59850D-277A-47E3-BEA0-BC6A971B7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986" y="3500163"/>
                <a:ext cx="1338956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59A2482-901D-4BEB-B8BF-A13BFE80BD24}"/>
                  </a:ext>
                </a:extLst>
              </p:cNvPr>
              <p:cNvSpPr txBox="1"/>
              <p:nvPr/>
            </p:nvSpPr>
            <p:spPr>
              <a:xfrm>
                <a:off x="7117274" y="3709002"/>
                <a:ext cx="25532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hu-HU" sz="22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59A2482-901D-4BEB-B8BF-A13BFE80B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274" y="3709002"/>
                <a:ext cx="255326" cy="338554"/>
              </a:xfrm>
              <a:prstGeom prst="rect">
                <a:avLst/>
              </a:prstGeom>
              <a:blipFill>
                <a:blip r:embed="rId4"/>
                <a:stretch>
                  <a:fillRect l="-24390" r="-21951" b="-892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D4BE1D-5D20-4B53-83EA-83B6AFE98E08}"/>
                  </a:ext>
                </a:extLst>
              </p:cNvPr>
              <p:cNvSpPr txBox="1"/>
              <p:nvPr/>
            </p:nvSpPr>
            <p:spPr>
              <a:xfrm>
                <a:off x="1468667" y="5269910"/>
                <a:ext cx="379271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u-HU" sz="2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D4BE1D-5D20-4B53-83EA-83B6AFE98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667" y="5269910"/>
                <a:ext cx="379271" cy="338554"/>
              </a:xfrm>
              <a:prstGeom prst="rect">
                <a:avLst/>
              </a:prstGeom>
              <a:blipFill>
                <a:blip r:embed="rId5"/>
                <a:stretch>
                  <a:fillRect l="-14516" r="-6452" b="-1785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93C2C6-C905-4CB8-AF6B-EB98B6006287}"/>
                  </a:ext>
                </a:extLst>
              </p:cNvPr>
              <p:cNvSpPr txBox="1"/>
              <p:nvPr/>
            </p:nvSpPr>
            <p:spPr>
              <a:xfrm>
                <a:off x="1462126" y="3709002"/>
                <a:ext cx="379271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u-HU" sz="22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93C2C6-C905-4CB8-AF6B-EB98B6006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126" y="3709002"/>
                <a:ext cx="379271" cy="338554"/>
              </a:xfrm>
              <a:prstGeom prst="rect">
                <a:avLst/>
              </a:prstGeom>
              <a:blipFill>
                <a:blip r:embed="rId6"/>
                <a:stretch>
                  <a:fillRect l="-14516" r="-6452" b="-1785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3A8AD5-B969-4980-B3E2-11E87C7BD229}"/>
                  </a:ext>
                </a:extLst>
              </p:cNvPr>
              <p:cNvSpPr txBox="1"/>
              <p:nvPr/>
            </p:nvSpPr>
            <p:spPr>
              <a:xfrm>
                <a:off x="1468667" y="2125870"/>
                <a:ext cx="372731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u-HU" sz="2200" b="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3A8AD5-B969-4980-B3E2-11E87C7BD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667" y="2125870"/>
                <a:ext cx="372731" cy="338554"/>
              </a:xfrm>
              <a:prstGeom prst="rect">
                <a:avLst/>
              </a:prstGeom>
              <a:blipFill>
                <a:blip r:embed="rId7"/>
                <a:stretch>
                  <a:fillRect l="-14754" r="-4918" b="-1818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FCAEB1-71D8-452B-ACB9-DF587D77C2BF}"/>
              </a:ext>
            </a:extLst>
          </p:cNvPr>
          <p:cNvCxnSpPr>
            <a:stCxn id="12" idx="6"/>
            <a:endCxn id="6" idx="1"/>
          </p:cNvCxnSpPr>
          <p:nvPr/>
        </p:nvCxnSpPr>
        <p:spPr>
          <a:xfrm>
            <a:off x="2084119" y="2317376"/>
            <a:ext cx="1687072" cy="8996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F6CA20-8B49-48C4-8978-5872ABE4858F}"/>
              </a:ext>
            </a:extLst>
          </p:cNvPr>
          <p:cNvCxnSpPr>
            <a:stCxn id="11" idx="6"/>
            <a:endCxn id="6" idx="2"/>
          </p:cNvCxnSpPr>
          <p:nvPr/>
        </p:nvCxnSpPr>
        <p:spPr>
          <a:xfrm flipV="1">
            <a:off x="2084119" y="3878281"/>
            <a:ext cx="141316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AAA14D-0B33-4C27-BD0D-0E572AD8A2C8}"/>
              </a:ext>
            </a:extLst>
          </p:cNvPr>
          <p:cNvCxnSpPr>
            <a:stCxn id="10" idx="6"/>
            <a:endCxn id="6" idx="3"/>
          </p:cNvCxnSpPr>
          <p:nvPr/>
        </p:nvCxnSpPr>
        <p:spPr>
          <a:xfrm flipV="1">
            <a:off x="2084118" y="4539554"/>
            <a:ext cx="1687073" cy="8996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7EA644E-48E8-4DCE-935B-EEFA51AD4BD8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5367646" y="3878281"/>
            <a:ext cx="141316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4B4BF1-4D86-4A52-B906-5C5463A0CD88}"/>
                  </a:ext>
                </a:extLst>
              </p:cNvPr>
              <p:cNvSpPr txBox="1"/>
              <p:nvPr/>
            </p:nvSpPr>
            <p:spPr>
              <a:xfrm>
                <a:off x="2711344" y="2317375"/>
                <a:ext cx="432619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u-HU" sz="2200" b="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4B4BF1-4D86-4A52-B906-5C5463A0C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344" y="2317375"/>
                <a:ext cx="432619" cy="338554"/>
              </a:xfrm>
              <a:prstGeom prst="rect">
                <a:avLst/>
              </a:prstGeom>
              <a:blipFill>
                <a:blip r:embed="rId8"/>
                <a:stretch>
                  <a:fillRect l="-12676" r="-4225" b="-1607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A0710FD-2381-4626-A462-1272819C52E9}"/>
                  </a:ext>
                </a:extLst>
              </p:cNvPr>
              <p:cNvSpPr txBox="1"/>
              <p:nvPr/>
            </p:nvSpPr>
            <p:spPr>
              <a:xfrm>
                <a:off x="2567851" y="3476941"/>
                <a:ext cx="439159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u-HU" sz="2200" b="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A0710FD-2381-4626-A462-1272819C5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851" y="3476941"/>
                <a:ext cx="439159" cy="338554"/>
              </a:xfrm>
              <a:prstGeom prst="rect">
                <a:avLst/>
              </a:prstGeom>
              <a:blipFill>
                <a:blip r:embed="rId9"/>
                <a:stretch>
                  <a:fillRect l="-12500" r="-5556" b="-1785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3ED966C-A01F-414C-9968-2151E80EF598}"/>
                  </a:ext>
                </a:extLst>
              </p:cNvPr>
              <p:cNvSpPr txBox="1"/>
              <p:nvPr/>
            </p:nvSpPr>
            <p:spPr>
              <a:xfrm>
                <a:off x="2668304" y="4539554"/>
                <a:ext cx="439158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u-HU" sz="22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3ED966C-A01F-414C-9968-2151E80EF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304" y="4539554"/>
                <a:ext cx="439158" cy="338554"/>
              </a:xfrm>
              <a:prstGeom prst="rect">
                <a:avLst/>
              </a:prstGeom>
              <a:blipFill>
                <a:blip r:embed="rId10"/>
                <a:stretch>
                  <a:fillRect l="-12500" r="-4167" b="-1818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71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CE93-766D-4401-B776-D2060EFC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RNN II.</a:t>
            </a:r>
            <a:br>
              <a:rPr lang="hu-HU" dirty="0"/>
            </a:br>
            <a:r>
              <a:rPr lang="hu-HU" dirty="0" err="1"/>
              <a:t>Rekurrencia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2FF874-D894-4B3B-9509-4C305BAE221F}"/>
                  </a:ext>
                </a:extLst>
              </p:cNvPr>
              <p:cNvSpPr txBox="1"/>
              <p:nvPr/>
            </p:nvSpPr>
            <p:spPr>
              <a:xfrm>
                <a:off x="3045495" y="1799809"/>
                <a:ext cx="3091551" cy="5252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bar>
                        </m:e>
                        <m:sub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hu-HU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bar>
                                <m:barPr>
                                  <m:ctrlPr>
                                    <a:rPr lang="hu-HU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hu-HU" sz="2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bar>
                            </m:e>
                          </m:bar>
                          <m:sSub>
                            <m:sSubPr>
                              <m:ctrlP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bar>
                                <m:barPr>
                                  <m:ctrlPr>
                                    <a:rPr lang="hu-HU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hu-HU" sz="2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bar>
                            </m:e>
                            <m:sub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ctrlP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bar>
                                <m:barPr>
                                  <m:ctrlPr>
                                    <a:rPr lang="hu-HU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hu-HU" sz="22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bar>
                            </m:e>
                          </m:bar>
                          <m:sSub>
                            <m:sSubPr>
                              <m:ctrlP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bar>
                                <m:barPr>
                                  <m:ctrlPr>
                                    <a:rPr lang="hu-HU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hu-HU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  <m:sub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hu-HU" sz="22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2FF874-D894-4B3B-9509-4C305BAE2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495" y="1799809"/>
                <a:ext cx="3091551" cy="5252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2B416C0-25CF-4B8F-9F84-E80CEA71D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302" y="2690459"/>
            <a:ext cx="7515451" cy="30156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7CD9A4-FAF6-4D3D-900D-0D4D34FBFCB3}"/>
              </a:ext>
            </a:extLst>
          </p:cNvPr>
          <p:cNvSpPr txBox="1"/>
          <p:nvPr/>
        </p:nvSpPr>
        <p:spPr>
          <a:xfrm>
            <a:off x="8281263" y="6543304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[</a:t>
            </a:r>
            <a:r>
              <a:rPr lang="hu-HU" sz="1000" dirty="0" err="1"/>
              <a:t>Britz</a:t>
            </a:r>
            <a:r>
              <a:rPr lang="hu-HU" sz="1000" dirty="0"/>
              <a:t>, 2015]</a:t>
            </a:r>
          </a:p>
        </p:txBody>
      </p:sp>
    </p:spTree>
    <p:extLst>
      <p:ext uri="{BB962C8B-B14F-4D97-AF65-F5344CB8AC3E}">
        <p14:creationId xmlns:p14="http://schemas.microsoft.com/office/powerpoint/2010/main" val="302164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14BA9-21DE-4B71-9BB4-9E87C20D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Seq2seq I.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7F37C3-DA4C-4609-9287-CA101C957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2" y="2310908"/>
            <a:ext cx="9242495" cy="20695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CC1057-3740-4520-8853-0BAC4EFAB777}"/>
              </a:ext>
            </a:extLst>
          </p:cNvPr>
          <p:cNvSpPr txBox="1"/>
          <p:nvPr/>
        </p:nvSpPr>
        <p:spPr>
          <a:xfrm>
            <a:off x="0" y="6376637"/>
            <a:ext cx="1548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[</a:t>
            </a:r>
            <a:r>
              <a:rPr lang="hu-HU" sz="1000" dirty="0" err="1"/>
              <a:t>Cho</a:t>
            </a:r>
            <a:r>
              <a:rPr lang="hu-HU" sz="1000" dirty="0"/>
              <a:t> </a:t>
            </a:r>
            <a:r>
              <a:rPr lang="hu-HU" sz="1000" dirty="0" err="1"/>
              <a:t>et</a:t>
            </a:r>
            <a:r>
              <a:rPr lang="hu-HU" sz="1000" dirty="0"/>
              <a:t> </a:t>
            </a:r>
            <a:r>
              <a:rPr lang="hu-HU" sz="1000" dirty="0" err="1"/>
              <a:t>al</a:t>
            </a:r>
            <a:r>
              <a:rPr lang="hu-HU" sz="1000" dirty="0"/>
              <a:t>., 2014]</a:t>
            </a:r>
          </a:p>
          <a:p>
            <a:r>
              <a:rPr lang="hu-HU" sz="1000" dirty="0"/>
              <a:t>[</a:t>
            </a:r>
            <a:r>
              <a:rPr lang="hu-HU" sz="1000" dirty="0" err="1"/>
              <a:t>Sutskever</a:t>
            </a:r>
            <a:r>
              <a:rPr lang="hu-HU" sz="1000" dirty="0"/>
              <a:t> </a:t>
            </a:r>
            <a:r>
              <a:rPr lang="hu-HU" sz="1000" dirty="0" err="1"/>
              <a:t>et</a:t>
            </a:r>
            <a:r>
              <a:rPr lang="hu-HU" sz="1000" dirty="0"/>
              <a:t> </a:t>
            </a:r>
            <a:r>
              <a:rPr lang="hu-HU" sz="1000" dirty="0" err="1"/>
              <a:t>al</a:t>
            </a:r>
            <a:r>
              <a:rPr lang="hu-HU" sz="1000" dirty="0"/>
              <a:t>., 2014]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C0510B-CA48-4501-AD22-925D6E0D581F}"/>
                  </a:ext>
                </a:extLst>
              </p:cNvPr>
              <p:cNvSpPr txBox="1"/>
              <p:nvPr/>
            </p:nvSpPr>
            <p:spPr>
              <a:xfrm>
                <a:off x="3571243" y="4838083"/>
                <a:ext cx="1884106" cy="6933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brk m:alnAt="7"/>
                            </m:rP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C0510B-CA48-4501-AD22-925D6E0D5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243" y="4838083"/>
                <a:ext cx="1884106" cy="6933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334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6EB66-805A-4497-A5C0-90F09328E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Seq2seq II.</a:t>
            </a:r>
            <a:br>
              <a:rPr lang="hu-HU" dirty="0"/>
            </a:br>
            <a:r>
              <a:rPr lang="hu-HU" dirty="0"/>
              <a:t>Kiegészítések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40513-EE9E-4C44-816A-E9BA2DCCA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/>
              <a:t>BiRNN</a:t>
            </a:r>
            <a:endParaRPr lang="hu-HU" dirty="0"/>
          </a:p>
          <a:p>
            <a:r>
              <a:rPr lang="hu-HU" dirty="0"/>
              <a:t>Maximum Kölcsönös Információ</a:t>
            </a:r>
          </a:p>
          <a:p>
            <a:r>
              <a:rPr lang="hu-HU" dirty="0"/>
              <a:t>Figyelem</a:t>
            </a:r>
          </a:p>
          <a:p>
            <a:r>
              <a:rPr lang="hu-HU" dirty="0"/>
              <a:t>Előtanítás</a:t>
            </a:r>
          </a:p>
          <a:p>
            <a:r>
              <a:rPr lang="hu-HU" dirty="0"/>
              <a:t>Plusz bemenet típusokon kondicionálás</a:t>
            </a:r>
          </a:p>
          <a:p>
            <a:r>
              <a:rPr lang="hu-HU" dirty="0"/>
              <a:t>Tudásbázis</a:t>
            </a:r>
          </a:p>
          <a:p>
            <a:r>
              <a:rPr lang="hu-HU" dirty="0"/>
              <a:t>Másolás</a:t>
            </a:r>
          </a:p>
          <a:p>
            <a:r>
              <a:rPr lang="hu-HU" dirty="0"/>
              <a:t>Hierarchikus Modellek</a:t>
            </a:r>
          </a:p>
          <a:p>
            <a:r>
              <a:rPr lang="hu-HU" dirty="0" err="1"/>
              <a:t>Reinforcement</a:t>
            </a:r>
            <a:r>
              <a:rPr lang="hu-HU" dirty="0"/>
              <a:t> </a:t>
            </a:r>
            <a:r>
              <a:rPr lang="hu-HU" dirty="0" err="1"/>
              <a:t>Learning</a:t>
            </a:r>
            <a:endParaRPr lang="hu-HU" dirty="0"/>
          </a:p>
          <a:p>
            <a:r>
              <a:rPr lang="hu-HU" dirty="0" err="1"/>
              <a:t>Konvolúciós</a:t>
            </a:r>
            <a:r>
              <a:rPr lang="hu-HU" dirty="0"/>
              <a:t> </a:t>
            </a:r>
            <a:r>
              <a:rPr lang="hu-HU" dirty="0" err="1"/>
              <a:t>Enkóder</a:t>
            </a:r>
            <a:r>
              <a:rPr lang="hu-HU" dirty="0"/>
              <a:t>-Dekóder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5102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5EB2-8109-4BDB-BD62-E310A77A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Transformer</a:t>
            </a:r>
            <a:r>
              <a:rPr lang="hu-HU" dirty="0"/>
              <a:t> Modell I.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0540CF-7B91-4DAC-87A5-DDB2C718B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549400"/>
            <a:ext cx="3752798" cy="5308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198105-FD46-4878-B142-818C863A1251}"/>
              </a:ext>
            </a:extLst>
          </p:cNvPr>
          <p:cNvSpPr txBox="1"/>
          <p:nvPr/>
        </p:nvSpPr>
        <p:spPr>
          <a:xfrm>
            <a:off x="3799412" y="6535387"/>
            <a:ext cx="1499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[</a:t>
            </a:r>
            <a:r>
              <a:rPr lang="hu-HU" sz="1000" dirty="0" err="1"/>
              <a:t>Vaswani</a:t>
            </a:r>
            <a:r>
              <a:rPr lang="hu-HU" sz="1000" dirty="0"/>
              <a:t> </a:t>
            </a:r>
            <a:r>
              <a:rPr lang="hu-HU" sz="1000" dirty="0" err="1"/>
              <a:t>et</a:t>
            </a:r>
            <a:r>
              <a:rPr lang="hu-HU" sz="1000" dirty="0"/>
              <a:t> </a:t>
            </a:r>
            <a:r>
              <a:rPr lang="hu-HU" sz="1000" dirty="0" err="1"/>
              <a:t>al</a:t>
            </a:r>
            <a:r>
              <a:rPr lang="hu-HU" sz="1000" dirty="0"/>
              <a:t>., 2017]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002FD9-68C4-4F69-AE37-4434DC9D0B2F}"/>
              </a:ext>
            </a:extLst>
          </p:cNvPr>
          <p:cNvSpPr txBox="1">
            <a:spLocks/>
          </p:cNvSpPr>
          <p:nvPr/>
        </p:nvSpPr>
        <p:spPr>
          <a:xfrm>
            <a:off x="4371000" y="1887348"/>
            <a:ext cx="4931750" cy="2468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hu-HU" dirty="0" err="1"/>
              <a:t>Cornell</a:t>
            </a:r>
            <a:r>
              <a:rPr lang="hu-HU" dirty="0"/>
              <a:t> </a:t>
            </a:r>
            <a:r>
              <a:rPr lang="hu-HU" dirty="0" err="1"/>
              <a:t>Movie</a:t>
            </a:r>
            <a:r>
              <a:rPr lang="hu-HU" dirty="0"/>
              <a:t>-Dialog Corpus</a:t>
            </a:r>
          </a:p>
          <a:p>
            <a:r>
              <a:rPr lang="hu-HU" dirty="0" err="1"/>
              <a:t>OpenSubtitles</a:t>
            </a:r>
            <a:r>
              <a:rPr lang="hu-HU" dirty="0"/>
              <a:t> Corpus</a:t>
            </a:r>
          </a:p>
        </p:txBody>
      </p:sp>
    </p:spTree>
    <p:extLst>
      <p:ext uri="{BB962C8B-B14F-4D97-AF65-F5344CB8AC3E}">
        <p14:creationId xmlns:p14="http://schemas.microsoft.com/office/powerpoint/2010/main" val="868719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715</TotalTime>
  <Words>903</Words>
  <Application>Microsoft Office PowerPoint</Application>
  <PresentationFormat>On-screen Show (4:3)</PresentationFormat>
  <Paragraphs>160</Paragraphs>
  <Slides>17</Slides>
  <Notes>15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Century Gothic</vt:lpstr>
      <vt:lpstr>Wingdings 3</vt:lpstr>
      <vt:lpstr>Ion</vt:lpstr>
      <vt:lpstr>Mély Tanulás Alapú Chatbot Modellek</vt:lpstr>
      <vt:lpstr>Tartalom</vt:lpstr>
      <vt:lpstr>Bevezetés I. Chatbot Típusok</vt:lpstr>
      <vt:lpstr>Bevezetés II. Szavak reprezentálása</vt:lpstr>
      <vt:lpstr>RNN I.  Neurális Hálózatok</vt:lpstr>
      <vt:lpstr>RNN II. Rekurrencia</vt:lpstr>
      <vt:lpstr>Seq2seq I.</vt:lpstr>
      <vt:lpstr>Seq2seq II. Kiegészítések</vt:lpstr>
      <vt:lpstr>Transformer Modell I.</vt:lpstr>
      <vt:lpstr>Eredmények I. Kvantitatív összehasonlítás</vt:lpstr>
      <vt:lpstr>Eredmények II. Kvalitatív összehasonlítás</vt:lpstr>
      <vt:lpstr>Eredmények III. Kvalitatív összehasonlítás</vt:lpstr>
      <vt:lpstr>Eredmények IV. Különböző nevek</vt:lpstr>
      <vt:lpstr>Problémák I. Transformer</vt:lpstr>
      <vt:lpstr>Jövőbeli irányok II. Ötletek</vt:lpstr>
      <vt:lpstr>Konklúzió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Mély Tanulás Alapú Chatbot Modellek</dc:title>
  <dc:creator>Richárd Csáky</dc:creator>
  <cp:lastModifiedBy>Richárd Csáky</cp:lastModifiedBy>
  <cp:revision>33</cp:revision>
  <dcterms:created xsi:type="dcterms:W3CDTF">2017-10-28T10:10:34Z</dcterms:created>
  <dcterms:modified xsi:type="dcterms:W3CDTF">2017-10-28T22:06:32Z</dcterms:modified>
</cp:coreProperties>
</file>