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1"/>
  </p:notesMasterIdLst>
  <p:handoutMasterIdLst>
    <p:handoutMasterId r:id="rId32"/>
  </p:handoutMasterIdLst>
  <p:sldIdLst>
    <p:sldId id="256" r:id="rId5"/>
    <p:sldId id="277" r:id="rId6"/>
    <p:sldId id="264" r:id="rId7"/>
    <p:sldId id="294" r:id="rId8"/>
    <p:sldId id="270" r:id="rId9"/>
    <p:sldId id="295" r:id="rId10"/>
    <p:sldId id="296" r:id="rId11"/>
    <p:sldId id="262" r:id="rId12"/>
    <p:sldId id="278" r:id="rId13"/>
    <p:sldId id="297" r:id="rId14"/>
    <p:sldId id="298" r:id="rId15"/>
    <p:sldId id="299" r:id="rId16"/>
    <p:sldId id="266" r:id="rId17"/>
    <p:sldId id="283" r:id="rId18"/>
    <p:sldId id="300" r:id="rId19"/>
    <p:sldId id="301" r:id="rId20"/>
    <p:sldId id="302" r:id="rId21"/>
    <p:sldId id="304" r:id="rId22"/>
    <p:sldId id="303" r:id="rId23"/>
    <p:sldId id="258" r:id="rId24"/>
    <p:sldId id="305" r:id="rId25"/>
    <p:sldId id="306" r:id="rId26"/>
    <p:sldId id="307" r:id="rId27"/>
    <p:sldId id="308" r:id="rId28"/>
    <p:sldId id="289"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61B48-5DB2-44E4-94C7-669F35C50FE8}" v="71" dt="2023-11-09T18:37:52.03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in/python/examples/real-time-currency-converter" TargetMode="External"/><Relationship Id="rId2" Type="http://schemas.openxmlformats.org/officeDocument/2006/relationships/hyperlink" Target="https://www.geeksforgeeks.org/currency-converter-in-python/" TargetMode="External"/><Relationship Id="rId1" Type="http://schemas.openxmlformats.org/officeDocument/2006/relationships/slideLayout" Target="../slideLayouts/slideLayout8.xml"/><Relationship Id="rId6" Type="http://schemas.openxmlformats.org/officeDocument/2006/relationships/hyperlink" Target="https://medium.com/" TargetMode="External"/><Relationship Id="rId5" Type="http://schemas.openxmlformats.org/officeDocument/2006/relationships/hyperlink" Target="https://www.learningmilestone.com/" TargetMode="External"/><Relationship Id="rId4" Type="http://schemas.openxmlformats.org/officeDocument/2006/relationships/hyperlink" Target="https://wiingy.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909094" y="4434840"/>
            <a:ext cx="5448717" cy="1122202"/>
          </a:xfrm>
        </p:spPr>
        <p:txBody>
          <a:bodyPr/>
          <a:lstStyle/>
          <a:p>
            <a:r>
              <a:rPr lang="en-US" b="1" dirty="0"/>
              <a:t>CURRENCY CONVERTER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noAutofit/>
          </a:bodyPr>
          <a:lstStyle/>
          <a:p>
            <a:r>
              <a:rPr lang="en-US" sz="2400" b="1" u="sng" dirty="0"/>
              <a:t>-IN PYTHON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A6DB-97A3-74CA-2CFE-9B46B0D0B852}"/>
              </a:ext>
            </a:extLst>
          </p:cNvPr>
          <p:cNvSpPr>
            <a:spLocks noGrp="1"/>
          </p:cNvSpPr>
          <p:nvPr>
            <p:ph type="title"/>
          </p:nvPr>
        </p:nvSpPr>
        <p:spPr>
          <a:xfrm>
            <a:off x="682906" y="256516"/>
            <a:ext cx="4583575" cy="947251"/>
          </a:xfrm>
        </p:spPr>
        <p:txBody>
          <a:bodyPr>
            <a:normAutofit/>
          </a:bodyPr>
          <a:lstStyle/>
          <a:p>
            <a:r>
              <a:rPr lang="en-US" sz="2000" b="1" dirty="0">
                <a:effectLst/>
                <a:latin typeface="Times New Roman" panose="02020603050405020304" pitchFamily="18" charset="0"/>
                <a:ea typeface="Times New Roman" panose="02020603050405020304" pitchFamily="18" charset="0"/>
              </a:rPr>
              <a:t>Functional</a:t>
            </a:r>
            <a:r>
              <a:rPr lang="en-US" sz="2000" b="1" u="sng"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Requirements</a:t>
            </a:r>
            <a:r>
              <a:rPr lang="en-US" sz="2000" b="1" u="sng" dirty="0">
                <a:effectLst/>
                <a:latin typeface="Times New Roman" panose="02020603050405020304" pitchFamily="18" charset="0"/>
                <a:ea typeface="Times New Roman" panose="02020603050405020304" pitchFamily="18" charset="0"/>
              </a:rPr>
              <a:t>:</a:t>
            </a:r>
            <a:br>
              <a:rPr lang="en-IN" sz="2000" b="1" u="sng" dirty="0">
                <a:effectLst/>
                <a:latin typeface="Times New Roman" panose="02020603050405020304" pitchFamily="18" charset="0"/>
                <a:ea typeface="Times New Roman" panose="02020603050405020304" pitchFamily="18" charset="0"/>
              </a:rPr>
            </a:br>
            <a:endParaRPr lang="en-IN" sz="2000" b="1" u="sng" dirty="0"/>
          </a:p>
        </p:txBody>
      </p:sp>
      <p:sp>
        <p:nvSpPr>
          <p:cNvPr id="3" name="Content Placeholder 2">
            <a:extLst>
              <a:ext uri="{FF2B5EF4-FFF2-40B4-BE49-F238E27FC236}">
                <a16:creationId xmlns:a16="http://schemas.microsoft.com/office/drawing/2014/main" id="{E7B2F439-B2C5-3CF8-37B3-43BAAEE159B3}"/>
              </a:ext>
            </a:extLst>
          </p:cNvPr>
          <p:cNvSpPr>
            <a:spLocks noGrp="1"/>
          </p:cNvSpPr>
          <p:nvPr>
            <p:ph idx="1"/>
          </p:nvPr>
        </p:nvSpPr>
        <p:spPr>
          <a:xfrm>
            <a:off x="682906" y="1203767"/>
            <a:ext cx="3822418" cy="5289630"/>
          </a:xfrm>
        </p:spPr>
        <p:txBody>
          <a:bodyPr/>
          <a:lstStyle/>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Real-time currency conversion using external APIs.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Support for a diverse range of major and minor currencies.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Historical exchange rate tracking functionality.</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User customization options for default currencies and decimal precision.</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Offline mode enabling currency conversion without internet access.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9928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14D-4D0C-E7D0-1CD0-D2BCABBA06F5}"/>
              </a:ext>
            </a:extLst>
          </p:cNvPr>
          <p:cNvSpPr>
            <a:spLocks noGrp="1"/>
          </p:cNvSpPr>
          <p:nvPr>
            <p:ph type="title"/>
          </p:nvPr>
        </p:nvSpPr>
        <p:spPr>
          <a:xfrm>
            <a:off x="5894614" y="567159"/>
            <a:ext cx="5431971" cy="740780"/>
          </a:xfrm>
        </p:spPr>
        <p:txBody>
          <a:bodyPr>
            <a:normAutofit/>
          </a:bodyPr>
          <a:lstStyle/>
          <a:p>
            <a:pPr algn="just"/>
            <a:r>
              <a:rPr lang="en-US" sz="2000" b="1" dirty="0">
                <a:effectLst/>
                <a:latin typeface="Times New Roman" panose="02020603050405020304" pitchFamily="18" charset="0"/>
                <a:ea typeface="Times New Roman" panose="02020603050405020304" pitchFamily="18" charset="0"/>
              </a:rPr>
              <a:t>Non-Functional Requirements:</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4" name="Text Placeholder 3">
            <a:extLst>
              <a:ext uri="{FF2B5EF4-FFF2-40B4-BE49-F238E27FC236}">
                <a16:creationId xmlns:a16="http://schemas.microsoft.com/office/drawing/2014/main" id="{C74B7111-B2D1-8130-1EFE-C04864120E6D}"/>
              </a:ext>
            </a:extLst>
          </p:cNvPr>
          <p:cNvSpPr>
            <a:spLocks noGrp="1"/>
          </p:cNvSpPr>
          <p:nvPr>
            <p:ph type="body" sz="quarter" idx="15"/>
          </p:nvPr>
        </p:nvSpPr>
        <p:spPr>
          <a:xfrm>
            <a:off x="5921828" y="1471489"/>
            <a:ext cx="5431971" cy="4674668"/>
          </a:xfrm>
        </p:spPr>
        <p:txBody>
          <a:bodyPr>
            <a:normAutofit/>
          </a:bodyPr>
          <a:lstStyle/>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Fast and responsive performance for real-time conversions.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Intuitive and user-friendly interface design.</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Reliable exchange rate data and consistent offline functionality.</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Scalable architecture to accommodate future currency additions.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Secure API communication and user data handling.</a:t>
            </a:r>
            <a:endParaRPr lang="en-IN" sz="1800" dirty="0">
              <a:effectLst/>
              <a:latin typeface="Times New Roman" panose="02020603050405020304" pitchFamily="18" charset="0"/>
              <a:ea typeface="Times New Roman" panose="02020603050405020304" pitchFamily="18" charset="0"/>
            </a:endParaRPr>
          </a:p>
          <a:p>
            <a:pPr marL="270510" indent="-103505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8869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C8C9-0485-5884-66F8-B7F92023360F}"/>
              </a:ext>
            </a:extLst>
          </p:cNvPr>
          <p:cNvSpPr>
            <a:spLocks noGrp="1"/>
          </p:cNvSpPr>
          <p:nvPr>
            <p:ph type="title"/>
          </p:nvPr>
        </p:nvSpPr>
        <p:spPr>
          <a:xfrm>
            <a:off x="821804" y="268092"/>
            <a:ext cx="4537274" cy="623160"/>
          </a:xfrm>
        </p:spPr>
        <p:txBody>
          <a:bodyPr>
            <a:normAutofit/>
          </a:bodyPr>
          <a:lstStyle/>
          <a:p>
            <a:r>
              <a:rPr lang="en-US" sz="2000" b="1" dirty="0">
                <a:effectLst/>
                <a:latin typeface="Times New Roman" panose="02020603050405020304" pitchFamily="18" charset="0"/>
                <a:ea typeface="Times New Roman" panose="02020603050405020304" pitchFamily="18" charset="0"/>
              </a:rPr>
              <a:t>Technical Requirements:-</a:t>
            </a:r>
            <a:endParaRPr lang="en-IN" sz="2000" dirty="0"/>
          </a:p>
        </p:txBody>
      </p:sp>
      <p:sp>
        <p:nvSpPr>
          <p:cNvPr id="3" name="Content Placeholder 2">
            <a:extLst>
              <a:ext uri="{FF2B5EF4-FFF2-40B4-BE49-F238E27FC236}">
                <a16:creationId xmlns:a16="http://schemas.microsoft.com/office/drawing/2014/main" id="{A05A1095-9728-89DE-3350-8F689BC4F229}"/>
              </a:ext>
            </a:extLst>
          </p:cNvPr>
          <p:cNvSpPr>
            <a:spLocks noGrp="1"/>
          </p:cNvSpPr>
          <p:nvPr>
            <p:ph idx="1"/>
          </p:nvPr>
        </p:nvSpPr>
        <p:spPr>
          <a:xfrm>
            <a:off x="659757" y="1354237"/>
            <a:ext cx="3845567" cy="5092861"/>
          </a:xfrm>
        </p:spPr>
        <p:txBody>
          <a:bodyPr/>
          <a:lstStyle/>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Implementation in the Python programming language.</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Integration with external APIs for real-time exchange rates.</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Utilization of a database for efficient storage and retrieval of historical exchange rate data.</a:t>
            </a:r>
            <a:endParaRPr lang="en-IN" sz="1800" dirty="0">
              <a:effectLst/>
              <a:latin typeface="Times New Roman" panose="02020603050405020304" pitchFamily="18" charset="0"/>
              <a:ea typeface="Times New Roman" panose="02020603050405020304" pitchFamily="18" charset="0"/>
            </a:endParaRPr>
          </a:p>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Version control system for collaborative development.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6944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506655" y="1521151"/>
            <a:ext cx="3583536" cy="823912"/>
          </a:xfrm>
        </p:spPr>
        <p:txBody>
          <a:bodyPr/>
          <a:lstStyle/>
          <a:p>
            <a:pPr algn="ctr">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 Open-Source Collaboration:-</a:t>
            </a:r>
            <a:endParaRPr lang="en-IN" sz="1800" dirty="0">
              <a:effectLst/>
              <a:latin typeface="Times New Roman" panose="02020603050405020304" pitchFamily="18" charset="0"/>
              <a:ea typeface="Times New Roman" panose="02020603050405020304" pitchFamily="18" charset="0"/>
            </a:endParaRP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857185" y="3163274"/>
            <a:ext cx="2882475" cy="2508320"/>
          </a:xfrm>
        </p:spPr>
        <p:txBody>
          <a:bodyPr vert="horz" lIns="91440" tIns="45720" rIns="91440" bIns="45720" rtlCol="0" anchor="t">
            <a:normAutofit/>
          </a:bodyPr>
          <a:lstStyle/>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Comprehensive documentation to facilitate open-source contributions.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Implementation of versioning practices for effective code management</a:t>
            </a:r>
            <a:endParaRPr lang="en-US" noProof="1"/>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6960246" y="1521151"/>
            <a:ext cx="3583536" cy="823912"/>
          </a:xfrm>
        </p:spPr>
        <p:txBody>
          <a:bodyPr vert="horz" lIns="91440" tIns="45720" rIns="91440" bIns="45720" rtlCol="0" anchor="b">
            <a:normAutofit/>
          </a:bodyPr>
          <a:lstStyle/>
          <a:p>
            <a:pPr algn="ctr"/>
            <a:r>
              <a:rPr lang="en-US" sz="1800" b="1" dirty="0">
                <a:effectLst/>
                <a:latin typeface="Times New Roman" panose="02020603050405020304" pitchFamily="18" charset="0"/>
                <a:ea typeface="Times New Roman" panose="02020603050405020304" pitchFamily="18" charset="0"/>
              </a:rPr>
              <a:t>Testing</a:t>
            </a:r>
          </a:p>
          <a:p>
            <a:pPr algn="ctr"/>
            <a:r>
              <a:rPr lang="en-US" sz="1800" b="1" dirty="0">
                <a:effectLst/>
                <a:latin typeface="Times New Roman" panose="02020603050405020304" pitchFamily="18" charset="0"/>
                <a:ea typeface="Times New Roman" panose="02020603050405020304" pitchFamily="18" charset="0"/>
              </a:rPr>
              <a:t> Requirements:-</a:t>
            </a:r>
            <a:endParaRPr lang="en-US"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221469" y="3163274"/>
            <a:ext cx="2882475" cy="2508320"/>
          </a:xfrm>
        </p:spPr>
        <p:txBody>
          <a:bodyPr>
            <a:normAutofit/>
          </a:bodyPr>
          <a:lstStyle/>
          <a:p>
            <a:pPr>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Rigorous testing for functional correctness, performance, and security.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Continuous integration and automated testing for code quality assurance</a:t>
            </a:r>
            <a:endParaRPr lang="en-US" dirty="0"/>
          </a:p>
        </p:txBody>
      </p:sp>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93524"/>
            <a:ext cx="8421688" cy="844025"/>
          </a:xfrm>
        </p:spPr>
        <p:txBody>
          <a:bodyPr/>
          <a:lstStyle/>
          <a:p>
            <a:pPr lvl="0" algn="ctr">
              <a:tabLst>
                <a:tab pos="1722120" algn="l"/>
              </a:tabLst>
            </a:pPr>
            <a:r>
              <a:rPr lang="en-US" sz="1800" b="1" dirty="0">
                <a:effectLst/>
                <a:latin typeface="Times New Roman" panose="02020603050405020304" pitchFamily="18" charset="0"/>
                <a:ea typeface="Times New Roman" panose="02020603050405020304" pitchFamily="18" charset="0"/>
              </a:rPr>
              <a:t>ARCHITECTURE AND DESIGN</a:t>
            </a:r>
            <a:endParaRPr lang="en-IN" sz="1800" dirty="0">
              <a:effectLst/>
              <a:latin typeface="Times New Roman" panose="02020603050405020304" pitchFamily="18" charset="0"/>
              <a:ea typeface="Times New Roman" panose="02020603050405020304" pitchFamily="18" charset="0"/>
            </a:endParaRPr>
          </a:p>
        </p:txBody>
      </p:sp>
      <p:pic>
        <p:nvPicPr>
          <p:cNvPr id="65" name="Graphic 1">
            <a:extLst>
              <a:ext uri="{FF2B5EF4-FFF2-40B4-BE49-F238E27FC236}">
                <a16:creationId xmlns:a16="http://schemas.microsoft.com/office/drawing/2014/main" id="{1AB3A8F7-9437-9666-D3D2-C11DFC6C9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1316" y="937550"/>
            <a:ext cx="7430947" cy="5431500"/>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939-8111-4D63-9555-ADAC913FD998}"/>
              </a:ext>
            </a:extLst>
          </p:cNvPr>
          <p:cNvSpPr>
            <a:spLocks noGrp="1"/>
          </p:cNvSpPr>
          <p:nvPr>
            <p:ph type="title"/>
          </p:nvPr>
        </p:nvSpPr>
        <p:spPr>
          <a:xfrm>
            <a:off x="5894614" y="301096"/>
            <a:ext cx="5431971" cy="557951"/>
          </a:xfrm>
        </p:spPr>
        <p:txBody>
          <a:bodyPr>
            <a:normAutofit fontScale="90000"/>
          </a:bodyPr>
          <a:lstStyle/>
          <a:p>
            <a:pPr algn="ctr"/>
            <a:r>
              <a:rPr lang="en-US" sz="2000" b="1" dirty="0">
                <a:effectLst/>
                <a:latin typeface="Times New Roman" panose="02020603050405020304" pitchFamily="18" charset="0"/>
                <a:ea typeface="Times New Roman" panose="02020603050405020304" pitchFamily="18" charset="0"/>
              </a:rPr>
              <a:t>IMPLEMENTATION</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4" name="Text Placeholder 3">
            <a:extLst>
              <a:ext uri="{FF2B5EF4-FFF2-40B4-BE49-F238E27FC236}">
                <a16:creationId xmlns:a16="http://schemas.microsoft.com/office/drawing/2014/main" id="{12CEB567-9AF1-2AE0-43C2-4D86F1C86A44}"/>
              </a:ext>
            </a:extLst>
          </p:cNvPr>
          <p:cNvSpPr>
            <a:spLocks noGrp="1"/>
          </p:cNvSpPr>
          <p:nvPr>
            <p:ph type="body" sz="quarter" idx="15"/>
          </p:nvPr>
        </p:nvSpPr>
        <p:spPr>
          <a:xfrm>
            <a:off x="5921828" y="1030147"/>
            <a:ext cx="5431971" cy="5081286"/>
          </a:xfrm>
        </p:spPr>
        <p:txBody>
          <a:bodyPr>
            <a:normAutofit fontScale="62500" lnSpcReduction="20000"/>
          </a:bodyPr>
          <a:lstStyle/>
          <a:p>
            <a:pPr indent="-342900">
              <a:tabLst>
                <a:tab pos="1722120" algn="l"/>
              </a:tabLst>
            </a:pPr>
            <a:r>
              <a:rPr lang="en-US" sz="1800" b="1">
                <a:effectLst/>
                <a:latin typeface="Times New Roman" panose="02020603050405020304" pitchFamily="18" charset="0"/>
                <a:ea typeface="Times New Roman" panose="02020603050405020304" pitchFamily="18" charset="0"/>
              </a:rPr>
              <a:t>SQL:-</a:t>
            </a:r>
            <a:endParaRPr lang="en-IN" sz="1800">
              <a:effectLst/>
              <a:latin typeface="Times New Roman" panose="02020603050405020304" pitchFamily="18" charset="0"/>
              <a:ea typeface="Times New Roman" panose="02020603050405020304" pitchFamily="18" charset="0"/>
            </a:endParaRPr>
          </a:p>
          <a:p>
            <a:pPr>
              <a:tabLst>
                <a:tab pos="1722120" algn="l"/>
              </a:tabLst>
            </a:pPr>
            <a:r>
              <a:rPr lang="en-IN" sz="1800">
                <a:solidFill>
                  <a:srgbClr val="000000"/>
                </a:solidFill>
                <a:effectLst/>
                <a:latin typeface="Courier New" panose="02070309020205020404" pitchFamily="49"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a:tabLst>
                <a:tab pos="1722120" algn="l"/>
              </a:tabLst>
            </a:pPr>
            <a:r>
              <a:rPr lang="en-IN" sz="1800">
                <a:solidFill>
                  <a:srgbClr val="000000"/>
                </a:solidFill>
                <a:effectLst/>
                <a:latin typeface="Courier New" panose="02070309020205020404" pitchFamily="49" charset="0"/>
                <a:ea typeface="Times New Roman" panose="02020603050405020304" pitchFamily="18" charset="0"/>
              </a:rPr>
              <a:t>Currency converter</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Database details</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Database name:converter</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table name: login</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query:</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create database converter;</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use database converter</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create table login</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    -&gt; (user int auto_increment key not null,</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    -&gt; username varchar(100),</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    -&gt; password varchar(100)</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    -&gt; );</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insert into converter values(1,'Anjali','Anjali@123');</a:t>
            </a:r>
            <a:endParaRPr lang="en-IN" sz="180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a:solidFill>
                  <a:srgbClr val="000000"/>
                </a:solidFill>
                <a:effectLst/>
                <a:latin typeface="Courier New" panose="02070309020205020404" pitchFamily="49"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994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86B3-D25B-CBB2-D0FD-72B4063E573F}"/>
              </a:ext>
            </a:extLst>
          </p:cNvPr>
          <p:cNvSpPr>
            <a:spLocks noGrp="1"/>
          </p:cNvSpPr>
          <p:nvPr>
            <p:ph type="title"/>
          </p:nvPr>
        </p:nvSpPr>
        <p:spPr>
          <a:xfrm>
            <a:off x="916810" y="136526"/>
            <a:ext cx="4581165" cy="314888"/>
          </a:xfrm>
        </p:spPr>
        <p:txBody>
          <a:bodyPr>
            <a:noAutofit/>
          </a:bodyPr>
          <a:lstStyle/>
          <a:p>
            <a:r>
              <a:rPr lang="en-IN" sz="2000" dirty="0"/>
              <a:t>Python:-</a:t>
            </a:r>
          </a:p>
        </p:txBody>
      </p:sp>
      <p:sp>
        <p:nvSpPr>
          <p:cNvPr id="3" name="Content Placeholder 2">
            <a:extLst>
              <a:ext uri="{FF2B5EF4-FFF2-40B4-BE49-F238E27FC236}">
                <a16:creationId xmlns:a16="http://schemas.microsoft.com/office/drawing/2014/main" id="{88BA4494-7F02-D0BE-F721-FB053029487D}"/>
              </a:ext>
            </a:extLst>
          </p:cNvPr>
          <p:cNvSpPr>
            <a:spLocks noGrp="1"/>
          </p:cNvSpPr>
          <p:nvPr>
            <p:ph idx="1"/>
          </p:nvPr>
        </p:nvSpPr>
        <p:spPr>
          <a:xfrm>
            <a:off x="916810" y="567159"/>
            <a:ext cx="4476993" cy="5960964"/>
          </a:xfrm>
        </p:spPr>
        <p:txBody>
          <a:bodyPr>
            <a:normAutofit fontScale="70000" lnSpcReduction="20000"/>
          </a:bodyPr>
          <a:lstStyle/>
          <a:p>
            <a:r>
              <a:rPr lang="en-IN" dirty="0"/>
              <a:t># Import module</a:t>
            </a:r>
          </a:p>
          <a:p>
            <a:r>
              <a:rPr lang="en-IN" dirty="0"/>
              <a:t>from </a:t>
            </a:r>
            <a:r>
              <a:rPr lang="en-IN" dirty="0" err="1"/>
              <a:t>tkinter</a:t>
            </a:r>
            <a:r>
              <a:rPr lang="en-IN" dirty="0"/>
              <a:t> import *</a:t>
            </a:r>
          </a:p>
          <a:p>
            <a:r>
              <a:rPr lang="en-IN" dirty="0"/>
              <a:t>from </a:t>
            </a:r>
            <a:r>
              <a:rPr lang="en-IN" dirty="0" err="1"/>
              <a:t>tkinter</a:t>
            </a:r>
            <a:r>
              <a:rPr lang="en-IN" dirty="0"/>
              <a:t> import </a:t>
            </a:r>
            <a:r>
              <a:rPr lang="en-IN" dirty="0" err="1"/>
              <a:t>messagebox</a:t>
            </a:r>
            <a:endParaRPr lang="en-IN" dirty="0"/>
          </a:p>
          <a:p>
            <a:r>
              <a:rPr lang="en-IN" dirty="0"/>
              <a:t>import </a:t>
            </a:r>
            <a:r>
              <a:rPr lang="en-IN" dirty="0" err="1"/>
              <a:t>mysql.connector</a:t>
            </a:r>
            <a:endParaRPr lang="en-IN" dirty="0"/>
          </a:p>
          <a:p>
            <a:endParaRPr lang="en-IN" dirty="0"/>
          </a:p>
          <a:p>
            <a:r>
              <a:rPr lang="en-IN" dirty="0"/>
              <a:t># Create object</a:t>
            </a:r>
          </a:p>
          <a:p>
            <a:r>
              <a:rPr lang="en-IN" dirty="0"/>
              <a:t>root = Tk()</a:t>
            </a:r>
          </a:p>
          <a:p>
            <a:endParaRPr lang="en-IN" dirty="0"/>
          </a:p>
          <a:p>
            <a:r>
              <a:rPr lang="en-IN" dirty="0"/>
              <a:t># Adjust size</a:t>
            </a:r>
          </a:p>
          <a:p>
            <a:r>
              <a:rPr lang="en-IN" dirty="0" err="1"/>
              <a:t>root.geometry</a:t>
            </a:r>
            <a:r>
              <a:rPr lang="en-IN" dirty="0"/>
              <a:t>("1280x800")</a:t>
            </a:r>
          </a:p>
          <a:p>
            <a:r>
              <a:rPr lang="en-IN" dirty="0" err="1"/>
              <a:t>root.title</a:t>
            </a:r>
            <a:r>
              <a:rPr lang="en-IN" dirty="0"/>
              <a:t>('Login')</a:t>
            </a:r>
          </a:p>
          <a:p>
            <a:endParaRPr lang="en-IN" dirty="0"/>
          </a:p>
          <a:p>
            <a:r>
              <a:rPr lang="en-IN" dirty="0"/>
              <a:t># Add image file</a:t>
            </a:r>
          </a:p>
          <a:p>
            <a:r>
              <a:rPr lang="en-IN" dirty="0" err="1"/>
              <a:t>bg</a:t>
            </a:r>
            <a:r>
              <a:rPr lang="en-IN" dirty="0"/>
              <a:t> = </a:t>
            </a:r>
            <a:r>
              <a:rPr lang="en-IN" dirty="0" err="1"/>
              <a:t>PhotoImage</a:t>
            </a:r>
            <a:r>
              <a:rPr lang="en-IN" dirty="0"/>
              <a:t>(file = "D:\Amritha\currency\img.png")</a:t>
            </a:r>
          </a:p>
          <a:p>
            <a:endParaRPr lang="en-IN" dirty="0"/>
          </a:p>
          <a:p>
            <a:r>
              <a:rPr lang="en-IN" dirty="0"/>
              <a:t>def login():</a:t>
            </a:r>
          </a:p>
          <a:p>
            <a:r>
              <a:rPr lang="en-IN" dirty="0"/>
              <a:t>    username = </a:t>
            </a:r>
            <a:r>
              <a:rPr lang="en-IN" dirty="0" err="1"/>
              <a:t>username_entry.get</a:t>
            </a:r>
            <a:r>
              <a:rPr lang="en-IN" dirty="0"/>
              <a:t>()</a:t>
            </a:r>
          </a:p>
          <a:p>
            <a:r>
              <a:rPr lang="en-IN" dirty="0"/>
              <a:t>    password = </a:t>
            </a:r>
            <a:r>
              <a:rPr lang="en-IN" dirty="0" err="1"/>
              <a:t>password_entry.get</a:t>
            </a:r>
            <a:r>
              <a:rPr lang="en-IN" dirty="0"/>
              <a:t>()</a:t>
            </a:r>
          </a:p>
          <a:p>
            <a:r>
              <a:rPr lang="en-IN" dirty="0"/>
              <a:t>    if username=='' or password=='':</a:t>
            </a:r>
          </a:p>
          <a:p>
            <a:r>
              <a:rPr lang="en-IN" dirty="0"/>
              <a:t>        </a:t>
            </a:r>
            <a:r>
              <a:rPr lang="en-IN" dirty="0" err="1"/>
              <a:t>messagebox.showerror</a:t>
            </a:r>
            <a:r>
              <a:rPr lang="en-IN" dirty="0"/>
              <a:t>(title="Error", message="Invalid login.")              </a:t>
            </a:r>
          </a:p>
          <a:p>
            <a:r>
              <a:rPr lang="en-IN" dirty="0"/>
              <a:t>    else:</a:t>
            </a:r>
          </a:p>
          <a:p>
            <a:endParaRPr lang="en-IN" dirty="0"/>
          </a:p>
        </p:txBody>
      </p:sp>
    </p:spTree>
    <p:extLst>
      <p:ext uri="{BB962C8B-B14F-4D97-AF65-F5344CB8AC3E}">
        <p14:creationId xmlns:p14="http://schemas.microsoft.com/office/powerpoint/2010/main" val="190090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6BFD16-E1F0-43B0-5D66-A2C1BABC5CDC}"/>
              </a:ext>
            </a:extLst>
          </p:cNvPr>
          <p:cNvSpPr>
            <a:spLocks noGrp="1"/>
          </p:cNvSpPr>
          <p:nvPr>
            <p:ph sz="half" idx="2"/>
          </p:nvPr>
        </p:nvSpPr>
        <p:spPr>
          <a:xfrm>
            <a:off x="729466" y="136525"/>
            <a:ext cx="5013788" cy="6584949"/>
          </a:xfrm>
        </p:spPr>
        <p:txBody>
          <a:bodyPr>
            <a:noAutofit/>
          </a:bodyPr>
          <a:lstStyle/>
          <a:p>
            <a:r>
              <a:rPr lang="en-IN" sz="1000" dirty="0"/>
              <a:t>try:</a:t>
            </a:r>
          </a:p>
          <a:p>
            <a:r>
              <a:rPr lang="en-IN" sz="1000" dirty="0"/>
              <a:t>          </a:t>
            </a:r>
            <a:r>
              <a:rPr lang="en-IN" sz="1000" dirty="0" err="1"/>
              <a:t>mydb</a:t>
            </a:r>
            <a:r>
              <a:rPr lang="en-IN" sz="1000" dirty="0"/>
              <a:t>=</a:t>
            </a:r>
            <a:r>
              <a:rPr lang="en-IN" sz="1000" dirty="0" err="1"/>
              <a:t>mysql.connector.connect</a:t>
            </a:r>
            <a:r>
              <a:rPr lang="en-IN" sz="1000" dirty="0"/>
              <a:t>(host='</a:t>
            </a:r>
            <a:r>
              <a:rPr lang="en-IN" sz="1000" dirty="0" err="1"/>
              <a:t>localhost',user</a:t>
            </a:r>
            <a:r>
              <a:rPr lang="en-IN" sz="1000" dirty="0"/>
              <a:t>='</a:t>
            </a:r>
            <a:r>
              <a:rPr lang="en-IN" sz="1000" dirty="0" err="1"/>
              <a:t>root',password</a:t>
            </a:r>
            <a:r>
              <a:rPr lang="en-IN" sz="1000" dirty="0"/>
              <a:t>='</a:t>
            </a:r>
            <a:r>
              <a:rPr lang="en-IN" sz="1000" dirty="0" err="1"/>
              <a:t>password',database</a:t>
            </a:r>
            <a:r>
              <a:rPr lang="en-IN" sz="1000" dirty="0"/>
              <a:t>='converter')</a:t>
            </a:r>
          </a:p>
          <a:p>
            <a:r>
              <a:rPr lang="en-IN" sz="1000" dirty="0"/>
              <a:t>          </a:t>
            </a:r>
            <a:r>
              <a:rPr lang="en-IN" sz="1000" dirty="0" err="1"/>
              <a:t>mycursor</a:t>
            </a:r>
            <a:r>
              <a:rPr lang="en-IN" sz="1000" dirty="0"/>
              <a:t> =</a:t>
            </a:r>
            <a:r>
              <a:rPr lang="en-IN" sz="1000" dirty="0" err="1"/>
              <a:t>mydb.cursor</a:t>
            </a:r>
            <a:r>
              <a:rPr lang="en-IN" sz="1000" dirty="0"/>
              <a:t>()</a:t>
            </a:r>
          </a:p>
          <a:p>
            <a:r>
              <a:rPr lang="en-IN" sz="1000" dirty="0"/>
              <a:t>          print("connected")</a:t>
            </a:r>
          </a:p>
          <a:p>
            <a:r>
              <a:rPr lang="en-IN" sz="1000" dirty="0"/>
              <a:t>         </a:t>
            </a:r>
          </a:p>
          <a:p>
            <a:r>
              <a:rPr lang="en-IN" sz="1000" dirty="0"/>
              <a:t>         except:</a:t>
            </a:r>
          </a:p>
          <a:p>
            <a:r>
              <a:rPr lang="en-IN" sz="1000" dirty="0"/>
              <a:t>           </a:t>
            </a:r>
            <a:r>
              <a:rPr lang="en-IN" sz="1000" dirty="0" err="1"/>
              <a:t>messagebox.showerror</a:t>
            </a:r>
            <a:r>
              <a:rPr lang="en-IN" sz="1000" dirty="0"/>
              <a:t>("</a:t>
            </a:r>
            <a:r>
              <a:rPr lang="en-IN" sz="1000" dirty="0" err="1"/>
              <a:t>connection","Database</a:t>
            </a:r>
            <a:r>
              <a:rPr lang="en-IN" sz="1000" dirty="0"/>
              <a:t> connection not established")</a:t>
            </a:r>
          </a:p>
          <a:p>
            <a:r>
              <a:rPr lang="en-IN" sz="1000" dirty="0"/>
              <a:t>           return</a:t>
            </a:r>
          </a:p>
          <a:p>
            <a:r>
              <a:rPr lang="en-IN" sz="1000" dirty="0"/>
              <a:t>    command="use converter"</a:t>
            </a:r>
          </a:p>
          <a:p>
            <a:r>
              <a:rPr lang="en-IN" sz="1000" dirty="0"/>
              <a:t>    </a:t>
            </a:r>
            <a:r>
              <a:rPr lang="en-IN" sz="1000" dirty="0" err="1"/>
              <a:t>mycursor.execute</a:t>
            </a:r>
            <a:r>
              <a:rPr lang="en-IN" sz="1000" dirty="0"/>
              <a:t>(command) </a:t>
            </a:r>
          </a:p>
          <a:p>
            <a:r>
              <a:rPr lang="en-IN" sz="1000" dirty="0"/>
              <a:t>    command="select * from login where username=%s and password=%s"</a:t>
            </a:r>
          </a:p>
          <a:p>
            <a:r>
              <a:rPr lang="en-IN" sz="1000" dirty="0"/>
              <a:t>    </a:t>
            </a:r>
            <a:r>
              <a:rPr lang="en-IN" sz="1000" dirty="0" err="1"/>
              <a:t>mycursor.execute</a:t>
            </a:r>
            <a:r>
              <a:rPr lang="en-IN" sz="1000" dirty="0"/>
              <a:t>(command,(</a:t>
            </a:r>
            <a:r>
              <a:rPr lang="en-IN" sz="1000" dirty="0" err="1"/>
              <a:t>username,password</a:t>
            </a:r>
            <a:r>
              <a:rPr lang="en-IN" sz="1000" dirty="0"/>
              <a:t>))</a:t>
            </a:r>
          </a:p>
          <a:p>
            <a:r>
              <a:rPr lang="en-IN" sz="1000" dirty="0"/>
              <a:t>    </a:t>
            </a:r>
            <a:r>
              <a:rPr lang="en-IN" sz="1000" dirty="0" err="1"/>
              <a:t>myresult</a:t>
            </a:r>
            <a:r>
              <a:rPr lang="en-IN" sz="1000" dirty="0"/>
              <a:t>= </a:t>
            </a:r>
            <a:r>
              <a:rPr lang="en-IN" sz="1000" dirty="0" err="1"/>
              <a:t>mycursor.fetchone</a:t>
            </a:r>
            <a:r>
              <a:rPr lang="en-IN" sz="1000" dirty="0"/>
              <a:t>()</a:t>
            </a:r>
          </a:p>
          <a:p>
            <a:r>
              <a:rPr lang="en-IN" sz="1000" dirty="0"/>
              <a:t>    print(</a:t>
            </a:r>
            <a:r>
              <a:rPr lang="en-IN" sz="1000" dirty="0" err="1"/>
              <a:t>myresult</a:t>
            </a:r>
            <a:r>
              <a:rPr lang="en-IN" sz="1000" dirty="0"/>
              <a:t>)</a:t>
            </a:r>
          </a:p>
          <a:p>
            <a:endParaRPr lang="en-IN" sz="1000" dirty="0"/>
          </a:p>
          <a:p>
            <a:r>
              <a:rPr lang="en-IN" sz="1000" dirty="0"/>
              <a:t>    if </a:t>
            </a:r>
            <a:r>
              <a:rPr lang="en-IN" sz="1000" dirty="0" err="1"/>
              <a:t>myresult</a:t>
            </a:r>
            <a:r>
              <a:rPr lang="en-IN" sz="1000" dirty="0"/>
              <a:t>==None:</a:t>
            </a:r>
          </a:p>
          <a:p>
            <a:r>
              <a:rPr lang="en-IN" sz="1000" dirty="0"/>
              <a:t>       </a:t>
            </a:r>
          </a:p>
          <a:p>
            <a:r>
              <a:rPr lang="en-IN" sz="1000" dirty="0"/>
              <a:t>       </a:t>
            </a:r>
            <a:r>
              <a:rPr lang="en-IN" sz="1000" dirty="0" err="1"/>
              <a:t>messagebox.showinfo</a:t>
            </a:r>
            <a:r>
              <a:rPr lang="en-IN" sz="1000" dirty="0"/>
              <a:t>("</a:t>
            </a:r>
            <a:r>
              <a:rPr lang="en-IN" sz="1000" dirty="0" err="1"/>
              <a:t>invalid","Invalid</a:t>
            </a:r>
            <a:r>
              <a:rPr lang="en-IN" sz="1000" dirty="0"/>
              <a:t> username and password")</a:t>
            </a:r>
          </a:p>
          <a:p>
            <a:r>
              <a:rPr lang="en-US" sz="1000" dirty="0"/>
              <a:t>else:</a:t>
            </a:r>
          </a:p>
          <a:p>
            <a:r>
              <a:rPr lang="en-US" sz="1000" dirty="0"/>
              <a:t>       </a:t>
            </a:r>
          </a:p>
          <a:p>
            <a:r>
              <a:rPr lang="en-US" sz="1000" dirty="0"/>
              <a:t>       </a:t>
            </a:r>
            <a:r>
              <a:rPr lang="en-US" sz="1000" dirty="0" err="1"/>
              <a:t>messagebox.showinfo</a:t>
            </a:r>
            <a:r>
              <a:rPr lang="en-US" sz="1000" dirty="0"/>
              <a:t>("</a:t>
            </a:r>
            <a:r>
              <a:rPr lang="en-US" sz="1000" dirty="0" err="1"/>
              <a:t>Login","Successfully</a:t>
            </a:r>
            <a:r>
              <a:rPr lang="en-US" sz="1000" dirty="0"/>
              <a:t> Login!!")</a:t>
            </a:r>
          </a:p>
          <a:p>
            <a:r>
              <a:rPr lang="en-US" sz="1000" dirty="0"/>
              <a:t>       </a:t>
            </a:r>
            <a:r>
              <a:rPr lang="en-US" sz="1000" dirty="0" err="1"/>
              <a:t>root.destroy</a:t>
            </a:r>
            <a:r>
              <a:rPr lang="en-US" sz="1000" dirty="0"/>
              <a:t>()</a:t>
            </a:r>
          </a:p>
          <a:p>
            <a:r>
              <a:rPr lang="en-US" sz="1000" dirty="0"/>
              <a:t>       </a:t>
            </a:r>
            <a:endParaRPr lang="en-IN" sz="1000" dirty="0"/>
          </a:p>
          <a:p>
            <a:endParaRPr lang="en-IN" sz="1000" dirty="0"/>
          </a:p>
        </p:txBody>
      </p:sp>
      <p:sp>
        <p:nvSpPr>
          <p:cNvPr id="8" name="Content Placeholder 7">
            <a:extLst>
              <a:ext uri="{FF2B5EF4-FFF2-40B4-BE49-F238E27FC236}">
                <a16:creationId xmlns:a16="http://schemas.microsoft.com/office/drawing/2014/main" id="{03F0379A-D29D-A41D-576F-A6E47EAD846A}"/>
              </a:ext>
            </a:extLst>
          </p:cNvPr>
          <p:cNvSpPr>
            <a:spLocks noGrp="1"/>
          </p:cNvSpPr>
          <p:nvPr>
            <p:ph sz="half" idx="14"/>
          </p:nvPr>
        </p:nvSpPr>
        <p:spPr>
          <a:xfrm>
            <a:off x="6616557" y="136526"/>
            <a:ext cx="4931596" cy="6584948"/>
          </a:xfrm>
        </p:spPr>
        <p:txBody>
          <a:bodyPr>
            <a:normAutofit/>
          </a:bodyPr>
          <a:lstStyle/>
          <a:p>
            <a:r>
              <a:rPr lang="en-IN" sz="1000" dirty="0"/>
              <a:t>import currency</a:t>
            </a:r>
          </a:p>
          <a:p>
            <a:r>
              <a:rPr lang="en-IN" sz="1000" dirty="0"/>
              <a:t># Create Canvas</a:t>
            </a:r>
          </a:p>
          <a:p>
            <a:r>
              <a:rPr lang="en-IN" sz="1000" dirty="0"/>
              <a:t>canvas1 = Canvas( root, width = 1000,height = 400)</a:t>
            </a:r>
          </a:p>
          <a:p>
            <a:endParaRPr lang="en-IN" sz="1000" dirty="0"/>
          </a:p>
          <a:p>
            <a:r>
              <a:rPr lang="en-IN" sz="1000" dirty="0"/>
              <a:t>canvas1.pack(fill = "both", expand = True)</a:t>
            </a:r>
          </a:p>
          <a:p>
            <a:endParaRPr lang="en-IN" sz="1000" dirty="0"/>
          </a:p>
          <a:p>
            <a:r>
              <a:rPr lang="en-IN" sz="1000" dirty="0"/>
              <a:t># Display image</a:t>
            </a:r>
          </a:p>
          <a:p>
            <a:r>
              <a:rPr lang="en-IN" sz="1000" dirty="0"/>
              <a:t>canvas1.create_image( 0, 0, image = </a:t>
            </a:r>
            <a:r>
              <a:rPr lang="en-IN" sz="1000" dirty="0" err="1"/>
              <a:t>bg,anchor</a:t>
            </a:r>
            <a:r>
              <a:rPr lang="en-IN" sz="1000" dirty="0"/>
              <a:t> = "</a:t>
            </a:r>
            <a:r>
              <a:rPr lang="en-IN" sz="1000" dirty="0" err="1"/>
              <a:t>nw</a:t>
            </a:r>
            <a:r>
              <a:rPr lang="en-IN" sz="1000" dirty="0"/>
              <a:t>")</a:t>
            </a:r>
          </a:p>
          <a:p>
            <a:endParaRPr lang="en-IN" sz="1000" dirty="0"/>
          </a:p>
          <a:p>
            <a:r>
              <a:rPr lang="en-IN" sz="1000" dirty="0"/>
              <a:t># Add Text</a:t>
            </a:r>
          </a:p>
          <a:p>
            <a:r>
              <a:rPr lang="en-IN" sz="1000" dirty="0"/>
              <a:t>canvas1.create_text( 996, 220, text = "Login", font=("Times New Roman", 30))</a:t>
            </a:r>
          </a:p>
          <a:p>
            <a:r>
              <a:rPr lang="en-IN" sz="1000" dirty="0"/>
              <a:t>canvas1.create_text( 930, 300, text = "Username", font=("Times New Roman", 20))</a:t>
            </a:r>
          </a:p>
          <a:p>
            <a:r>
              <a:rPr lang="en-IN" sz="1000" dirty="0"/>
              <a:t>canvas1.create_text( 930, 400, text = "Password", font=("Times New Roman", 20))</a:t>
            </a:r>
          </a:p>
          <a:p>
            <a:endParaRPr lang="en-IN" sz="1000" dirty="0"/>
          </a:p>
          <a:p>
            <a:r>
              <a:rPr lang="en-IN" sz="1000" dirty="0"/>
              <a:t>#text </a:t>
            </a:r>
            <a:r>
              <a:rPr lang="en-IN" sz="1000" dirty="0" err="1"/>
              <a:t>bxes</a:t>
            </a:r>
            <a:endParaRPr lang="en-IN" sz="1000" dirty="0"/>
          </a:p>
          <a:p>
            <a:r>
              <a:rPr lang="en-IN" sz="1000" dirty="0" err="1"/>
              <a:t>username_entry</a:t>
            </a:r>
            <a:r>
              <a:rPr lang="en-IN" sz="1000" dirty="0"/>
              <a:t> = Entry(root, font=("Arial", 16))</a:t>
            </a:r>
          </a:p>
          <a:p>
            <a:endParaRPr lang="en-IN" sz="1000" dirty="0"/>
          </a:p>
          <a:p>
            <a:r>
              <a:rPr lang="en-IN" sz="1000" dirty="0" err="1"/>
              <a:t>password_entry</a:t>
            </a:r>
            <a:r>
              <a:rPr lang="en-IN" sz="1000" dirty="0"/>
              <a:t> = Entry(root, show="*", font=("Arial", 16))</a:t>
            </a:r>
          </a:p>
          <a:p>
            <a:r>
              <a:rPr lang="en-US" sz="1000" dirty="0"/>
              <a:t># Create Buttons</a:t>
            </a:r>
          </a:p>
          <a:p>
            <a:r>
              <a:rPr lang="en-US" sz="1000" dirty="0"/>
              <a:t>button2 = Button( root, text = "Login" ,width = 10,height = 1, </a:t>
            </a:r>
            <a:r>
              <a:rPr lang="en-US" sz="1000" dirty="0" err="1"/>
              <a:t>bg</a:t>
            </a:r>
            <a:r>
              <a:rPr lang="en-US" sz="1000" dirty="0"/>
              <a:t>="#370466", </a:t>
            </a:r>
            <a:r>
              <a:rPr lang="en-US" sz="1000" dirty="0" err="1"/>
              <a:t>fg</a:t>
            </a:r>
            <a:r>
              <a:rPr lang="en-US" sz="1000" dirty="0"/>
              <a:t>="#FFFFFF", font=("Times New Roman", 16),command=login)</a:t>
            </a:r>
          </a:p>
          <a:p>
            <a:endParaRPr lang="en-IN" sz="1000" dirty="0"/>
          </a:p>
          <a:p>
            <a:endParaRPr lang="en-IN" sz="1000" dirty="0"/>
          </a:p>
          <a:p>
            <a:endParaRPr lang="en-IN" sz="1000" dirty="0"/>
          </a:p>
        </p:txBody>
      </p:sp>
    </p:spTree>
    <p:extLst>
      <p:ext uri="{BB962C8B-B14F-4D97-AF65-F5344CB8AC3E}">
        <p14:creationId xmlns:p14="http://schemas.microsoft.com/office/powerpoint/2010/main" val="68376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B470D6-1624-3451-0687-A53EE31F07BF}"/>
              </a:ext>
            </a:extLst>
          </p:cNvPr>
          <p:cNvSpPr>
            <a:spLocks noGrp="1"/>
          </p:cNvSpPr>
          <p:nvPr>
            <p:ph sz="half" idx="2"/>
          </p:nvPr>
        </p:nvSpPr>
        <p:spPr>
          <a:xfrm>
            <a:off x="2080260" y="205740"/>
            <a:ext cx="3509010" cy="6435090"/>
          </a:xfrm>
        </p:spPr>
        <p:txBody>
          <a:bodyPr>
            <a:normAutofit lnSpcReduction="10000"/>
          </a:bodyPr>
          <a:lstStyle/>
          <a:p>
            <a:r>
              <a:rPr lang="en-IN" sz="1400" dirty="0"/>
              <a:t># Import module</a:t>
            </a:r>
          </a:p>
          <a:p>
            <a:r>
              <a:rPr lang="en-IN" sz="1400" dirty="0"/>
              <a:t>import </a:t>
            </a:r>
            <a:r>
              <a:rPr lang="en-IN" sz="1400" dirty="0" err="1"/>
              <a:t>tkinter</a:t>
            </a:r>
            <a:r>
              <a:rPr lang="en-IN" sz="1400" dirty="0"/>
              <a:t>  as </a:t>
            </a:r>
            <a:r>
              <a:rPr lang="en-IN" sz="1400" dirty="0" err="1"/>
              <a:t>tk</a:t>
            </a:r>
            <a:endParaRPr lang="en-IN" sz="1400" dirty="0"/>
          </a:p>
          <a:p>
            <a:r>
              <a:rPr lang="en-IN" sz="1400" dirty="0"/>
              <a:t>from </a:t>
            </a:r>
            <a:r>
              <a:rPr lang="en-IN" sz="1400" dirty="0" err="1"/>
              <a:t>tkinter</a:t>
            </a:r>
            <a:r>
              <a:rPr lang="en-IN" sz="1400" dirty="0"/>
              <a:t> import Tk, </a:t>
            </a:r>
            <a:r>
              <a:rPr lang="en-IN" sz="1400" dirty="0" err="1"/>
              <a:t>ttk</a:t>
            </a:r>
            <a:endParaRPr lang="en-IN" sz="1400" dirty="0"/>
          </a:p>
          <a:p>
            <a:r>
              <a:rPr lang="en-IN" sz="1400" dirty="0"/>
              <a:t>from </a:t>
            </a:r>
            <a:r>
              <a:rPr lang="en-IN" sz="1400" dirty="0" err="1"/>
              <a:t>tkinter</a:t>
            </a:r>
            <a:r>
              <a:rPr lang="en-IN" sz="1400" dirty="0"/>
              <a:t> import *</a:t>
            </a:r>
          </a:p>
          <a:p>
            <a:r>
              <a:rPr lang="en-IN" sz="1400" dirty="0"/>
              <a:t>from </a:t>
            </a:r>
            <a:r>
              <a:rPr lang="en-IN" sz="1400" dirty="0" err="1"/>
              <a:t>tkinter</a:t>
            </a:r>
            <a:r>
              <a:rPr lang="en-IN" sz="1400" dirty="0"/>
              <a:t> import </a:t>
            </a:r>
            <a:r>
              <a:rPr lang="en-IN" sz="1400" dirty="0" err="1"/>
              <a:t>messagebox</a:t>
            </a:r>
            <a:endParaRPr lang="en-IN" sz="1400" dirty="0"/>
          </a:p>
          <a:p>
            <a:endParaRPr lang="en-IN" sz="1400" dirty="0"/>
          </a:p>
          <a:p>
            <a:r>
              <a:rPr lang="en-IN" sz="1400" dirty="0"/>
              <a:t>from PIL import Image, </a:t>
            </a:r>
            <a:r>
              <a:rPr lang="en-IN" sz="1400" dirty="0" err="1"/>
              <a:t>ImageTk</a:t>
            </a:r>
            <a:endParaRPr lang="en-IN" sz="1400" dirty="0"/>
          </a:p>
          <a:p>
            <a:endParaRPr lang="en-IN" sz="1400" dirty="0"/>
          </a:p>
          <a:p>
            <a:r>
              <a:rPr lang="en-IN" sz="1400" dirty="0"/>
              <a:t>import requests</a:t>
            </a:r>
          </a:p>
          <a:p>
            <a:r>
              <a:rPr lang="en-IN" sz="1400" dirty="0"/>
              <a:t>import </a:t>
            </a:r>
            <a:r>
              <a:rPr lang="en-IN" sz="1400" dirty="0" err="1"/>
              <a:t>json</a:t>
            </a:r>
            <a:endParaRPr lang="en-IN" sz="1400" dirty="0"/>
          </a:p>
          <a:p>
            <a:r>
              <a:rPr lang="en-IN" sz="1400" dirty="0"/>
              <a:t>import </a:t>
            </a:r>
            <a:r>
              <a:rPr lang="en-IN" sz="1400" dirty="0" err="1"/>
              <a:t>mysql.connector</a:t>
            </a:r>
            <a:endParaRPr lang="en-IN" sz="1400" dirty="0"/>
          </a:p>
          <a:p>
            <a:r>
              <a:rPr lang="en-IN" sz="1400" dirty="0"/>
              <a:t>#colors </a:t>
            </a:r>
          </a:p>
          <a:p>
            <a:r>
              <a:rPr lang="en-IN" sz="1400" dirty="0"/>
              <a:t>cor0 = "#FFFFFF"  # white</a:t>
            </a:r>
          </a:p>
          <a:p>
            <a:r>
              <a:rPr lang="en-IN" sz="1400" dirty="0"/>
              <a:t>cor1 = "#333333"  # black</a:t>
            </a:r>
          </a:p>
          <a:p>
            <a:r>
              <a:rPr lang="en-IN" sz="1400" dirty="0"/>
              <a:t>cor2 = "#EB5D51"  # red</a:t>
            </a:r>
          </a:p>
          <a:p>
            <a:r>
              <a:rPr lang="en-IN" sz="1400" dirty="0" err="1"/>
              <a:t>btn</a:t>
            </a:r>
            <a:r>
              <a:rPr lang="en-IN" sz="1400" dirty="0"/>
              <a:t> = "#250071" #purple</a:t>
            </a:r>
          </a:p>
          <a:p>
            <a:r>
              <a:rPr lang="en-IN" sz="1400" dirty="0" err="1"/>
              <a:t>mainc</a:t>
            </a:r>
            <a:r>
              <a:rPr lang="en-IN" sz="1400" dirty="0"/>
              <a:t> = "#EEF0FD"</a:t>
            </a:r>
          </a:p>
          <a:p>
            <a:r>
              <a:rPr lang="en-IN" sz="1400" dirty="0" err="1"/>
              <a:t>subc</a:t>
            </a:r>
            <a:r>
              <a:rPr lang="en-IN" sz="1400" dirty="0"/>
              <a:t> = "#EDD399"</a:t>
            </a:r>
          </a:p>
          <a:p>
            <a:r>
              <a:rPr lang="en-IN" sz="1400" dirty="0"/>
              <a:t># Create object</a:t>
            </a:r>
          </a:p>
          <a:p>
            <a:r>
              <a:rPr lang="en-IN" sz="1400" dirty="0"/>
              <a:t>root = Tk()</a:t>
            </a:r>
          </a:p>
          <a:p>
            <a:endParaRPr lang="en-IN" sz="1400" dirty="0"/>
          </a:p>
          <a:p>
            <a:endParaRPr lang="en-IN" sz="1400" dirty="0"/>
          </a:p>
          <a:p>
            <a:endParaRPr lang="en-IN" sz="1400" dirty="0"/>
          </a:p>
          <a:p>
            <a:endParaRPr lang="en-IN" dirty="0"/>
          </a:p>
        </p:txBody>
      </p:sp>
      <p:sp>
        <p:nvSpPr>
          <p:cNvPr id="8" name="Content Placeholder 7">
            <a:extLst>
              <a:ext uri="{FF2B5EF4-FFF2-40B4-BE49-F238E27FC236}">
                <a16:creationId xmlns:a16="http://schemas.microsoft.com/office/drawing/2014/main" id="{2D8E0F3A-A708-2A0E-66B7-AE49C16042FB}"/>
              </a:ext>
            </a:extLst>
          </p:cNvPr>
          <p:cNvSpPr>
            <a:spLocks noGrp="1"/>
          </p:cNvSpPr>
          <p:nvPr>
            <p:ph sz="half" idx="14"/>
          </p:nvPr>
        </p:nvSpPr>
        <p:spPr>
          <a:xfrm>
            <a:off x="7189470" y="205740"/>
            <a:ext cx="4789169" cy="6435090"/>
          </a:xfrm>
        </p:spPr>
        <p:txBody>
          <a:bodyPr>
            <a:normAutofit fontScale="92500" lnSpcReduction="10000"/>
          </a:bodyPr>
          <a:lstStyle/>
          <a:p>
            <a:r>
              <a:rPr lang="en-IN" dirty="0"/>
              <a:t># Adjust size</a:t>
            </a:r>
          </a:p>
          <a:p>
            <a:r>
              <a:rPr lang="en-IN" dirty="0" err="1"/>
              <a:t>root.geometry</a:t>
            </a:r>
            <a:r>
              <a:rPr lang="en-IN" dirty="0"/>
              <a:t>("1280x800")</a:t>
            </a:r>
          </a:p>
          <a:p>
            <a:r>
              <a:rPr lang="en-IN" dirty="0" err="1"/>
              <a:t>root.title</a:t>
            </a:r>
            <a:r>
              <a:rPr lang="en-IN" dirty="0"/>
              <a:t>('Converter')</a:t>
            </a:r>
          </a:p>
          <a:p>
            <a:endParaRPr lang="en-IN" dirty="0"/>
          </a:p>
          <a:p>
            <a:r>
              <a:rPr lang="en-IN" dirty="0"/>
              <a:t># Add image file</a:t>
            </a:r>
          </a:p>
          <a:p>
            <a:r>
              <a:rPr lang="en-IN" dirty="0" err="1"/>
              <a:t>bg</a:t>
            </a:r>
            <a:r>
              <a:rPr lang="en-IN" dirty="0"/>
              <a:t> = </a:t>
            </a:r>
            <a:r>
              <a:rPr lang="en-IN" dirty="0" err="1"/>
              <a:t>PhotoImage</a:t>
            </a:r>
            <a:r>
              <a:rPr lang="en-IN" dirty="0"/>
              <a:t>(file = "D:\Amritha\currency\img1.png")</a:t>
            </a:r>
          </a:p>
          <a:p>
            <a:endParaRPr lang="en-IN" dirty="0"/>
          </a:p>
          <a:p>
            <a:r>
              <a:rPr lang="en-IN" dirty="0"/>
              <a:t>def history():</a:t>
            </a:r>
          </a:p>
          <a:p>
            <a:r>
              <a:rPr lang="en-IN" dirty="0"/>
              <a:t>     </a:t>
            </a:r>
            <a:r>
              <a:rPr lang="en-IN" dirty="0" err="1"/>
              <a:t>root.destroy</a:t>
            </a:r>
            <a:r>
              <a:rPr lang="en-IN" dirty="0"/>
              <a:t>()</a:t>
            </a:r>
          </a:p>
          <a:p>
            <a:r>
              <a:rPr lang="en-IN" dirty="0"/>
              <a:t>     import </a:t>
            </a:r>
            <a:r>
              <a:rPr lang="en-IN" dirty="0" err="1"/>
              <a:t>cnvrt</a:t>
            </a:r>
            <a:endParaRPr lang="en-IN" dirty="0"/>
          </a:p>
          <a:p>
            <a:endParaRPr lang="en-IN" dirty="0"/>
          </a:p>
          <a:p>
            <a:endParaRPr lang="en-IN" dirty="0"/>
          </a:p>
          <a:p>
            <a:r>
              <a:rPr lang="en-IN" dirty="0"/>
              <a:t>def convert():</a:t>
            </a:r>
          </a:p>
          <a:p>
            <a:r>
              <a:rPr lang="en-IN" dirty="0"/>
              <a:t>    </a:t>
            </a:r>
            <a:r>
              <a:rPr lang="en-IN" dirty="0" err="1"/>
              <a:t>url</a:t>
            </a:r>
            <a:r>
              <a:rPr lang="en-IN" dirty="0"/>
              <a:t> = "https://currency-converter18.p.rapidapi.com/</a:t>
            </a:r>
            <a:r>
              <a:rPr lang="en-IN" dirty="0" err="1"/>
              <a:t>api</a:t>
            </a:r>
            <a:r>
              <a:rPr lang="en-IN" dirty="0"/>
              <a:t>/v1/convert"</a:t>
            </a:r>
          </a:p>
          <a:p>
            <a:endParaRPr lang="en-IN" dirty="0"/>
          </a:p>
          <a:p>
            <a:r>
              <a:rPr lang="en-IN" dirty="0"/>
              <a:t>    currency_1 = combo1.get()</a:t>
            </a:r>
          </a:p>
          <a:p>
            <a:r>
              <a:rPr lang="en-IN" dirty="0"/>
              <a:t>    currency_2 = combo2.get()</a:t>
            </a:r>
          </a:p>
          <a:p>
            <a:r>
              <a:rPr lang="en-IN" dirty="0"/>
              <a:t>    amount = </a:t>
            </a:r>
            <a:r>
              <a:rPr lang="en-IN" dirty="0" err="1"/>
              <a:t>value.get</a:t>
            </a:r>
            <a:r>
              <a:rPr lang="en-IN" dirty="0"/>
              <a:t>()</a:t>
            </a:r>
          </a:p>
          <a:p>
            <a:endParaRPr lang="en-IN" dirty="0"/>
          </a:p>
          <a:p>
            <a:r>
              <a:rPr lang="en-IN" dirty="0"/>
              <a:t>    </a:t>
            </a:r>
            <a:r>
              <a:rPr lang="en-IN" dirty="0" err="1"/>
              <a:t>querystring</a:t>
            </a:r>
            <a:r>
              <a:rPr lang="en-IN" dirty="0"/>
              <a:t> = {"from":currency_1,"to":currency_2,"amount":amount}</a:t>
            </a:r>
          </a:p>
          <a:p>
            <a:endParaRPr lang="en-IN" dirty="0"/>
          </a:p>
        </p:txBody>
      </p:sp>
    </p:spTree>
    <p:extLst>
      <p:ext uri="{BB962C8B-B14F-4D97-AF65-F5344CB8AC3E}">
        <p14:creationId xmlns:p14="http://schemas.microsoft.com/office/powerpoint/2010/main" val="418140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6B6CF-E039-9648-A4AF-0C36A64011A2}"/>
              </a:ext>
            </a:extLst>
          </p:cNvPr>
          <p:cNvSpPr>
            <a:spLocks noGrp="1"/>
          </p:cNvSpPr>
          <p:nvPr>
            <p:ph idx="1"/>
          </p:nvPr>
        </p:nvSpPr>
        <p:spPr>
          <a:xfrm>
            <a:off x="262890" y="0"/>
            <a:ext cx="6949440" cy="6858000"/>
          </a:xfrm>
        </p:spPr>
        <p:txBody>
          <a:bodyPr>
            <a:noAutofit/>
          </a:bodyPr>
          <a:lstStyle/>
          <a:p>
            <a:r>
              <a:rPr lang="en-IN" sz="1000" dirty="0"/>
              <a:t>import </a:t>
            </a:r>
            <a:r>
              <a:rPr lang="en-IN" sz="1000" dirty="0" err="1"/>
              <a:t>mysql.connector</a:t>
            </a:r>
            <a:endParaRPr lang="en-IN" sz="1000" dirty="0"/>
          </a:p>
          <a:p>
            <a:r>
              <a:rPr lang="en-IN" sz="1000" dirty="0"/>
              <a:t>import </a:t>
            </a:r>
            <a:r>
              <a:rPr lang="en-IN" sz="1000" dirty="0" err="1"/>
              <a:t>tkinter</a:t>
            </a:r>
            <a:r>
              <a:rPr lang="en-IN" sz="1000" dirty="0"/>
              <a:t>  as </a:t>
            </a:r>
            <a:r>
              <a:rPr lang="en-IN" sz="1000" dirty="0" err="1"/>
              <a:t>tk</a:t>
            </a:r>
            <a:r>
              <a:rPr lang="en-IN" sz="1000" dirty="0"/>
              <a:t> </a:t>
            </a:r>
          </a:p>
          <a:p>
            <a:r>
              <a:rPr lang="en-IN" sz="1000" dirty="0"/>
              <a:t>from </a:t>
            </a:r>
            <a:r>
              <a:rPr lang="en-IN" sz="1000" dirty="0" err="1"/>
              <a:t>tkinter</a:t>
            </a:r>
            <a:r>
              <a:rPr lang="en-IN" sz="1000" dirty="0"/>
              <a:t> import * </a:t>
            </a:r>
            <a:r>
              <a:rPr lang="en-IN" sz="1000" dirty="0" err="1"/>
              <a:t>my_w</a:t>
            </a:r>
            <a:r>
              <a:rPr lang="en-IN" sz="1000" dirty="0"/>
              <a:t> = </a:t>
            </a:r>
            <a:r>
              <a:rPr lang="en-IN" sz="1000" dirty="0" err="1"/>
              <a:t>tk.Tk</a:t>
            </a:r>
            <a:r>
              <a:rPr lang="en-IN" sz="1000" dirty="0"/>
              <a:t>()</a:t>
            </a:r>
          </a:p>
          <a:p>
            <a:r>
              <a:rPr lang="en-IN" sz="1000" dirty="0" err="1"/>
              <a:t>my_w.geometry</a:t>
            </a:r>
            <a:r>
              <a:rPr lang="en-IN" sz="1000" dirty="0"/>
              <a:t>("400x250") </a:t>
            </a:r>
          </a:p>
          <a:p>
            <a:r>
              <a:rPr lang="en-IN" sz="1000" dirty="0" err="1"/>
              <a:t>my_w.title</a:t>
            </a:r>
            <a:r>
              <a:rPr lang="en-IN" sz="1000" dirty="0"/>
              <a:t>('history')</a:t>
            </a:r>
          </a:p>
          <a:p>
            <a:r>
              <a:rPr lang="en-IN" sz="1000" dirty="0" err="1"/>
              <a:t>mydb</a:t>
            </a:r>
            <a:r>
              <a:rPr lang="en-IN" sz="1000" dirty="0"/>
              <a:t>=</a:t>
            </a:r>
            <a:r>
              <a:rPr lang="en-IN" sz="1000" dirty="0" err="1"/>
              <a:t>mysql.connector.connect</a:t>
            </a:r>
            <a:r>
              <a:rPr lang="en-IN" sz="1000" dirty="0"/>
              <a:t>(host='</a:t>
            </a:r>
            <a:r>
              <a:rPr lang="en-IN" sz="1000" dirty="0" err="1"/>
              <a:t>localhost',user</a:t>
            </a:r>
            <a:r>
              <a:rPr lang="en-IN" sz="1000" dirty="0"/>
              <a:t>='</a:t>
            </a:r>
            <a:r>
              <a:rPr lang="en-IN" sz="1000" dirty="0" err="1"/>
              <a:t>root',password</a:t>
            </a:r>
            <a:r>
              <a:rPr lang="en-IN" sz="1000" dirty="0"/>
              <a:t>='</a:t>
            </a:r>
            <a:r>
              <a:rPr lang="en-IN" sz="1000" dirty="0" err="1"/>
              <a:t>password',database</a:t>
            </a:r>
            <a:r>
              <a:rPr lang="en-IN" sz="1000" dirty="0"/>
              <a:t>='converter')</a:t>
            </a:r>
          </a:p>
          <a:p>
            <a:r>
              <a:rPr lang="en-IN" sz="1000" dirty="0" err="1"/>
              <a:t>my_conn</a:t>
            </a:r>
            <a:r>
              <a:rPr lang="en-IN" sz="1000" dirty="0"/>
              <a:t> = </a:t>
            </a:r>
            <a:r>
              <a:rPr lang="en-IN" sz="1000" dirty="0" err="1"/>
              <a:t>mydb.cursor</a:t>
            </a:r>
            <a:r>
              <a:rPr lang="en-IN" sz="1000" dirty="0"/>
              <a:t>()</a:t>
            </a:r>
          </a:p>
          <a:p>
            <a:r>
              <a:rPr lang="en-IN" sz="1000" dirty="0" err="1"/>
              <a:t>my_conn.execute</a:t>
            </a:r>
            <a:r>
              <a:rPr lang="en-IN" sz="1000" dirty="0"/>
              <a:t>("SELECT * FROM history limit 0,10")</a:t>
            </a:r>
          </a:p>
          <a:p>
            <a:r>
              <a:rPr lang="en-IN" sz="1000" dirty="0"/>
              <a:t>e=Label(</a:t>
            </a:r>
            <a:r>
              <a:rPr lang="en-IN" sz="1000" dirty="0" err="1"/>
              <a:t>my_w,width</a:t>
            </a:r>
            <a:r>
              <a:rPr lang="en-IN" sz="1000" dirty="0"/>
              <a:t>=10,text='From',</a:t>
            </a:r>
            <a:r>
              <a:rPr lang="en-IN" sz="1000" dirty="0" err="1"/>
              <a:t>borderwidth</a:t>
            </a:r>
            <a:r>
              <a:rPr lang="en-IN" sz="1000" dirty="0"/>
              <a:t>=3, relief='</a:t>
            </a:r>
            <a:r>
              <a:rPr lang="en-IN" sz="1000" dirty="0" err="1"/>
              <a:t>ridge',anchor</a:t>
            </a:r>
            <a:r>
              <a:rPr lang="en-IN" sz="1000" dirty="0"/>
              <a:t>='w',</a:t>
            </a:r>
            <a:r>
              <a:rPr lang="en-IN" sz="1000" dirty="0" err="1"/>
              <a:t>bg</a:t>
            </a:r>
            <a:r>
              <a:rPr lang="en-IN" sz="1000" dirty="0"/>
              <a:t>='beige')</a:t>
            </a:r>
          </a:p>
          <a:p>
            <a:r>
              <a:rPr lang="en-IN" sz="1000" dirty="0" err="1"/>
              <a:t>e.grid</a:t>
            </a:r>
            <a:r>
              <a:rPr lang="en-IN" sz="1000" dirty="0"/>
              <a:t>(row=0,column=0)</a:t>
            </a:r>
          </a:p>
          <a:p>
            <a:r>
              <a:rPr lang="en-IN" sz="1000" dirty="0"/>
              <a:t>e=Label(</a:t>
            </a:r>
            <a:r>
              <a:rPr lang="en-IN" sz="1000" dirty="0" err="1"/>
              <a:t>my_w,width</a:t>
            </a:r>
            <a:r>
              <a:rPr lang="en-IN" sz="1000" dirty="0"/>
              <a:t>=10,text='To',</a:t>
            </a:r>
            <a:r>
              <a:rPr lang="en-IN" sz="1000" dirty="0" err="1"/>
              <a:t>borderwidth</a:t>
            </a:r>
            <a:r>
              <a:rPr lang="en-IN" sz="1000" dirty="0"/>
              <a:t>=3, relief='</a:t>
            </a:r>
            <a:r>
              <a:rPr lang="en-IN" sz="1000" dirty="0" err="1"/>
              <a:t>ridge',anchor</a:t>
            </a:r>
            <a:r>
              <a:rPr lang="en-IN" sz="1000" dirty="0"/>
              <a:t>='w',</a:t>
            </a:r>
            <a:r>
              <a:rPr lang="en-IN" sz="1000" dirty="0" err="1"/>
              <a:t>bg</a:t>
            </a:r>
            <a:r>
              <a:rPr lang="en-IN" sz="1000" dirty="0"/>
              <a:t>='beige')</a:t>
            </a:r>
          </a:p>
          <a:p>
            <a:r>
              <a:rPr lang="en-IN" sz="1000" dirty="0" err="1"/>
              <a:t>e.grid</a:t>
            </a:r>
            <a:r>
              <a:rPr lang="en-IN" sz="1000" dirty="0"/>
              <a:t>(row=0,column=1)</a:t>
            </a:r>
          </a:p>
          <a:p>
            <a:r>
              <a:rPr lang="en-IN" sz="1000" dirty="0"/>
              <a:t>e=Label(</a:t>
            </a:r>
            <a:r>
              <a:rPr lang="en-IN" sz="1000" dirty="0" err="1"/>
              <a:t>my_w,width</a:t>
            </a:r>
            <a:r>
              <a:rPr lang="en-IN" sz="1000" dirty="0"/>
              <a:t>=10,text='Amount',</a:t>
            </a:r>
            <a:r>
              <a:rPr lang="en-IN" sz="1000" dirty="0" err="1"/>
              <a:t>borderwidth</a:t>
            </a:r>
            <a:r>
              <a:rPr lang="en-IN" sz="1000" dirty="0"/>
              <a:t>=3, relief='</a:t>
            </a:r>
            <a:r>
              <a:rPr lang="en-IN" sz="1000" dirty="0" err="1"/>
              <a:t>ridge',anchor</a:t>
            </a:r>
            <a:r>
              <a:rPr lang="en-IN" sz="1000" dirty="0"/>
              <a:t>='w',</a:t>
            </a:r>
            <a:r>
              <a:rPr lang="en-IN" sz="1000" dirty="0" err="1"/>
              <a:t>bg</a:t>
            </a:r>
            <a:r>
              <a:rPr lang="en-IN" sz="1000" dirty="0"/>
              <a:t>='beige')</a:t>
            </a:r>
          </a:p>
          <a:p>
            <a:r>
              <a:rPr lang="en-IN" sz="1000" dirty="0" err="1"/>
              <a:t>e.grid</a:t>
            </a:r>
            <a:r>
              <a:rPr lang="en-IN" sz="1000" dirty="0"/>
              <a:t>(row=0,column=2)</a:t>
            </a:r>
          </a:p>
          <a:p>
            <a:r>
              <a:rPr lang="en-IN" sz="1000" dirty="0"/>
              <a:t>e=Label(</a:t>
            </a:r>
            <a:r>
              <a:rPr lang="en-IN" sz="1000" dirty="0" err="1"/>
              <a:t>my_w,width</a:t>
            </a:r>
            <a:r>
              <a:rPr lang="en-IN" sz="1000" dirty="0"/>
              <a:t>=10,text='Result',</a:t>
            </a:r>
            <a:r>
              <a:rPr lang="en-IN" sz="1000" dirty="0" err="1"/>
              <a:t>borderwidth</a:t>
            </a:r>
            <a:r>
              <a:rPr lang="en-IN" sz="1000" dirty="0"/>
              <a:t>=3, relief='</a:t>
            </a:r>
            <a:r>
              <a:rPr lang="en-IN" sz="1000" dirty="0" err="1"/>
              <a:t>ridge',anchor</a:t>
            </a:r>
            <a:r>
              <a:rPr lang="en-IN" sz="1000" dirty="0"/>
              <a:t>='w',</a:t>
            </a:r>
            <a:r>
              <a:rPr lang="en-IN" sz="1000" dirty="0" err="1"/>
              <a:t>bg</a:t>
            </a:r>
            <a:r>
              <a:rPr lang="en-IN" sz="1000" dirty="0"/>
              <a:t>='beige')</a:t>
            </a:r>
          </a:p>
          <a:p>
            <a:r>
              <a:rPr lang="en-IN" sz="1000" dirty="0" err="1"/>
              <a:t>e.grid</a:t>
            </a:r>
            <a:r>
              <a:rPr lang="en-IN" sz="1000" dirty="0"/>
              <a:t>(row=0,column=3)</a:t>
            </a:r>
          </a:p>
          <a:p>
            <a:r>
              <a:rPr lang="en-IN" sz="1000" dirty="0" err="1"/>
              <a:t>i</a:t>
            </a:r>
            <a:r>
              <a:rPr lang="en-IN" sz="1000" dirty="0"/>
              <a:t>=1</a:t>
            </a:r>
          </a:p>
          <a:p>
            <a:r>
              <a:rPr lang="en-IN" sz="1000" dirty="0"/>
              <a:t>for student in </a:t>
            </a:r>
            <a:r>
              <a:rPr lang="en-IN" sz="1000" dirty="0" err="1"/>
              <a:t>my_conn</a:t>
            </a:r>
            <a:r>
              <a:rPr lang="en-IN" sz="1000" dirty="0"/>
              <a:t>: </a:t>
            </a:r>
          </a:p>
          <a:p>
            <a:r>
              <a:rPr lang="en-IN" sz="1000" dirty="0"/>
              <a:t>    for j in range(</a:t>
            </a:r>
            <a:r>
              <a:rPr lang="en-IN" sz="1000" dirty="0" err="1"/>
              <a:t>len</a:t>
            </a:r>
            <a:r>
              <a:rPr lang="en-IN" sz="1000" dirty="0"/>
              <a:t>(student)):</a:t>
            </a:r>
          </a:p>
          <a:p>
            <a:r>
              <a:rPr lang="en-IN" sz="1000" dirty="0"/>
              <a:t>        e=Label(</a:t>
            </a:r>
            <a:r>
              <a:rPr lang="en-IN" sz="1000" dirty="0" err="1"/>
              <a:t>my_w,width</a:t>
            </a:r>
            <a:r>
              <a:rPr lang="en-IN" sz="1000" dirty="0"/>
              <a:t>=10, text=student[j],</a:t>
            </a:r>
            <a:r>
              <a:rPr lang="en-IN" sz="1000" dirty="0" err="1"/>
              <a:t>borderwidth</a:t>
            </a:r>
            <a:r>
              <a:rPr lang="en-IN" sz="1000" dirty="0"/>
              <a:t>=3,relief='ridge', anchor="w") </a:t>
            </a:r>
          </a:p>
          <a:p>
            <a:r>
              <a:rPr lang="en-IN" sz="1000" dirty="0"/>
              <a:t>        </a:t>
            </a:r>
            <a:r>
              <a:rPr lang="en-IN" sz="1000" dirty="0" err="1"/>
              <a:t>e.grid</a:t>
            </a:r>
            <a:r>
              <a:rPr lang="en-IN" sz="1000" dirty="0"/>
              <a:t>(row=</a:t>
            </a:r>
            <a:r>
              <a:rPr lang="en-IN" sz="1000" dirty="0" err="1"/>
              <a:t>i</a:t>
            </a:r>
            <a:r>
              <a:rPr lang="en-IN" sz="1000" dirty="0"/>
              <a:t>, column=j) </a:t>
            </a:r>
          </a:p>
          <a:p>
            <a:r>
              <a:rPr lang="en-IN" sz="1000" dirty="0"/>
              <a:t>    </a:t>
            </a:r>
            <a:r>
              <a:rPr lang="en-IN" sz="1000" dirty="0" err="1"/>
              <a:t>i</a:t>
            </a:r>
            <a:r>
              <a:rPr lang="en-IN" sz="1000" dirty="0"/>
              <a:t>=i+1    </a:t>
            </a:r>
          </a:p>
          <a:p>
            <a:r>
              <a:rPr lang="en-IN" sz="1000" dirty="0"/>
              <a:t> </a:t>
            </a:r>
          </a:p>
          <a:p>
            <a:endParaRPr lang="en-IN" sz="1000" dirty="0"/>
          </a:p>
          <a:p>
            <a:endParaRPr lang="en-IN" sz="1000" dirty="0"/>
          </a:p>
          <a:p>
            <a:endParaRPr lang="en-IN" sz="1000" dirty="0"/>
          </a:p>
        </p:txBody>
      </p:sp>
    </p:spTree>
    <p:extLst>
      <p:ext uri="{BB962C8B-B14F-4D97-AF65-F5344CB8AC3E}">
        <p14:creationId xmlns:p14="http://schemas.microsoft.com/office/powerpoint/2010/main" val="163475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96686" y="551544"/>
            <a:ext cx="3171825" cy="580571"/>
          </a:xfrm>
        </p:spPr>
        <p:txBody>
          <a:bodyPr/>
          <a:lstStyle/>
          <a:p>
            <a:r>
              <a:rPr lang="en-US" dirty="0"/>
              <a:t>CONTENTS:-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96686" y="1407885"/>
            <a:ext cx="3808638" cy="5138058"/>
          </a:xfrm>
        </p:spPr>
        <p:txBody>
          <a:bodyPr>
            <a:noAutofit/>
          </a:bodyPr>
          <a:lstStyle/>
          <a:p>
            <a:pPr marL="342900" indent="-342900">
              <a:lnSpc>
                <a:spcPct val="100000"/>
              </a:lnSpc>
              <a:buFont typeface="Wingdings" panose="05000000000000000000" pitchFamily="2" charset="2"/>
              <a:buChar char="q"/>
            </a:pPr>
            <a:r>
              <a:rPr lang="en-US" dirty="0"/>
              <a:t>Introduction​</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Project Details</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​Features</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Flow Chart</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GUI Design</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Database Design</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Base Code And Output</a:t>
            </a:r>
          </a:p>
          <a:p>
            <a:pPr marL="342900" indent="-342900">
              <a:lnSpc>
                <a:spcPct val="100000"/>
              </a:lnSpc>
              <a:buFont typeface="Wingdings" panose="05000000000000000000" pitchFamily="2" charset="2"/>
              <a:buChar char="q"/>
            </a:pPr>
            <a:endParaRPr lang="en-US" dirty="0"/>
          </a:p>
          <a:p>
            <a:pPr marL="342900" indent="-342900">
              <a:lnSpc>
                <a:spcPct val="100000"/>
              </a:lnSpc>
              <a:buFont typeface="Wingdings" panose="05000000000000000000" pitchFamily="2" charset="2"/>
              <a:buChar char="q"/>
            </a:pPr>
            <a:r>
              <a:rPr lang="en-US" dirty="0"/>
              <a:t>Conclusion</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pPr algn="ctr"/>
            <a:r>
              <a:rPr lang="en-US" dirty="0"/>
              <a:t>results</a:t>
            </a:r>
          </a:p>
        </p:txBody>
      </p:sp>
    </p:spTree>
    <p:extLst>
      <p:ext uri="{BB962C8B-B14F-4D97-AF65-F5344CB8AC3E}">
        <p14:creationId xmlns:p14="http://schemas.microsoft.com/office/powerpoint/2010/main" val="707789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a:extLst>
              <a:ext uri="{FF2B5EF4-FFF2-40B4-BE49-F238E27FC236}">
                <a16:creationId xmlns:a16="http://schemas.microsoft.com/office/drawing/2014/main" id="{83BA8D60-B786-9DC1-14FD-BA0FEA6A87FE}"/>
              </a:ext>
            </a:extLst>
          </p:cNvPr>
          <p:cNvSpPr>
            <a:spLocks noGrp="1"/>
          </p:cNvSpPr>
          <p:nvPr>
            <p:ph sz="half" idx="2"/>
          </p:nvPr>
        </p:nvSpPr>
        <p:spPr>
          <a:xfrm>
            <a:off x="1134907" y="548640"/>
            <a:ext cx="9810750" cy="5501003"/>
          </a:xfrm>
        </p:spPr>
        <p:txBody>
          <a:bodyPr/>
          <a:lstStyle/>
          <a:p>
            <a:r>
              <a:rPr lang="en-IN" dirty="0" err="1"/>
              <a:t>ddddd</a:t>
            </a:r>
            <a:endParaRPr lang="en-IN" dirty="0"/>
          </a:p>
        </p:txBody>
      </p:sp>
      <p:pic>
        <p:nvPicPr>
          <p:cNvPr id="35" name="Picture 34">
            <a:extLst>
              <a:ext uri="{FF2B5EF4-FFF2-40B4-BE49-F238E27FC236}">
                <a16:creationId xmlns:a16="http://schemas.microsoft.com/office/drawing/2014/main" id="{B456C957-7995-EDF8-5C30-A9CFDCCC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0" y="548640"/>
            <a:ext cx="4889663" cy="3700748"/>
          </a:xfrm>
          <a:prstGeom prst="rect">
            <a:avLst/>
          </a:prstGeom>
          <a:ln>
            <a:solidFill>
              <a:schemeClr val="tx1"/>
            </a:solidFill>
          </a:ln>
        </p:spPr>
      </p:pic>
      <p:pic>
        <p:nvPicPr>
          <p:cNvPr id="36" name="Picture 35">
            <a:extLst>
              <a:ext uri="{FF2B5EF4-FFF2-40B4-BE49-F238E27FC236}">
                <a16:creationId xmlns:a16="http://schemas.microsoft.com/office/drawing/2014/main" id="{C29E1FF2-C06C-634D-AC43-75C7B2451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323" y="2640330"/>
            <a:ext cx="4921087" cy="3568047"/>
          </a:xfrm>
          <a:prstGeom prst="rect">
            <a:avLst/>
          </a:prstGeom>
          <a:ln>
            <a:solidFill>
              <a:schemeClr val="tx1"/>
            </a:solidFill>
          </a:ln>
        </p:spPr>
      </p:pic>
      <p:sp>
        <p:nvSpPr>
          <p:cNvPr id="39" name="TextBox 38">
            <a:extLst>
              <a:ext uri="{FF2B5EF4-FFF2-40B4-BE49-F238E27FC236}">
                <a16:creationId xmlns:a16="http://schemas.microsoft.com/office/drawing/2014/main" id="{C8C916D5-CE8B-FB74-D849-24B289D05107}"/>
              </a:ext>
            </a:extLst>
          </p:cNvPr>
          <p:cNvSpPr txBox="1"/>
          <p:nvPr/>
        </p:nvSpPr>
        <p:spPr>
          <a:xfrm>
            <a:off x="1246343" y="5128897"/>
            <a:ext cx="339423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SUCCESSFUL LOGIN PAGE</a:t>
            </a:r>
          </a:p>
        </p:txBody>
      </p:sp>
      <p:sp>
        <p:nvSpPr>
          <p:cNvPr id="40" name="TextBox 39">
            <a:extLst>
              <a:ext uri="{FF2B5EF4-FFF2-40B4-BE49-F238E27FC236}">
                <a16:creationId xmlns:a16="http://schemas.microsoft.com/office/drawing/2014/main" id="{6E805F2F-3B0C-0DB0-C56A-D69C535B291D}"/>
              </a:ext>
            </a:extLst>
          </p:cNvPr>
          <p:cNvSpPr txBox="1"/>
          <p:nvPr/>
        </p:nvSpPr>
        <p:spPr>
          <a:xfrm>
            <a:off x="7467600" y="960757"/>
            <a:ext cx="187452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373219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8F41E-B337-83FF-F88C-A9B301672AC9}"/>
              </a:ext>
            </a:extLst>
          </p:cNvPr>
          <p:cNvSpPr>
            <a:spLocks noGrp="1"/>
          </p:cNvSpPr>
          <p:nvPr>
            <p:ph type="body" idx="1"/>
          </p:nvPr>
        </p:nvSpPr>
        <p:spPr>
          <a:xfrm>
            <a:off x="7429500" y="1317317"/>
            <a:ext cx="4263390" cy="823912"/>
          </a:xfrm>
        </p:spPr>
        <p:txBody>
          <a:bodyPr/>
          <a:lstStyle/>
          <a:p>
            <a:r>
              <a:rPr lang="en-US" sz="1800" b="1" dirty="0">
                <a:effectLst/>
                <a:latin typeface="Times New Roman" panose="02020603050405020304" pitchFamily="18" charset="0"/>
                <a:ea typeface="Times New Roman" panose="02020603050405020304" pitchFamily="18" charset="0"/>
              </a:rPr>
              <a:t>CURRENCY CONVERTER PAGE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C868A16A-F5DC-BD89-DBA3-58D39A7E7B9F}"/>
              </a:ext>
            </a:extLst>
          </p:cNvPr>
          <p:cNvSpPr>
            <a:spLocks noGrp="1"/>
          </p:cNvSpPr>
          <p:nvPr>
            <p:ph sz="half" idx="2"/>
          </p:nvPr>
        </p:nvSpPr>
        <p:spPr>
          <a:xfrm>
            <a:off x="1950720" y="575273"/>
            <a:ext cx="4472940" cy="3162337"/>
          </a:xfrm>
        </p:spPr>
        <p:txBody>
          <a:bodyPr/>
          <a:lstStyle/>
          <a:p>
            <a:endParaRPr lang="en-IN" dirty="0"/>
          </a:p>
        </p:txBody>
      </p:sp>
      <p:sp>
        <p:nvSpPr>
          <p:cNvPr id="5" name="Text Placeholder 4">
            <a:extLst>
              <a:ext uri="{FF2B5EF4-FFF2-40B4-BE49-F238E27FC236}">
                <a16:creationId xmlns:a16="http://schemas.microsoft.com/office/drawing/2014/main" id="{80141C30-EFB1-CDCA-8C54-BDC57867BF4B}"/>
              </a:ext>
            </a:extLst>
          </p:cNvPr>
          <p:cNvSpPr>
            <a:spLocks noGrp="1"/>
          </p:cNvSpPr>
          <p:nvPr>
            <p:ph type="body" sz="quarter" idx="3"/>
          </p:nvPr>
        </p:nvSpPr>
        <p:spPr>
          <a:xfrm>
            <a:off x="1530688" y="4541538"/>
            <a:ext cx="4551006" cy="823912"/>
          </a:xfrm>
        </p:spPr>
        <p:txBody>
          <a:bodyPr/>
          <a:lstStyle/>
          <a:p>
            <a:r>
              <a:rPr lang="en-US" sz="1800" b="1" dirty="0">
                <a:effectLst/>
                <a:latin typeface="Times New Roman" panose="02020603050405020304" pitchFamily="18" charset="0"/>
                <a:ea typeface="Times New Roman" panose="02020603050405020304" pitchFamily="18" charset="0"/>
              </a:rPr>
              <a:t>CURRENCY TO BE CONVERTED</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5F980731-55E9-657C-B61F-436BD66455EA}"/>
              </a:ext>
            </a:extLst>
          </p:cNvPr>
          <p:cNvSpPr>
            <a:spLocks noGrp="1"/>
          </p:cNvSpPr>
          <p:nvPr>
            <p:ph sz="quarter" idx="4"/>
          </p:nvPr>
        </p:nvSpPr>
        <p:spPr>
          <a:xfrm>
            <a:off x="6880861" y="2960370"/>
            <a:ext cx="4472940" cy="3162337"/>
          </a:xfrm>
        </p:spPr>
        <p:txBody>
          <a:bodyPr/>
          <a:lstStyle/>
          <a:p>
            <a:endParaRPr lang="en-IN" dirty="0"/>
          </a:p>
        </p:txBody>
      </p:sp>
      <p:pic>
        <p:nvPicPr>
          <p:cNvPr id="10" name="Picture 9">
            <a:extLst>
              <a:ext uri="{FF2B5EF4-FFF2-40B4-BE49-F238E27FC236}">
                <a16:creationId xmlns:a16="http://schemas.microsoft.com/office/drawing/2014/main" id="{751A6C56-F9B8-DD58-B765-B3BA91A45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80" y="544849"/>
            <a:ext cx="4551007" cy="3192761"/>
          </a:xfrm>
          <a:prstGeom prst="rect">
            <a:avLst/>
          </a:prstGeom>
        </p:spPr>
      </p:pic>
      <p:pic>
        <p:nvPicPr>
          <p:cNvPr id="13" name="Picture 12">
            <a:extLst>
              <a:ext uri="{FF2B5EF4-FFF2-40B4-BE49-F238E27FC236}">
                <a16:creationId xmlns:a16="http://schemas.microsoft.com/office/drawing/2014/main" id="{66871FD0-1755-4C95-B78E-423DB44E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34" y="2960369"/>
            <a:ext cx="4459566" cy="3162338"/>
          </a:xfrm>
          <a:prstGeom prst="rect">
            <a:avLst/>
          </a:prstGeom>
        </p:spPr>
      </p:pic>
    </p:spTree>
    <p:extLst>
      <p:ext uri="{BB962C8B-B14F-4D97-AF65-F5344CB8AC3E}">
        <p14:creationId xmlns:p14="http://schemas.microsoft.com/office/powerpoint/2010/main" val="4066081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F3F0D8-67E6-C0D2-7B06-004C8F45A786}"/>
              </a:ext>
            </a:extLst>
          </p:cNvPr>
          <p:cNvSpPr>
            <a:spLocks noGrp="1"/>
          </p:cNvSpPr>
          <p:nvPr>
            <p:ph type="body" idx="1"/>
          </p:nvPr>
        </p:nvSpPr>
        <p:spPr>
          <a:xfrm>
            <a:off x="4133850" y="201060"/>
            <a:ext cx="4484370" cy="1136249"/>
          </a:xfrm>
        </p:spPr>
        <p:txBody>
          <a:bodyPr/>
          <a:lstStyle/>
          <a:p>
            <a:pPr algn="ctr"/>
            <a:r>
              <a:rPr lang="en-US" sz="2200" b="1" dirty="0">
                <a:effectLst/>
                <a:latin typeface="Times New Roman" panose="02020603050405020304" pitchFamily="18" charset="0"/>
                <a:ea typeface="Times New Roman" panose="02020603050405020304" pitchFamily="18" charset="0"/>
              </a:rPr>
              <a:t>CURRENCY CONVERTED!</a:t>
            </a:r>
            <a:endParaRPr lang="en-IN" sz="2200" dirty="0">
              <a:effectLst/>
              <a:latin typeface="Times New Roman" panose="02020603050405020304" pitchFamily="18" charset="0"/>
              <a:ea typeface="Times New Roman" panose="02020603050405020304" pitchFamily="18" charset="0"/>
            </a:endParaRPr>
          </a:p>
          <a:p>
            <a:endParaRPr lang="en-IN" sz="2200" dirty="0"/>
          </a:p>
        </p:txBody>
      </p:sp>
      <p:sp>
        <p:nvSpPr>
          <p:cNvPr id="4" name="Content Placeholder 3">
            <a:extLst>
              <a:ext uri="{FF2B5EF4-FFF2-40B4-BE49-F238E27FC236}">
                <a16:creationId xmlns:a16="http://schemas.microsoft.com/office/drawing/2014/main" id="{8F884848-6B89-2BB4-F44C-A988FDDFAE03}"/>
              </a:ext>
            </a:extLst>
          </p:cNvPr>
          <p:cNvSpPr>
            <a:spLocks noGrp="1"/>
          </p:cNvSpPr>
          <p:nvPr>
            <p:ph sz="half" idx="2"/>
          </p:nvPr>
        </p:nvSpPr>
        <p:spPr>
          <a:xfrm>
            <a:off x="2125980" y="1474470"/>
            <a:ext cx="9726930" cy="5029200"/>
          </a:xfrm>
        </p:spPr>
        <p:txBody>
          <a:bodyPr/>
          <a:lstStyle/>
          <a:p>
            <a:endParaRPr lang="en-IN" dirty="0"/>
          </a:p>
        </p:txBody>
      </p:sp>
      <p:pic>
        <p:nvPicPr>
          <p:cNvPr id="10" name="Picture 9">
            <a:extLst>
              <a:ext uri="{FF2B5EF4-FFF2-40B4-BE49-F238E27FC236}">
                <a16:creationId xmlns:a16="http://schemas.microsoft.com/office/drawing/2014/main" id="{0C2C025F-3E31-BAF3-8F46-AD9489D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980" y="1474470"/>
            <a:ext cx="972693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975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D8EC-3E86-3C3F-2CE6-CB5F5C9BA047}"/>
              </a:ext>
            </a:extLst>
          </p:cNvPr>
          <p:cNvSpPr>
            <a:spLocks noGrp="1"/>
          </p:cNvSpPr>
          <p:nvPr>
            <p:ph type="title"/>
          </p:nvPr>
        </p:nvSpPr>
        <p:spPr>
          <a:xfrm>
            <a:off x="697230" y="136525"/>
            <a:ext cx="4926329" cy="915035"/>
          </a:xfrm>
        </p:spPr>
        <p:txBody>
          <a:bodyPr/>
          <a:lstStyle/>
          <a:p>
            <a:r>
              <a:rPr lang="en-IN" dirty="0"/>
              <a:t>CONCLUSION:-</a:t>
            </a:r>
          </a:p>
        </p:txBody>
      </p:sp>
      <p:sp>
        <p:nvSpPr>
          <p:cNvPr id="3" name="Content Placeholder 2">
            <a:extLst>
              <a:ext uri="{FF2B5EF4-FFF2-40B4-BE49-F238E27FC236}">
                <a16:creationId xmlns:a16="http://schemas.microsoft.com/office/drawing/2014/main" id="{3B9ED703-B6CE-9096-CC3A-1E3A72CD5C5E}"/>
              </a:ext>
            </a:extLst>
          </p:cNvPr>
          <p:cNvSpPr>
            <a:spLocks noGrp="1"/>
          </p:cNvSpPr>
          <p:nvPr>
            <p:ph idx="1"/>
          </p:nvPr>
        </p:nvSpPr>
        <p:spPr>
          <a:xfrm>
            <a:off x="697231" y="1319847"/>
            <a:ext cx="4926328" cy="4829493"/>
          </a:xfrm>
        </p:spPr>
        <p:txBody>
          <a:bodyPr/>
          <a:lstStyle/>
          <a:p>
            <a:r>
              <a:rPr lang="en-US" dirty="0"/>
              <a:t>        In conclusion, a thorough review of the literature and an awareness of user demands in the global financial scene served as the inspiration for the Currency Converter Application, a deliberate attempt to overcome the inherent difficulties in currency conversion. The project seeks to deliver a dependable, effective, and user-friendly solution for offline and real-time currency conversions by combining best practices from previous research. The need for a flexible tool that not only satisfies present needs but also develops with the help of the developer community is what inspired the creation of the Currency Converter Application. The Currency Converter Application hopes to be a useful tool for people and companies negotiating the challenges of global finance through its open-source design and commitment to accepted standards.</a:t>
            </a:r>
            <a:endParaRPr lang="en-IN" dirty="0"/>
          </a:p>
        </p:txBody>
      </p:sp>
    </p:spTree>
    <p:extLst>
      <p:ext uri="{BB962C8B-B14F-4D97-AF65-F5344CB8AC3E}">
        <p14:creationId xmlns:p14="http://schemas.microsoft.com/office/powerpoint/2010/main" val="174839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2469515"/>
            <a:ext cx="5433204" cy="3816985"/>
          </a:xfrm>
        </p:spPr>
        <p:txBody>
          <a:bodyPr vert="horz" lIns="91440" tIns="45720" rIns="91440" bIns="45720" rtlCol="0" anchor="t">
            <a:normAutofit/>
          </a:bodyPr>
          <a:lstStyle/>
          <a:p>
            <a:pPr marL="342900" lvl="0" indent="-342900">
              <a:lnSpc>
                <a:spcPct val="150000"/>
              </a:lnSpc>
              <a:buFont typeface="+mj-lt"/>
              <a:buAutoNum type="arabicPeriod"/>
              <a:tabLst>
                <a:tab pos="1722120" algn="l"/>
              </a:tabLst>
            </a:pPr>
            <a:r>
              <a:rPr lang="en-US" sz="1800" u="sng" cap="none" dirty="0">
                <a:solidFill>
                  <a:srgbClr val="0000FF"/>
                </a:solidFill>
                <a:effectLst/>
                <a:latin typeface="Times New Roman" panose="02020603050405020304" pitchFamily="18" charset="0"/>
                <a:ea typeface="Times New Roman" panose="02020603050405020304" pitchFamily="18" charset="0"/>
                <a:hlinkClick r:id="rId2"/>
              </a:rPr>
              <a:t>https://www.geeksforgeeks.org</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722120" algn="l"/>
              </a:tabLst>
            </a:pPr>
            <a:r>
              <a:rPr lang="en-US" sz="1800" u="sng" cap="none" dirty="0">
                <a:solidFill>
                  <a:srgbClr val="0000FF"/>
                </a:solidFill>
                <a:effectLst/>
                <a:latin typeface="Times New Roman" panose="02020603050405020304" pitchFamily="18" charset="0"/>
                <a:ea typeface="Times New Roman" panose="02020603050405020304" pitchFamily="18" charset="0"/>
                <a:hlinkClick r:id="rId3"/>
              </a:rPr>
              <a:t>https://www.w3schools.in</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722120" algn="l"/>
              </a:tabLst>
            </a:pPr>
            <a:r>
              <a:rPr lang="en-US" sz="1800" u="sng" cap="none" dirty="0">
                <a:solidFill>
                  <a:srgbClr val="0000FF"/>
                </a:solidFill>
                <a:effectLst/>
                <a:latin typeface="Times New Roman" panose="02020603050405020304" pitchFamily="18" charset="0"/>
                <a:ea typeface="Times New Roman" panose="02020603050405020304" pitchFamily="18" charset="0"/>
                <a:hlinkClick r:id="rId4"/>
              </a:rPr>
              <a:t>https://wiingy.com</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722120" algn="l"/>
              </a:tabLst>
            </a:pPr>
            <a:r>
              <a:rPr lang="en-US" sz="1800" u="sng" cap="none" dirty="0">
                <a:solidFill>
                  <a:srgbClr val="0000FF"/>
                </a:solidFill>
                <a:effectLst/>
                <a:latin typeface="Times New Roman" panose="02020603050405020304" pitchFamily="18" charset="0"/>
                <a:ea typeface="Times New Roman" panose="02020603050405020304" pitchFamily="18" charset="0"/>
                <a:hlinkClick r:id="rId5"/>
              </a:rPr>
              <a:t>https://www.learningmilestone.com</a:t>
            </a:r>
            <a:endParaRPr lang="en-IN" sz="1800" cap="none"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722120" algn="l"/>
              </a:tabLst>
            </a:pPr>
            <a:r>
              <a:rPr lang="en-US" sz="1800" u="sng" cap="none" dirty="0">
                <a:solidFill>
                  <a:srgbClr val="0000FF"/>
                </a:solidFill>
                <a:effectLst/>
                <a:latin typeface="Times New Roman" panose="02020603050405020304" pitchFamily="18" charset="0"/>
                <a:ea typeface="Times New Roman" panose="02020603050405020304" pitchFamily="18" charset="0"/>
                <a:hlinkClick r:id="rId6"/>
              </a:rPr>
              <a:t>https://medium.com</a:t>
            </a:r>
            <a:endParaRPr lang="en-IN" sz="1800" cap="none"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44941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79570" y="377190"/>
            <a:ext cx="4179570" cy="1524735"/>
          </a:xfrm>
        </p:spPr>
        <p:txBody>
          <a:bodyPr/>
          <a:lstStyle/>
          <a:p>
            <a:r>
              <a:rPr lang="en-US" sz="3600" dirty="0">
                <a:sym typeface="Wingdings" panose="05000000000000000000" pitchFamily="2" charset="2"/>
              </a:rPr>
              <a:t> </a:t>
            </a:r>
            <a:r>
              <a:rPr lang="en-US" sz="3600" dirty="0"/>
              <a:t>THANK YOU </a:t>
            </a:r>
            <a:r>
              <a:rPr lang="en-US" sz="3600" dirty="0">
                <a:sym typeface="Wingdings" panose="05000000000000000000" pitchFamily="2" charset="2"/>
              </a:rPr>
              <a:t></a:t>
            </a:r>
            <a:endParaRPr lang="en-US" sz="3600" dirty="0"/>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2548890"/>
            <a:ext cx="5322570" cy="3931920"/>
          </a:xfrm>
        </p:spPr>
        <p:txBody>
          <a:bodyPr>
            <a:normAutofit fontScale="92500" lnSpcReduction="10000"/>
          </a:bodyPr>
          <a:lstStyle/>
          <a:p>
            <a:pPr marL="285750" indent="-285750">
              <a:buFont typeface="Wingdings" panose="05000000000000000000" pitchFamily="2" charset="2"/>
              <a:buChar char="v"/>
            </a:pPr>
            <a:r>
              <a:rPr lang="en-US" sz="1800" dirty="0"/>
              <a:t>PARVATHY V NAIR</a:t>
            </a:r>
          </a:p>
          <a:p>
            <a:r>
              <a:rPr lang="en-US" sz="1800" dirty="0"/>
              <a:t>     (RA2211003010295)</a:t>
            </a:r>
          </a:p>
          <a:p>
            <a:endParaRPr lang="en-US" sz="1800" dirty="0"/>
          </a:p>
          <a:p>
            <a:pPr marL="285750" indent="-285750">
              <a:buFont typeface="Wingdings" panose="05000000000000000000" pitchFamily="2" charset="2"/>
              <a:buChar char="v"/>
            </a:pPr>
            <a:r>
              <a:rPr lang="en-US" sz="1800" dirty="0"/>
              <a:t>ANYESHA BISWAS</a:t>
            </a:r>
          </a:p>
          <a:p>
            <a:r>
              <a:rPr lang="en-US" sz="1800" dirty="0"/>
              <a:t>    (RA2211003010298)</a:t>
            </a:r>
          </a:p>
          <a:p>
            <a:endParaRPr lang="en-US" sz="1800" dirty="0"/>
          </a:p>
          <a:p>
            <a:pPr marL="285750" indent="-285750">
              <a:buFont typeface="Wingdings" panose="05000000000000000000" pitchFamily="2" charset="2"/>
              <a:buChar char="v"/>
            </a:pPr>
            <a:r>
              <a:rPr lang="en-US" sz="1800" dirty="0"/>
              <a:t>ACHANTA BHAVYA SREE</a:t>
            </a:r>
          </a:p>
          <a:p>
            <a:r>
              <a:rPr lang="en-US" sz="1800" dirty="0"/>
              <a:t>    (RA2211003010316)</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25714" y="1671639"/>
            <a:ext cx="5748111" cy="2044018"/>
          </a:xfrm>
        </p:spPr>
        <p:txBody>
          <a:bodyPr>
            <a:normAutofit/>
          </a:bodyPr>
          <a:lstStyle/>
          <a:p>
            <a:r>
              <a:rPr lang="en-US" sz="5400" b="1" dirty="0"/>
              <a:t>INTRODUCTION</a:t>
            </a:r>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BCEA-417F-2E17-8C37-2C6C09647150}"/>
              </a:ext>
            </a:extLst>
          </p:cNvPr>
          <p:cNvSpPr>
            <a:spLocks noGrp="1"/>
          </p:cNvSpPr>
          <p:nvPr>
            <p:ph type="title"/>
          </p:nvPr>
        </p:nvSpPr>
        <p:spPr>
          <a:xfrm>
            <a:off x="345947" y="136525"/>
            <a:ext cx="5386615" cy="792389"/>
          </a:xfrm>
        </p:spPr>
        <p:txBody>
          <a:bodyPr/>
          <a:lstStyle/>
          <a:p>
            <a:r>
              <a:rPr lang="en-IN" b="1" dirty="0"/>
              <a:t>MOTIVATION:-</a:t>
            </a:r>
          </a:p>
        </p:txBody>
      </p:sp>
      <p:sp>
        <p:nvSpPr>
          <p:cNvPr id="3" name="Content Placeholder 2">
            <a:extLst>
              <a:ext uri="{FF2B5EF4-FFF2-40B4-BE49-F238E27FC236}">
                <a16:creationId xmlns:a16="http://schemas.microsoft.com/office/drawing/2014/main" id="{A80B43DE-B727-F591-6F97-BD40888F9423}"/>
              </a:ext>
            </a:extLst>
          </p:cNvPr>
          <p:cNvSpPr>
            <a:spLocks noGrp="1"/>
          </p:cNvSpPr>
          <p:nvPr>
            <p:ph idx="1"/>
          </p:nvPr>
        </p:nvSpPr>
        <p:spPr>
          <a:xfrm>
            <a:off x="345947" y="1378857"/>
            <a:ext cx="4661482" cy="5152572"/>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rPr>
              <a:t>The idea for the Currency Converter Application was inspired by the realization that, in our increasingly linked world, there is a worldwide need for a trustworthy and user-friendly currency converter. Real-time and precise currency translations are necessary for international transactions, yet many of the current solutions are inaccessible or lack essential functionality. The goal of the Currency Converter Application is to make this process simpler by providing a flexible tool that allows for user customization, historical tracking, and real-time conversions. The open-source aspect of the project demonstrates a dedication to teamwork in development, welcoming contributions to provide a strong and flexible solution that enables people and companies to successfully navigate the complexity of global banking.</a:t>
            </a:r>
            <a:endParaRPr lang="en-IN" dirty="0"/>
          </a:p>
        </p:txBody>
      </p:sp>
      <p:sp>
        <p:nvSpPr>
          <p:cNvPr id="6" name="Slide Number Placeholder 5">
            <a:extLst>
              <a:ext uri="{FF2B5EF4-FFF2-40B4-BE49-F238E27FC236}">
                <a16:creationId xmlns:a16="http://schemas.microsoft.com/office/drawing/2014/main" id="{65D3BB18-F828-175F-004F-C282A384363D}"/>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202901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OBJECTIVE:-</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1999071"/>
            <a:ext cx="5312229" cy="4067899"/>
          </a:xfrm>
        </p:spPr>
        <p:txBody>
          <a:bodyPr>
            <a:normAutofit/>
          </a:bodyPr>
          <a:lstStyle/>
          <a:p>
            <a:pPr>
              <a:lnSpc>
                <a:spcPct val="150000"/>
              </a:lnSpc>
            </a:pPr>
            <a:r>
              <a:rPr lang="en-US" dirty="0"/>
              <a:t>The main goal of the Currency Converter Application is to utilize Python to develop an intuitive and effective currency converter application. Through integration with other APIs to retrieve the most recent exchange rates, the program seeks to deliver precise and real-time currency conversions. In order to serve a variety of user demands in the global financial scene, it aims to offer a wide range of currencies. To improve user experience and usability, the Currency Converter Application also seeks to include features like historical exchange rate tracking and adjustable settings. Being an open-source project, the goal is to promote cooperation by enabling developers to add features and expand the application's functionality to satisfy changing customer needs.</a:t>
            </a:r>
          </a:p>
        </p:txBody>
      </p:sp>
    </p:spTree>
    <p:extLst>
      <p:ext uri="{BB962C8B-B14F-4D97-AF65-F5344CB8AC3E}">
        <p14:creationId xmlns:p14="http://schemas.microsoft.com/office/powerpoint/2010/main" val="147210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BD79-B6C8-D4F7-E834-1959525D1BDD}"/>
              </a:ext>
            </a:extLst>
          </p:cNvPr>
          <p:cNvSpPr>
            <a:spLocks noGrp="1"/>
          </p:cNvSpPr>
          <p:nvPr>
            <p:ph type="title"/>
          </p:nvPr>
        </p:nvSpPr>
        <p:spPr>
          <a:xfrm>
            <a:off x="816879" y="386851"/>
            <a:ext cx="3688444" cy="750298"/>
          </a:xfrm>
        </p:spPr>
        <p:txBody>
          <a:bodyPr>
            <a:normAutofit/>
          </a:bodyPr>
          <a:lstStyle/>
          <a:p>
            <a:r>
              <a:rPr lang="en-US" sz="2000" b="1" dirty="0">
                <a:effectLst/>
                <a:latin typeface="Times New Roman" panose="02020603050405020304" pitchFamily="18" charset="0"/>
                <a:ea typeface="Times New Roman" panose="02020603050405020304" pitchFamily="18" charset="0"/>
              </a:rPr>
              <a:t>Problem Statement:-</a:t>
            </a:r>
            <a:endParaRPr lang="en-IN" sz="3200" dirty="0"/>
          </a:p>
        </p:txBody>
      </p:sp>
      <p:sp>
        <p:nvSpPr>
          <p:cNvPr id="3" name="Content Placeholder 2">
            <a:extLst>
              <a:ext uri="{FF2B5EF4-FFF2-40B4-BE49-F238E27FC236}">
                <a16:creationId xmlns:a16="http://schemas.microsoft.com/office/drawing/2014/main" id="{587F42DC-A347-F223-CFAB-1CDF140349B1}"/>
              </a:ext>
            </a:extLst>
          </p:cNvPr>
          <p:cNvSpPr>
            <a:spLocks noGrp="1"/>
          </p:cNvSpPr>
          <p:nvPr>
            <p:ph idx="1"/>
          </p:nvPr>
        </p:nvSpPr>
        <p:spPr>
          <a:xfrm>
            <a:off x="816881" y="1465943"/>
            <a:ext cx="3688443" cy="4630057"/>
          </a:xfrm>
        </p:spPr>
        <p:txBody>
          <a:bodyPr>
            <a:normAutofit lnSpcReduction="10000"/>
          </a:bodyPr>
          <a:lstStyle/>
          <a:p>
            <a:r>
              <a:rPr lang="en-US" dirty="0"/>
              <a:t>Accurate and user-friendly currency conversion tools are frequently difficult to come by for people and organizations in a world of varied financial landscapes and worldwide transactions. Current systems might not offer user customization choices, extensive currency support, or real-time data. It is obvious that there is a need for a dependable, Python-based currency converter that supports a large number of currencies, smoothly interfaces with other APIs to acquire the most recent exchange rates, and provides user-friendly features like historical rate tracking and customization. In order to simplify and improve the currency conversion experience for users across a range of scenarios and requirements, the Currency Converter Application attempts to solve these issues.</a:t>
            </a:r>
            <a:endParaRPr lang="en-IN" dirty="0"/>
          </a:p>
        </p:txBody>
      </p:sp>
    </p:spTree>
    <p:extLst>
      <p:ext uri="{BB962C8B-B14F-4D97-AF65-F5344CB8AC3E}">
        <p14:creationId xmlns:p14="http://schemas.microsoft.com/office/powerpoint/2010/main" val="278176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EC96-8FF4-5F72-EEA6-E7CBEDC15B61}"/>
              </a:ext>
            </a:extLst>
          </p:cNvPr>
          <p:cNvSpPr>
            <a:spLocks noGrp="1"/>
          </p:cNvSpPr>
          <p:nvPr>
            <p:ph type="title"/>
          </p:nvPr>
        </p:nvSpPr>
        <p:spPr>
          <a:xfrm>
            <a:off x="5804055" y="702828"/>
            <a:ext cx="5431971" cy="846301"/>
          </a:xfrm>
        </p:spPr>
        <p:txBody>
          <a:bodyPr>
            <a:normAutofit/>
          </a:bodyPr>
          <a:lstStyle/>
          <a:p>
            <a:r>
              <a:rPr lang="en-US" b="1" dirty="0">
                <a:effectLst/>
                <a:latin typeface="Times New Roman" panose="02020603050405020304" pitchFamily="18" charset="0"/>
                <a:ea typeface="Times New Roman" panose="02020603050405020304" pitchFamily="18" charset="0"/>
              </a:rPr>
              <a:t>Challenges:-</a:t>
            </a:r>
            <a:endParaRPr lang="en-IN" dirty="0"/>
          </a:p>
        </p:txBody>
      </p:sp>
      <p:sp>
        <p:nvSpPr>
          <p:cNvPr id="8" name="Text Placeholder 7">
            <a:extLst>
              <a:ext uri="{FF2B5EF4-FFF2-40B4-BE49-F238E27FC236}">
                <a16:creationId xmlns:a16="http://schemas.microsoft.com/office/drawing/2014/main" id="{73FD04D4-627E-FFC5-A35C-35E15E54528C}"/>
              </a:ext>
            </a:extLst>
          </p:cNvPr>
          <p:cNvSpPr>
            <a:spLocks noGrp="1"/>
          </p:cNvSpPr>
          <p:nvPr>
            <p:ph type="body" sz="quarter" idx="26"/>
          </p:nvPr>
        </p:nvSpPr>
        <p:spPr>
          <a:xfrm>
            <a:off x="5921828" y="1549129"/>
            <a:ext cx="5314197" cy="4488814"/>
          </a:xfrm>
        </p:spPr>
        <p:txBody>
          <a:bodyPr/>
          <a:lstStyle/>
          <a:p>
            <a:r>
              <a:rPr lang="en-US" dirty="0"/>
              <a:t>There are a number of difficulties in creating a currency converter application. First, integrating external APIs effectively is necessary to ensure accuracy in real-time, which might complicate managing data changes and server replies. Maintaining a wide variety of currencies requires careful upkeep to stay up with the always changing global economy. Ensuring a smooth user experience through data storage and retrieval is a difficulty when implementing historical exchange rate tracking. In addition, careful design considerations for accessibility across a range of user backgrounds are necessary to create an interface that is truly user-friendly. Accuracy is compromised while syncing data because of the offline functionality. Managing a variety of code styles and maintaining version compatibility can be difficult when fostering collaborative contributions and upholding an open-source community. Delivering a dependable and adaptable Python currency converter program requires overcoming these obstacles.</a:t>
            </a:r>
            <a:endParaRPr lang="en-IN" dirty="0"/>
          </a:p>
        </p:txBody>
      </p:sp>
    </p:spTree>
    <p:extLst>
      <p:ext uri="{BB962C8B-B14F-4D97-AF65-F5344CB8AC3E}">
        <p14:creationId xmlns:p14="http://schemas.microsoft.com/office/powerpoint/2010/main" val="187614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83556" y="30735"/>
            <a:ext cx="8421688" cy="943302"/>
          </a:xfrm>
        </p:spPr>
        <p:txBody>
          <a:bodyPr/>
          <a:lstStyle/>
          <a:p>
            <a:r>
              <a:rPr lang="en-US" b="1" u="sng" dirty="0"/>
              <a:t>LITERATURE SURVEY:-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08000" y="870857"/>
            <a:ext cx="5008694" cy="5660572"/>
          </a:xfrm>
        </p:spPr>
        <p:txBody>
          <a:bodyPr>
            <a:normAutofit fontScale="47500" lnSpcReduction="20000"/>
          </a:bodyPr>
          <a:lstStyle/>
          <a:p>
            <a:pPr marL="270510">
              <a:lnSpc>
                <a:spcPct val="150000"/>
              </a:lnSpc>
              <a:tabLst>
                <a:tab pos="1722120" algn="l"/>
              </a:tabLst>
            </a:pPr>
            <a:r>
              <a:rPr lang="en-US" sz="2000" b="1" dirty="0">
                <a:effectLst/>
                <a:latin typeface="Times New Roman" panose="02020603050405020304" pitchFamily="18" charset="0"/>
                <a:ea typeface="Times New Roman" panose="02020603050405020304" pitchFamily="18" charset="0"/>
              </a:rPr>
              <a:t>1</a:t>
            </a:r>
            <a:r>
              <a:rPr lang="en-US" sz="2000" b="1" u="sng" dirty="0">
                <a:effectLst/>
                <a:latin typeface="Times New Roman" panose="02020603050405020304" pitchFamily="18" charset="0"/>
                <a:ea typeface="Times New Roman" panose="02020603050405020304" pitchFamily="18" charset="0"/>
              </a:rPr>
              <a:t>. Currency Conversion Algorithms</a:t>
            </a:r>
            <a:r>
              <a:rPr lang="en-US"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Exploration of algorithms and methodologies used in existing currency converter applications, focusing on their accuracy and efficiency.</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b="1" dirty="0">
                <a:effectLst/>
                <a:latin typeface="Times New Roman" panose="02020603050405020304" pitchFamily="18" charset="0"/>
                <a:ea typeface="Times New Roman" panose="02020603050405020304" pitchFamily="18" charset="0"/>
              </a:rPr>
              <a:t>2. </a:t>
            </a:r>
            <a:r>
              <a:rPr lang="en-US" sz="2000" b="1" u="sng" dirty="0">
                <a:effectLst/>
                <a:latin typeface="Times New Roman" panose="02020603050405020304" pitchFamily="18" charset="0"/>
                <a:ea typeface="Times New Roman" panose="02020603050405020304" pitchFamily="18" charset="0"/>
              </a:rPr>
              <a:t>API Integration Techniques:</a:t>
            </a:r>
            <a:endParaRPr lang="en-IN" sz="2000" u="sng"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Investigation into best practices for integrating external APIs to fetch real-time exchange rate data securely and reliably.</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b="1" dirty="0">
                <a:effectLst/>
                <a:latin typeface="Times New Roman" panose="02020603050405020304" pitchFamily="18" charset="0"/>
                <a:ea typeface="Times New Roman" panose="02020603050405020304" pitchFamily="18" charset="0"/>
              </a:rPr>
              <a:t>3. </a:t>
            </a:r>
            <a:r>
              <a:rPr lang="en-US" sz="2000" b="1" u="sng" dirty="0">
                <a:effectLst/>
                <a:latin typeface="Times New Roman" panose="02020603050405020304" pitchFamily="18" charset="0"/>
                <a:ea typeface="Times New Roman" panose="02020603050405020304" pitchFamily="18" charset="0"/>
              </a:rPr>
              <a:t>User Interface Design</a:t>
            </a:r>
            <a:r>
              <a:rPr lang="en-US"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Review of literature on user interface design principles, with a focus on creating an intuitive and user-friendly experience for diverse user groups.</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b="1" dirty="0">
                <a:effectLst/>
                <a:latin typeface="Times New Roman" panose="02020603050405020304" pitchFamily="18" charset="0"/>
                <a:ea typeface="Times New Roman" panose="02020603050405020304" pitchFamily="18" charset="0"/>
              </a:rPr>
              <a:t>4. </a:t>
            </a:r>
            <a:r>
              <a:rPr lang="en-US" sz="2000" b="1" u="sng" dirty="0">
                <a:effectLst/>
                <a:latin typeface="Times New Roman" panose="02020603050405020304" pitchFamily="18" charset="0"/>
                <a:ea typeface="Times New Roman" panose="02020603050405020304" pitchFamily="18" charset="0"/>
              </a:rPr>
              <a:t>Historical Data Tracking:</a:t>
            </a:r>
            <a:endParaRPr lang="en-IN" sz="2000" u="sng"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Examination of approaches for storing and retrieving historical exchange rate data, including database management and optimization techniques.</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b="1" dirty="0">
                <a:effectLst/>
                <a:latin typeface="Times New Roman" panose="02020603050405020304" pitchFamily="18" charset="0"/>
                <a:ea typeface="Times New Roman" panose="02020603050405020304" pitchFamily="18" charset="0"/>
              </a:rPr>
              <a:t>5. </a:t>
            </a:r>
            <a:r>
              <a:rPr lang="en-US" sz="2000" b="1" u="sng" dirty="0">
                <a:effectLst/>
                <a:latin typeface="Times New Roman" panose="02020603050405020304" pitchFamily="18" charset="0"/>
                <a:ea typeface="Times New Roman" panose="02020603050405020304" pitchFamily="18" charset="0"/>
              </a:rPr>
              <a:t>Offline Functionality</a:t>
            </a:r>
            <a:r>
              <a:rPr lang="en-US" sz="2000" b="1"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2000" dirty="0">
                <a:effectLst/>
                <a:latin typeface="Times New Roman" panose="02020603050405020304" pitchFamily="18" charset="0"/>
                <a:ea typeface="Times New Roman" panose="02020603050405020304" pitchFamily="18" charset="0"/>
              </a:rPr>
              <a:t>Analysis of methods employed in applications to provide offline functionality, ensuring a seamless user experience without internet access.</a:t>
            </a:r>
            <a:endParaRPr lang="en-IN" sz="2000" dirty="0">
              <a:effectLst/>
              <a:latin typeface="Times New Roman" panose="02020603050405020304" pitchFamily="18" charset="0"/>
              <a:ea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2" y="870857"/>
            <a:ext cx="5008693" cy="5660572"/>
          </a:xfrm>
        </p:spPr>
        <p:txBody>
          <a:bodyPr>
            <a:normAutofit fontScale="62500" lnSpcReduction="20000"/>
          </a:bodyPr>
          <a:lstStyle/>
          <a:p>
            <a:pPr marL="270510">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6. </a:t>
            </a:r>
            <a:r>
              <a:rPr lang="en-US" sz="1800" b="1" u="sng" dirty="0">
                <a:effectLst/>
                <a:latin typeface="Times New Roman" panose="02020603050405020304" pitchFamily="18" charset="0"/>
                <a:ea typeface="Times New Roman" panose="02020603050405020304" pitchFamily="18" charset="0"/>
              </a:rPr>
              <a:t>Customization in Applications:</a:t>
            </a:r>
            <a:endParaRPr lang="en-IN" sz="1800" u="sng"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Literature on user customization options, exploring how applications allow users to personalize settings such as default currencies and decimal precision.</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7. </a:t>
            </a:r>
            <a:r>
              <a:rPr lang="en-US" sz="1800" b="1" u="sng" dirty="0">
                <a:effectLst/>
                <a:latin typeface="Times New Roman" panose="02020603050405020304" pitchFamily="18" charset="0"/>
                <a:ea typeface="Times New Roman" panose="02020603050405020304" pitchFamily="18" charset="0"/>
              </a:rPr>
              <a:t>Open-Source Collaboration:</a:t>
            </a:r>
            <a:endParaRPr lang="en-IN" sz="1800" u="sng"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Studies on successful open-source projects, highlighting best practices for fostering collaboration, managing contributions, and maintaining code quality.</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8. </a:t>
            </a:r>
            <a:r>
              <a:rPr lang="en-US" sz="1800" b="1" u="sng" dirty="0">
                <a:effectLst/>
                <a:latin typeface="Times New Roman" panose="02020603050405020304" pitchFamily="18" charset="0"/>
                <a:ea typeface="Times New Roman" panose="02020603050405020304" pitchFamily="18" charset="0"/>
              </a:rPr>
              <a:t>Security in Financial Applications</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Exploration of security measures employed in financial applications, especially those dealing with sensitive data such as exchange rates and user preferences.</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b="1" dirty="0">
                <a:effectLst/>
                <a:latin typeface="Times New Roman" panose="02020603050405020304" pitchFamily="18" charset="0"/>
                <a:ea typeface="Times New Roman" panose="02020603050405020304" pitchFamily="18" charset="0"/>
              </a:rPr>
              <a:t>9</a:t>
            </a:r>
            <a:r>
              <a:rPr lang="en-US" sz="1800" b="1" u="sng" dirty="0">
                <a:effectLst/>
                <a:latin typeface="Times New Roman" panose="02020603050405020304" pitchFamily="18" charset="0"/>
                <a:ea typeface="Times New Roman" panose="02020603050405020304" pitchFamily="18" charset="0"/>
              </a:rPr>
              <a:t>. Scalability in Financial Tools:</a:t>
            </a:r>
            <a:endParaRPr lang="en-IN" sz="1800" u="sng" dirty="0">
              <a:effectLst/>
              <a:latin typeface="Times New Roman" panose="02020603050405020304" pitchFamily="18" charset="0"/>
              <a:ea typeface="Times New Roman" panose="02020603050405020304" pitchFamily="18" charset="0"/>
            </a:endParaRPr>
          </a:p>
          <a:p>
            <a:pPr marL="270510">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Examination of scalable architectures and techniques for accommodating diverse currencies and features in a growing financial tool.</a:t>
            </a:r>
          </a:p>
          <a:p>
            <a:pPr marL="270510">
              <a:lnSpc>
                <a:spcPct val="150000"/>
              </a:lnSpc>
              <a:tabLst>
                <a:tab pos="1722120" algn="l"/>
              </a:tabLst>
            </a:pPr>
            <a:endParaRPr lang="en-IN" sz="1800" dirty="0">
              <a:effectLst/>
              <a:latin typeface="Times New Roman" panose="02020603050405020304" pitchFamily="18" charset="0"/>
              <a:ea typeface="Times New Roman" panose="02020603050405020304" pitchFamily="18" charset="0"/>
            </a:endParaRPr>
          </a:p>
          <a:p>
            <a:r>
              <a:rPr lang="en-US" sz="1800" dirty="0"/>
              <a:t>The Currency Converter Application may gain knowledge and best practices from relevant research and applications by carrying out an extensive literature review in these domains, guaranteeing a solid and informed development process.</a:t>
            </a:r>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4977115" y="2836907"/>
            <a:ext cx="5784718" cy="1184186"/>
          </a:xfrm>
        </p:spPr>
        <p:txBody>
          <a:bodyPr>
            <a:normAutofit/>
          </a:bodyPr>
          <a:lstStyle/>
          <a:p>
            <a:r>
              <a:rPr lang="en-US" sz="3400" dirty="0"/>
              <a:t>REQUIREMENT ANALYSIS:-</a:t>
            </a:r>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139</TotalTime>
  <Words>2298</Words>
  <Application>Microsoft Office PowerPoint</Application>
  <PresentationFormat>Widescreen</PresentationFormat>
  <Paragraphs>258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Tenorite</vt:lpstr>
      <vt:lpstr>Times New Roman</vt:lpstr>
      <vt:lpstr>Wingdings</vt:lpstr>
      <vt:lpstr>Monoline</vt:lpstr>
      <vt:lpstr>CURRENCY CONVERTER</vt:lpstr>
      <vt:lpstr>CONTENTS:-</vt:lpstr>
      <vt:lpstr>INTRODUCTION</vt:lpstr>
      <vt:lpstr>MOTIVATION:-</vt:lpstr>
      <vt:lpstr>OBJECTIVE:-</vt:lpstr>
      <vt:lpstr>Problem Statement:-</vt:lpstr>
      <vt:lpstr>Challenges:-</vt:lpstr>
      <vt:lpstr>LITERATURE SURVEY:-</vt:lpstr>
      <vt:lpstr>REQUIREMENT ANALYSIS:-</vt:lpstr>
      <vt:lpstr>Functional Requirements: </vt:lpstr>
      <vt:lpstr>Non-Functional Requirements: </vt:lpstr>
      <vt:lpstr>Technical Requirements:-</vt:lpstr>
      <vt:lpstr>PowerPoint Presentation</vt:lpstr>
      <vt:lpstr>ARCHITECTURE AND DESIGN</vt:lpstr>
      <vt:lpstr>IMPLEMENTATION </vt:lpstr>
      <vt:lpstr>Python:-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dc:creator>Parvathy Nair</dc:creator>
  <cp:lastModifiedBy>Parvathy Nair</cp:lastModifiedBy>
  <cp:revision>2</cp:revision>
  <dcterms:created xsi:type="dcterms:W3CDTF">2023-11-09T16:20:24Z</dcterms:created>
  <dcterms:modified xsi:type="dcterms:W3CDTF">2023-11-09T18:41:35Z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