
<file path=[Content_Types].xml><?xml version="1.0" encoding="utf-8"?>
<Types xmlns="http://schemas.openxmlformats.org/package/2006/content-types"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</Types>
</file>

<file path=_rels/.rels><?xml version="1.0" encoding="UTF-8"?>
<Relationships xmlns="http://schemas.openxmlformats.org/package/2006/relationships"><Relationship Target="ppt/presentation.xml" Type="http://schemas.openxmlformats.org/officeDocument/2006/relationships/officeDocument" Id="rId1"/><Relationship Target="docProps/core.xml" Type="http://schemas.openxmlformats.org/package/2006/relationships/metadata/core-properties" Id="rId2"/><Relationship Target="docProps/app.xml" Type="http://schemas.openxmlformats.org/officeDocument/2006/relationships/extended-properties" Id="rId3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firstSlideNum="1">
  <p:sldMasterIdLst>
    <p:sldMasterId id="2147483649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ko-KR"/>
    </a:defPPr>
    <a:lvl1pPr algn="l" marL="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
<Relationships xmlns="http://schemas.openxmlformats.org/package/2006/relationships"><Relationship Id="rId1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5" Type="http://schemas.openxmlformats.org/officeDocument/2006/relationships/tableStyles" Target="tableStyles.xml"/><Relationship Id="rId16" Type="http://schemas.openxmlformats.org/officeDocument/2006/relationships/theme" Target="theme/theme1.xml"/><Relationship Id="rId14" Type="http://schemas.openxmlformats.org/officeDocument/2006/relationships/viewProps" Target="viewProps.xml"/></Relationships>
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_shape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algn="ctr"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부제목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5" name="layout1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2017-06-08</a:t>
            </a:fld>
            <a:endParaRPr/>
          </a:p>
        </p:txBody>
      </p:sp>
      <p:sp>
        <p:nvSpPr>
          <p:cNvPr id="6" name="layout1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1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2017-06-08</a:t>
            </a:fld>
            <a:endParaRPr/>
          </a:p>
        </p:txBody>
      </p:sp>
      <p:sp>
        <p:nvSpPr>
          <p:cNvPr id="6" name="layout10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10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/>
          <p:nvPr>
            <p:ph type="title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/>
          <p:nvPr>
            <p:ph type="body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2017-06-08</a:t>
            </a:fld>
            <a:endParaRPr/>
          </a:p>
        </p:txBody>
      </p:sp>
      <p:sp>
        <p:nvSpPr>
          <p:cNvPr id="6" name="layout11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11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2_shape1"/>
          <p:cNvSpPr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2_shape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algn="ctr"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부제목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5" name="layout12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2017-06-08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2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2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3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3_shape2"/>
          <p:cNvSpPr/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3_shape3"/>
          <p:cNvSpPr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rgbClr val="000000">
                    <a:tint val="75000"/>
                  </a:srgbClr>
                </a:solidFill>
              </a:rPr>
              <a:t>2017-06-08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3_shape4"/>
          <p:cNvSpPr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3_shape5"/>
          <p:cNvSpPr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4_shape1"/>
          <p:cNvSpPr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4_shape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14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2017-06-08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4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4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5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5_shape2"/>
          <p:cNvSpPr/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5_shape3"/>
          <p:cNvSpPr/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15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2017-06-08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5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15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6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6_shape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16_shape3"/>
          <p:cNvSpPr/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16_shape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16_shape5"/>
          <p:cNvSpPr/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16_shape6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2017-06-08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layout16_shape7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layout16_shape8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7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7_shape2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2017-06-08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layout17_shape3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7_shape4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8_shape1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2017-06-08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layout18_shape2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layout18_shape3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9_shape1"/>
          <p:cNvSpPr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9_shape2"/>
          <p:cNvSpPr/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9_shape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19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2017-06-08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9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19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/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chemeClr val="tx1">
                    <a:tint val="75000"/>
                  </a:schemeClr>
                </a:solidFill>
              </a:rPr>
              <a:t>2017-06-08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2_shape4"/>
          <p:cNvSpPr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2_shape5"/>
          <p:cNvSpPr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0_shape1"/>
          <p:cNvSpPr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0_shape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endParaRPr/>
          </a:p>
        </p:txBody>
      </p:sp>
      <p:sp>
        <p:nvSpPr>
          <p:cNvPr id="5" name="layout20_shape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20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2017-06-08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20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20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1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1_shape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1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2017-06-08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21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21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2_shape1"/>
          <p:cNvSpPr/>
          <p:nvPr>
            <p:ph type="title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2_shape2"/>
          <p:cNvSpPr/>
          <p:nvPr>
            <p:ph type="body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2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2017-06-08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22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22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3_shape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3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2017-06-08</a:t>
            </a:fld>
            <a:endParaRPr/>
          </a:p>
        </p:txBody>
      </p:sp>
      <p:sp>
        <p:nvSpPr>
          <p:cNvPr id="6" name="layout3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3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/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/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2017-06-08</a:t>
            </a:fld>
            <a:endParaRPr/>
          </a:p>
        </p:txBody>
      </p:sp>
      <p:sp>
        <p:nvSpPr>
          <p:cNvPr id="7" name="layout4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4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/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/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2017-06-08</a:t>
            </a:fld>
            <a:endParaRPr/>
          </a:p>
        </p:txBody>
      </p:sp>
      <p:sp>
        <p:nvSpPr>
          <p:cNvPr id="9" name="layout5_shape7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10" name="layout5_shape8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2017-06-08</a:t>
            </a:fld>
            <a:endParaRPr/>
          </a:p>
        </p:txBody>
      </p:sp>
      <p:sp>
        <p:nvSpPr>
          <p:cNvPr id="5" name="layout6_shape3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6" name="layout6_shape4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2017-06-08</a:t>
            </a:fld>
            <a:endParaRPr/>
          </a:p>
        </p:txBody>
      </p:sp>
      <p:sp>
        <p:nvSpPr>
          <p:cNvPr id="4" name="layout7_shape2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5" name="layout7_shape3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/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2017-06-08</a:t>
            </a:fld>
            <a:endParaRPr/>
          </a:p>
        </p:txBody>
      </p:sp>
      <p:sp>
        <p:nvSpPr>
          <p:cNvPr id="7" name="layout8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8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endParaRPr/>
          </a:p>
        </p:txBody>
      </p:sp>
      <p:sp>
        <p:nvSpPr>
          <p:cNvPr id="5" name="layout9_shape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2017-06-08</a:t>
            </a:fld>
            <a:endParaRPr/>
          </a:p>
        </p:txBody>
      </p:sp>
      <p:sp>
        <p:nvSpPr>
          <p:cNvPr id="7" name="layout9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9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2" Type="http://schemas.openxmlformats.org/officeDocument/2006/relationships/theme" Target="../theme/theme1.xml"/></Relationships>
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chemeClr val="tx1">
                    <a:tint val="75000"/>
                  </a:schemeClr>
                </a:solidFill>
              </a:rPr>
              <a:t>2017-06-08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bg2="lt2" tx1="dk1" tx2="dk2" hlink="hlink" accent1="accent1" accent2="accent2" accent3="accent3" accent4="accent4" accent5="accent5" accent6="accent6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742950" indent="-285750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1143000" indent="-228600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600200" indent="-228600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2057400" indent="-228600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5146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9718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4290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8862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457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914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371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18288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2860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743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200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657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2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2_shape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2_shape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rgbClr val="000000">
                    <a:tint val="75000"/>
                  </a:srgbClr>
                </a:solidFill>
              </a:rPr>
              <a:t>2017-06-08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master2_shape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master2_shape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bg2="lt2" tx1="dk1" tx2="dk2" hlink="hlink" accent1="accent1" accent2="accent2" accent3="accent3" accent4="accent4" accent5="accent5" accent6="accent6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742950" indent="-285750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1143000" indent="-228600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600200" indent="-228600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2057400" indent="-228600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5146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9718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4290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8862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457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914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371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18288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2860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743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200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657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/>
        </p:nvSpPr>
        <p:spPr>
          <a:xfrm>
            <a:off x="251520" y="3005599"/>
            <a:ext cx="8712968" cy="553998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/>
            <a:r>
              <a:rPr lang="ko-KR" altLang="en-US" sz="3000" b="1" kern="1200">
                <a:ln>
                  <a:solidFill>
                    <a:srgbClr val="ffffff">
                      <a:alpha val="30000"/>
                      <a:lumMod val="85000"/>
                    </a:srgbClr>
                  </a:solidFill>
                </a:ln>
                <a:solidFill>
                  <a:srgbClr val="ffffff">
                    <a:lumMod val="95000"/>
                  </a:srgbClr>
                </a:solidFill>
                <a:latin typeface="HY엽서L"/>
                <a:ea typeface="HY엽서L"/>
                <a:cs typeface="+mn-cs"/>
              </a:rPr>
              <a:t>재난</a:t>
            </a:r>
            <a:r>
              <a:rPr lang="en-US" altLang="ko-KR" sz="3000" b="1" kern="1200">
                <a:ln>
                  <a:solidFill>
                    <a:srgbClr val="ffffff">
                      <a:alpha val="30000"/>
                      <a:lumMod val="85000"/>
                    </a:srgbClr>
                  </a:solidFill>
                </a:ln>
                <a:solidFill>
                  <a:srgbClr val="ffffff">
                    <a:lumMod val="95000"/>
                  </a:srgbClr>
                </a:solidFill>
                <a:latin typeface="HY엽서L"/>
                <a:ea typeface="HY엽서L"/>
                <a:cs typeface="+mn-cs"/>
              </a:rPr>
              <a:t>,</a:t>
            </a:r>
            <a:r>
              <a:rPr lang="ko-KR" altLang="en-US" sz="3000" b="1" kern="1200">
                <a:ln>
                  <a:solidFill>
                    <a:srgbClr val="ffffff">
                      <a:alpha val="30000"/>
                      <a:lumMod val="85000"/>
                    </a:srgbClr>
                  </a:solidFill>
                </a:ln>
                <a:solidFill>
                  <a:srgbClr val="ffffff">
                    <a:lumMod val="95000"/>
                  </a:srgbClr>
                </a:solidFill>
                <a:latin typeface="HY엽서L"/>
                <a:ea typeface="HY엽서L"/>
                <a:cs typeface="+mn-cs"/>
              </a:rPr>
              <a:t>재해</a:t>
            </a:r>
            <a:r>
              <a:rPr lang="en-US" altLang="en-US" sz="3000" b="1" kern="1200">
                <a:ln>
                  <a:solidFill>
                    <a:srgbClr val="ffffff">
                      <a:alpha val="30000"/>
                      <a:lumMod val="85000"/>
                    </a:srgbClr>
                  </a:solidFill>
                </a:ln>
                <a:solidFill>
                  <a:srgbClr val="ffffff">
                    <a:lumMod val="95000"/>
                  </a:srgbClr>
                </a:solidFill>
                <a:latin typeface="HY엽서L"/>
                <a:ea typeface="HY엽서L"/>
                <a:cs typeface="+mn-cs"/>
              </a:rPr>
              <a:t>  </a:t>
            </a:r>
            <a:endParaRPr sz="3000" b="1" kern="1200">
              <a:ln>
                <a:solidFill>
                  <a:srgbClr val="ffffff">
                    <a:alpha val="30000"/>
                    <a:lumMod val="85000"/>
                  </a:srgbClr>
                </a:solidFill>
              </a:ln>
              <a:solidFill>
                <a:srgbClr val="ffffff">
                  <a:lumMod val="95000"/>
                </a:srgbClr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4" name="slide1_shape2"/>
          <p:cNvSpPr/>
          <p:nvPr/>
        </p:nvSpPr>
        <p:spPr>
          <a:xfrm>
            <a:off x="2905488" y="2767280"/>
            <a:ext cx="3333024" cy="369332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/>
            <a:r>
              <a:rPr lang="en-US" altLang="ko-KR" sz="18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엽서L"/>
                <a:ea typeface="HY엽서L"/>
                <a:cs typeface="+mn-cs"/>
              </a:rPr>
              <a:t>2</a:t>
            </a:r>
            <a:r>
              <a:rPr lang="ko-KR" altLang="en-US" sz="18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엽서L"/>
                <a:ea typeface="HY엽서L"/>
                <a:cs typeface="+mn-cs"/>
              </a:rPr>
              <a:t>조</a:t>
            </a:r>
            <a:r>
              <a:rPr lang="en-US" altLang="en-US" sz="18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엽서L"/>
                <a:ea typeface="HY엽서L"/>
                <a:cs typeface="+mn-cs"/>
              </a:rPr>
              <a:t>세미</a:t>
            </a:r>
            <a:r>
              <a:rPr lang="en-US" altLang="en-US" sz="18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엽서L"/>
                <a:ea typeface="HY엽서L"/>
                <a:cs typeface="+mn-cs"/>
              </a:rPr>
              <a:t>프로젝트</a:t>
            </a:r>
            <a:endParaRPr sz="1800" b="1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5" name="slide1_shape3"/>
          <p:cNvSpPr/>
          <p:nvPr/>
        </p:nvSpPr>
        <p:spPr>
          <a:xfrm>
            <a:off x="683568" y="5157192"/>
            <a:ext cx="7992888" cy="369332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/>
            <a:r>
              <a:rPr lang="ko-KR" altLang="en-US" sz="1800" b="1" kern="1200">
                <a:solidFill>
                  <a:schemeClr val="bg1"/>
                </a:solidFill>
                <a:latin typeface="HY엽서L"/>
                <a:ea typeface="HY엽서L"/>
                <a:cs typeface="+mn-cs"/>
              </a:rPr>
              <a:t>김성준</a:t>
            </a:r>
            <a:r>
              <a:rPr lang="en-US" altLang="en-US" sz="1800" b="1" kern="1200">
                <a:solidFill>
                  <a:schemeClr val="bg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b="1" kern="1200">
                <a:solidFill>
                  <a:schemeClr val="bg1"/>
                </a:solidFill>
                <a:latin typeface="HY엽서L"/>
                <a:ea typeface="HY엽서L"/>
                <a:cs typeface="+mn-cs"/>
              </a:rPr>
              <a:t>백상준</a:t>
            </a:r>
            <a:r>
              <a:rPr lang="en-US" altLang="en-US" sz="1800" b="1" kern="1200">
                <a:solidFill>
                  <a:schemeClr val="bg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b="1" kern="1200">
                <a:solidFill>
                  <a:schemeClr val="bg1"/>
                </a:solidFill>
                <a:latin typeface="HY엽서L"/>
                <a:ea typeface="HY엽서L"/>
                <a:cs typeface="+mn-cs"/>
              </a:rPr>
              <a:t>장은아</a:t>
            </a:r>
            <a:r>
              <a:rPr lang="en-US" altLang="en-US" sz="1800" b="1" kern="1200">
                <a:solidFill>
                  <a:schemeClr val="bg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b="1" kern="1200">
                <a:solidFill>
                  <a:schemeClr val="bg1"/>
                </a:solidFill>
                <a:latin typeface="HY엽서L"/>
                <a:ea typeface="HY엽서L"/>
                <a:cs typeface="+mn-cs"/>
              </a:rPr>
              <a:t>유형찬</a:t>
            </a:r>
            <a:endParaRPr sz="1800" b="1" kern="1200">
              <a:solidFill>
                <a:schemeClr val="bg1"/>
              </a:solidFill>
              <a:latin typeface="HY엽서L"/>
              <a:ea typeface="HY엽서L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1_shape1"/>
          <p:cNvSpPr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4000" b="1" kern="1200">
                <a:ln>
                  <a:solidFill>
                    <a:schemeClr val="bg1">
                      <a:alpha val="30000"/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  <a:cs typeface="+mn-cs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en-US" sz="47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47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목차</a:t>
            </a:r>
            <a:endParaRPr sz="4700" b="1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엽서L"/>
              <a:ea typeface="HY엽서L"/>
              <a:cs typeface="+mn-cs"/>
            </a:endParaRPr>
          </a:p>
        </p:txBody>
      </p:sp>
      <p:cxnSp>
        <p:nvCxnSpPr>
          <p:cNvPr id="4" name="slide2_shape2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9525" cap="flat">
            <a:solidFill>
              <a:srgbClr val="272123">
                <a:alpha val="50000"/>
              </a:srgb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2_shape3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lang="en-US" altLang="ko-KR" sz="700" kern="1200">
                <a:ln>
                  <a:solidFill>
                    <a:schemeClr val="bg1">
                      <a:alpha val="30000"/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/>
                <a:ea typeface="HY엽서L"/>
                <a:cs typeface="+mn-cs"/>
              </a:rPr>
              <a:t>CrePAS</a:t>
            </a:r>
            <a:r>
              <a:rPr lang="en-US" altLang="ko-KR" sz="700" kern="1200">
                <a:ln>
                  <a:solidFill>
                    <a:schemeClr val="bg1">
                      <a:alpha val="30000"/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/>
                <a:ea typeface="HY엽서L"/>
                <a:cs typeface="+mn-cs"/>
              </a:rPr>
              <a:t> 6</a:t>
            </a:r>
            <a:r>
              <a:rPr lang="en-US" altLang="ko-KR" sz="700" baseline="30000" kern="1200">
                <a:ln>
                  <a:solidFill>
                    <a:schemeClr val="bg1">
                      <a:alpha val="30000"/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/>
                <a:ea typeface="HY엽서L"/>
                <a:cs typeface="+mn-cs"/>
              </a:rPr>
              <a:t>th</a:t>
            </a:r>
            <a:r>
              <a:rPr lang="en-US" altLang="ko-KR" sz="700" kern="1200">
                <a:ln>
                  <a:solidFill>
                    <a:schemeClr val="bg1">
                      <a:alpha val="30000"/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/>
                <a:ea typeface="HY엽서L"/>
                <a:cs typeface="+mn-cs"/>
              </a:rPr>
              <a:t> the first </a:t>
            </a:r>
            <a:r>
              <a:rPr lang="en-US" altLang="ko-KR" sz="700" kern="1200">
                <a:ln>
                  <a:solidFill>
                    <a:schemeClr val="bg1">
                      <a:alpha val="30000"/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/>
                <a:ea typeface="HY엽서L"/>
                <a:cs typeface="+mn-cs"/>
              </a:rPr>
              <a:t>session</a:t>
            </a:r>
            <a:endParaRPr sz="700" kern="1200">
              <a:ln>
                <a:solidFill>
                  <a:schemeClr val="bg1">
                    <a:alpha val="30000"/>
                    <a:lumMod val="8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6" name="slide2_shape4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700" kern="1200">
              <a:ln>
                <a:solidFill>
                  <a:schemeClr val="bg1">
                    <a:alpha val="30000"/>
                    <a:lumMod val="8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7" name="slide2_shape5"/>
          <p:cNvSpPr/>
          <p:nvPr/>
        </p:nvSpPr>
        <p:spPr>
          <a:xfrm>
            <a:off x="3400508" y="2615886"/>
            <a:ext cx="3384376" cy="1477328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285750" indent="-285750" defTabSz="914400" latinLnBrk="1">
              <a:buFont typeface="Arial" pitchFamily="2" charset="2"/>
              <a:buChar char="•"/>
            </a:pPr>
            <a:r>
              <a:rPr lang="ko-KR" altLang="en-US" sz="1800" b="1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선정</a:t>
            </a:r>
            <a:r>
              <a:rPr lang="en-US" altLang="en-US" sz="1800" b="1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b="1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배경</a:t>
            </a:r>
            <a:endParaRPr sz="1800" b="1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  <a:p>
            <a:pPr algn="l" marL="285750" indent="-285750" defTabSz="914400" latinLnBrk="1">
              <a:buFont typeface="Arial" pitchFamily="2" charset="2"/>
              <a:buChar char="•"/>
            </a:pPr>
            <a:endParaRPr sz="1800" b="1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  <a:p>
            <a:pPr algn="l" marL="285750" indent="-285750" defTabSz="914400" latinLnBrk="1">
              <a:buFont typeface="Arial" pitchFamily="2" charset="2"/>
              <a:buChar char="•"/>
            </a:pPr>
            <a:r>
              <a:rPr lang="ko-KR" altLang="en-US" sz="1800" b="1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구현</a:t>
            </a:r>
            <a:endParaRPr sz="1800" b="1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  <a:p>
            <a:pPr algn="l" marL="285750" indent="-285750" defTabSz="914400" latinLnBrk="1">
              <a:buFont typeface="Arial" pitchFamily="2" charset="2"/>
              <a:buChar char="•"/>
            </a:pPr>
            <a:endParaRPr sz="1800" b="1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  <a:p>
            <a:pPr algn="l" marL="285750" indent="-285750" defTabSz="914400" latinLnBrk="1">
              <a:buFont typeface="Arial" pitchFamily="2" charset="2"/>
              <a:buChar char="•"/>
            </a:pPr>
            <a:r>
              <a:rPr lang="ko-KR" altLang="en-US" sz="1800" b="1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시각화</a:t>
            </a:r>
            <a:endParaRPr sz="1800" b="1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/>
        </p:nvSpPr>
        <p:spPr>
          <a:xfrm>
            <a:off x="3491880" y="3005599"/>
            <a:ext cx="2160240" cy="553998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/>
            <a:r>
              <a:rPr lang="ko-KR" altLang="en-US" sz="3000" b="1" kern="1200">
                <a:ln>
                  <a:solidFill>
                    <a:schemeClr val="bg1">
                      <a:alpha val="30000"/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/>
                <a:ea typeface="HY엽서L"/>
                <a:cs typeface="+mn-cs"/>
              </a:rPr>
              <a:t>선정</a:t>
            </a:r>
            <a:r>
              <a:rPr lang="en-US" altLang="en-US" sz="3000" b="1" kern="1200">
                <a:ln>
                  <a:solidFill>
                    <a:schemeClr val="bg1">
                      <a:alpha val="30000"/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3000" b="1" kern="1200">
                <a:ln>
                  <a:solidFill>
                    <a:schemeClr val="bg1">
                      <a:alpha val="30000"/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/>
                <a:ea typeface="HY엽서L"/>
                <a:cs typeface="+mn-cs"/>
              </a:rPr>
              <a:t>배경</a:t>
            </a:r>
            <a:endParaRPr sz="3000" b="1" kern="1200">
              <a:ln>
                <a:solidFill>
                  <a:schemeClr val="bg1">
                    <a:alpha val="30000"/>
                    <a:lumMod val="8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엽서L"/>
              <a:ea typeface="HY엽서L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1"/>
          <p:cNvSpPr/>
          <p:nvPr/>
        </p:nvSpPr>
        <p:spPr>
          <a:xfrm>
            <a:off x="2843808" y="2467635"/>
            <a:ext cx="3672408" cy="757521"/>
          </a:xfrm>
          <a:prstGeom prst="rect">
            <a:avLst/>
          </a:prstGeom>
          <a:solidFill>
            <a:srgbClr val="272123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lang="ko-KR" altLang="en-US" sz="2800" kern="1200">
                <a:solidFill>
                  <a:schemeClr val="lt1"/>
                </a:solidFill>
                <a:latin typeface="HY엽서L"/>
                <a:ea typeface="HY엽서L"/>
                <a:cs typeface="+mn-cs"/>
              </a:rPr>
              <a:t>선정</a:t>
            </a:r>
            <a:r>
              <a:rPr lang="en-US" altLang="en-US" sz="2800" kern="1200">
                <a:solidFill>
                  <a:schemeClr val="lt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2800" kern="1200">
                <a:solidFill>
                  <a:schemeClr val="lt1"/>
                </a:solidFill>
                <a:latin typeface="HY엽서L"/>
                <a:ea typeface="HY엽서L"/>
                <a:cs typeface="+mn-cs"/>
              </a:rPr>
              <a:t>이유</a:t>
            </a:r>
            <a:endParaRPr sz="2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4" name="slide4_shape2"/>
          <p:cNvSpPr/>
          <p:nvPr/>
        </p:nvSpPr>
        <p:spPr>
          <a:xfrm>
            <a:off x="1907704" y="3412286"/>
            <a:ext cx="5760640" cy="2031325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/>
            <a:r>
              <a:rPr altLang="ko-KR">
                <a:solidFill>
                  <a:schemeClr val="tx1">
                    <a:alpha val="100000"/>
                  </a:schemeClr>
                </a:solidFill>
              </a:rPr>
              <a:t/>
            </a:r>
            <a:endParaRPr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엽서L"/>
              <a:ea typeface="HY엽서L"/>
              <a:cs typeface="+mn-cs"/>
            </a:endParaRPr>
          </a:p>
          <a:p>
            <a:pPr algn="ctr" marL="0" defTabSz="914400" latinLnBrk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alpha val="100000"/>
                  </a:schemeClr>
                </a:solidFill>
                <a:latin typeface="HY엽서L"/>
                <a:ea typeface="HY엽서L"/>
                <a:cs typeface="+mn-cs"/>
              </a:rPr>
              <a:t>우리나라의</a:t>
            </a:r>
            <a:r>
              <a:rPr lang="en-US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alpha val="100000"/>
                  </a:schemeClr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alpha val="100000"/>
                  </a:schemeClr>
                </a:solidFill>
                <a:latin typeface="HY엽서L"/>
                <a:ea typeface="HY엽서L"/>
                <a:cs typeface="+mn-cs"/>
              </a:rPr>
              <a:t>재난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alpha val="100000"/>
                  </a:schemeClr>
                </a:solidFill>
                <a:latin typeface="HY엽서L"/>
                <a:ea typeface="HY엽서L"/>
                <a:cs typeface="+mn-cs"/>
              </a:rPr>
              <a:t>,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alpha val="100000"/>
                  </a:schemeClr>
                </a:solidFill>
                <a:latin typeface="HY엽서L"/>
                <a:ea typeface="HY엽서L"/>
                <a:cs typeface="+mn-cs"/>
              </a:rPr>
              <a:t>재해</a:t>
            </a:r>
            <a:r>
              <a:rPr lang="en-US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alpha val="100000"/>
                  </a:schemeClr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alpha val="100000"/>
                  </a:schemeClr>
                </a:solidFill>
                <a:latin typeface="HY엽서L"/>
                <a:ea typeface="HY엽서L"/>
                <a:cs typeface="+mn-cs"/>
              </a:rPr>
              <a:t>불감증</a:t>
            </a:r>
            <a:endParaRPr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엽서L"/>
              <a:ea typeface="HY엽서L"/>
              <a:cs typeface="+mn-cs"/>
            </a:endParaRPr>
          </a:p>
          <a:p>
            <a:pPr algn="ctr" marL="0" defTabSz="914400" latinLnBrk="1"/>
            <a:r>
              <a:rPr altLang="ko-KR">
                <a:solidFill>
                  <a:schemeClr val="tx1">
                    <a:alpha val="100000"/>
                  </a:schemeClr>
                </a:solidFill>
              </a:rPr>
              <a:t/>
            </a:r>
            <a:endParaRPr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엽서L"/>
              <a:ea typeface="HY엽서L"/>
              <a:cs typeface="+mn-cs"/>
            </a:endParaRPr>
          </a:p>
          <a:p>
            <a:pPr algn="ctr" marL="0" defTabSz="914400" latinLnBrk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alpha val="100000"/>
                  </a:schemeClr>
                </a:solidFill>
                <a:latin typeface="HY엽서L"/>
                <a:ea typeface="HY엽서L"/>
                <a:cs typeface="+mn-cs"/>
              </a:rPr>
              <a:t>우리나라</a:t>
            </a:r>
            <a:r>
              <a:rPr lang="en-US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alpha val="100000"/>
                  </a:schemeClr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alpha val="100000"/>
                  </a:schemeClr>
                </a:solidFill>
                <a:latin typeface="HY엽서L"/>
                <a:ea typeface="HY엽서L"/>
                <a:cs typeface="+mn-cs"/>
              </a:rPr>
              <a:t>재난</a:t>
            </a:r>
            <a:r>
              <a:rPr lang="en-US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alpha val="100000"/>
                  </a:schemeClr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alpha val="100000"/>
                  </a:schemeClr>
                </a:solidFill>
                <a:latin typeface="HY엽서L"/>
                <a:ea typeface="HY엽서L"/>
                <a:cs typeface="+mn-cs"/>
              </a:rPr>
              <a:t>시스템의</a:t>
            </a:r>
            <a:r>
              <a:rPr lang="en-US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alpha val="100000"/>
                  </a:schemeClr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alpha val="100000"/>
                  </a:schemeClr>
                </a:solidFill>
                <a:latin typeface="HY엽서L"/>
                <a:ea typeface="HY엽서L"/>
                <a:cs typeface="+mn-cs"/>
              </a:rPr>
              <a:t>늦장</a:t>
            </a:r>
            <a:r>
              <a:rPr lang="en-US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alpha val="100000"/>
                  </a:schemeClr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alpha val="100000"/>
                  </a:schemeClr>
                </a:solidFill>
                <a:latin typeface="HY엽서L"/>
                <a:ea typeface="HY엽서L"/>
                <a:cs typeface="+mn-cs"/>
              </a:rPr>
              <a:t>경보</a:t>
            </a:r>
            <a:endParaRPr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엽서L"/>
              <a:ea typeface="HY엽서L"/>
              <a:cs typeface="+mn-cs"/>
            </a:endParaRPr>
          </a:p>
          <a:p>
            <a:pPr algn="ctr" marL="0" defTabSz="914400" latinLnBrk="1"/>
            <a:r>
              <a:rPr altLang="ko-KR">
                <a:solidFill>
                  <a:schemeClr val="tx1">
                    <a:alpha val="100000"/>
                  </a:schemeClr>
                </a:solidFill>
              </a:rPr>
              <a:t/>
            </a:r>
            <a:endParaRPr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엽서L"/>
              <a:ea typeface="HY엽서L"/>
              <a:cs typeface="+mn-cs"/>
            </a:endParaRPr>
          </a:p>
          <a:p>
            <a:pPr algn="ctr" marL="0" defTabSz="914400" latinLnBrk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alpha val="100000"/>
                  </a:schemeClr>
                </a:solidFill>
                <a:latin typeface="HY엽서L"/>
                <a:ea typeface="HY엽서L"/>
                <a:cs typeface="+mn-cs"/>
              </a:rPr>
              <a:t>갑작스러운</a:t>
            </a:r>
            <a:r>
              <a:rPr lang="en-US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alpha val="100000"/>
                  </a:schemeClr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alpha val="100000"/>
                  </a:schemeClr>
                </a:solidFill>
                <a:latin typeface="HY엽서L"/>
                <a:ea typeface="HY엽서L"/>
                <a:cs typeface="+mn-cs"/>
              </a:rPr>
              <a:t>재난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alpha val="100000"/>
                  </a:schemeClr>
                </a:solidFill>
                <a:latin typeface="HY엽서L"/>
                <a:ea typeface="HY엽서L"/>
                <a:cs typeface="+mn-cs"/>
              </a:rPr>
              <a:t>,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alpha val="100000"/>
                  </a:schemeClr>
                </a:solidFill>
                <a:latin typeface="HY엽서L"/>
                <a:ea typeface="HY엽서L"/>
                <a:cs typeface="+mn-cs"/>
              </a:rPr>
              <a:t>재해의</a:t>
            </a:r>
            <a:r>
              <a:rPr lang="en-US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alpha val="100000"/>
                  </a:schemeClr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alpha val="100000"/>
                  </a:schemeClr>
                </a:solidFill>
                <a:latin typeface="HY엽서L"/>
                <a:ea typeface="HY엽서L"/>
                <a:cs typeface="+mn-cs"/>
              </a:rPr>
              <a:t>예측</a:t>
            </a:r>
            <a:r>
              <a:rPr lang="en-US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alpha val="100000"/>
                  </a:schemeClr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alpha val="100000"/>
                  </a:schemeClr>
                </a:solidFill>
                <a:latin typeface="HY엽서L"/>
                <a:ea typeface="HY엽서L"/>
                <a:cs typeface="+mn-cs"/>
              </a:rPr>
              <a:t>불가능</a:t>
            </a:r>
            <a:endParaRPr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엽서L"/>
              <a:ea typeface="HY엽서L"/>
              <a:cs typeface="+mn-cs"/>
            </a:endParaRPr>
          </a:p>
          <a:p>
            <a:pPr algn="ctr" marL="0" defTabSz="914400" latinLnBrk="1"/>
            <a:r>
              <a:rPr altLang="ko-KR">
                <a:solidFill>
                  <a:schemeClr val="tx1">
                    <a:alpha val="100000"/>
                  </a:schemeClr>
                </a:solidFill>
              </a:rPr>
              <a:t/>
            </a:r>
            <a:endParaRPr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엽서L"/>
              <a:ea typeface="HY엽서L"/>
              <a:cs typeface="+mn-cs"/>
            </a:endParaRPr>
          </a:p>
        </p:txBody>
      </p:sp>
      <p:cxnSp>
        <p:nvCxnSpPr>
          <p:cNvPr id="5" name="slide4_shape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 w="9525" cap="flat">
            <a:solidFill>
              <a:schemeClr val="bg1">
                <a:alpha val="50000"/>
                <a:lumMod val="6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lide4_shape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 w="9525" cap="flat">
            <a:solidFill>
              <a:schemeClr val="bg1">
                <a:alpha val="50000"/>
                <a:lumMod val="6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4_shape5"/>
          <p:cNvSpPr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/>
            <a:r>
              <a:rPr lang="ko-KR" altLang="en-US" sz="14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선정</a:t>
            </a:r>
            <a:r>
              <a:rPr lang="en-US" altLang="en-US" sz="14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4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배경</a:t>
            </a:r>
            <a:endParaRPr sz="14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8" name="slide4_shape6"/>
          <p:cNvSpPr/>
          <p:nvPr/>
        </p:nvSpPr>
        <p:spPr>
          <a:xfrm>
            <a:off x="2512455" y="144249"/>
            <a:ext cx="965459" cy="307777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/>
            <a:r>
              <a:rPr lang="ko-KR" altLang="en-US" sz="14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구현</a:t>
            </a:r>
            <a:endParaRPr sz="14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9" name="slide4_shape7"/>
          <p:cNvSpPr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/>
            <a:r>
              <a:rPr lang="ko-KR" altLang="en-US" sz="14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시각화</a:t>
            </a:r>
            <a:endParaRPr sz="14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10" name="slide4_shape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11" name="slide4_shape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12" name="slide4_shape10"/>
          <p:cNvSpPr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600" kern="1200">
                <a:ln>
                  <a:solidFill>
                    <a:schemeClr val="bg1">
                      <a:alpha val="30000"/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/>
                <a:ea typeface="HY엽서L"/>
                <a:cs typeface="+mn-cs"/>
              </a:rPr>
              <a:t>01</a:t>
            </a:r>
          </a:p>
        </p:txBody>
      </p:sp>
      <p:sp>
        <p:nvSpPr>
          <p:cNvPr id="13" name="slide4_shape11"/>
          <p:cNvSpPr/>
          <p:nvPr/>
        </p:nvSpPr>
        <p:spPr>
          <a:xfrm>
            <a:off x="107504" y="1340768"/>
            <a:ext cx="557408" cy="338554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/>
                <a:ea typeface="HY엽서L"/>
                <a:cs typeface="+mn-cs"/>
              </a:rPr>
              <a:t>02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6_shape1"/>
          <p:cNvSpPr/>
          <p:nvPr/>
        </p:nvSpPr>
        <p:spPr>
          <a:xfrm>
            <a:off x="3716816" y="3005599"/>
            <a:ext cx="1710368" cy="553998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/>
            <a:r>
              <a:rPr lang="ko-KR" altLang="en-US" sz="3000" b="1" kern="1200">
                <a:ln>
                  <a:solidFill>
                    <a:schemeClr val="bg1">
                      <a:alpha val="30000"/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/>
                <a:ea typeface="HY엽서L"/>
                <a:cs typeface="+mn-cs"/>
              </a:rPr>
              <a:t>구현</a:t>
            </a:r>
            <a:endParaRPr sz="3000" b="1" kern="1200">
              <a:ln>
                <a:solidFill>
                  <a:schemeClr val="bg1">
                    <a:alpha val="30000"/>
                    <a:lumMod val="8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엽서L"/>
              <a:ea typeface="HY엽서L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lide7_shape1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 w="9525" cap="flat">
            <a:solidFill>
              <a:schemeClr val="bg1">
                <a:alpha val="50000"/>
                <a:lumMod val="6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lide7_shape2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 w="9525" cap="flat">
            <a:solidFill>
              <a:schemeClr val="bg1">
                <a:alpha val="50000"/>
                <a:lumMod val="6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7_shape3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6" name="slide7_shape4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7" name="slide7_shape5"/>
          <p:cNvSpPr/>
          <p:nvPr/>
        </p:nvSpPr>
        <p:spPr>
          <a:xfrm>
            <a:off x="107504" y="1340768"/>
            <a:ext cx="557408" cy="338554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/>
                <a:ea typeface="HY엽서L"/>
                <a:cs typeface="+mn-cs"/>
              </a:rPr>
              <a:t>02</a:t>
            </a:r>
          </a:p>
        </p:txBody>
      </p:sp>
      <p:sp>
        <p:nvSpPr>
          <p:cNvPr id="8" name="slide7_shape6"/>
          <p:cNvSpPr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600" kern="1200">
                <a:ln>
                  <a:solidFill>
                    <a:schemeClr val="bg1">
                      <a:alpha val="30000"/>
                      <a:lumMod val="7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HY엽서L"/>
                <a:ea typeface="HY엽서L"/>
                <a:cs typeface="+mn-cs"/>
              </a:rPr>
              <a:t>01</a:t>
            </a:r>
          </a:p>
        </p:txBody>
      </p:sp>
      <p:sp>
        <p:nvSpPr>
          <p:cNvPr id="9" name="slide7_shape7"/>
          <p:cNvSpPr/>
          <p:nvPr/>
        </p:nvSpPr>
        <p:spPr>
          <a:xfrm>
            <a:off x="1613090" y="2118620"/>
            <a:ext cx="3000686" cy="2185501"/>
          </a:xfrm>
          <a:prstGeom prst="rect">
            <a:avLst/>
          </a:prstGeom>
          <a:noFill/>
          <a:ln w="6350" cap="flat">
            <a:solidFill>
              <a:srgbClr val="af906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10" name="slide7_shape8"/>
          <p:cNvSpPr/>
          <p:nvPr/>
        </p:nvSpPr>
        <p:spPr>
          <a:xfrm>
            <a:off x="5050289" y="2118620"/>
            <a:ext cx="3000686" cy="2185501"/>
          </a:xfrm>
          <a:prstGeom prst="rect">
            <a:avLst/>
          </a:prstGeom>
          <a:solidFill>
            <a:srgbClr val="272123"/>
          </a:solidFill>
          <a:ln w="6350" cap="flat">
            <a:solidFill>
              <a:srgbClr val="af906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11" name="slide7_shape9"/>
          <p:cNvSpPr/>
          <p:nvPr/>
        </p:nvSpPr>
        <p:spPr>
          <a:xfrm>
            <a:off x="1835696" y="2918983"/>
            <a:ext cx="2448272" cy="584775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/>
            <a:r>
              <a:rPr lang="ko-KR" altLang="en-US" sz="16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HY엽서L"/>
                <a:ea typeface="HY엽서L"/>
                <a:cs typeface="+mn-cs"/>
              </a:rPr>
              <a:t>재난</a:t>
            </a:r>
            <a:r>
              <a:rPr lang="en-US" altLang="ko-KR" sz="16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HY엽서L"/>
                <a:ea typeface="HY엽서L"/>
                <a:cs typeface="+mn-cs"/>
              </a:rPr>
              <a:t>,</a:t>
            </a:r>
            <a:r>
              <a:rPr lang="ko-KR" altLang="en-US" sz="16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HY엽서L"/>
                <a:ea typeface="HY엽서L"/>
                <a:cs typeface="+mn-cs"/>
              </a:rPr>
              <a:t>재해에</a:t>
            </a:r>
            <a:r>
              <a:rPr lang="en-US" altLang="en-US" sz="16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6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HY엽서L"/>
                <a:ea typeface="HY엽서L"/>
                <a:cs typeface="+mn-cs"/>
              </a:rPr>
              <a:t>대한</a:t>
            </a:r>
            <a:r>
              <a:rPr lang="en-US" altLang="en-US" sz="16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HY엽서L"/>
                <a:ea typeface="HY엽서L"/>
                <a:cs typeface="+mn-cs"/>
              </a:rPr>
              <a:t> </a:t>
            </a:r>
            <a:endParaRPr sz="1600" kern="120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HY엽서L"/>
              <a:ea typeface="HY엽서L"/>
              <a:cs typeface="+mn-cs"/>
            </a:endParaRPr>
          </a:p>
          <a:p>
            <a:pPr algn="ctr" marL="0" defTabSz="914400" latinLnBrk="1"/>
            <a:r>
              <a:rPr lang="ko-KR" altLang="en-US" sz="16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HY엽서L"/>
                <a:ea typeface="HY엽서L"/>
                <a:cs typeface="+mn-cs"/>
              </a:rPr>
              <a:t>빅데이터</a:t>
            </a:r>
            <a:r>
              <a:rPr lang="en-US" altLang="en-US" sz="16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en-US" altLang="ko-KR" sz="16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HY엽서L"/>
                <a:ea typeface="HY엽서L"/>
                <a:cs typeface="+mn-cs"/>
              </a:rPr>
              <a:t>DB</a:t>
            </a:r>
            <a:endParaRPr sz="1600" kern="120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12" name="slide7_shape10"/>
          <p:cNvSpPr/>
          <p:nvPr/>
        </p:nvSpPr>
        <p:spPr>
          <a:xfrm>
            <a:off x="5340438" y="3042093"/>
            <a:ext cx="2471921" cy="338554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/>
            <a:r>
              <a:rPr lang="ko-KR" altLang="en-US" sz="16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HY엽서L"/>
                <a:ea typeface="HY엽서L"/>
                <a:cs typeface="+mn-cs"/>
              </a:rPr>
              <a:t>실시간</a:t>
            </a:r>
            <a:r>
              <a:rPr lang="en-US" altLang="en-US" sz="16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6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HY엽서L"/>
                <a:ea typeface="HY엽서L"/>
                <a:cs typeface="+mn-cs"/>
              </a:rPr>
              <a:t>웹스크래핑</a:t>
            </a:r>
            <a:endParaRPr sz="1600" kern="120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13" name="slide7_shape11"/>
          <p:cNvSpPr/>
          <p:nvPr/>
        </p:nvSpPr>
        <p:spPr>
          <a:xfrm>
            <a:off x="1753146" y="5229200"/>
            <a:ext cx="6297829" cy="338554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두</a:t>
            </a:r>
            <a:r>
              <a:rPr lang="en-US" altLang="en-US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데이터의</a:t>
            </a:r>
            <a:r>
              <a:rPr lang="en-US" altLang="en-US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융합과</a:t>
            </a:r>
            <a:r>
              <a:rPr lang="en-US" altLang="en-US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분석으로</a:t>
            </a:r>
            <a:r>
              <a:rPr lang="en-US" altLang="en-US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더욱더</a:t>
            </a:r>
            <a:r>
              <a:rPr lang="en-US" altLang="en-US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빠른</a:t>
            </a:r>
            <a:r>
              <a:rPr lang="en-US" altLang="en-US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실시간</a:t>
            </a:r>
            <a:r>
              <a:rPr lang="en-US" altLang="en-US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경보</a:t>
            </a:r>
            <a:r>
              <a:rPr lang="en-US" altLang="en-US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시스템</a:t>
            </a:r>
            <a:r>
              <a:rPr lang="en-US" altLang="en-US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구축</a:t>
            </a:r>
            <a:endParaRPr sz="16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14" name="slide7_shape12"/>
          <p:cNvSpPr/>
          <p:nvPr/>
        </p:nvSpPr>
        <p:spPr>
          <a:xfrm>
            <a:off x="1612765" y="5321267"/>
            <a:ext cx="140381" cy="154419"/>
          </a:xfrm>
          <a:prstGeom prst="chevron">
            <a:avLst/>
          </a:prstGeom>
          <a:solidFill>
            <a:srgbClr val="272123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15" name="slide7_shape13"/>
          <p:cNvSpPr/>
          <p:nvPr/>
        </p:nvSpPr>
        <p:spPr>
          <a:xfrm>
            <a:off x="1465114" y="5321267"/>
            <a:ext cx="140381" cy="154419"/>
          </a:xfrm>
          <a:prstGeom prst="chevron">
            <a:avLst/>
          </a:prstGeom>
          <a:solidFill>
            <a:srgbClr val="272123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16" name="slide7_shape14"/>
          <p:cNvSpPr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/>
            <a:r>
              <a:rPr lang="ko-KR" altLang="en-US" sz="14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선정</a:t>
            </a:r>
            <a:r>
              <a:rPr lang="en-US" altLang="en-US" sz="14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4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배경</a:t>
            </a:r>
            <a:endParaRPr sz="14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17" name="slide7_shape15"/>
          <p:cNvSpPr/>
          <p:nvPr/>
        </p:nvSpPr>
        <p:spPr>
          <a:xfrm>
            <a:off x="2512455" y="144249"/>
            <a:ext cx="965459" cy="307777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/>
            <a:r>
              <a:rPr lang="ko-KR" altLang="en-US" sz="14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구현</a:t>
            </a:r>
            <a:endParaRPr sz="14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18" name="slide7_shape16"/>
          <p:cNvSpPr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/>
            <a:r>
              <a:rPr lang="ko-KR" altLang="en-US" sz="14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시각화</a:t>
            </a:r>
            <a:endParaRPr sz="14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엽서L"/>
              <a:ea typeface="HY엽서L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lide8_shape1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 w="9525" cap="flat">
            <a:solidFill>
              <a:schemeClr val="bg1">
                <a:alpha val="50000"/>
                <a:lumMod val="6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lide8_shape2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 w="9525" cap="flat">
            <a:solidFill>
              <a:schemeClr val="bg1">
                <a:alpha val="50000"/>
                <a:lumMod val="6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8_shape3"/>
          <p:cNvSpPr/>
          <p:nvPr/>
        </p:nvSpPr>
        <p:spPr>
          <a:xfrm>
            <a:off x="0" y="1340768"/>
            <a:ext cx="834325" cy="343501"/>
          </a:xfrm>
          <a:prstGeom prst="rect">
            <a:avLst/>
          </a:prstGeom>
          <a:solidFill>
            <a:srgbClr val="272123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6" name="slide8_shape4"/>
          <p:cNvSpPr/>
          <p:nvPr/>
        </p:nvSpPr>
        <p:spPr>
          <a:xfrm rot="5400000">
            <a:off x="712038" y="1670842"/>
            <a:ext cx="81142" cy="108000"/>
          </a:xfrm>
          <a:prstGeom prst="rtTriangl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7" name="slide8_shape5"/>
          <p:cNvSpPr/>
          <p:nvPr/>
        </p:nvSpPr>
        <p:spPr>
          <a:xfrm>
            <a:off x="107504" y="1340768"/>
            <a:ext cx="585036" cy="338554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/>
                <a:ea typeface="HY엽서L"/>
                <a:cs typeface="+mn-cs"/>
              </a:rPr>
              <a:t>02</a:t>
            </a:r>
          </a:p>
        </p:txBody>
      </p:sp>
      <p:sp>
        <p:nvSpPr>
          <p:cNvPr id="8" name="slide8_shape6"/>
          <p:cNvSpPr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HY엽서L"/>
                <a:ea typeface="HY엽서L"/>
                <a:cs typeface="+mn-cs"/>
              </a:rPr>
              <a:t>01</a:t>
            </a:r>
          </a:p>
        </p:txBody>
      </p:sp>
      <p:sp>
        <p:nvSpPr>
          <p:cNvPr id="9" name="slide8_shape7"/>
          <p:cNvSpPr/>
          <p:nvPr/>
        </p:nvSpPr>
        <p:spPr>
          <a:xfrm>
            <a:off x="2165606" y="1307820"/>
            <a:ext cx="3558522" cy="707886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/>
            <a:r>
              <a:rPr lang="ko-KR" altLang="en-US" sz="20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재난</a:t>
            </a:r>
            <a:r>
              <a:rPr lang="en-US" altLang="ko-KR" sz="20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,</a:t>
            </a:r>
            <a:r>
              <a:rPr lang="ko-KR" altLang="en-US" sz="20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재해에</a:t>
            </a:r>
            <a:r>
              <a:rPr lang="en-US" altLang="en-US" sz="20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20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대한</a:t>
            </a:r>
            <a:r>
              <a:rPr lang="en-US" altLang="en-US" sz="20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endParaRPr sz="2000" kern="1200">
              <a:ln>
                <a:solidFill>
                  <a:srgbClr val="af9061">
                    <a:alpha val="30000"/>
                  </a:srgbClr>
                </a:solidFill>
              </a:ln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  <a:p>
            <a:pPr algn="ctr" marL="0" defTabSz="914400" latinLnBrk="1"/>
            <a:r>
              <a:rPr lang="ko-KR" altLang="en-US" sz="20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빅데이터</a:t>
            </a:r>
            <a:r>
              <a:rPr lang="en-US" altLang="en-US" sz="20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en-US" altLang="ko-KR" sz="20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DB</a:t>
            </a:r>
          </a:p>
        </p:txBody>
      </p:sp>
      <p:sp>
        <p:nvSpPr>
          <p:cNvPr id="10" name="slide8_shape8"/>
          <p:cNvSpPr/>
          <p:nvPr/>
        </p:nvSpPr>
        <p:spPr>
          <a:xfrm>
            <a:off x="1983347" y="1415277"/>
            <a:ext cx="140381" cy="154419"/>
          </a:xfrm>
          <a:prstGeom prst="chevron">
            <a:avLst/>
          </a:prstGeom>
          <a:solidFill>
            <a:srgbClr val="272123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11" name="slide8_shape9"/>
          <p:cNvSpPr/>
          <p:nvPr/>
        </p:nvSpPr>
        <p:spPr>
          <a:xfrm>
            <a:off x="1835696" y="1415277"/>
            <a:ext cx="140381" cy="154419"/>
          </a:xfrm>
          <a:prstGeom prst="chevron">
            <a:avLst/>
          </a:prstGeom>
          <a:solidFill>
            <a:srgbClr val="272123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12" name="slide8_shape10"/>
          <p:cNvSpPr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/>
            <a:r>
              <a:rPr lang="ko-KR" altLang="en-US" sz="14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선정</a:t>
            </a:r>
            <a:r>
              <a:rPr lang="en-US" altLang="en-US" sz="14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4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배경</a:t>
            </a:r>
            <a:endParaRPr sz="14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13" name="slide8_shape11"/>
          <p:cNvSpPr/>
          <p:nvPr/>
        </p:nvSpPr>
        <p:spPr>
          <a:xfrm>
            <a:off x="2512455" y="144249"/>
            <a:ext cx="965459" cy="307777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/>
            <a:r>
              <a:rPr lang="ko-KR" altLang="en-US" sz="14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구현</a:t>
            </a:r>
            <a:endParaRPr sz="14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14" name="slide8_shape12"/>
          <p:cNvSpPr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/>
            <a:r>
              <a:rPr lang="ko-KR" altLang="en-US" sz="14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시각화</a:t>
            </a:r>
            <a:endParaRPr sz="14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15" name="slide8_shape13"/>
          <p:cNvSpPr/>
          <p:nvPr/>
        </p:nvSpPr>
        <p:spPr>
          <a:xfrm>
            <a:off x="2500361" y="2432508"/>
            <a:ext cx="6164001" cy="646331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기상청과</a:t>
            </a:r>
            <a:r>
              <a:rPr lang="en-US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국가안전처의</a:t>
            </a:r>
            <a:r>
              <a:rPr lang="en-US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en-US" altLang="ko-KR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DB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분석을</a:t>
            </a:r>
            <a:r>
              <a:rPr lang="en-US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통해</a:t>
            </a:r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  <a:p>
            <a:pPr algn="l" marL="0" defTabSz="914400" latinLnBrk="1"/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기초</a:t>
            </a:r>
            <a:r>
              <a:rPr lang="en-US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데이터베이스를</a:t>
            </a:r>
            <a:r>
              <a:rPr lang="en-US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구축</a:t>
            </a:r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16" name="slide8_shape14"/>
          <p:cNvSpPr/>
          <p:nvPr/>
        </p:nvSpPr>
        <p:spPr>
          <a:xfrm>
            <a:off x="2165606" y="3645024"/>
            <a:ext cx="3558522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/>
            <a:r>
              <a:rPr lang="ko-KR" altLang="en-US" sz="20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실시간</a:t>
            </a:r>
            <a:r>
              <a:rPr lang="en-US" altLang="en-US" sz="20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20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웹스크래핑</a:t>
            </a:r>
            <a:endParaRPr sz="2000" kern="1200">
              <a:ln>
                <a:solidFill>
                  <a:srgbClr val="af9061">
                    <a:alpha val="30000"/>
                  </a:srgbClr>
                </a:solidFill>
              </a:ln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17" name="slide8_shape15"/>
          <p:cNvSpPr/>
          <p:nvPr/>
        </p:nvSpPr>
        <p:spPr>
          <a:xfrm>
            <a:off x="1983347" y="3752481"/>
            <a:ext cx="140381" cy="154419"/>
          </a:xfrm>
          <a:prstGeom prst="chevron">
            <a:avLst/>
          </a:prstGeom>
          <a:solidFill>
            <a:srgbClr val="272123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18" name="slide8_shape16"/>
          <p:cNvSpPr/>
          <p:nvPr/>
        </p:nvSpPr>
        <p:spPr>
          <a:xfrm>
            <a:off x="1835696" y="3752481"/>
            <a:ext cx="140381" cy="154419"/>
          </a:xfrm>
          <a:prstGeom prst="chevron">
            <a:avLst/>
          </a:prstGeom>
          <a:solidFill>
            <a:srgbClr val="272123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19" name="slide8_shape17"/>
          <p:cNvSpPr/>
          <p:nvPr/>
        </p:nvSpPr>
        <p:spPr>
          <a:xfrm>
            <a:off x="2512580" y="4653136"/>
            <a:ext cx="6164001" cy="646331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SNS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와</a:t>
            </a:r>
            <a:r>
              <a:rPr lang="en-US" altLang="ko-KR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텔레그램</a:t>
            </a:r>
            <a:r>
              <a:rPr lang="en-US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봇</a:t>
            </a:r>
            <a:r>
              <a:rPr lang="en-US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웹스크래핑을</a:t>
            </a:r>
            <a:r>
              <a:rPr lang="en-US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활용하여</a:t>
            </a:r>
            <a:r>
              <a:rPr lang="en-US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재난</a:t>
            </a:r>
            <a:r>
              <a:rPr lang="en-US" altLang="ko-KR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,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재해에</a:t>
            </a:r>
            <a:r>
              <a:rPr lang="en-US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대한</a:t>
            </a:r>
            <a:r>
              <a:rPr lang="en-US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단어</a:t>
            </a:r>
            <a:r>
              <a:rPr lang="en-US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패턴</a:t>
            </a:r>
            <a:r>
              <a:rPr lang="en-US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분석</a:t>
            </a:r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9_shape1"/>
          <p:cNvSpPr/>
          <p:nvPr/>
        </p:nvSpPr>
        <p:spPr>
          <a:xfrm>
            <a:off x="3716816" y="3005599"/>
            <a:ext cx="1710368" cy="553998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/>
            <a:r>
              <a:rPr lang="ko-KR" altLang="en-US" sz="3000" b="1" kern="1200">
                <a:ln>
                  <a:solidFill>
                    <a:schemeClr val="bg1">
                      <a:alpha val="30000"/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  <a:cs typeface="+mn-cs"/>
              </a:rPr>
              <a:t>시각화</a:t>
            </a:r>
            <a:endParaRPr sz="3000" b="1" kern="1200">
              <a:ln>
                <a:solidFill>
                  <a:schemeClr val="bg1">
                    <a:alpha val="30000"/>
                    <a:lumMod val="8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lide10_shape1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 w="9525" cap="flat">
            <a:solidFill>
              <a:schemeClr val="bg1">
                <a:alpha val="50000"/>
                <a:lumMod val="6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lide10_shape2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 w="9525" cap="flat">
            <a:solidFill>
              <a:schemeClr val="bg1">
                <a:alpha val="50000"/>
                <a:lumMod val="6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10_shape3"/>
          <p:cNvSpPr/>
          <p:nvPr/>
        </p:nvSpPr>
        <p:spPr>
          <a:xfrm>
            <a:off x="0" y="882386"/>
            <a:ext cx="834325" cy="343501"/>
          </a:xfrm>
          <a:prstGeom prst="rect">
            <a:avLst/>
          </a:prstGeom>
          <a:solidFill>
            <a:srgbClr val="272123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6" name="slide10_shape4"/>
          <p:cNvSpPr/>
          <p:nvPr/>
        </p:nvSpPr>
        <p:spPr>
          <a:xfrm rot="5400000">
            <a:off x="712038" y="1212460"/>
            <a:ext cx="81142" cy="108000"/>
          </a:xfrm>
          <a:prstGeom prst="rtTriangl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7" name="slide10_shape5"/>
          <p:cNvSpPr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/>
                <a:ea typeface="HY엽서L"/>
                <a:cs typeface="+mn-cs"/>
              </a:rPr>
              <a:t>01</a:t>
            </a:r>
          </a:p>
        </p:txBody>
      </p:sp>
      <p:sp>
        <p:nvSpPr>
          <p:cNvPr id="8" name="slide10_shape6"/>
          <p:cNvSpPr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/>
            <a:r>
              <a:rPr lang="ko-KR" altLang="en-US" sz="14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선정</a:t>
            </a:r>
            <a:r>
              <a:rPr lang="en-US" altLang="en-US" sz="14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4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배경</a:t>
            </a:r>
            <a:endParaRPr sz="14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9" name="slide10_shape7"/>
          <p:cNvSpPr/>
          <p:nvPr/>
        </p:nvSpPr>
        <p:spPr>
          <a:xfrm>
            <a:off x="2512455" y="144249"/>
            <a:ext cx="965459" cy="307777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/>
            <a:r>
              <a:rPr lang="ko-KR" altLang="en-US" sz="14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구현</a:t>
            </a:r>
            <a:endParaRPr sz="14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10" name="slide10_shape8"/>
          <p:cNvSpPr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/>
            <a:r>
              <a:rPr lang="ko-KR" altLang="en-US" sz="14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시각화</a:t>
            </a:r>
            <a:endParaRPr sz="14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11" name="slide10_shape9"/>
          <p:cNvSpPr/>
          <p:nvPr/>
        </p:nvSpPr>
        <p:spPr>
          <a:xfrm>
            <a:off x="1414643" y="1479002"/>
            <a:ext cx="140381" cy="154419"/>
          </a:xfrm>
          <a:prstGeom prst="chevron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12" name="slide10_shape10"/>
          <p:cNvSpPr/>
          <p:nvPr/>
        </p:nvSpPr>
        <p:spPr>
          <a:xfrm>
            <a:off x="1266992" y="1479002"/>
            <a:ext cx="140381" cy="154419"/>
          </a:xfrm>
          <a:prstGeom prst="chevron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13" name="slide10_shape11"/>
          <p:cNvSpPr/>
          <p:nvPr/>
        </p:nvSpPr>
        <p:spPr>
          <a:xfrm>
            <a:off x="1597677" y="1340768"/>
            <a:ext cx="3742761" cy="430887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2200" b="1" kern="120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웹</a:t>
            </a:r>
            <a:r>
              <a:rPr lang="en-US" altLang="en-US" sz="2200" b="1" kern="120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2200" b="1" kern="120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사이트를</a:t>
            </a:r>
            <a:r>
              <a:rPr lang="en-US" altLang="en-US" sz="2200" b="1" kern="120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2200" b="1" kern="120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이용한</a:t>
            </a:r>
            <a:r>
              <a:rPr lang="en-US" altLang="en-US" sz="2200" b="1" kern="120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2200" b="1" kern="120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시각화</a:t>
            </a:r>
            <a:endParaRPr sz="2200" b="1" kern="1200">
              <a:ln>
                <a:solidFill>
                  <a:srgbClr val="7ab53d">
                    <a:alpha val="30000"/>
                  </a:srgbClr>
                </a:solidFill>
              </a:ln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pic>
        <p:nvPicPr>
          <p:cNvPr id="14" name="slide10_picture1" descr="C:\Users\USER\Desktop\sdf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2276872"/>
            <a:ext cx="3819097" cy="3590099"/>
          </a:xfrm>
          <a:prstGeom prst="rect">
            <a:avLst/>
          </a:prstGeom>
          <a:noFill/>
        </p:spPr>
      </p:pic>
      <p:sp>
        <p:nvSpPr>
          <p:cNvPr id="15" name="slide10_shape12"/>
          <p:cNvSpPr/>
          <p:nvPr/>
        </p:nvSpPr>
        <p:spPr>
          <a:xfrm>
            <a:off x="5148064" y="3365170"/>
            <a:ext cx="3672408" cy="1517057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285750" indent="-285750" defTabSz="914400" latinLnBrk="1">
              <a:buFont typeface="Arial" pitchFamily="2" charset="2"/>
              <a:buChar char="•"/>
            </a:pP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지도에</a:t>
            </a:r>
            <a:r>
              <a:rPr lang="en-US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실시간</a:t>
            </a:r>
            <a:r>
              <a:rPr lang="en-US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표시</a:t>
            </a:r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  <a:p>
            <a:pPr algn="l" marL="285750" indent="-285750" defTabSz="914400" latinLnBrk="1">
              <a:buFont typeface="Arial" pitchFamily="2" charset="2"/>
              <a:buChar char="•"/>
            </a:pPr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  <a:p>
            <a:pPr algn="l" marL="285750" indent="-285750" defTabSz="914400" latinLnBrk="1">
              <a:buFont typeface="Arial" pitchFamily="2" charset="2"/>
              <a:buChar char="•"/>
            </a:pP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재난</a:t>
            </a:r>
            <a:r>
              <a:rPr lang="en-US" altLang="ko-KR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,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재해에</a:t>
            </a:r>
            <a:r>
              <a:rPr lang="en-US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따른</a:t>
            </a:r>
            <a:r>
              <a:rPr lang="en-US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대응방법</a:t>
            </a:r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  <a:p>
            <a:pPr algn="l" marL="285750" indent="-285750" defTabSz="914400" latinLnBrk="1">
              <a:buFont typeface="Arial" pitchFamily="2" charset="2"/>
              <a:buChar char="•"/>
            </a:pPr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  <a:p>
            <a:pPr algn="l" marL="285750" indent="-285750" defTabSz="914400" latinLnBrk="1">
              <a:buFont typeface="Arial" pitchFamily="2" charset="2"/>
              <a:buChar char="•"/>
            </a:pP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제일</a:t>
            </a:r>
            <a:r>
              <a:rPr lang="en-US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가까운</a:t>
            </a:r>
            <a:r>
              <a:rPr lang="en-US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대피소</a:t>
            </a:r>
            <a:r>
              <a:rPr lang="en-US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위치</a:t>
            </a:r>
            <a:r>
              <a:rPr lang="en-US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파악</a:t>
            </a:r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ppt/theme/theme2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2조 세미</dc:title>
  <dc:creator>hp</dc:creator>
  <cp:lastModifiedBy>hp</cp:lastModifiedBy>
</cp:coreProperties>
</file>