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2"/>
  </p:notesMasterIdLst>
  <p:sldIdLst>
    <p:sldId id="256" r:id="rId2"/>
    <p:sldId id="267" r:id="rId3"/>
    <p:sldId id="265" r:id="rId4"/>
    <p:sldId id="286" r:id="rId5"/>
    <p:sldId id="302" r:id="rId6"/>
    <p:sldId id="303" r:id="rId7"/>
    <p:sldId id="268" r:id="rId8"/>
    <p:sldId id="266" r:id="rId9"/>
    <p:sldId id="290" r:id="rId10"/>
    <p:sldId id="289" r:id="rId11"/>
    <p:sldId id="282" r:id="rId12"/>
    <p:sldId id="300" r:id="rId13"/>
    <p:sldId id="291" r:id="rId14"/>
    <p:sldId id="292" r:id="rId15"/>
    <p:sldId id="293" r:id="rId16"/>
    <p:sldId id="295" r:id="rId17"/>
    <p:sldId id="297" r:id="rId18"/>
    <p:sldId id="296" r:id="rId19"/>
    <p:sldId id="299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891"/>
    <a:srgbClr val="009A8B"/>
    <a:srgbClr val="81CD9B"/>
    <a:srgbClr val="70C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6"/>
    <p:restoredTop sz="94780"/>
  </p:normalViewPr>
  <p:slideViewPr>
    <p:cSldViewPr snapToGrid="0" snapToObjects="1">
      <p:cViewPr>
        <p:scale>
          <a:sx n="100" d="100"/>
          <a:sy n="100" d="100"/>
        </p:scale>
        <p:origin x="1392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7" d="100"/>
          <a:sy n="107" d="100"/>
        </p:scale>
        <p:origin x="320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A1529-6DE1-4C7A-9805-A96F0693D542}" type="doc">
      <dgm:prSet loTypeId="urn:microsoft.com/office/officeart/2005/8/layout/chevron1" loCatId="process" qsTypeId="urn:microsoft.com/office/officeart/2005/8/quickstyle/simple5" qsCatId="simple" csTypeId="urn:microsoft.com/office/officeart/2005/8/colors/colorful4" csCatId="colorful" phldr="1"/>
      <dgm:spPr/>
    </dgm:pt>
    <dgm:pt modelId="{8D02A2D5-77E7-4DB0-B1CB-15DCC12C66C3}">
      <dgm:prSet phldrT="[텍스트]"/>
      <dgm:spPr/>
      <dgm:t>
        <a:bodyPr/>
        <a:lstStyle/>
        <a:p>
          <a:pPr latinLnBrk="1"/>
          <a:r>
            <a:rPr lang="ko-KR" altLang="en-US" dirty="0" smtClean="0"/>
            <a:t>제휴마케팅 상담신청</a:t>
          </a:r>
          <a:endParaRPr lang="ko-KR" altLang="en-US" dirty="0"/>
        </a:p>
      </dgm:t>
    </dgm:pt>
    <dgm:pt modelId="{8E16E37B-C8E1-481F-893B-DDDE4D29EB2E}" type="parTrans" cxnId="{1D54C98E-4D43-431B-A342-A99AEF72358E}">
      <dgm:prSet/>
      <dgm:spPr/>
      <dgm:t>
        <a:bodyPr/>
        <a:lstStyle/>
        <a:p>
          <a:pPr latinLnBrk="1"/>
          <a:endParaRPr lang="ko-KR" altLang="en-US"/>
        </a:p>
      </dgm:t>
    </dgm:pt>
    <dgm:pt modelId="{9235686A-974C-4BBF-8226-788EAA8EB93D}" type="sibTrans" cxnId="{1D54C98E-4D43-431B-A342-A99AEF72358E}">
      <dgm:prSet/>
      <dgm:spPr/>
      <dgm:t>
        <a:bodyPr/>
        <a:lstStyle/>
        <a:p>
          <a:pPr latinLnBrk="1"/>
          <a:endParaRPr lang="ko-KR" altLang="en-US"/>
        </a:p>
      </dgm:t>
    </dgm:pt>
    <dgm:pt modelId="{AF770539-998C-4155-8B30-FDE2E0EB69DA}">
      <dgm:prSet phldrT="[텍스트]"/>
      <dgm:spPr/>
      <dgm:t>
        <a:bodyPr/>
        <a:lstStyle/>
        <a:p>
          <a:pPr latinLnBrk="1"/>
          <a:r>
            <a:rPr lang="ko-KR" altLang="en-US" dirty="0" smtClean="0"/>
            <a:t>제안서수령 및 검토</a:t>
          </a:r>
          <a:endParaRPr lang="ko-KR" altLang="en-US" dirty="0"/>
        </a:p>
      </dgm:t>
    </dgm:pt>
    <dgm:pt modelId="{1C561671-DE2D-46AF-999B-7024B66576FA}" type="parTrans" cxnId="{EAAC6BEE-50AA-4561-86C7-0E5DF21EEF4A}">
      <dgm:prSet/>
      <dgm:spPr/>
      <dgm:t>
        <a:bodyPr/>
        <a:lstStyle/>
        <a:p>
          <a:pPr latinLnBrk="1"/>
          <a:endParaRPr lang="ko-KR" altLang="en-US"/>
        </a:p>
      </dgm:t>
    </dgm:pt>
    <dgm:pt modelId="{CA3562B7-1B5E-4FDE-B91B-328D0B3CDF2D}" type="sibTrans" cxnId="{EAAC6BEE-50AA-4561-86C7-0E5DF21EEF4A}">
      <dgm:prSet/>
      <dgm:spPr/>
      <dgm:t>
        <a:bodyPr/>
        <a:lstStyle/>
        <a:p>
          <a:pPr latinLnBrk="1"/>
          <a:endParaRPr lang="ko-KR" altLang="en-US"/>
        </a:p>
      </dgm:t>
    </dgm:pt>
    <dgm:pt modelId="{90A9A798-2A93-40AE-AAE8-4EC68E8C7ED2}">
      <dgm:prSet phldrT="[텍스트]"/>
      <dgm:spPr/>
      <dgm:t>
        <a:bodyPr/>
        <a:lstStyle/>
        <a:p>
          <a:pPr latinLnBrk="1"/>
          <a:r>
            <a:rPr lang="ko-KR" altLang="en-US" dirty="0" smtClean="0"/>
            <a:t>마케팅 시작</a:t>
          </a:r>
          <a:endParaRPr lang="ko-KR" altLang="en-US" dirty="0"/>
        </a:p>
      </dgm:t>
    </dgm:pt>
    <dgm:pt modelId="{02C89CEE-ED3A-42C2-B936-1E74C0BAD458}" type="parTrans" cxnId="{C38472B0-1E48-462E-AA0B-2A8AF00A936A}">
      <dgm:prSet/>
      <dgm:spPr/>
      <dgm:t>
        <a:bodyPr/>
        <a:lstStyle/>
        <a:p>
          <a:pPr latinLnBrk="1"/>
          <a:endParaRPr lang="ko-KR" altLang="en-US"/>
        </a:p>
      </dgm:t>
    </dgm:pt>
    <dgm:pt modelId="{83E3F455-8FAC-4CE1-AF09-4FDF2876AEB5}" type="sibTrans" cxnId="{C38472B0-1E48-462E-AA0B-2A8AF00A936A}">
      <dgm:prSet/>
      <dgm:spPr/>
      <dgm:t>
        <a:bodyPr/>
        <a:lstStyle/>
        <a:p>
          <a:pPr latinLnBrk="1"/>
          <a:endParaRPr lang="ko-KR" altLang="en-US"/>
        </a:p>
      </dgm:t>
    </dgm:pt>
    <dgm:pt modelId="{0857E8F6-F99B-4EB4-81F5-8D7FAE5210A9}">
      <dgm:prSet phldrT="[텍스트]"/>
      <dgm:spPr/>
      <dgm:t>
        <a:bodyPr/>
        <a:lstStyle/>
        <a:p>
          <a:pPr latinLnBrk="1"/>
          <a:r>
            <a:rPr lang="ko-KR" altLang="en-US" dirty="0" smtClean="0"/>
            <a:t>제안미팅 및 계약검토</a:t>
          </a:r>
          <a:endParaRPr lang="ko-KR" altLang="en-US" dirty="0"/>
        </a:p>
      </dgm:t>
    </dgm:pt>
    <dgm:pt modelId="{1EF59F1F-E5C4-4E6A-A1AA-4E08A27CE63D}" type="parTrans" cxnId="{CA0F10D4-AB78-427D-92CB-DC2CBAFE1C8E}">
      <dgm:prSet/>
      <dgm:spPr/>
      <dgm:t>
        <a:bodyPr/>
        <a:lstStyle/>
        <a:p>
          <a:pPr latinLnBrk="1"/>
          <a:endParaRPr lang="ko-KR" altLang="en-US"/>
        </a:p>
      </dgm:t>
    </dgm:pt>
    <dgm:pt modelId="{E1EB389A-1662-4A7F-8D27-E382FE237FFC}" type="sibTrans" cxnId="{CA0F10D4-AB78-427D-92CB-DC2CBAFE1C8E}">
      <dgm:prSet/>
      <dgm:spPr/>
      <dgm:t>
        <a:bodyPr/>
        <a:lstStyle/>
        <a:p>
          <a:pPr latinLnBrk="1"/>
          <a:endParaRPr lang="ko-KR" altLang="en-US"/>
        </a:p>
      </dgm:t>
    </dgm:pt>
    <dgm:pt modelId="{015068F5-FB8B-4EA7-BD84-242AE5A228F1}">
      <dgm:prSet phldrT="[텍스트]"/>
      <dgm:spPr/>
      <dgm:t>
        <a:bodyPr/>
        <a:lstStyle/>
        <a:p>
          <a:pPr latinLnBrk="1"/>
          <a:r>
            <a:rPr lang="ko-KR" altLang="en-US" dirty="0" smtClean="0"/>
            <a:t>계약체결</a:t>
          </a:r>
          <a:endParaRPr lang="ko-KR" altLang="en-US" dirty="0"/>
        </a:p>
      </dgm:t>
    </dgm:pt>
    <dgm:pt modelId="{7868BFFD-242E-41D7-9214-379193793BE0}" type="parTrans" cxnId="{8F52F518-854A-4E48-9185-8140578F4F4D}">
      <dgm:prSet/>
      <dgm:spPr/>
      <dgm:t>
        <a:bodyPr/>
        <a:lstStyle/>
        <a:p>
          <a:pPr latinLnBrk="1"/>
          <a:endParaRPr lang="ko-KR" altLang="en-US"/>
        </a:p>
      </dgm:t>
    </dgm:pt>
    <dgm:pt modelId="{84326F4E-9A95-472D-821D-2515821AD62B}" type="sibTrans" cxnId="{8F52F518-854A-4E48-9185-8140578F4F4D}">
      <dgm:prSet/>
      <dgm:spPr/>
      <dgm:t>
        <a:bodyPr/>
        <a:lstStyle/>
        <a:p>
          <a:pPr latinLnBrk="1"/>
          <a:endParaRPr lang="ko-KR" altLang="en-US"/>
        </a:p>
      </dgm:t>
    </dgm:pt>
    <dgm:pt modelId="{D2D4BB3D-BDF6-4E60-A0FF-4FD668E4EEF4}">
      <dgm:prSet phldrT="[텍스트]"/>
      <dgm:spPr/>
      <dgm:t>
        <a:bodyPr/>
        <a:lstStyle/>
        <a:p>
          <a:pPr latinLnBrk="1"/>
          <a:r>
            <a:rPr lang="ko-KR" altLang="en-US" dirty="0" smtClean="0"/>
            <a:t>효율성체크 및 혜택조정</a:t>
          </a:r>
          <a:endParaRPr lang="ko-KR" altLang="en-US" dirty="0"/>
        </a:p>
      </dgm:t>
    </dgm:pt>
    <dgm:pt modelId="{BC59A573-0D33-4F95-A63D-C9D17D4F23A1}" type="parTrans" cxnId="{6F29AE69-9E79-4CD2-A313-FB6C08A5D29F}">
      <dgm:prSet/>
      <dgm:spPr/>
      <dgm:t>
        <a:bodyPr/>
        <a:lstStyle/>
        <a:p>
          <a:pPr latinLnBrk="1"/>
          <a:endParaRPr lang="ko-KR" altLang="en-US"/>
        </a:p>
      </dgm:t>
    </dgm:pt>
    <dgm:pt modelId="{01EED3F2-C91C-4026-89B1-C7292D89C90A}" type="sibTrans" cxnId="{6F29AE69-9E79-4CD2-A313-FB6C08A5D29F}">
      <dgm:prSet/>
      <dgm:spPr/>
      <dgm:t>
        <a:bodyPr/>
        <a:lstStyle/>
        <a:p>
          <a:pPr latinLnBrk="1"/>
          <a:endParaRPr lang="ko-KR" altLang="en-US"/>
        </a:p>
      </dgm:t>
    </dgm:pt>
    <dgm:pt modelId="{97BB9FC1-FC1A-449D-A32D-90B523DF17B9}" type="pres">
      <dgm:prSet presAssocID="{B89A1529-6DE1-4C7A-9805-A96F0693D542}" presName="Name0" presStyleCnt="0">
        <dgm:presLayoutVars>
          <dgm:dir/>
          <dgm:animLvl val="lvl"/>
          <dgm:resizeHandles val="exact"/>
        </dgm:presLayoutVars>
      </dgm:prSet>
      <dgm:spPr/>
    </dgm:pt>
    <dgm:pt modelId="{BEDBAE0D-32E3-4E3F-8C70-9E35A72F6812}" type="pres">
      <dgm:prSet presAssocID="{8D02A2D5-77E7-4DB0-B1CB-15DCC12C66C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87B6F2-D9DC-4E57-8E41-8AF244ADC436}" type="pres">
      <dgm:prSet presAssocID="{9235686A-974C-4BBF-8226-788EAA8EB93D}" presName="parTxOnlySpace" presStyleCnt="0"/>
      <dgm:spPr/>
    </dgm:pt>
    <dgm:pt modelId="{DA59021D-819C-49EB-A796-4064F1C5AEF8}" type="pres">
      <dgm:prSet presAssocID="{AF770539-998C-4155-8B30-FDE2E0EB69D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067940-6631-4D0C-B24E-42B0C5A973A3}" type="pres">
      <dgm:prSet presAssocID="{CA3562B7-1B5E-4FDE-B91B-328D0B3CDF2D}" presName="parTxOnlySpace" presStyleCnt="0"/>
      <dgm:spPr/>
    </dgm:pt>
    <dgm:pt modelId="{BEF79EAC-0DE1-420C-8D7C-B5D127288A64}" type="pres">
      <dgm:prSet presAssocID="{0857E8F6-F99B-4EB4-81F5-8D7FAE5210A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7E2BBF-364F-4D2B-B154-4664A6844FBA}" type="pres">
      <dgm:prSet presAssocID="{E1EB389A-1662-4A7F-8D27-E382FE237FFC}" presName="parTxOnlySpace" presStyleCnt="0"/>
      <dgm:spPr/>
    </dgm:pt>
    <dgm:pt modelId="{64872F58-5890-473A-A064-D57F668932AA}" type="pres">
      <dgm:prSet presAssocID="{015068F5-FB8B-4EA7-BD84-242AE5A228F1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3DED32-81C0-4345-A5D0-1E4492A7DBB5}" type="pres">
      <dgm:prSet presAssocID="{84326F4E-9A95-472D-821D-2515821AD62B}" presName="parTxOnlySpace" presStyleCnt="0"/>
      <dgm:spPr/>
    </dgm:pt>
    <dgm:pt modelId="{398C989F-F6ED-475A-8232-AAFF6B437C23}" type="pres">
      <dgm:prSet presAssocID="{90A9A798-2A93-40AE-AAE8-4EC68E8C7ED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6A6485-F5A9-46C7-B1B6-B03491EEB175}" type="pres">
      <dgm:prSet presAssocID="{83E3F455-8FAC-4CE1-AF09-4FDF2876AEB5}" presName="parTxOnlySpace" presStyleCnt="0"/>
      <dgm:spPr/>
    </dgm:pt>
    <dgm:pt modelId="{A9A4A093-D4FE-4878-8C90-9694F0F41078}" type="pres">
      <dgm:prSet presAssocID="{D2D4BB3D-BDF6-4E60-A0FF-4FD668E4EEF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A0F10D4-AB78-427D-92CB-DC2CBAFE1C8E}" srcId="{B89A1529-6DE1-4C7A-9805-A96F0693D542}" destId="{0857E8F6-F99B-4EB4-81F5-8D7FAE5210A9}" srcOrd="2" destOrd="0" parTransId="{1EF59F1F-E5C4-4E6A-A1AA-4E08A27CE63D}" sibTransId="{E1EB389A-1662-4A7F-8D27-E382FE237FFC}"/>
    <dgm:cxn modelId="{EAAC6BEE-50AA-4561-86C7-0E5DF21EEF4A}" srcId="{B89A1529-6DE1-4C7A-9805-A96F0693D542}" destId="{AF770539-998C-4155-8B30-FDE2E0EB69DA}" srcOrd="1" destOrd="0" parTransId="{1C561671-DE2D-46AF-999B-7024B66576FA}" sibTransId="{CA3562B7-1B5E-4FDE-B91B-328D0B3CDF2D}"/>
    <dgm:cxn modelId="{8F52F518-854A-4E48-9185-8140578F4F4D}" srcId="{B89A1529-6DE1-4C7A-9805-A96F0693D542}" destId="{015068F5-FB8B-4EA7-BD84-242AE5A228F1}" srcOrd="3" destOrd="0" parTransId="{7868BFFD-242E-41D7-9214-379193793BE0}" sibTransId="{84326F4E-9A95-472D-821D-2515821AD62B}"/>
    <dgm:cxn modelId="{021A583A-65B2-4E92-8D6A-3DB82EE2E9C9}" type="presOf" srcId="{8D02A2D5-77E7-4DB0-B1CB-15DCC12C66C3}" destId="{BEDBAE0D-32E3-4E3F-8C70-9E35A72F6812}" srcOrd="0" destOrd="0" presId="urn:microsoft.com/office/officeart/2005/8/layout/chevron1"/>
    <dgm:cxn modelId="{0DD789B0-3ED1-4552-A9EA-1A3F852887EA}" type="presOf" srcId="{D2D4BB3D-BDF6-4E60-A0FF-4FD668E4EEF4}" destId="{A9A4A093-D4FE-4878-8C90-9694F0F41078}" srcOrd="0" destOrd="0" presId="urn:microsoft.com/office/officeart/2005/8/layout/chevron1"/>
    <dgm:cxn modelId="{1D54C98E-4D43-431B-A342-A99AEF72358E}" srcId="{B89A1529-6DE1-4C7A-9805-A96F0693D542}" destId="{8D02A2D5-77E7-4DB0-B1CB-15DCC12C66C3}" srcOrd="0" destOrd="0" parTransId="{8E16E37B-C8E1-481F-893B-DDDE4D29EB2E}" sibTransId="{9235686A-974C-4BBF-8226-788EAA8EB93D}"/>
    <dgm:cxn modelId="{F1D171B3-BA98-4FB6-AD48-7F5BBFCC81FF}" type="presOf" srcId="{AF770539-998C-4155-8B30-FDE2E0EB69DA}" destId="{DA59021D-819C-49EB-A796-4064F1C5AEF8}" srcOrd="0" destOrd="0" presId="urn:microsoft.com/office/officeart/2005/8/layout/chevron1"/>
    <dgm:cxn modelId="{6F29AE69-9E79-4CD2-A313-FB6C08A5D29F}" srcId="{B89A1529-6DE1-4C7A-9805-A96F0693D542}" destId="{D2D4BB3D-BDF6-4E60-A0FF-4FD668E4EEF4}" srcOrd="5" destOrd="0" parTransId="{BC59A573-0D33-4F95-A63D-C9D17D4F23A1}" sibTransId="{01EED3F2-C91C-4026-89B1-C7292D89C90A}"/>
    <dgm:cxn modelId="{A460EDB4-127B-433B-956D-4C137CB5FCBB}" type="presOf" srcId="{90A9A798-2A93-40AE-AAE8-4EC68E8C7ED2}" destId="{398C989F-F6ED-475A-8232-AAFF6B437C23}" srcOrd="0" destOrd="0" presId="urn:microsoft.com/office/officeart/2005/8/layout/chevron1"/>
    <dgm:cxn modelId="{6A3E7028-D8BA-482F-82AB-E5F5FFDA7759}" type="presOf" srcId="{0857E8F6-F99B-4EB4-81F5-8D7FAE5210A9}" destId="{BEF79EAC-0DE1-420C-8D7C-B5D127288A64}" srcOrd="0" destOrd="0" presId="urn:microsoft.com/office/officeart/2005/8/layout/chevron1"/>
    <dgm:cxn modelId="{BC64DC1D-D6DD-4DEA-ABB6-E2C8950B1149}" type="presOf" srcId="{B89A1529-6DE1-4C7A-9805-A96F0693D542}" destId="{97BB9FC1-FC1A-449D-A32D-90B523DF17B9}" srcOrd="0" destOrd="0" presId="urn:microsoft.com/office/officeart/2005/8/layout/chevron1"/>
    <dgm:cxn modelId="{C38472B0-1E48-462E-AA0B-2A8AF00A936A}" srcId="{B89A1529-6DE1-4C7A-9805-A96F0693D542}" destId="{90A9A798-2A93-40AE-AAE8-4EC68E8C7ED2}" srcOrd="4" destOrd="0" parTransId="{02C89CEE-ED3A-42C2-B936-1E74C0BAD458}" sibTransId="{83E3F455-8FAC-4CE1-AF09-4FDF2876AEB5}"/>
    <dgm:cxn modelId="{D3A5AE25-197D-4EC0-BC02-D40E112740B4}" type="presOf" srcId="{015068F5-FB8B-4EA7-BD84-242AE5A228F1}" destId="{64872F58-5890-473A-A064-D57F668932AA}" srcOrd="0" destOrd="0" presId="urn:microsoft.com/office/officeart/2005/8/layout/chevron1"/>
    <dgm:cxn modelId="{5156786C-82E8-4588-8C57-B0D5329B95A2}" type="presParOf" srcId="{97BB9FC1-FC1A-449D-A32D-90B523DF17B9}" destId="{BEDBAE0D-32E3-4E3F-8C70-9E35A72F6812}" srcOrd="0" destOrd="0" presId="urn:microsoft.com/office/officeart/2005/8/layout/chevron1"/>
    <dgm:cxn modelId="{2F6A86D8-9845-4D5F-8D32-70E192C51C8D}" type="presParOf" srcId="{97BB9FC1-FC1A-449D-A32D-90B523DF17B9}" destId="{5687B6F2-D9DC-4E57-8E41-8AF244ADC436}" srcOrd="1" destOrd="0" presId="urn:microsoft.com/office/officeart/2005/8/layout/chevron1"/>
    <dgm:cxn modelId="{FB6A8354-0D7C-464E-B53C-BE1BABE5124B}" type="presParOf" srcId="{97BB9FC1-FC1A-449D-A32D-90B523DF17B9}" destId="{DA59021D-819C-49EB-A796-4064F1C5AEF8}" srcOrd="2" destOrd="0" presId="urn:microsoft.com/office/officeart/2005/8/layout/chevron1"/>
    <dgm:cxn modelId="{2D581B72-17DD-45DB-A8F7-377BA55C2EEE}" type="presParOf" srcId="{97BB9FC1-FC1A-449D-A32D-90B523DF17B9}" destId="{87067940-6631-4D0C-B24E-42B0C5A973A3}" srcOrd="3" destOrd="0" presId="urn:microsoft.com/office/officeart/2005/8/layout/chevron1"/>
    <dgm:cxn modelId="{BE3246FE-19CF-4C48-BEC9-ECE198D82C10}" type="presParOf" srcId="{97BB9FC1-FC1A-449D-A32D-90B523DF17B9}" destId="{BEF79EAC-0DE1-420C-8D7C-B5D127288A64}" srcOrd="4" destOrd="0" presId="urn:microsoft.com/office/officeart/2005/8/layout/chevron1"/>
    <dgm:cxn modelId="{C828D283-023C-4C91-B4C3-45EB94009E63}" type="presParOf" srcId="{97BB9FC1-FC1A-449D-A32D-90B523DF17B9}" destId="{037E2BBF-364F-4D2B-B154-4664A6844FBA}" srcOrd="5" destOrd="0" presId="urn:microsoft.com/office/officeart/2005/8/layout/chevron1"/>
    <dgm:cxn modelId="{E26B98C3-87A7-4D24-8597-C05F0C7AAFC5}" type="presParOf" srcId="{97BB9FC1-FC1A-449D-A32D-90B523DF17B9}" destId="{64872F58-5890-473A-A064-D57F668932AA}" srcOrd="6" destOrd="0" presId="urn:microsoft.com/office/officeart/2005/8/layout/chevron1"/>
    <dgm:cxn modelId="{0B94C094-8BB0-4BF3-BF3C-3C2E5D218C97}" type="presParOf" srcId="{97BB9FC1-FC1A-449D-A32D-90B523DF17B9}" destId="{433DED32-81C0-4345-A5D0-1E4492A7DBB5}" srcOrd="7" destOrd="0" presId="urn:microsoft.com/office/officeart/2005/8/layout/chevron1"/>
    <dgm:cxn modelId="{E13CCC62-6CB7-48E2-AB30-5B7A8D458F60}" type="presParOf" srcId="{97BB9FC1-FC1A-449D-A32D-90B523DF17B9}" destId="{398C989F-F6ED-475A-8232-AAFF6B437C23}" srcOrd="8" destOrd="0" presId="urn:microsoft.com/office/officeart/2005/8/layout/chevron1"/>
    <dgm:cxn modelId="{6B1851F9-6F69-4B00-BD79-5E950FFA29E1}" type="presParOf" srcId="{97BB9FC1-FC1A-449D-A32D-90B523DF17B9}" destId="{8B6A6485-F5A9-46C7-B1B6-B03491EEB175}" srcOrd="9" destOrd="0" presId="urn:microsoft.com/office/officeart/2005/8/layout/chevron1"/>
    <dgm:cxn modelId="{FF253E2D-03E9-46BA-A171-1998D60163AA}" type="presParOf" srcId="{97BB9FC1-FC1A-449D-A32D-90B523DF17B9}" destId="{A9A4A093-D4FE-4878-8C90-9694F0F41078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9A1529-6DE1-4C7A-9805-A96F0693D542}" type="doc">
      <dgm:prSet loTypeId="urn:microsoft.com/office/officeart/2005/8/layout/chevron1" loCatId="process" qsTypeId="urn:microsoft.com/office/officeart/2005/8/quickstyle/simple5" qsCatId="simple" csTypeId="urn:microsoft.com/office/officeart/2005/8/colors/colorful4" csCatId="colorful" phldr="1"/>
      <dgm:spPr/>
    </dgm:pt>
    <dgm:pt modelId="{8D02A2D5-77E7-4DB0-B1CB-15DCC12C66C3}">
      <dgm:prSet phldrT="[텍스트]"/>
      <dgm:spPr/>
      <dgm:t>
        <a:bodyPr/>
        <a:lstStyle/>
        <a:p>
          <a:pPr latinLnBrk="1"/>
          <a:r>
            <a:rPr lang="ko-KR" altLang="en-US" dirty="0" smtClean="0"/>
            <a:t>의료지원 </a:t>
          </a:r>
          <a:endParaRPr lang="en-US" altLang="ko-KR" dirty="0" smtClean="0"/>
        </a:p>
        <a:p>
          <a:pPr latinLnBrk="1"/>
          <a:r>
            <a:rPr lang="ko-KR" altLang="en-US" dirty="0" smtClean="0"/>
            <a:t>제안서 수령</a:t>
          </a:r>
          <a:endParaRPr lang="ko-KR" altLang="en-US" dirty="0"/>
        </a:p>
      </dgm:t>
    </dgm:pt>
    <dgm:pt modelId="{8E16E37B-C8E1-481F-893B-DDDE4D29EB2E}" type="parTrans" cxnId="{1D54C98E-4D43-431B-A342-A99AEF72358E}">
      <dgm:prSet/>
      <dgm:spPr/>
      <dgm:t>
        <a:bodyPr/>
        <a:lstStyle/>
        <a:p>
          <a:pPr latinLnBrk="1"/>
          <a:endParaRPr lang="ko-KR" altLang="en-US"/>
        </a:p>
      </dgm:t>
    </dgm:pt>
    <dgm:pt modelId="{9235686A-974C-4BBF-8226-788EAA8EB93D}" type="sibTrans" cxnId="{1D54C98E-4D43-431B-A342-A99AEF72358E}">
      <dgm:prSet/>
      <dgm:spPr/>
      <dgm:t>
        <a:bodyPr/>
        <a:lstStyle/>
        <a:p>
          <a:pPr latinLnBrk="1"/>
          <a:endParaRPr lang="ko-KR" altLang="en-US"/>
        </a:p>
      </dgm:t>
    </dgm:pt>
    <dgm:pt modelId="{90A9A798-2A93-40AE-AAE8-4EC68E8C7ED2}">
      <dgm:prSet phldrT="[텍스트]"/>
      <dgm:spPr/>
      <dgm:t>
        <a:bodyPr/>
        <a:lstStyle/>
        <a:p>
          <a:pPr latinLnBrk="1"/>
          <a:r>
            <a:rPr lang="ko-KR" altLang="en-US" dirty="0" smtClean="0"/>
            <a:t>의료지원 </a:t>
          </a:r>
          <a:endParaRPr lang="en-US" altLang="ko-KR" dirty="0" smtClean="0"/>
        </a:p>
        <a:p>
          <a:pPr latinLnBrk="1"/>
          <a:r>
            <a:rPr lang="ko-KR" altLang="en-US" dirty="0" smtClean="0"/>
            <a:t>혜택공유</a:t>
          </a:r>
          <a:endParaRPr lang="ko-KR" altLang="en-US" dirty="0"/>
        </a:p>
      </dgm:t>
    </dgm:pt>
    <dgm:pt modelId="{02C89CEE-ED3A-42C2-B936-1E74C0BAD458}" type="parTrans" cxnId="{C38472B0-1E48-462E-AA0B-2A8AF00A936A}">
      <dgm:prSet/>
      <dgm:spPr/>
      <dgm:t>
        <a:bodyPr/>
        <a:lstStyle/>
        <a:p>
          <a:pPr latinLnBrk="1"/>
          <a:endParaRPr lang="ko-KR" altLang="en-US"/>
        </a:p>
      </dgm:t>
    </dgm:pt>
    <dgm:pt modelId="{83E3F455-8FAC-4CE1-AF09-4FDF2876AEB5}" type="sibTrans" cxnId="{C38472B0-1E48-462E-AA0B-2A8AF00A936A}">
      <dgm:prSet/>
      <dgm:spPr/>
      <dgm:t>
        <a:bodyPr/>
        <a:lstStyle/>
        <a:p>
          <a:pPr latinLnBrk="1"/>
          <a:endParaRPr lang="ko-KR" altLang="en-US"/>
        </a:p>
      </dgm:t>
    </dgm:pt>
    <dgm:pt modelId="{0857E8F6-F99B-4EB4-81F5-8D7FAE5210A9}">
      <dgm:prSet phldrT="[텍스트]"/>
      <dgm:spPr/>
      <dgm:t>
        <a:bodyPr/>
        <a:lstStyle/>
        <a:p>
          <a:pPr latinLnBrk="1"/>
          <a:r>
            <a:rPr lang="ko-KR" altLang="en-US" dirty="0" smtClean="0"/>
            <a:t>제안미팅 및 계약검토</a:t>
          </a:r>
          <a:endParaRPr lang="ko-KR" altLang="en-US" dirty="0"/>
        </a:p>
      </dgm:t>
    </dgm:pt>
    <dgm:pt modelId="{1EF59F1F-E5C4-4E6A-A1AA-4E08A27CE63D}" type="parTrans" cxnId="{CA0F10D4-AB78-427D-92CB-DC2CBAFE1C8E}">
      <dgm:prSet/>
      <dgm:spPr/>
      <dgm:t>
        <a:bodyPr/>
        <a:lstStyle/>
        <a:p>
          <a:pPr latinLnBrk="1"/>
          <a:endParaRPr lang="ko-KR" altLang="en-US"/>
        </a:p>
      </dgm:t>
    </dgm:pt>
    <dgm:pt modelId="{E1EB389A-1662-4A7F-8D27-E382FE237FFC}" type="sibTrans" cxnId="{CA0F10D4-AB78-427D-92CB-DC2CBAFE1C8E}">
      <dgm:prSet/>
      <dgm:spPr/>
      <dgm:t>
        <a:bodyPr/>
        <a:lstStyle/>
        <a:p>
          <a:pPr latinLnBrk="1"/>
          <a:endParaRPr lang="ko-KR" altLang="en-US"/>
        </a:p>
      </dgm:t>
    </dgm:pt>
    <dgm:pt modelId="{015068F5-FB8B-4EA7-BD84-242AE5A228F1}">
      <dgm:prSet phldrT="[텍스트]"/>
      <dgm:spPr/>
      <dgm:t>
        <a:bodyPr/>
        <a:lstStyle/>
        <a:p>
          <a:pPr latinLnBrk="1"/>
          <a:r>
            <a:rPr lang="ko-KR" altLang="en-US" dirty="0" smtClean="0"/>
            <a:t>혜택안내</a:t>
          </a:r>
          <a:endParaRPr lang="en-US" altLang="ko-KR" dirty="0" smtClean="0"/>
        </a:p>
        <a:p>
          <a:pPr latinLnBrk="1"/>
          <a:r>
            <a:rPr lang="ko-KR" altLang="en-US" dirty="0" smtClean="0"/>
            <a:t>공유 결정</a:t>
          </a:r>
          <a:endParaRPr lang="ko-KR" altLang="en-US" dirty="0"/>
        </a:p>
      </dgm:t>
    </dgm:pt>
    <dgm:pt modelId="{7868BFFD-242E-41D7-9214-379193793BE0}" type="parTrans" cxnId="{8F52F518-854A-4E48-9185-8140578F4F4D}">
      <dgm:prSet/>
      <dgm:spPr/>
      <dgm:t>
        <a:bodyPr/>
        <a:lstStyle/>
        <a:p>
          <a:pPr latinLnBrk="1"/>
          <a:endParaRPr lang="ko-KR" altLang="en-US"/>
        </a:p>
      </dgm:t>
    </dgm:pt>
    <dgm:pt modelId="{84326F4E-9A95-472D-821D-2515821AD62B}" type="sibTrans" cxnId="{8F52F518-854A-4E48-9185-8140578F4F4D}">
      <dgm:prSet/>
      <dgm:spPr/>
      <dgm:t>
        <a:bodyPr/>
        <a:lstStyle/>
        <a:p>
          <a:pPr latinLnBrk="1"/>
          <a:endParaRPr lang="ko-KR" altLang="en-US"/>
        </a:p>
      </dgm:t>
    </dgm:pt>
    <dgm:pt modelId="{D2D4BB3D-BDF6-4E60-A0FF-4FD668E4EEF4}">
      <dgm:prSet phldrT="[텍스트]"/>
      <dgm:spPr/>
      <dgm:t>
        <a:bodyPr/>
        <a:lstStyle/>
        <a:p>
          <a:pPr latinLnBrk="1"/>
          <a:r>
            <a:rPr lang="ko-KR" altLang="en-US" dirty="0" smtClean="0"/>
            <a:t>정기</a:t>
          </a:r>
          <a:r>
            <a:rPr lang="en-US" altLang="ko-KR" dirty="0" smtClean="0"/>
            <a:t>/</a:t>
          </a:r>
          <a:r>
            <a:rPr lang="ko-KR" altLang="en-US" dirty="0" smtClean="0"/>
            <a:t>한시적</a:t>
          </a:r>
          <a:endParaRPr lang="en-US" altLang="ko-KR" dirty="0" smtClean="0"/>
        </a:p>
        <a:p>
          <a:pPr latinLnBrk="1"/>
          <a:r>
            <a:rPr lang="ko-KR" altLang="en-US" dirty="0" smtClean="0"/>
            <a:t>이벤트 공유</a:t>
          </a:r>
          <a:endParaRPr lang="ko-KR" altLang="en-US" dirty="0"/>
        </a:p>
      </dgm:t>
    </dgm:pt>
    <dgm:pt modelId="{BC59A573-0D33-4F95-A63D-C9D17D4F23A1}" type="parTrans" cxnId="{6F29AE69-9E79-4CD2-A313-FB6C08A5D29F}">
      <dgm:prSet/>
      <dgm:spPr/>
      <dgm:t>
        <a:bodyPr/>
        <a:lstStyle/>
        <a:p>
          <a:pPr latinLnBrk="1"/>
          <a:endParaRPr lang="ko-KR" altLang="en-US"/>
        </a:p>
      </dgm:t>
    </dgm:pt>
    <dgm:pt modelId="{01EED3F2-C91C-4026-89B1-C7292D89C90A}" type="sibTrans" cxnId="{6F29AE69-9E79-4CD2-A313-FB6C08A5D29F}">
      <dgm:prSet/>
      <dgm:spPr/>
      <dgm:t>
        <a:bodyPr/>
        <a:lstStyle/>
        <a:p>
          <a:pPr latinLnBrk="1"/>
          <a:endParaRPr lang="ko-KR" altLang="en-US"/>
        </a:p>
      </dgm:t>
    </dgm:pt>
    <dgm:pt modelId="{97BB9FC1-FC1A-449D-A32D-90B523DF17B9}" type="pres">
      <dgm:prSet presAssocID="{B89A1529-6DE1-4C7A-9805-A96F0693D542}" presName="Name0" presStyleCnt="0">
        <dgm:presLayoutVars>
          <dgm:dir/>
          <dgm:animLvl val="lvl"/>
          <dgm:resizeHandles val="exact"/>
        </dgm:presLayoutVars>
      </dgm:prSet>
      <dgm:spPr/>
    </dgm:pt>
    <dgm:pt modelId="{BEDBAE0D-32E3-4E3F-8C70-9E35A72F6812}" type="pres">
      <dgm:prSet presAssocID="{8D02A2D5-77E7-4DB0-B1CB-15DCC12C66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87B6F2-D9DC-4E57-8E41-8AF244ADC436}" type="pres">
      <dgm:prSet presAssocID="{9235686A-974C-4BBF-8226-788EAA8EB93D}" presName="parTxOnlySpace" presStyleCnt="0"/>
      <dgm:spPr/>
    </dgm:pt>
    <dgm:pt modelId="{BEF79EAC-0DE1-420C-8D7C-B5D127288A64}" type="pres">
      <dgm:prSet presAssocID="{0857E8F6-F99B-4EB4-81F5-8D7FAE5210A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7E2BBF-364F-4D2B-B154-4664A6844FBA}" type="pres">
      <dgm:prSet presAssocID="{E1EB389A-1662-4A7F-8D27-E382FE237FFC}" presName="parTxOnlySpace" presStyleCnt="0"/>
      <dgm:spPr/>
    </dgm:pt>
    <dgm:pt modelId="{64872F58-5890-473A-A064-D57F668932AA}" type="pres">
      <dgm:prSet presAssocID="{015068F5-FB8B-4EA7-BD84-242AE5A228F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3DED32-81C0-4345-A5D0-1E4492A7DBB5}" type="pres">
      <dgm:prSet presAssocID="{84326F4E-9A95-472D-821D-2515821AD62B}" presName="parTxOnlySpace" presStyleCnt="0"/>
      <dgm:spPr/>
    </dgm:pt>
    <dgm:pt modelId="{398C989F-F6ED-475A-8232-AAFF6B437C23}" type="pres">
      <dgm:prSet presAssocID="{90A9A798-2A93-40AE-AAE8-4EC68E8C7ED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6A6485-F5A9-46C7-B1B6-B03491EEB175}" type="pres">
      <dgm:prSet presAssocID="{83E3F455-8FAC-4CE1-AF09-4FDF2876AEB5}" presName="parTxOnlySpace" presStyleCnt="0"/>
      <dgm:spPr/>
    </dgm:pt>
    <dgm:pt modelId="{A9A4A093-D4FE-4878-8C90-9694F0F41078}" type="pres">
      <dgm:prSet presAssocID="{D2D4BB3D-BDF6-4E60-A0FF-4FD668E4EEF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54C98E-4D43-431B-A342-A99AEF72358E}" srcId="{B89A1529-6DE1-4C7A-9805-A96F0693D542}" destId="{8D02A2D5-77E7-4DB0-B1CB-15DCC12C66C3}" srcOrd="0" destOrd="0" parTransId="{8E16E37B-C8E1-481F-893B-DDDE4D29EB2E}" sibTransId="{9235686A-974C-4BBF-8226-788EAA8EB93D}"/>
    <dgm:cxn modelId="{D6707C54-F08C-4672-B915-D640488BEF24}" type="presOf" srcId="{8D02A2D5-77E7-4DB0-B1CB-15DCC12C66C3}" destId="{BEDBAE0D-32E3-4E3F-8C70-9E35A72F6812}" srcOrd="0" destOrd="0" presId="urn:microsoft.com/office/officeart/2005/8/layout/chevron1"/>
    <dgm:cxn modelId="{8F52F518-854A-4E48-9185-8140578F4F4D}" srcId="{B89A1529-6DE1-4C7A-9805-A96F0693D542}" destId="{015068F5-FB8B-4EA7-BD84-242AE5A228F1}" srcOrd="2" destOrd="0" parTransId="{7868BFFD-242E-41D7-9214-379193793BE0}" sibTransId="{84326F4E-9A95-472D-821D-2515821AD62B}"/>
    <dgm:cxn modelId="{7F523BFF-BADA-4718-A60D-5FF86F73BBF5}" type="presOf" srcId="{B89A1529-6DE1-4C7A-9805-A96F0693D542}" destId="{97BB9FC1-FC1A-449D-A32D-90B523DF17B9}" srcOrd="0" destOrd="0" presId="urn:microsoft.com/office/officeart/2005/8/layout/chevron1"/>
    <dgm:cxn modelId="{6F29AE69-9E79-4CD2-A313-FB6C08A5D29F}" srcId="{B89A1529-6DE1-4C7A-9805-A96F0693D542}" destId="{D2D4BB3D-BDF6-4E60-A0FF-4FD668E4EEF4}" srcOrd="4" destOrd="0" parTransId="{BC59A573-0D33-4F95-A63D-C9D17D4F23A1}" sibTransId="{01EED3F2-C91C-4026-89B1-C7292D89C90A}"/>
    <dgm:cxn modelId="{C38472B0-1E48-462E-AA0B-2A8AF00A936A}" srcId="{B89A1529-6DE1-4C7A-9805-A96F0693D542}" destId="{90A9A798-2A93-40AE-AAE8-4EC68E8C7ED2}" srcOrd="3" destOrd="0" parTransId="{02C89CEE-ED3A-42C2-B936-1E74C0BAD458}" sibTransId="{83E3F455-8FAC-4CE1-AF09-4FDF2876AEB5}"/>
    <dgm:cxn modelId="{CA0F10D4-AB78-427D-92CB-DC2CBAFE1C8E}" srcId="{B89A1529-6DE1-4C7A-9805-A96F0693D542}" destId="{0857E8F6-F99B-4EB4-81F5-8D7FAE5210A9}" srcOrd="1" destOrd="0" parTransId="{1EF59F1F-E5C4-4E6A-A1AA-4E08A27CE63D}" sibTransId="{E1EB389A-1662-4A7F-8D27-E382FE237FFC}"/>
    <dgm:cxn modelId="{77AE3D37-697F-48F7-8851-FE9586AEC4D2}" type="presOf" srcId="{0857E8F6-F99B-4EB4-81F5-8D7FAE5210A9}" destId="{BEF79EAC-0DE1-420C-8D7C-B5D127288A64}" srcOrd="0" destOrd="0" presId="urn:microsoft.com/office/officeart/2005/8/layout/chevron1"/>
    <dgm:cxn modelId="{5149106F-6A32-46D3-8492-2A2B27CDD7F4}" type="presOf" srcId="{90A9A798-2A93-40AE-AAE8-4EC68E8C7ED2}" destId="{398C989F-F6ED-475A-8232-AAFF6B437C23}" srcOrd="0" destOrd="0" presId="urn:microsoft.com/office/officeart/2005/8/layout/chevron1"/>
    <dgm:cxn modelId="{3FECFD92-79FE-43A0-9C2D-A8D861DAB679}" type="presOf" srcId="{D2D4BB3D-BDF6-4E60-A0FF-4FD668E4EEF4}" destId="{A9A4A093-D4FE-4878-8C90-9694F0F41078}" srcOrd="0" destOrd="0" presId="urn:microsoft.com/office/officeart/2005/8/layout/chevron1"/>
    <dgm:cxn modelId="{3827A946-C7E6-43E9-AD49-6759E7619588}" type="presOf" srcId="{015068F5-FB8B-4EA7-BD84-242AE5A228F1}" destId="{64872F58-5890-473A-A064-D57F668932AA}" srcOrd="0" destOrd="0" presId="urn:microsoft.com/office/officeart/2005/8/layout/chevron1"/>
    <dgm:cxn modelId="{4A2B4AF5-C55E-4601-9EBD-6DA2014FADA6}" type="presParOf" srcId="{97BB9FC1-FC1A-449D-A32D-90B523DF17B9}" destId="{BEDBAE0D-32E3-4E3F-8C70-9E35A72F6812}" srcOrd="0" destOrd="0" presId="urn:microsoft.com/office/officeart/2005/8/layout/chevron1"/>
    <dgm:cxn modelId="{C088AC39-F12A-4A34-B5F3-53C635B688A0}" type="presParOf" srcId="{97BB9FC1-FC1A-449D-A32D-90B523DF17B9}" destId="{5687B6F2-D9DC-4E57-8E41-8AF244ADC436}" srcOrd="1" destOrd="0" presId="urn:microsoft.com/office/officeart/2005/8/layout/chevron1"/>
    <dgm:cxn modelId="{B14CE7CB-1D93-44FC-B613-0424CD79E53F}" type="presParOf" srcId="{97BB9FC1-FC1A-449D-A32D-90B523DF17B9}" destId="{BEF79EAC-0DE1-420C-8D7C-B5D127288A64}" srcOrd="2" destOrd="0" presId="urn:microsoft.com/office/officeart/2005/8/layout/chevron1"/>
    <dgm:cxn modelId="{332B5639-A4FD-428F-BBE3-1688C5A27F3E}" type="presParOf" srcId="{97BB9FC1-FC1A-449D-A32D-90B523DF17B9}" destId="{037E2BBF-364F-4D2B-B154-4664A6844FBA}" srcOrd="3" destOrd="0" presId="urn:microsoft.com/office/officeart/2005/8/layout/chevron1"/>
    <dgm:cxn modelId="{55BE6DBE-0A42-4916-9614-652A719B532E}" type="presParOf" srcId="{97BB9FC1-FC1A-449D-A32D-90B523DF17B9}" destId="{64872F58-5890-473A-A064-D57F668932AA}" srcOrd="4" destOrd="0" presId="urn:microsoft.com/office/officeart/2005/8/layout/chevron1"/>
    <dgm:cxn modelId="{7B9A2150-6881-4E2D-976E-2609D12A4342}" type="presParOf" srcId="{97BB9FC1-FC1A-449D-A32D-90B523DF17B9}" destId="{433DED32-81C0-4345-A5D0-1E4492A7DBB5}" srcOrd="5" destOrd="0" presId="urn:microsoft.com/office/officeart/2005/8/layout/chevron1"/>
    <dgm:cxn modelId="{D1F655D2-EB9B-4401-9118-9CCC76FF52C8}" type="presParOf" srcId="{97BB9FC1-FC1A-449D-A32D-90B523DF17B9}" destId="{398C989F-F6ED-475A-8232-AAFF6B437C23}" srcOrd="6" destOrd="0" presId="urn:microsoft.com/office/officeart/2005/8/layout/chevron1"/>
    <dgm:cxn modelId="{0F6B98F4-DB74-4342-B075-59E80ACB48E5}" type="presParOf" srcId="{97BB9FC1-FC1A-449D-A32D-90B523DF17B9}" destId="{8B6A6485-F5A9-46C7-B1B6-B03491EEB175}" srcOrd="7" destOrd="0" presId="urn:microsoft.com/office/officeart/2005/8/layout/chevron1"/>
    <dgm:cxn modelId="{17D6F97B-142A-4156-8EF1-DF9E9BFA8EFF}" type="presParOf" srcId="{97BB9FC1-FC1A-449D-A32D-90B523DF17B9}" destId="{A9A4A093-D4FE-4878-8C90-9694F0F410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BAE0D-32E3-4E3F-8C70-9E35A72F6812}">
      <dsp:nvSpPr>
        <dsp:cNvPr id="0" name=""/>
        <dsp:cNvSpPr/>
      </dsp:nvSpPr>
      <dsp:spPr>
        <a:xfrm>
          <a:off x="4378" y="1348945"/>
          <a:ext cx="1628662" cy="65146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제휴마케팅 상담신청</a:t>
          </a:r>
          <a:endParaRPr lang="ko-KR" altLang="en-US" sz="1300" kern="1200" dirty="0"/>
        </a:p>
      </dsp:txBody>
      <dsp:txXfrm>
        <a:off x="330111" y="1348945"/>
        <a:ext cx="977197" cy="651465"/>
      </dsp:txXfrm>
    </dsp:sp>
    <dsp:sp modelId="{DA59021D-819C-49EB-A796-4064F1C5AEF8}">
      <dsp:nvSpPr>
        <dsp:cNvPr id="0" name=""/>
        <dsp:cNvSpPr/>
      </dsp:nvSpPr>
      <dsp:spPr>
        <a:xfrm>
          <a:off x="1470174" y="1348945"/>
          <a:ext cx="1628662" cy="651465"/>
        </a:xfrm>
        <a:prstGeom prst="chevron">
          <a:avLst/>
        </a:prstGeom>
        <a:gradFill rotWithShape="0">
          <a:gsLst>
            <a:gs pos="0">
              <a:schemeClr val="accent4">
                <a:hueOff val="1960178"/>
                <a:satOff val="-8155"/>
                <a:lumOff val="1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960178"/>
                <a:satOff val="-8155"/>
                <a:lumOff val="1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960178"/>
                <a:satOff val="-8155"/>
                <a:lumOff val="1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제안서수령 및 검토</a:t>
          </a:r>
          <a:endParaRPr lang="ko-KR" altLang="en-US" sz="1300" kern="1200" dirty="0"/>
        </a:p>
      </dsp:txBody>
      <dsp:txXfrm>
        <a:off x="1795907" y="1348945"/>
        <a:ext cx="977197" cy="651465"/>
      </dsp:txXfrm>
    </dsp:sp>
    <dsp:sp modelId="{BEF79EAC-0DE1-420C-8D7C-B5D127288A64}">
      <dsp:nvSpPr>
        <dsp:cNvPr id="0" name=""/>
        <dsp:cNvSpPr/>
      </dsp:nvSpPr>
      <dsp:spPr>
        <a:xfrm>
          <a:off x="2935971" y="1348945"/>
          <a:ext cx="1628662" cy="651465"/>
        </a:xfrm>
        <a:prstGeom prst="chevron">
          <a:avLst/>
        </a:prstGeom>
        <a:gradFill rotWithShape="0">
          <a:gsLst>
            <a:gs pos="0">
              <a:schemeClr val="accent4">
                <a:hueOff val="3920356"/>
                <a:satOff val="-16311"/>
                <a:lumOff val="3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920356"/>
                <a:satOff val="-16311"/>
                <a:lumOff val="3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920356"/>
                <a:satOff val="-16311"/>
                <a:lumOff val="3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제안미팅 및 계약검토</a:t>
          </a:r>
          <a:endParaRPr lang="ko-KR" altLang="en-US" sz="1300" kern="1200" dirty="0"/>
        </a:p>
      </dsp:txBody>
      <dsp:txXfrm>
        <a:off x="3261704" y="1348945"/>
        <a:ext cx="977197" cy="651465"/>
      </dsp:txXfrm>
    </dsp:sp>
    <dsp:sp modelId="{64872F58-5890-473A-A064-D57F668932AA}">
      <dsp:nvSpPr>
        <dsp:cNvPr id="0" name=""/>
        <dsp:cNvSpPr/>
      </dsp:nvSpPr>
      <dsp:spPr>
        <a:xfrm>
          <a:off x="4401767" y="1348945"/>
          <a:ext cx="1628662" cy="651465"/>
        </a:xfrm>
        <a:prstGeom prst="chevron">
          <a:avLst/>
        </a:prstGeom>
        <a:gradFill rotWithShape="0">
          <a:gsLst>
            <a:gs pos="0">
              <a:schemeClr val="accent4">
                <a:hueOff val="5880535"/>
                <a:satOff val="-24466"/>
                <a:lumOff val="5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880535"/>
                <a:satOff val="-24466"/>
                <a:lumOff val="5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880535"/>
                <a:satOff val="-24466"/>
                <a:lumOff val="5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계약체결</a:t>
          </a:r>
          <a:endParaRPr lang="ko-KR" altLang="en-US" sz="1300" kern="1200" dirty="0"/>
        </a:p>
      </dsp:txBody>
      <dsp:txXfrm>
        <a:off x="4727500" y="1348945"/>
        <a:ext cx="977197" cy="651465"/>
      </dsp:txXfrm>
    </dsp:sp>
    <dsp:sp modelId="{398C989F-F6ED-475A-8232-AAFF6B437C23}">
      <dsp:nvSpPr>
        <dsp:cNvPr id="0" name=""/>
        <dsp:cNvSpPr/>
      </dsp:nvSpPr>
      <dsp:spPr>
        <a:xfrm>
          <a:off x="5867564" y="1348945"/>
          <a:ext cx="1628662" cy="651465"/>
        </a:xfrm>
        <a:prstGeom prst="chevron">
          <a:avLst/>
        </a:prstGeom>
        <a:gradFill rotWithShape="0">
          <a:gsLst>
            <a:gs pos="0">
              <a:schemeClr val="accent4">
                <a:hueOff val="7840713"/>
                <a:satOff val="-32622"/>
                <a:lumOff val="7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840713"/>
                <a:satOff val="-32622"/>
                <a:lumOff val="7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840713"/>
                <a:satOff val="-32622"/>
                <a:lumOff val="7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마케팅 시작</a:t>
          </a:r>
          <a:endParaRPr lang="ko-KR" altLang="en-US" sz="1300" kern="1200" dirty="0"/>
        </a:p>
      </dsp:txBody>
      <dsp:txXfrm>
        <a:off x="6193297" y="1348945"/>
        <a:ext cx="977197" cy="651465"/>
      </dsp:txXfrm>
    </dsp:sp>
    <dsp:sp modelId="{A9A4A093-D4FE-4878-8C90-9694F0F41078}">
      <dsp:nvSpPr>
        <dsp:cNvPr id="0" name=""/>
        <dsp:cNvSpPr/>
      </dsp:nvSpPr>
      <dsp:spPr>
        <a:xfrm>
          <a:off x="7333361" y="1348945"/>
          <a:ext cx="1628662" cy="651465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효율성체크 및 혜택조정</a:t>
          </a:r>
          <a:endParaRPr lang="ko-KR" altLang="en-US" sz="1300" kern="1200" dirty="0"/>
        </a:p>
      </dsp:txBody>
      <dsp:txXfrm>
        <a:off x="7659094" y="1348945"/>
        <a:ext cx="977197" cy="651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BAE0D-32E3-4E3F-8C70-9E35A72F6812}">
      <dsp:nvSpPr>
        <dsp:cNvPr id="0" name=""/>
        <dsp:cNvSpPr/>
      </dsp:nvSpPr>
      <dsp:spPr>
        <a:xfrm>
          <a:off x="2189" y="1285025"/>
          <a:ext cx="1948266" cy="77930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의료지원 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제안서 수령</a:t>
          </a:r>
          <a:endParaRPr lang="ko-KR" altLang="en-US" sz="1500" kern="1200" dirty="0"/>
        </a:p>
      </dsp:txBody>
      <dsp:txXfrm>
        <a:off x="391842" y="1285025"/>
        <a:ext cx="1168960" cy="779306"/>
      </dsp:txXfrm>
    </dsp:sp>
    <dsp:sp modelId="{BEF79EAC-0DE1-420C-8D7C-B5D127288A64}">
      <dsp:nvSpPr>
        <dsp:cNvPr id="0" name=""/>
        <dsp:cNvSpPr/>
      </dsp:nvSpPr>
      <dsp:spPr>
        <a:xfrm>
          <a:off x="1755628" y="1285025"/>
          <a:ext cx="1948266" cy="779306"/>
        </a:xfrm>
        <a:prstGeom prst="chevron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제안미팅 및 계약검토</a:t>
          </a:r>
          <a:endParaRPr lang="ko-KR" altLang="en-US" sz="1500" kern="1200" dirty="0"/>
        </a:p>
      </dsp:txBody>
      <dsp:txXfrm>
        <a:off x="2145281" y="1285025"/>
        <a:ext cx="1168960" cy="779306"/>
      </dsp:txXfrm>
    </dsp:sp>
    <dsp:sp modelId="{64872F58-5890-473A-A064-D57F668932AA}">
      <dsp:nvSpPr>
        <dsp:cNvPr id="0" name=""/>
        <dsp:cNvSpPr/>
      </dsp:nvSpPr>
      <dsp:spPr>
        <a:xfrm>
          <a:off x="3509067" y="1285025"/>
          <a:ext cx="1948266" cy="779306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혜택안내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공유 결정</a:t>
          </a:r>
          <a:endParaRPr lang="ko-KR" altLang="en-US" sz="1500" kern="1200" dirty="0"/>
        </a:p>
      </dsp:txBody>
      <dsp:txXfrm>
        <a:off x="3898720" y="1285025"/>
        <a:ext cx="1168960" cy="779306"/>
      </dsp:txXfrm>
    </dsp:sp>
    <dsp:sp modelId="{398C989F-F6ED-475A-8232-AAFF6B437C23}">
      <dsp:nvSpPr>
        <dsp:cNvPr id="0" name=""/>
        <dsp:cNvSpPr/>
      </dsp:nvSpPr>
      <dsp:spPr>
        <a:xfrm>
          <a:off x="5262507" y="1285025"/>
          <a:ext cx="1948266" cy="779306"/>
        </a:xfrm>
        <a:prstGeom prst="chevron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의료지원 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혜택공유</a:t>
          </a:r>
          <a:endParaRPr lang="ko-KR" altLang="en-US" sz="1500" kern="1200" dirty="0"/>
        </a:p>
      </dsp:txBody>
      <dsp:txXfrm>
        <a:off x="5652160" y="1285025"/>
        <a:ext cx="1168960" cy="779306"/>
      </dsp:txXfrm>
    </dsp:sp>
    <dsp:sp modelId="{A9A4A093-D4FE-4878-8C90-9694F0F41078}">
      <dsp:nvSpPr>
        <dsp:cNvPr id="0" name=""/>
        <dsp:cNvSpPr/>
      </dsp:nvSpPr>
      <dsp:spPr>
        <a:xfrm>
          <a:off x="7015946" y="1285025"/>
          <a:ext cx="1948266" cy="779306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정기</a:t>
          </a:r>
          <a:r>
            <a:rPr lang="en-US" altLang="ko-KR" sz="1500" kern="1200" dirty="0" smtClean="0"/>
            <a:t>/</a:t>
          </a:r>
          <a:r>
            <a:rPr lang="ko-KR" altLang="en-US" sz="1500" kern="1200" dirty="0" smtClean="0"/>
            <a:t>한시적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이벤트 공유</a:t>
          </a:r>
          <a:endParaRPr lang="ko-KR" altLang="en-US" sz="1500" kern="1200" dirty="0"/>
        </a:p>
      </dsp:txBody>
      <dsp:txXfrm>
        <a:off x="7405599" y="1285025"/>
        <a:ext cx="1168960" cy="779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869F3-A887-3448-A367-73E9309F2927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7761C-0527-A046-9A3C-FBF3DF3F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7761C-0527-A046-9A3C-FBF3DF3F5F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7761C-0527-A046-9A3C-FBF3DF3F5F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66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7761C-0527-A046-9A3C-FBF3DF3F5F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7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7761C-0527-A046-9A3C-FBF3DF3F5F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957" y="1296078"/>
            <a:ext cx="10515600" cy="4848906"/>
          </a:xfr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7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92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2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7/6/17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2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6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6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34453-3AFF-CB49-88B3-31D266341D4D}" type="datetimeFigureOut">
              <a:rPr lang="en-US" smtClean="0"/>
              <a:t>7/6/17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DAOM Web page</a:t>
            </a:r>
            <a:endParaRPr lang="en-US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Team01 </a:t>
            </a:r>
            <a:r>
              <a:rPr lang="ko-KR" altLang="en-US" dirty="0" smtClean="0"/>
              <a:t>김동휘 </a:t>
            </a:r>
            <a:r>
              <a:rPr lang="ko-KR" altLang="en-US" dirty="0" smtClean="0"/>
              <a:t>김민경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황원준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757" y="224589"/>
            <a:ext cx="11518231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1)</a:t>
            </a:r>
            <a:r>
              <a:rPr lang="ko-KR" altLang="en-US" sz="1500" dirty="0" smtClean="0">
                <a:solidFill>
                  <a:schemeClr val="tx1"/>
                </a:solidFill>
              </a:rPr>
              <a:t>병원마케팅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제휴마케팅이란</a:t>
            </a:r>
            <a:r>
              <a:rPr lang="en-US" altLang="ko-KR" sz="1500" dirty="0" smtClean="0">
                <a:solidFill>
                  <a:schemeClr val="tx1"/>
                </a:solidFill>
              </a:rPr>
              <a:t>?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</a:rPr>
              <a:t>이점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</a:t>
            </a:r>
            <a:r>
              <a:rPr lang="ko-KR" altLang="en-US" sz="1500" dirty="0" smtClean="0">
                <a:solidFill>
                  <a:schemeClr val="tx1"/>
                </a:solidFill>
              </a:rPr>
              <a:t> 기업 및 단체와의 제휴를 통해 다수의 고객을 상대로 홍보를 진행하여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내원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율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및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이용율을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증가</a:t>
            </a:r>
            <a:r>
              <a:rPr lang="ko-KR" altLang="en-US" sz="1500" dirty="0" smtClean="0">
                <a:solidFill>
                  <a:schemeClr val="tx1"/>
                </a:solidFill>
              </a:rPr>
              <a:t>시키는 마케팅입니다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제휴마케팅 절차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</a:t>
            </a:r>
            <a:r>
              <a:rPr lang="ko-KR" altLang="en-US" sz="1500" dirty="0" smtClean="0">
                <a:solidFill>
                  <a:schemeClr val="tx1"/>
                </a:solidFill>
              </a:rPr>
              <a:t> 제안서를 받아보시고 미팅을 통하여 계약 체결이 진행되면 다옴메디컬의 제휴단체 및 기업에 홍보가 시작됩니다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제휴기업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</a:rPr>
              <a:t>기업사진들 나열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757" y="2127535"/>
            <a:ext cx="11518231" cy="216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2) </a:t>
            </a:r>
            <a:r>
              <a:rPr lang="ko-KR" altLang="en-US" sz="1500" dirty="0" smtClean="0">
                <a:solidFill>
                  <a:schemeClr val="tx1"/>
                </a:solidFill>
              </a:rPr>
              <a:t>의료지원 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err="1" smtClean="0">
                <a:solidFill>
                  <a:schemeClr val="tx1"/>
                </a:solidFill>
              </a:rPr>
              <a:t>다옴의</a:t>
            </a:r>
            <a:r>
              <a:rPr lang="ko-KR" altLang="en-US" sz="1500" dirty="0" smtClean="0">
                <a:solidFill>
                  <a:schemeClr val="tx1"/>
                </a:solidFill>
              </a:rPr>
              <a:t> 의료지원이란</a:t>
            </a:r>
            <a:r>
              <a:rPr lang="en-US" altLang="ko-KR" sz="1500" dirty="0" smtClean="0">
                <a:solidFill>
                  <a:schemeClr val="tx1"/>
                </a:solidFill>
              </a:rPr>
              <a:t>?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</a:t>
            </a:r>
            <a:r>
              <a:rPr lang="ko-KR" altLang="en-US" sz="1500" dirty="0" smtClean="0">
                <a:solidFill>
                  <a:schemeClr val="tx1"/>
                </a:solidFill>
              </a:rPr>
              <a:t> 기업 및 단체 임직원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회원분들께</a:t>
            </a:r>
            <a:r>
              <a:rPr lang="ko-KR" altLang="en-US" sz="1500" dirty="0" smtClean="0">
                <a:solidFill>
                  <a:schemeClr val="tx1"/>
                </a:solidFill>
              </a:rPr>
              <a:t> 보다 합리적으로</a:t>
            </a:r>
            <a:r>
              <a:rPr lang="en-US" altLang="ko-KR" sz="1500" dirty="0" smtClean="0">
                <a:solidFill>
                  <a:schemeClr val="tx1"/>
                </a:solidFill>
              </a:rPr>
              <a:t> ‘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비급여</a:t>
            </a:r>
            <a:r>
              <a:rPr lang="ko-KR" altLang="en-US" sz="1500" dirty="0" smtClean="0">
                <a:solidFill>
                  <a:schemeClr val="tx1"/>
                </a:solidFill>
              </a:rPr>
              <a:t> 의료 서비스</a:t>
            </a:r>
            <a:r>
              <a:rPr lang="en-US" altLang="ko-KR" sz="1500" dirty="0" smtClean="0">
                <a:solidFill>
                  <a:schemeClr val="tx1"/>
                </a:solidFill>
              </a:rPr>
              <a:t>’</a:t>
            </a:r>
            <a:r>
              <a:rPr lang="ko-KR" altLang="en-US" sz="1500" dirty="0" smtClean="0">
                <a:solidFill>
                  <a:schemeClr val="tx1"/>
                </a:solidFill>
              </a:rPr>
              <a:t>를 이용할 수 있는 플랫폼을 제공하는 제도입니다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의료지원 혜택 적용 절차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</a:t>
            </a:r>
            <a:r>
              <a:rPr lang="ko-KR" altLang="en-US" sz="1500" dirty="0" smtClean="0">
                <a:solidFill>
                  <a:schemeClr val="tx1"/>
                </a:solidFill>
              </a:rPr>
              <a:t> 의료지원 제휴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ko-KR" altLang="en-US" sz="1500" dirty="0" smtClean="0">
                <a:solidFill>
                  <a:schemeClr val="tx1"/>
                </a:solidFill>
              </a:rPr>
              <a:t>협력 담당자와 미팅 후 다옴메디컬과 제휴된 병원의 홍보물을 임직원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ko-KR" altLang="en-US" sz="1500" dirty="0" smtClean="0">
                <a:solidFill>
                  <a:schemeClr val="tx1"/>
                </a:solidFill>
              </a:rPr>
              <a:t>회원 분들께 제공해주시면 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복지 제휴 비용은 있나요</a:t>
            </a:r>
            <a:r>
              <a:rPr lang="en-US" altLang="ko-KR" sz="15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</a:t>
            </a:r>
            <a:r>
              <a:rPr lang="ko-KR" altLang="en-US" sz="1500" dirty="0" smtClean="0">
                <a:solidFill>
                  <a:schemeClr val="tx1"/>
                </a:solidFill>
              </a:rPr>
              <a:t> 복지 제휴에 대한 비용은 없습니다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r>
              <a:rPr lang="ko-KR" altLang="en-US" sz="1500" dirty="0" smtClean="0">
                <a:solidFill>
                  <a:schemeClr val="tx1"/>
                </a:solidFill>
              </a:rPr>
              <a:t> 임직원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ko-KR" altLang="en-US" sz="1500" dirty="0" smtClean="0">
                <a:solidFill>
                  <a:schemeClr val="tx1"/>
                </a:solidFill>
              </a:rPr>
              <a:t>회원 분들께 많은 홍보만 해주시면 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제휴 병원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</a:rPr>
              <a:t>제휴병원들 이미지 나열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mr-IN" altLang="ko-KR" sz="1500" dirty="0" smtClean="0">
                <a:solidFill>
                  <a:schemeClr val="tx1"/>
                </a:solidFill>
              </a:rPr>
              <a:t>–</a:t>
            </a:r>
            <a:r>
              <a:rPr lang="ko-KR" altLang="en-US" sz="1500" dirty="0" smtClean="0">
                <a:solidFill>
                  <a:schemeClr val="tx1"/>
                </a:solidFill>
              </a:rPr>
              <a:t> 이부분은 생략 가능 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ko-KR" altLang="en-US" sz="1500" dirty="0" smtClean="0">
                <a:solidFill>
                  <a:schemeClr val="tx1"/>
                </a:solidFill>
              </a:rPr>
              <a:t> 진료과로 대체 가능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757" y="4492146"/>
            <a:ext cx="11518231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/>
              <a:t>3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진료 예약문의</a:t>
            </a:r>
            <a:endParaRPr lang="en-US" altLang="ko-KR" sz="1500" dirty="0" smtClean="0"/>
          </a:p>
          <a:p>
            <a:r>
              <a:rPr lang="ko-KR" altLang="en-US" sz="1500" dirty="0" smtClean="0"/>
              <a:t>예약 절차</a:t>
            </a:r>
            <a:endParaRPr lang="en-US" altLang="ko-KR" sz="1500" dirty="0" smtClean="0"/>
          </a:p>
          <a:p>
            <a:r>
              <a:rPr lang="en-US" altLang="ko-KR" sz="1500" dirty="0" smtClean="0"/>
              <a:t>1)</a:t>
            </a:r>
            <a:r>
              <a:rPr lang="ko-KR" altLang="en-US" sz="1500" dirty="0" smtClean="0"/>
              <a:t>희망진료과 아이콘 선택 </a:t>
            </a:r>
            <a:r>
              <a:rPr lang="en-US" altLang="ko-KR" sz="1500" dirty="0" smtClean="0"/>
              <a:t>-&gt;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2)</a:t>
            </a:r>
            <a:r>
              <a:rPr lang="ko-KR" altLang="en-US" sz="1500" dirty="0" smtClean="0"/>
              <a:t> 개인정보입력 </a:t>
            </a:r>
            <a:r>
              <a:rPr lang="en-US" altLang="ko-KR" sz="1500" dirty="0" smtClean="0"/>
              <a:t>&amp;</a:t>
            </a:r>
            <a:r>
              <a:rPr lang="ko-KR" altLang="en-US" sz="1500" dirty="0" smtClean="0"/>
              <a:t> 개인 상담 진행 </a:t>
            </a:r>
            <a:r>
              <a:rPr lang="en-US" altLang="ko-KR" sz="1500" dirty="0" smtClean="0"/>
              <a:t>-&gt;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3)</a:t>
            </a:r>
            <a:r>
              <a:rPr lang="ko-KR" altLang="en-US" sz="1500" dirty="0" smtClean="0"/>
              <a:t> 예약 및 병원 진료</a:t>
            </a:r>
            <a:endParaRPr lang="en-US" altLang="ko-KR" sz="1500" dirty="0" smtClean="0"/>
          </a:p>
          <a:p>
            <a:r>
              <a:rPr lang="ko-KR" altLang="en-US" sz="1500" dirty="0" smtClean="0"/>
              <a:t>*주의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다옴 메디컬을 통하여 예약하셔야 제휴가격으로 진료가 가능 합니다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진료과 아이콘 나열  </a:t>
            </a:r>
            <a:r>
              <a:rPr lang="en-US" altLang="ko-KR" sz="1500" dirty="0" smtClean="0"/>
              <a:t>&amp;</a:t>
            </a:r>
            <a:r>
              <a:rPr lang="ko-KR" altLang="en-US" sz="1500" dirty="0" smtClean="0"/>
              <a:t> 각 아이콘 </a:t>
            </a:r>
            <a:r>
              <a:rPr lang="en-US" altLang="ko-KR" sz="1500" dirty="0" smtClean="0"/>
              <a:t>-&gt;</a:t>
            </a:r>
            <a:r>
              <a:rPr lang="ko-KR" altLang="en-US" sz="1500" dirty="0" smtClean="0"/>
              <a:t> 진료예약 구글</a:t>
            </a:r>
            <a:r>
              <a:rPr lang="en-US" altLang="ko-KR" sz="1500" dirty="0" err="1" smtClean="0"/>
              <a:t>url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링크</a:t>
            </a:r>
            <a:endParaRPr lang="en-US" altLang="ko-KR" sz="1500" dirty="0"/>
          </a:p>
          <a:p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21746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/>
          <p:cNvCxnSpPr/>
          <p:nvPr/>
        </p:nvCxnSpPr>
        <p:spPr>
          <a:xfrm flipV="1">
            <a:off x="4765465" y="2837985"/>
            <a:ext cx="4361639" cy="2617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79766" y="2668806"/>
            <a:ext cx="8024719" cy="1518063"/>
            <a:chOff x="2062037" y="2709482"/>
            <a:chExt cx="8028677" cy="1590393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2062037" y="2709482"/>
              <a:ext cx="8028677" cy="14994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7" idx="2"/>
              <a:endCxn id="30" idx="0"/>
            </p:cNvCxnSpPr>
            <p:nvPr/>
          </p:nvCxnSpPr>
          <p:spPr>
            <a:xfrm>
              <a:off x="10090714" y="3011717"/>
              <a:ext cx="0" cy="1288158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>
            <a:stCxn id="21" idx="2"/>
            <a:endCxn id="23" idx="0"/>
          </p:cNvCxnSpPr>
          <p:nvPr/>
        </p:nvCxnSpPr>
        <p:spPr>
          <a:xfrm flipH="1">
            <a:off x="4761543" y="2957296"/>
            <a:ext cx="1" cy="122957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2"/>
            <a:endCxn id="24" idx="0"/>
          </p:cNvCxnSpPr>
          <p:nvPr/>
        </p:nvCxnSpPr>
        <p:spPr>
          <a:xfrm>
            <a:off x="7543708" y="2957296"/>
            <a:ext cx="0" cy="122957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endCxn id="42" idx="0"/>
          </p:cNvCxnSpPr>
          <p:nvPr/>
        </p:nvCxnSpPr>
        <p:spPr>
          <a:xfrm>
            <a:off x="2079766" y="1795901"/>
            <a:ext cx="11500" cy="333571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0" y="-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IA </a:t>
            </a:r>
            <a:r>
              <a:rPr lang="ko-KR" altLang="en-US" dirty="0" smtClean="0"/>
              <a:t>설계</a:t>
            </a:r>
            <a:endParaRPr lang="en-US" dirty="0"/>
          </a:p>
        </p:txBody>
      </p:sp>
      <p:sp>
        <p:nvSpPr>
          <p:cNvPr id="11" name="모서리가 둥근 직사각형 11"/>
          <p:cNvSpPr/>
          <p:nvPr/>
        </p:nvSpPr>
        <p:spPr>
          <a:xfrm>
            <a:off x="1141268" y="1255901"/>
            <a:ext cx="1899997" cy="540000"/>
          </a:xfrm>
          <a:prstGeom prst="roundRect">
            <a:avLst>
              <a:gd name="adj" fmla="val 47935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Home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모서리가 둥근 직사각형 21"/>
          <p:cNvSpPr/>
          <p:nvPr/>
        </p:nvSpPr>
        <p:spPr>
          <a:xfrm>
            <a:off x="1198559" y="2417296"/>
            <a:ext cx="1785414" cy="540000"/>
          </a:xfrm>
          <a:prstGeom prst="roundRect">
            <a:avLst>
              <a:gd name="adj" fmla="val 41681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메인 화면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12"/>
          <p:cNvSpPr/>
          <p:nvPr/>
        </p:nvSpPr>
        <p:spPr bwMode="auto">
          <a:xfrm>
            <a:off x="1090454" y="3229168"/>
            <a:ext cx="2001624" cy="432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다옴 메디컬 소개</a:t>
            </a:r>
            <a:endParaRPr lang="ko-KR" altLang="en-US" dirty="0">
              <a:latin typeface="+mn-ea"/>
            </a:endParaRPr>
          </a:p>
        </p:txBody>
      </p:sp>
      <p:sp>
        <p:nvSpPr>
          <p:cNvPr id="18" name="모서리가 둥근 직사각형 131"/>
          <p:cNvSpPr/>
          <p:nvPr/>
        </p:nvSpPr>
        <p:spPr bwMode="auto">
          <a:xfrm>
            <a:off x="1209837" y="4186869"/>
            <a:ext cx="1762858" cy="632418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제휴 이점</a:t>
            </a:r>
            <a:endParaRPr lang="en-US" altLang="ko-KR" dirty="0" smtClean="0"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기업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병원</a:t>
            </a:r>
            <a:endParaRPr lang="ko-KR" altLang="en-US" dirty="0">
              <a:latin typeface="+mn-ea"/>
            </a:endParaRPr>
          </a:p>
        </p:txBody>
      </p:sp>
      <p:sp>
        <p:nvSpPr>
          <p:cNvPr id="19" name="모서리가 둥근 직사각형 146"/>
          <p:cNvSpPr/>
          <p:nvPr/>
        </p:nvSpPr>
        <p:spPr>
          <a:xfrm>
            <a:off x="6529836" y="2417296"/>
            <a:ext cx="2027744" cy="540000"/>
          </a:xfrm>
          <a:prstGeom prst="roundRect">
            <a:avLst>
              <a:gd name="adj" fmla="val 41681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복지 제휴 문의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147"/>
          <p:cNvSpPr/>
          <p:nvPr/>
        </p:nvSpPr>
        <p:spPr bwMode="auto">
          <a:xfrm>
            <a:off x="6808509" y="3229168"/>
            <a:ext cx="1470399" cy="63945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기업 제휴</a:t>
            </a:r>
            <a:endParaRPr lang="en-US" altLang="ko-KR" dirty="0" smtClean="0"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절차 안내</a:t>
            </a:r>
            <a:endParaRPr lang="ko-KR" altLang="en-US" dirty="0">
              <a:latin typeface="+mn-ea"/>
            </a:endParaRPr>
          </a:p>
        </p:txBody>
      </p:sp>
      <p:sp>
        <p:nvSpPr>
          <p:cNvPr id="21" name="모서리가 둥근 직사각형 155"/>
          <p:cNvSpPr/>
          <p:nvPr/>
        </p:nvSpPr>
        <p:spPr>
          <a:xfrm>
            <a:off x="3582384" y="2417296"/>
            <a:ext cx="2358319" cy="540000"/>
          </a:xfrm>
          <a:prstGeom prst="roundRect">
            <a:avLst>
              <a:gd name="adj" fmla="val 41681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병원 제휴 문의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156"/>
          <p:cNvSpPr/>
          <p:nvPr/>
        </p:nvSpPr>
        <p:spPr bwMode="auto">
          <a:xfrm>
            <a:off x="3853572" y="3229168"/>
            <a:ext cx="1815943" cy="63945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제휴마케팅</a:t>
            </a:r>
            <a:endParaRPr lang="en-US" altLang="ko-KR" dirty="0" smtClean="0"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기법소개</a:t>
            </a:r>
            <a:endParaRPr lang="ko-KR" altLang="en-US" dirty="0">
              <a:latin typeface="+mn-ea"/>
            </a:endParaRPr>
          </a:p>
        </p:txBody>
      </p:sp>
      <p:sp>
        <p:nvSpPr>
          <p:cNvPr id="23" name="모서리가 둥근 직사각형 157"/>
          <p:cNvSpPr/>
          <p:nvPr/>
        </p:nvSpPr>
        <p:spPr bwMode="auto">
          <a:xfrm>
            <a:off x="3821875" y="4186869"/>
            <a:ext cx="1879336" cy="432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마케팅 제휴 </a:t>
            </a:r>
            <a:r>
              <a:rPr lang="en-US" altLang="ko-KR" dirty="0" err="1" smtClean="0">
                <a:latin typeface="+mn-ea"/>
              </a:rPr>
              <a:t>url</a:t>
            </a:r>
            <a:endParaRPr lang="ko-KR" altLang="en-US" dirty="0">
              <a:latin typeface="+mn-ea"/>
            </a:endParaRPr>
          </a:p>
        </p:txBody>
      </p:sp>
      <p:sp>
        <p:nvSpPr>
          <p:cNvPr id="24" name="모서리가 둥근 직사각형 51"/>
          <p:cNvSpPr/>
          <p:nvPr/>
        </p:nvSpPr>
        <p:spPr bwMode="auto">
          <a:xfrm>
            <a:off x="6767927" y="4186869"/>
            <a:ext cx="1551562" cy="432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err="1" smtClean="0">
                <a:latin typeface="+mn-ea"/>
              </a:rPr>
              <a:t>기업제휴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ko-KR" altLang="en-US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27" name="모서리가 둥근 직사각형 146"/>
          <p:cNvSpPr/>
          <p:nvPr/>
        </p:nvSpPr>
        <p:spPr>
          <a:xfrm>
            <a:off x="9090613" y="2417296"/>
            <a:ext cx="2027744" cy="540000"/>
          </a:xfrm>
          <a:prstGeom prst="roundRect">
            <a:avLst>
              <a:gd name="adj" fmla="val 41681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진료 예약 문의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모서리가 둥근 직사각형 147"/>
          <p:cNvSpPr/>
          <p:nvPr/>
        </p:nvSpPr>
        <p:spPr bwMode="auto">
          <a:xfrm>
            <a:off x="8905878" y="3194001"/>
            <a:ext cx="2397215" cy="718578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진료 예약 절차 안내 및 진료과 선택</a:t>
            </a:r>
            <a:endParaRPr lang="ko-KR" altLang="en-US" dirty="0">
              <a:latin typeface="+mn-ea"/>
            </a:endParaRPr>
          </a:p>
        </p:txBody>
      </p:sp>
      <p:sp>
        <p:nvSpPr>
          <p:cNvPr id="30" name="모서리가 둥근 직사각형 51"/>
          <p:cNvSpPr/>
          <p:nvPr/>
        </p:nvSpPr>
        <p:spPr bwMode="auto">
          <a:xfrm>
            <a:off x="9328704" y="4186869"/>
            <a:ext cx="1551562" cy="432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진료 예약 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ko-KR" altLang="en-US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42" name="모서리가 둥근 직사각형 131"/>
          <p:cNvSpPr/>
          <p:nvPr/>
        </p:nvSpPr>
        <p:spPr bwMode="auto">
          <a:xfrm>
            <a:off x="1198559" y="5131618"/>
            <a:ext cx="1785414" cy="646882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각 페이지</a:t>
            </a:r>
            <a:endParaRPr lang="en-US" altLang="ko-KR" dirty="0" smtClean="0"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이동 버튼</a:t>
            </a:r>
            <a:endParaRPr lang="ko-KR" altLang="en-US" dirty="0">
              <a:latin typeface="+mn-ea"/>
            </a:endParaRPr>
          </a:p>
        </p:txBody>
      </p:sp>
      <p:cxnSp>
        <p:nvCxnSpPr>
          <p:cNvPr id="41" name="Straight Connector 40"/>
          <p:cNvCxnSpPr>
            <a:endCxn id="42" idx="3"/>
          </p:cNvCxnSpPr>
          <p:nvPr/>
        </p:nvCxnSpPr>
        <p:spPr>
          <a:xfrm flipH="1">
            <a:off x="2983973" y="5455059"/>
            <a:ext cx="1785414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3" idx="2"/>
          </p:cNvCxnSpPr>
          <p:nvPr/>
        </p:nvCxnSpPr>
        <p:spPr>
          <a:xfrm flipH="1" flipV="1">
            <a:off x="4761543" y="4618869"/>
            <a:ext cx="7844" cy="836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765465" y="4664487"/>
            <a:ext cx="2758633" cy="813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41914" y="1355255"/>
            <a:ext cx="11889666" cy="5312890"/>
            <a:chOff x="141914" y="1355255"/>
            <a:chExt cx="11889666" cy="5312890"/>
          </a:xfrm>
        </p:grpSpPr>
        <p:grpSp>
          <p:nvGrpSpPr>
            <p:cNvPr id="28" name="Group 27"/>
            <p:cNvGrpSpPr/>
            <p:nvPr/>
          </p:nvGrpSpPr>
          <p:grpSpPr>
            <a:xfrm>
              <a:off x="141914" y="1355255"/>
              <a:ext cx="11889665" cy="5312890"/>
              <a:chOff x="125872" y="1210876"/>
              <a:chExt cx="11889665" cy="5312890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125872" y="1210876"/>
                <a:ext cx="8950087" cy="9624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125873" y="2173282"/>
                <a:ext cx="8950087" cy="435048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9056046" y="1210876"/>
                <a:ext cx="2959491" cy="53128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</p:grp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9092002" y="1371297"/>
              <a:ext cx="2939578" cy="361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5107" tIns="52553" rIns="105107" bIns="52553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Description (</a:t>
              </a:r>
              <a:r>
                <a:rPr lang="ko-KR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화면설명</a:t>
              </a: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)</a:t>
              </a:r>
              <a:endParaRPr 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문의 </a:t>
            </a:r>
            <a:r>
              <a:rPr lang="en-US" altLang="ko-KR" sz="1400" dirty="0" smtClean="0">
                <a:latin typeface="+mn-ea"/>
              </a:rPr>
              <a:t>|</a:t>
            </a:r>
            <a:r>
              <a:rPr lang="ko-KR" altLang="en-US" sz="1400" dirty="0" smtClean="0">
                <a:latin typeface="+mn-ea"/>
              </a:rPr>
              <a:t> 진료 예약 문의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3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16" name="모서리가 둥근 직사각형 35"/>
          <p:cNvSpPr/>
          <p:nvPr/>
        </p:nvSpPr>
        <p:spPr>
          <a:xfrm>
            <a:off x="1910798" y="1876226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8" name="모서리가 둥근 직사각형 62"/>
          <p:cNvSpPr/>
          <p:nvPr/>
        </p:nvSpPr>
        <p:spPr>
          <a:xfrm>
            <a:off x="322485" y="1146216"/>
            <a:ext cx="3081456" cy="306300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33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ko-KR" altLang="en-US" sz="933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상단 고정 메뉴바</a:t>
            </a:r>
            <a:endParaRPr lang="en-US" altLang="ko-KR" sz="933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직사각형 3"/>
          <p:cNvSpPr/>
          <p:nvPr/>
        </p:nvSpPr>
        <p:spPr>
          <a:xfrm>
            <a:off x="147504" y="5707351"/>
            <a:ext cx="8908915" cy="95627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다옴메디컬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(DAOM </a:t>
            </a:r>
            <a:r>
              <a:rPr lang="mr-IN" altLang="ko-KR" sz="1600" dirty="0" err="1">
                <a:solidFill>
                  <a:sysClr val="windowText" lastClr="000000"/>
                </a:solidFill>
                <a:latin typeface="+mn-ea"/>
              </a:rPr>
              <a:t>Medical</a:t>
            </a:r>
            <a:r>
              <a:rPr lang="mr-IN" altLang="ko-KR" sz="16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r>
              <a:rPr lang="en-US" altLang="ko-KR" sz="1600" dirty="0">
                <a:solidFill>
                  <a:sysClr val="windowText" lastClr="000000"/>
                </a:solidFill>
                <a:latin typeface="+mn-ea"/>
              </a:rPr>
              <a:t>	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+mn-ea"/>
              </a:rPr>
              <a:t>	</a:t>
            </a:r>
            <a:r>
              <a:rPr lang="ko-KR" altLang="mr-IN" sz="1600" dirty="0" smtClean="0">
                <a:solidFill>
                  <a:sysClr val="windowText" lastClr="000000"/>
                </a:solidFill>
                <a:latin typeface="+mn-ea"/>
              </a:rPr>
              <a:t>서울시 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관악구 난향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6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길 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33, 201</a:t>
            </a:r>
            <a:r>
              <a:rPr lang="ko-KR" altLang="mr-IN" sz="1600" dirty="0" smtClean="0">
                <a:solidFill>
                  <a:sysClr val="windowText" lastClr="000000"/>
                </a:solidFill>
                <a:latin typeface="+mn-ea"/>
              </a:rPr>
              <a:t>호</a:t>
            </a:r>
            <a:endParaRPr lang="en-US" altLang="ko-KR" sz="1600" dirty="0" smtClean="0">
              <a:solidFill>
                <a:sysClr val="windowText" lastClr="000000"/>
              </a:solidFill>
              <a:latin typeface="+mn-ea"/>
            </a:endParaRPr>
          </a:p>
          <a:p>
            <a:pPr lvl="2"/>
            <a:r>
              <a:rPr lang="ko-KR" altLang="mr-IN" sz="1600" dirty="0" smtClean="0">
                <a:solidFill>
                  <a:sysClr val="windowText" lastClr="000000"/>
                </a:solidFill>
                <a:latin typeface="+mn-ea"/>
              </a:rPr>
              <a:t>대표 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권민혁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김고은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최락현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+mn-ea"/>
              </a:rPr>
              <a:t>	</a:t>
            </a:r>
            <a:r>
              <a:rPr lang="ko-KR" altLang="mr-IN" sz="1600" dirty="0" smtClean="0">
                <a:solidFill>
                  <a:sysClr val="windowText" lastClr="000000"/>
                </a:solidFill>
                <a:latin typeface="+mn-ea"/>
              </a:rPr>
              <a:t>사업자등록번호 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mr-IN" altLang="ko-KR" sz="1600" dirty="0" smtClean="0">
                <a:solidFill>
                  <a:sysClr val="windowText" lastClr="000000"/>
                </a:solidFill>
                <a:latin typeface="+mn-ea"/>
              </a:rPr>
              <a:t>764-43-0031</a:t>
            </a:r>
            <a:endParaRPr lang="en-US" altLang="ko-KR" sz="1600" dirty="0" smtClean="0">
              <a:solidFill>
                <a:sysClr val="windowText" lastClr="000000"/>
              </a:solidFill>
              <a:latin typeface="+mn-ea"/>
            </a:endParaRPr>
          </a:p>
          <a:p>
            <a:pPr lvl="2"/>
            <a:r>
              <a:rPr lang="ko-KR" altLang="mr-IN" sz="1600" dirty="0" smtClean="0">
                <a:solidFill>
                  <a:sysClr val="windowText" lastClr="000000"/>
                </a:solidFill>
                <a:latin typeface="+mn-ea"/>
              </a:rPr>
              <a:t>업종 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및 업태 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광고 홍보 </a:t>
            </a:r>
            <a:r>
              <a:rPr lang="ko-KR" altLang="mr-IN" sz="1600" dirty="0" smtClean="0">
                <a:solidFill>
                  <a:sysClr val="windowText" lastClr="000000"/>
                </a:solidFill>
                <a:latin typeface="+mn-ea"/>
              </a:rPr>
              <a:t>서비스업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4575" y="1961536"/>
            <a:ext cx="2611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로고 클릭 시   메인화면으로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회사 소개 페이지로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기업 고객 마케팅 제휴 페이지로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일반 고객 진료 문의 페이지로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1~4</a:t>
            </a:r>
            <a:r>
              <a:rPr lang="ko-KR" altLang="en-US" dirty="0" smtClean="0"/>
              <a:t>번까지의 내용을 클릭하는 순간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번의 공간에 해당하는 내용이 나온다</a:t>
            </a:r>
            <a:r>
              <a:rPr lang="en-US" altLang="ko-KR" dirty="0" smtClean="0"/>
              <a:t>.</a:t>
            </a:r>
          </a:p>
        </p:txBody>
      </p:sp>
      <p:sp>
        <p:nvSpPr>
          <p:cNvPr id="22" name="모서리가 둥근 직사각형 35"/>
          <p:cNvSpPr/>
          <p:nvPr/>
        </p:nvSpPr>
        <p:spPr>
          <a:xfrm>
            <a:off x="5418191" y="1536752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3" name="모서리가 둥근 직사각형 35"/>
          <p:cNvSpPr/>
          <p:nvPr/>
        </p:nvSpPr>
        <p:spPr>
          <a:xfrm>
            <a:off x="6618853" y="1501144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5" name="직사각형 2"/>
          <p:cNvSpPr/>
          <p:nvPr/>
        </p:nvSpPr>
        <p:spPr>
          <a:xfrm>
            <a:off x="141914" y="2308435"/>
            <a:ext cx="8914506" cy="339439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ysClr val="windowText" lastClr="000000"/>
                </a:solidFill>
                <a:latin typeface="+mn-ea"/>
              </a:rPr>
              <a:t>화면 창</a:t>
            </a:r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4" name="모서리가 둥근 직사각형 35"/>
          <p:cNvSpPr/>
          <p:nvPr/>
        </p:nvSpPr>
        <p:spPr>
          <a:xfrm>
            <a:off x="8197281" y="1501144"/>
            <a:ext cx="288766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26" name="모서리가 둥근 직사각형 35"/>
          <p:cNvSpPr/>
          <p:nvPr/>
        </p:nvSpPr>
        <p:spPr>
          <a:xfrm>
            <a:off x="3854721" y="3476437"/>
            <a:ext cx="288766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20" name="모서리가 둥근 직사각형 64"/>
          <p:cNvSpPr/>
          <p:nvPr/>
        </p:nvSpPr>
        <p:spPr>
          <a:xfrm>
            <a:off x="239349" y="5495703"/>
            <a:ext cx="3081456" cy="306300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33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933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mr-IN" altLang="ko-KR" sz="933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–</a:t>
            </a:r>
            <a:r>
              <a:rPr lang="ko-KR" altLang="en-US" sz="933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회사 기본 정보</a:t>
            </a:r>
            <a:endParaRPr lang="en-US" altLang="ko-KR" sz="933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85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1167" y="1502805"/>
            <a:ext cx="11889666" cy="5312890"/>
            <a:chOff x="141914" y="1355255"/>
            <a:chExt cx="11889666" cy="5312890"/>
          </a:xfrm>
        </p:grpSpPr>
        <p:grpSp>
          <p:nvGrpSpPr>
            <p:cNvPr id="25" name="Group 24"/>
            <p:cNvGrpSpPr/>
            <p:nvPr/>
          </p:nvGrpSpPr>
          <p:grpSpPr>
            <a:xfrm>
              <a:off x="141914" y="1355255"/>
              <a:ext cx="11889665" cy="5312890"/>
              <a:chOff x="125872" y="1210876"/>
              <a:chExt cx="11889665" cy="531289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25872" y="1210876"/>
                <a:ext cx="8950087" cy="9624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25873" y="2173282"/>
                <a:ext cx="8950087" cy="435048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9056046" y="1210876"/>
                <a:ext cx="2959491" cy="53128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</p:grpSp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9092002" y="1371297"/>
              <a:ext cx="2939578" cy="361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5107" tIns="52553" rIns="105107" bIns="52553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Description (</a:t>
              </a:r>
              <a:r>
                <a:rPr lang="ko-KR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화면설명</a:t>
              </a: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)</a:t>
              </a:r>
              <a:endParaRPr 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직사각형 23"/>
          <p:cNvSpPr/>
          <p:nvPr/>
        </p:nvSpPr>
        <p:spPr>
          <a:xfrm>
            <a:off x="254806" y="1644597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1820" y="1720322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06400" y="2603500"/>
            <a:ext cx="8434928" cy="27178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1146" y="4298950"/>
            <a:ext cx="4410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병원의 매출 증대를 위한 마케팅과</a:t>
            </a:r>
            <a:endParaRPr lang="en-US" altLang="ko-KR" dirty="0" smtClean="0"/>
          </a:p>
          <a:p>
            <a:r>
              <a:rPr lang="ko-KR" altLang="en-US" dirty="0" smtClean="0"/>
              <a:t>기업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단체의 의료복지 서비스를 제공하는 </a:t>
            </a:r>
            <a:endParaRPr lang="en-US" altLang="ko-KR" dirty="0" smtClean="0"/>
          </a:p>
          <a:p>
            <a:r>
              <a:rPr lang="ko-KR" altLang="en-US" dirty="0" smtClean="0"/>
              <a:t>다옴 메디컬 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274" y="29932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사진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5664200"/>
            <a:ext cx="22225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병원 관계자</a:t>
            </a:r>
            <a:endParaRPr lang="en-US" dirty="0" smtClean="0">
              <a:latin typeface="+mn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3431598" y="5664200"/>
            <a:ext cx="22225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기업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단체 복지담당자</a:t>
            </a:r>
            <a:endParaRPr lang="en-US" dirty="0" smtClean="0">
              <a:latin typeface="+mn-ea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253596" y="5664200"/>
            <a:ext cx="22225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진료예약문의</a:t>
            </a:r>
            <a:endParaRPr lang="en-US" dirty="0" smtClean="0">
              <a:latin typeface="+mn-ea"/>
            </a:endParaRPr>
          </a:p>
        </p:txBody>
      </p:sp>
      <p:sp>
        <p:nvSpPr>
          <p:cNvPr id="35" name="모서리가 둥근 직사각형 35"/>
          <p:cNvSpPr/>
          <p:nvPr/>
        </p:nvSpPr>
        <p:spPr>
          <a:xfrm>
            <a:off x="827257" y="2762293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075594" y="2030837"/>
            <a:ext cx="29652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배경이미지 위에 글씨 적용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병원 아이콘 삽입 클릭시 병원제휴페이지 이동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기업 아이콘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이미지 삽입 클릭시 기업제휴 페이지 이동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청진기 아이콘 삽입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클릭시 진료예약문의 페이지 이동</a:t>
            </a:r>
            <a:endParaRPr lang="en-US" altLang="ko-KR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모서리가 둥근 직사각형 35"/>
          <p:cNvSpPr/>
          <p:nvPr/>
        </p:nvSpPr>
        <p:spPr>
          <a:xfrm>
            <a:off x="492021" y="5555977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8" name="모서리가 둥근 직사각형 35"/>
          <p:cNvSpPr/>
          <p:nvPr/>
        </p:nvSpPr>
        <p:spPr>
          <a:xfrm>
            <a:off x="3365539" y="5520184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9" name="모서리가 둥근 직사각형 35"/>
          <p:cNvSpPr/>
          <p:nvPr/>
        </p:nvSpPr>
        <p:spPr>
          <a:xfrm>
            <a:off x="6141764" y="5544762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41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1167" y="1405717"/>
            <a:ext cx="11889666" cy="5312890"/>
            <a:chOff x="141914" y="1355255"/>
            <a:chExt cx="11889666" cy="5312890"/>
          </a:xfrm>
        </p:grpSpPr>
        <p:grpSp>
          <p:nvGrpSpPr>
            <p:cNvPr id="25" name="Group 24"/>
            <p:cNvGrpSpPr/>
            <p:nvPr/>
          </p:nvGrpSpPr>
          <p:grpSpPr>
            <a:xfrm>
              <a:off x="141914" y="1355255"/>
              <a:ext cx="11889665" cy="5312890"/>
              <a:chOff x="125872" y="1210876"/>
              <a:chExt cx="11889665" cy="531289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25872" y="1210876"/>
                <a:ext cx="8950087" cy="9624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25873" y="2173282"/>
                <a:ext cx="8950087" cy="435048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9056046" y="1210876"/>
                <a:ext cx="2959491" cy="53128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</p:grpSp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9092002" y="1371297"/>
              <a:ext cx="2939578" cy="361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5107" tIns="52553" rIns="105107" bIns="52553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Description (</a:t>
              </a:r>
              <a:r>
                <a:rPr lang="ko-KR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화면설명</a:t>
              </a: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)</a:t>
              </a:r>
              <a:endParaRPr 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 rot="10800000" flipV="1">
            <a:off x="4967177" y="1611757"/>
            <a:ext cx="1001822" cy="575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296827" y="2454324"/>
            <a:ext cx="2927733" cy="3754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제휴 마케팅이란</a:t>
            </a:r>
            <a:r>
              <a:rPr lang="en-US" altLang="ko-KR" dirty="0" smtClean="0">
                <a:latin typeface="+mn-ea"/>
              </a:rPr>
              <a:t>?</a:t>
            </a:r>
            <a:endParaRPr lang="en-US" dirty="0" smtClean="0">
              <a:latin typeface="+mn-ea"/>
            </a:endParaRPr>
          </a:p>
        </p:txBody>
      </p:sp>
      <p:grpSp>
        <p:nvGrpSpPr>
          <p:cNvPr id="13" name="그룹 18"/>
          <p:cNvGrpSpPr/>
          <p:nvPr/>
        </p:nvGrpSpPr>
        <p:grpSpPr>
          <a:xfrm>
            <a:off x="1966244" y="3477814"/>
            <a:ext cx="5539669" cy="1591200"/>
            <a:chOff x="1661896" y="3427200"/>
            <a:chExt cx="5539669" cy="1591200"/>
          </a:xfrm>
        </p:grpSpPr>
        <p:grpSp>
          <p:nvGrpSpPr>
            <p:cNvPr id="15" name="그룹 11"/>
            <p:cNvGrpSpPr/>
            <p:nvPr/>
          </p:nvGrpSpPr>
          <p:grpSpPr>
            <a:xfrm>
              <a:off x="1661896" y="3427200"/>
              <a:ext cx="5539669" cy="1591200"/>
              <a:chOff x="1640296" y="3794400"/>
              <a:chExt cx="5539669" cy="1591200"/>
            </a:xfrm>
          </p:grpSpPr>
          <p:sp>
            <p:nvSpPr>
              <p:cNvPr id="19" name="순서도: 순차적 액세스 저장소 3"/>
              <p:cNvSpPr/>
              <p:nvPr/>
            </p:nvSpPr>
            <p:spPr bwMode="auto">
              <a:xfrm>
                <a:off x="1640296" y="3794400"/>
                <a:ext cx="1700869" cy="1591200"/>
              </a:xfrm>
              <a:prstGeom prst="flowChartMagneticTape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ko-KR" altLang="en-US" dirty="0" smtClean="0">
                  <a:latin typeface="+mn-ea"/>
                </a:endParaRPr>
              </a:p>
            </p:txBody>
          </p:sp>
          <p:sp>
            <p:nvSpPr>
              <p:cNvPr id="20" name="순서도: 순차적 액세스 저장소 23"/>
              <p:cNvSpPr/>
              <p:nvPr/>
            </p:nvSpPr>
            <p:spPr bwMode="auto">
              <a:xfrm>
                <a:off x="5479096" y="3794400"/>
                <a:ext cx="1700869" cy="1591200"/>
              </a:xfrm>
              <a:prstGeom prst="flowChartMagneticTape">
                <a:avLst/>
              </a:prstGeom>
              <a:solidFill>
                <a:srgbClr val="CCFFCC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ko-KR" altLang="en-US" dirty="0" smtClean="0">
                  <a:latin typeface="+mn-ea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10282" y="4254134"/>
                <a:ext cx="1160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우수한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협력 병원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49082" y="4254134"/>
                <a:ext cx="1160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우대 지원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대상 기업</a:t>
                </a:r>
                <a:endParaRPr lang="ko-KR" altLang="en-US" dirty="0"/>
              </a:p>
            </p:txBody>
          </p:sp>
          <p:sp>
            <p:nvSpPr>
              <p:cNvPr id="26" name="직사각형 10"/>
              <p:cNvSpPr/>
              <p:nvPr/>
            </p:nvSpPr>
            <p:spPr bwMode="auto">
              <a:xfrm>
                <a:off x="3341165" y="5157192"/>
                <a:ext cx="2137931" cy="22840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6">
                      <a:lumMod val="105000"/>
                      <a:satMod val="103000"/>
                      <a:tint val="73000"/>
                    </a:schemeClr>
                  </a:gs>
                  <a:gs pos="95833">
                    <a:schemeClr val="accent6">
                      <a:lumMod val="105000"/>
                      <a:satMod val="109000"/>
                      <a:tint val="81000"/>
                    </a:schemeClr>
                  </a:gs>
                  <a:gs pos="90000">
                    <a:schemeClr val="accent6">
                      <a:lumMod val="105000"/>
                      <a:satMod val="109000"/>
                      <a:tint val="81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r>
                  <a:rPr lang="en-US" altLang="ko-KR" dirty="0" smtClean="0">
                    <a:latin typeface="+mn-ea"/>
                  </a:rPr>
                  <a:t>DAOM MEDICAL</a:t>
                </a:r>
                <a:endParaRPr lang="ko-KR" altLang="en-US" dirty="0" smtClean="0">
                  <a:latin typeface="+mn-ea"/>
                </a:endParaRPr>
              </a:p>
            </p:txBody>
          </p:sp>
        </p:grpSp>
        <p:sp>
          <p:nvSpPr>
            <p:cNvPr id="16" name="왼쪽/오른쪽 화살표 13"/>
            <p:cNvSpPr/>
            <p:nvPr/>
          </p:nvSpPr>
          <p:spPr bwMode="auto">
            <a:xfrm>
              <a:off x="3844800" y="4075200"/>
              <a:ext cx="1220348" cy="147600"/>
            </a:xfrm>
            <a:prstGeom prst="leftRightArrow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20691" tIns="20691" rIns="20691" bIns="20691" rtlCol="0" anchor="ctr"/>
            <a:lstStyle/>
            <a:p>
              <a:pPr algn="ctr">
                <a:spcBef>
                  <a:spcPct val="10000"/>
                </a:spcBef>
              </a:pPr>
              <a:endParaRPr lang="ko-KR" altLang="en-US" dirty="0" smtClean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09731" y="3809768"/>
              <a:ext cx="12923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/>
                <a:t>양질의 의료서비스</a:t>
              </a:r>
              <a:endParaRPr lang="ko-KR" altLang="en-US" sz="105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8100" y="4268549"/>
              <a:ext cx="11881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/>
                <a:t>고정적 이용 고객</a:t>
              </a:r>
              <a:endParaRPr lang="ko-KR" altLang="en-US" sz="1050" dirty="0"/>
            </a:p>
          </p:txBody>
        </p:sp>
      </p:grpSp>
      <p:sp>
        <p:nvSpPr>
          <p:cNvPr id="32" name="직사각형 15"/>
          <p:cNvSpPr/>
          <p:nvPr/>
        </p:nvSpPr>
        <p:spPr>
          <a:xfrm>
            <a:off x="438572" y="2842093"/>
            <a:ext cx="83368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단체와의 제휴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협력을 통하여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 많은 잠재적 고객에게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병원이 보유한 의료서비스와 진료역량을 알려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서비스 이용률을 상승시킬 수 있는 마케팅방법입니다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제휴마케팅의 근본은 신뢰입니다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병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의원은 보유하고 있는 양질의 의료서비스를 많은 이에게 알려지길 희망하며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기업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단체는 의료서비스를 필요로 하는 수 많은 임직원들이 보다 좋은 병원에서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나은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혜택을 받을 수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있기를 희망합니다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ounded Rectangle 2"/>
          <p:cNvSpPr/>
          <p:nvPr/>
        </p:nvSpPr>
        <p:spPr bwMode="auto">
          <a:xfrm>
            <a:off x="3445733" y="6418853"/>
            <a:ext cx="2927733" cy="3754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제휴 마케팅 절차</a:t>
            </a:r>
            <a:endParaRPr lang="en-US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88658" y="2030837"/>
            <a:ext cx="2307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배경색상 변경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도형 이팩트 적용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다옴 메디컬 글자 강조</a:t>
            </a:r>
            <a:endParaRPr lang="en-US" altLang="ko-KR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모서리가 둥근 직사각형 35"/>
          <p:cNvSpPr/>
          <p:nvPr/>
        </p:nvSpPr>
        <p:spPr>
          <a:xfrm>
            <a:off x="1859273" y="3694390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537366" y="4678522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7" name="모서리가 둥근 직사각형 35"/>
          <p:cNvSpPr/>
          <p:nvPr/>
        </p:nvSpPr>
        <p:spPr>
          <a:xfrm>
            <a:off x="4862007" y="1454770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950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41914" y="1380655"/>
            <a:ext cx="11889666" cy="5312890"/>
            <a:chOff x="141914" y="1355255"/>
            <a:chExt cx="11889666" cy="5312890"/>
          </a:xfrm>
        </p:grpSpPr>
        <p:grpSp>
          <p:nvGrpSpPr>
            <p:cNvPr id="25" name="Group 24"/>
            <p:cNvGrpSpPr/>
            <p:nvPr/>
          </p:nvGrpSpPr>
          <p:grpSpPr>
            <a:xfrm>
              <a:off x="141914" y="1355255"/>
              <a:ext cx="11889665" cy="5312890"/>
              <a:chOff x="125872" y="1210876"/>
              <a:chExt cx="11889665" cy="531289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25872" y="1210876"/>
                <a:ext cx="8950087" cy="9624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25873" y="2173282"/>
                <a:ext cx="8950087" cy="435048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9056046" y="1210876"/>
                <a:ext cx="2959491" cy="53128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</p:grpSp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9092002" y="1371297"/>
              <a:ext cx="2939578" cy="361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5107" tIns="52553" rIns="105107" bIns="52553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Description (</a:t>
              </a:r>
              <a:r>
                <a:rPr lang="ko-KR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화면설명</a:t>
              </a: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)</a:t>
              </a:r>
              <a:endParaRPr 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12" name="Rounded Rectangle 2"/>
          <p:cNvSpPr/>
          <p:nvPr/>
        </p:nvSpPr>
        <p:spPr bwMode="auto">
          <a:xfrm>
            <a:off x="3204778" y="2795234"/>
            <a:ext cx="2927733" cy="3754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제휴 마케팅 절차</a:t>
            </a:r>
            <a:endParaRPr lang="en-US" dirty="0" smtClean="0">
              <a:latin typeface="+mn-ea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 rot="10800000" flipV="1">
            <a:off x="4967177" y="1611757"/>
            <a:ext cx="1001822" cy="575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22" name="Rounded Rectangle 2"/>
          <p:cNvSpPr/>
          <p:nvPr/>
        </p:nvSpPr>
        <p:spPr bwMode="auto">
          <a:xfrm>
            <a:off x="3204778" y="6145453"/>
            <a:ext cx="2927733" cy="3754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제휴제안 상담 신청 </a:t>
            </a:r>
            <a:r>
              <a:rPr lang="en-US" altLang="ko-KR" dirty="0" err="1" smtClean="0">
                <a:latin typeface="+mn-ea"/>
              </a:rPr>
              <a:t>url</a:t>
            </a:r>
            <a:endParaRPr lang="en-US" dirty="0" smtClean="0">
              <a:latin typeface="+mn-ea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388658" y="2030837"/>
            <a:ext cx="2307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ko-KR" altLang="en-US" dirty="0" smtClean="0"/>
              <a:t>간단한 아이콘으시각화  </a:t>
            </a:r>
            <a:endParaRPr lang="en-US" altLang="ko-KR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altLang="ko-KR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ko-KR" altLang="en-US" dirty="0" smtClean="0"/>
              <a:t>상담신청 버튼 클릭시 고객 정보 수집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dirty="0"/>
          </a:p>
        </p:txBody>
      </p:sp>
      <p:sp>
        <p:nvSpPr>
          <p:cNvPr id="33" name="모서리가 둥근 직사각형 35"/>
          <p:cNvSpPr/>
          <p:nvPr/>
        </p:nvSpPr>
        <p:spPr>
          <a:xfrm>
            <a:off x="3111500" y="2610698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4" name="모서리가 둥근 직사각형 35"/>
          <p:cNvSpPr/>
          <p:nvPr/>
        </p:nvSpPr>
        <p:spPr>
          <a:xfrm>
            <a:off x="3063764" y="5972929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488556280"/>
              </p:ext>
            </p:extLst>
          </p:nvPr>
        </p:nvGraphicFramePr>
        <p:xfrm>
          <a:off x="115211" y="2248121"/>
          <a:ext cx="8966402" cy="3349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06832" y="4518303"/>
            <a:ext cx="67633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제휴마케팅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복지몰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</a:p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입점은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어떤 병원이라도 다 가능합니다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그런 방법은 병원에게도 소비자에게도 특별한 혜택이 되지 않습니다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다옴메디컬의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마케팅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무엇이 다를까요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31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30197" y="1367898"/>
            <a:ext cx="11889666" cy="5312890"/>
            <a:chOff x="141914" y="1355255"/>
            <a:chExt cx="11889666" cy="5312890"/>
          </a:xfrm>
        </p:grpSpPr>
        <p:grpSp>
          <p:nvGrpSpPr>
            <p:cNvPr id="25" name="Group 24"/>
            <p:cNvGrpSpPr/>
            <p:nvPr/>
          </p:nvGrpSpPr>
          <p:grpSpPr>
            <a:xfrm>
              <a:off x="141914" y="1355255"/>
              <a:ext cx="11889665" cy="5312890"/>
              <a:chOff x="125872" y="1210876"/>
              <a:chExt cx="11889665" cy="531289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25872" y="1210876"/>
                <a:ext cx="8950087" cy="9624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25873" y="2173282"/>
                <a:ext cx="8950087" cy="435048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9056046" y="1210876"/>
                <a:ext cx="2959491" cy="53128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</p:grpSp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9092002" y="1371297"/>
              <a:ext cx="2939578" cy="361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5107" tIns="52553" rIns="105107" bIns="52553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Description (</a:t>
              </a:r>
              <a:r>
                <a:rPr lang="ko-KR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화면설명</a:t>
              </a: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)</a:t>
              </a:r>
              <a:endParaRPr 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 rot="10800000" flipV="1">
            <a:off x="6074096" y="1639750"/>
            <a:ext cx="1243809" cy="575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3296827" y="2895036"/>
            <a:ext cx="2927733" cy="3754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복지 제휴란</a:t>
            </a:r>
            <a:r>
              <a:rPr lang="en-US" altLang="ko-KR" dirty="0" smtClean="0">
                <a:latin typeface="+mn-ea"/>
              </a:rPr>
              <a:t>?</a:t>
            </a:r>
            <a:endParaRPr lang="en-US" dirty="0" smtClean="0">
              <a:latin typeface="+mn-ea"/>
            </a:endParaRPr>
          </a:p>
        </p:txBody>
      </p:sp>
      <p:sp>
        <p:nvSpPr>
          <p:cNvPr id="32" name="직사각형 15"/>
          <p:cNvSpPr/>
          <p:nvPr/>
        </p:nvSpPr>
        <p:spPr>
          <a:xfrm>
            <a:off x="438572" y="3332916"/>
            <a:ext cx="8336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다옴메디컬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제휴병원에서는 제휴정책에 따라 가장 높은 혜택의 프로그램을 구성하여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algn="ctr"/>
            <a:r>
              <a:rPr lang="ko-KR" altLang="en-US" sz="1400" dirty="0" smtClean="0"/>
              <a:t>기업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및 </a:t>
            </a:r>
            <a:r>
              <a:rPr lang="ko-KR" altLang="en-US" sz="1400" dirty="0"/>
              <a:t>단체의 임직원</a:t>
            </a:r>
            <a:r>
              <a:rPr lang="en-US" altLang="ko-KR" sz="1400" dirty="0"/>
              <a:t>/</a:t>
            </a:r>
            <a:r>
              <a:rPr lang="ko-KR" altLang="en-US" sz="1400" dirty="0"/>
              <a:t>회원 </a:t>
            </a:r>
            <a:r>
              <a:rPr lang="ko-KR" altLang="en-US" sz="1400" dirty="0" smtClean="0"/>
              <a:t>분들이 </a:t>
            </a:r>
            <a:r>
              <a:rPr lang="ko-KR" altLang="en-US" sz="1400" dirty="0"/>
              <a:t>보다 합리적인 의료 서비스를 </a:t>
            </a:r>
            <a:r>
              <a:rPr lang="ko-KR" altLang="en-US" sz="1400" dirty="0" smtClean="0"/>
              <a:t>제공받을 수 있는 제도입니다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3" name="그룹 18"/>
          <p:cNvGrpSpPr/>
          <p:nvPr/>
        </p:nvGrpSpPr>
        <p:grpSpPr>
          <a:xfrm>
            <a:off x="1966244" y="3918526"/>
            <a:ext cx="5539669" cy="1591200"/>
            <a:chOff x="1661896" y="3427200"/>
            <a:chExt cx="5539669" cy="1591200"/>
          </a:xfrm>
        </p:grpSpPr>
        <p:grpSp>
          <p:nvGrpSpPr>
            <p:cNvPr id="34" name="그룹 11"/>
            <p:cNvGrpSpPr/>
            <p:nvPr/>
          </p:nvGrpSpPr>
          <p:grpSpPr>
            <a:xfrm>
              <a:off x="1661896" y="3427200"/>
              <a:ext cx="5539669" cy="1591200"/>
              <a:chOff x="1640296" y="3794400"/>
              <a:chExt cx="5539669" cy="1591200"/>
            </a:xfrm>
          </p:grpSpPr>
          <p:sp>
            <p:nvSpPr>
              <p:cNvPr id="38" name="순서도: 순차적 액세스 저장소 3"/>
              <p:cNvSpPr/>
              <p:nvPr/>
            </p:nvSpPr>
            <p:spPr bwMode="auto">
              <a:xfrm>
                <a:off x="1640296" y="3794400"/>
                <a:ext cx="1700869" cy="1591200"/>
              </a:xfrm>
              <a:prstGeom prst="flowChartMagneticTape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ko-KR" altLang="en-US" dirty="0" smtClean="0">
                  <a:latin typeface="+mn-ea"/>
                </a:endParaRPr>
              </a:p>
            </p:txBody>
          </p:sp>
          <p:sp>
            <p:nvSpPr>
              <p:cNvPr id="39" name="순서도: 순차적 액세스 저장소 23"/>
              <p:cNvSpPr/>
              <p:nvPr/>
            </p:nvSpPr>
            <p:spPr bwMode="auto">
              <a:xfrm>
                <a:off x="5479096" y="3794400"/>
                <a:ext cx="1700869" cy="1591200"/>
              </a:xfrm>
              <a:prstGeom prst="flowChartMagneticTape">
                <a:avLst/>
              </a:prstGeom>
              <a:solidFill>
                <a:srgbClr val="CCFFCC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ko-KR" altLang="en-US" dirty="0" smtClean="0">
                  <a:latin typeface="+mn-ea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282" y="4254134"/>
                <a:ext cx="1160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우수한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협력 병원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749082" y="4254134"/>
                <a:ext cx="1160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우대 지원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대상 기업</a:t>
                </a:r>
                <a:endParaRPr lang="ko-KR" altLang="en-US" dirty="0"/>
              </a:p>
            </p:txBody>
          </p:sp>
          <p:sp>
            <p:nvSpPr>
              <p:cNvPr id="42" name="직사각형 10"/>
              <p:cNvSpPr/>
              <p:nvPr/>
            </p:nvSpPr>
            <p:spPr bwMode="auto">
              <a:xfrm>
                <a:off x="3341165" y="5157192"/>
                <a:ext cx="2137931" cy="22840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6">
                      <a:lumMod val="105000"/>
                      <a:satMod val="103000"/>
                      <a:tint val="73000"/>
                    </a:schemeClr>
                  </a:gs>
                  <a:gs pos="95833">
                    <a:schemeClr val="accent6">
                      <a:lumMod val="105000"/>
                      <a:satMod val="109000"/>
                      <a:tint val="81000"/>
                    </a:schemeClr>
                  </a:gs>
                  <a:gs pos="90000">
                    <a:schemeClr val="accent6">
                      <a:lumMod val="105000"/>
                      <a:satMod val="109000"/>
                      <a:tint val="81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r>
                  <a:rPr lang="en-US" altLang="ko-KR" dirty="0" smtClean="0">
                    <a:latin typeface="+mn-ea"/>
                  </a:rPr>
                  <a:t>DAOM MEDICAL</a:t>
                </a:r>
                <a:endParaRPr lang="ko-KR" altLang="en-US" dirty="0" smtClean="0">
                  <a:latin typeface="+mn-ea"/>
                </a:endParaRPr>
              </a:p>
            </p:txBody>
          </p:sp>
        </p:grpSp>
        <p:sp>
          <p:nvSpPr>
            <p:cNvPr id="35" name="왼쪽/오른쪽 화살표 13"/>
            <p:cNvSpPr/>
            <p:nvPr/>
          </p:nvSpPr>
          <p:spPr bwMode="auto">
            <a:xfrm>
              <a:off x="3844800" y="4075200"/>
              <a:ext cx="1220348" cy="147600"/>
            </a:xfrm>
            <a:prstGeom prst="leftRightArrow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20691" tIns="20691" rIns="20691" bIns="20691" rtlCol="0" anchor="ctr"/>
            <a:lstStyle/>
            <a:p>
              <a:pPr algn="ctr">
                <a:spcBef>
                  <a:spcPct val="10000"/>
                </a:spcBef>
              </a:pPr>
              <a:endParaRPr lang="ko-KR" altLang="en-US" dirty="0" smtClean="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09731" y="3809768"/>
              <a:ext cx="12923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/>
                <a:t>양질의 의료서비스</a:t>
              </a:r>
              <a:endParaRPr lang="ko-KR" altLang="en-US" sz="105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68100" y="4268549"/>
              <a:ext cx="11881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/>
                <a:t>고정적 이용 고객</a:t>
              </a:r>
              <a:endParaRPr lang="ko-KR" altLang="en-US" sz="1050" dirty="0"/>
            </a:p>
          </p:txBody>
        </p:sp>
      </p:grpSp>
      <p:sp>
        <p:nvSpPr>
          <p:cNvPr id="44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45" name="모서리가 둥근 직사각형 35"/>
          <p:cNvSpPr/>
          <p:nvPr/>
        </p:nvSpPr>
        <p:spPr>
          <a:xfrm>
            <a:off x="1902897" y="4024343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46" name="모서리가 둥근 직사각형 35"/>
          <p:cNvSpPr/>
          <p:nvPr/>
        </p:nvSpPr>
        <p:spPr>
          <a:xfrm>
            <a:off x="5988494" y="1438332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9388658" y="2030837"/>
            <a:ext cx="2307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배경색상 변경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도형 이팩트 적용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다옴 메디컬 글자 강조</a:t>
            </a:r>
            <a:endParaRPr lang="en-US" altLang="ko-KR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8" name="모서리가 둥근 직사각형 35"/>
          <p:cNvSpPr/>
          <p:nvPr/>
        </p:nvSpPr>
        <p:spPr>
          <a:xfrm>
            <a:off x="3576612" y="5107490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1" name="직사각형 15"/>
          <p:cNvSpPr/>
          <p:nvPr/>
        </p:nvSpPr>
        <p:spPr>
          <a:xfrm>
            <a:off x="504469" y="5704641"/>
            <a:ext cx="83368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서비스에 대한 조율과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관리감독의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역할을 전담하여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보다 더 많은 혜택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보다 나은 의료서비스를 이용하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 있도록 지원합니다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20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41914" y="1380655"/>
            <a:ext cx="11889666" cy="5312890"/>
            <a:chOff x="141914" y="1355255"/>
            <a:chExt cx="11889666" cy="5312890"/>
          </a:xfrm>
        </p:grpSpPr>
        <p:grpSp>
          <p:nvGrpSpPr>
            <p:cNvPr id="25" name="Group 24"/>
            <p:cNvGrpSpPr/>
            <p:nvPr/>
          </p:nvGrpSpPr>
          <p:grpSpPr>
            <a:xfrm>
              <a:off x="141914" y="1355255"/>
              <a:ext cx="11889665" cy="5312890"/>
              <a:chOff x="125872" y="1210876"/>
              <a:chExt cx="11889665" cy="531289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25872" y="1210876"/>
                <a:ext cx="8950087" cy="9624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25873" y="2173282"/>
                <a:ext cx="8950087" cy="435048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9056046" y="1210876"/>
                <a:ext cx="2959491" cy="53128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</p:grpSp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9092002" y="1371297"/>
              <a:ext cx="2939578" cy="361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5107" tIns="52553" rIns="105107" bIns="52553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Description (</a:t>
              </a:r>
              <a:r>
                <a:rPr lang="ko-KR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화면설명</a:t>
              </a: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)</a:t>
              </a:r>
              <a:endParaRPr 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 rot="10800000" flipV="1">
            <a:off x="6074096" y="1639750"/>
            <a:ext cx="1243809" cy="575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627103" y="3311491"/>
            <a:ext cx="1397000" cy="12319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회사비용 부담 </a:t>
            </a:r>
            <a:r>
              <a:rPr lang="en-US" altLang="ko-KR" dirty="0">
                <a:latin typeface="+mn-ea"/>
              </a:rPr>
              <a:t>X</a:t>
            </a:r>
            <a:endParaRPr lang="en-US" dirty="0" smtClean="0">
              <a:latin typeface="+mn-ea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3925803" y="3311491"/>
            <a:ext cx="1397000" cy="12319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회원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임직원의 합리적 의료생활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6189900" y="3311491"/>
            <a:ext cx="1397000" cy="12319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우수한 병원</a:t>
            </a:r>
            <a:endParaRPr lang="en-US" dirty="0" smtClean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57932" y="4671662"/>
            <a:ext cx="2135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다옴메디컬과의 복지 제휴 시 비용을 발생하지 않습니다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많은 임직원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회원분께 제휴병원의 홍보만 해주시면 됩니다</a:t>
            </a:r>
            <a:r>
              <a:rPr lang="en-US" altLang="ko-KR" sz="1200" dirty="0" smtClean="0"/>
              <a:t>.</a:t>
            </a:r>
            <a:endParaRPr lang="en-US" sz="1200" dirty="0"/>
          </a:p>
        </p:txBody>
      </p:sp>
      <p:sp>
        <p:nvSpPr>
          <p:cNvPr id="51" name="Rounded Rectangle 2"/>
          <p:cNvSpPr/>
          <p:nvPr/>
        </p:nvSpPr>
        <p:spPr bwMode="auto">
          <a:xfrm>
            <a:off x="3204778" y="2685886"/>
            <a:ext cx="2927733" cy="3754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smtClean="0">
                <a:latin typeface="+mn-ea"/>
              </a:rPr>
              <a:t>복지 제휴 이점 </a:t>
            </a:r>
            <a:endParaRPr lang="en-US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07227" y="4671662"/>
            <a:ext cx="230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다옴메디컬의</a:t>
            </a:r>
            <a:r>
              <a:rPr lang="ko-KR" altLang="en-US" sz="1200" dirty="0" smtClean="0">
                <a:latin typeface="+mn-ea"/>
              </a:rPr>
              <a:t> 제휴 병원을 통해 합리적인 비용으로 의료활동이  가능합니다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907755" y="4671662"/>
            <a:ext cx="254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다옴메디컬은</a:t>
            </a:r>
            <a:r>
              <a:rPr lang="ko-KR" altLang="en-US" sz="1200" dirty="0" smtClean="0">
                <a:latin typeface="+mn-ea"/>
              </a:rPr>
              <a:t> 진료 지원부서의 진료검증 시스템을 통하여 선별한 우수한 병원들로만 구성되어 있습니다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88658" y="2030837"/>
            <a:ext cx="2307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ko-KR" altLang="en-US" dirty="0" smtClean="0"/>
              <a:t>간단한 아이콘으시각화  </a:t>
            </a:r>
            <a:endParaRPr lang="en-US" altLang="ko-KR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altLang="ko-KR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15471" y="2599604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878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41914" y="1380655"/>
            <a:ext cx="11889666" cy="5312890"/>
            <a:chOff x="141914" y="1355255"/>
            <a:chExt cx="11889666" cy="5312890"/>
          </a:xfrm>
        </p:grpSpPr>
        <p:grpSp>
          <p:nvGrpSpPr>
            <p:cNvPr id="25" name="Group 24"/>
            <p:cNvGrpSpPr/>
            <p:nvPr/>
          </p:nvGrpSpPr>
          <p:grpSpPr>
            <a:xfrm>
              <a:off x="141914" y="1355255"/>
              <a:ext cx="11889665" cy="5312890"/>
              <a:chOff x="125872" y="1210876"/>
              <a:chExt cx="11889665" cy="531289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25872" y="1210876"/>
                <a:ext cx="8950087" cy="9624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25873" y="2173282"/>
                <a:ext cx="8950087" cy="435048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9056046" y="1210876"/>
                <a:ext cx="2959491" cy="53128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</p:grpSp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9092002" y="1371297"/>
              <a:ext cx="2939578" cy="361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5107" tIns="52553" rIns="105107" bIns="52553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Description (</a:t>
              </a:r>
              <a:r>
                <a:rPr lang="ko-KR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화면설명</a:t>
              </a: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)</a:t>
              </a:r>
              <a:endParaRPr 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 rot="10800000" flipV="1">
            <a:off x="6074096" y="1639750"/>
            <a:ext cx="1243809" cy="575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31" name="Rounded Rectangle 2"/>
          <p:cNvSpPr/>
          <p:nvPr/>
        </p:nvSpPr>
        <p:spPr bwMode="auto">
          <a:xfrm>
            <a:off x="3204778" y="2795234"/>
            <a:ext cx="2927733" cy="3754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복지 제휴 절차</a:t>
            </a:r>
            <a:endParaRPr lang="en-US" dirty="0" smtClean="0">
              <a:latin typeface="+mn-ea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53" name="모서리가 둥근 직사각형 35"/>
          <p:cNvSpPr/>
          <p:nvPr/>
        </p:nvSpPr>
        <p:spPr>
          <a:xfrm>
            <a:off x="3015471" y="2599604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9388658" y="2030837"/>
            <a:ext cx="2307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ko-KR" altLang="en-US" dirty="0" smtClean="0"/>
              <a:t>간단한 아이콘으시각화  </a:t>
            </a:r>
            <a:endParaRPr lang="en-US" altLang="ko-KR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dirty="0"/>
          </a:p>
        </p:txBody>
      </p:sp>
      <p:graphicFrame>
        <p:nvGraphicFramePr>
          <p:cNvPr id="35" name="다이어그램 34"/>
          <p:cNvGraphicFramePr/>
          <p:nvPr>
            <p:extLst>
              <p:ext uri="{D42A27DB-BD31-4B8C-83A1-F6EECF244321}">
                <p14:modId xmlns:p14="http://schemas.microsoft.com/office/powerpoint/2010/main" val="1901054223"/>
              </p:ext>
            </p:extLst>
          </p:nvPr>
        </p:nvGraphicFramePr>
        <p:xfrm>
          <a:off x="175918" y="2205265"/>
          <a:ext cx="8966402" cy="3349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767330" y="4375428"/>
            <a:ext cx="6242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그동안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 많은 병원의 제안을 받으며 생긴 제휴에 대한 의문점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우리에게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진정한 혜택일까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어차피 일반과 똑같은데 제휴라고 하는 것 아니야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다옴메디컬에서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정직한 의료지원을 받아보십시오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222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41914" y="1380655"/>
            <a:ext cx="11889666" cy="5312890"/>
            <a:chOff x="141914" y="1355255"/>
            <a:chExt cx="11889666" cy="5312890"/>
          </a:xfrm>
        </p:grpSpPr>
        <p:grpSp>
          <p:nvGrpSpPr>
            <p:cNvPr id="25" name="Group 24"/>
            <p:cNvGrpSpPr/>
            <p:nvPr/>
          </p:nvGrpSpPr>
          <p:grpSpPr>
            <a:xfrm>
              <a:off x="141914" y="1355255"/>
              <a:ext cx="11889665" cy="5312890"/>
              <a:chOff x="125872" y="1210876"/>
              <a:chExt cx="11889665" cy="531289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25872" y="1210876"/>
                <a:ext cx="8950087" cy="9624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25873" y="2173282"/>
                <a:ext cx="8950087" cy="435048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9056046" y="1210876"/>
                <a:ext cx="2959491" cy="53128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</p:grpSp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9092002" y="1371297"/>
              <a:ext cx="2939578" cy="361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5107" tIns="52553" rIns="105107" bIns="52553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Description (</a:t>
              </a:r>
              <a:r>
                <a:rPr lang="ko-KR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화면설명</a:t>
              </a: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)</a:t>
              </a:r>
              <a:endParaRPr 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 rot="10800000" flipV="1">
            <a:off x="6074096" y="1639750"/>
            <a:ext cx="1243809" cy="575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979157" y="3754402"/>
            <a:ext cx="7350456" cy="260353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제휴 병원 로고 나열</a:t>
            </a:r>
            <a:endParaRPr lang="en-US" dirty="0" smtClean="0">
              <a:latin typeface="+mn-ea"/>
            </a:endParaRPr>
          </a:p>
        </p:txBody>
      </p:sp>
      <p:sp>
        <p:nvSpPr>
          <p:cNvPr id="51" name="Rounded Rectangle 2"/>
          <p:cNvSpPr/>
          <p:nvPr/>
        </p:nvSpPr>
        <p:spPr bwMode="auto">
          <a:xfrm>
            <a:off x="3204778" y="3207533"/>
            <a:ext cx="2927733" cy="3754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복지 제휴 문의하기 </a:t>
            </a:r>
            <a:endParaRPr lang="en-US" dirty="0" smtClean="0">
              <a:latin typeface="+mn-ea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4363" y="2615238"/>
            <a:ext cx="641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다옴 메디컬을 통하여 회사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단체에 더 나은 복지를 제공하세요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31" name="모서리가 둥근 직사각형 35"/>
          <p:cNvSpPr/>
          <p:nvPr/>
        </p:nvSpPr>
        <p:spPr>
          <a:xfrm>
            <a:off x="3060761" y="3063517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388658" y="2030837"/>
            <a:ext cx="2307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altLang="ko-KR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ko-KR" altLang="en-US" dirty="0" smtClean="0"/>
              <a:t>기업제휴 문의하기 버튼 클릭 시 고객 정보 수집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투입인원 및 업무분장</a:t>
            </a:r>
            <a:endParaRPr lang="en-US" altLang="ko-KR" dirty="0" smtClean="0"/>
          </a:p>
          <a:p>
            <a:r>
              <a:rPr lang="ko-KR" altLang="en-US" dirty="0" smtClean="0"/>
              <a:t>사용기술</a:t>
            </a:r>
            <a:endParaRPr lang="en-US" altLang="ko-KR" dirty="0" smtClean="0"/>
          </a:p>
          <a:p>
            <a:r>
              <a:rPr lang="ko-KR" altLang="en-US" dirty="0" smtClean="0"/>
              <a:t>계획 일정</a:t>
            </a:r>
            <a:endParaRPr lang="en-US" altLang="ko-KR" dirty="0" smtClean="0"/>
          </a:p>
          <a:p>
            <a:r>
              <a:rPr lang="ko-KR" altLang="en-US" dirty="0" smtClean="0"/>
              <a:t>요구사항 명세서</a:t>
            </a:r>
            <a:endParaRPr lang="en-US" altLang="ko-KR" dirty="0" smtClean="0"/>
          </a:p>
          <a:p>
            <a:r>
              <a:rPr lang="ko-KR" altLang="en-US" dirty="0" smtClean="0"/>
              <a:t>다이어그램</a:t>
            </a:r>
            <a:r>
              <a:rPr lang="en-US" altLang="ko-KR" dirty="0" smtClean="0"/>
              <a:t>(IA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정의서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해당없음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4106"/>
            <a:ext cx="12192000" cy="838201"/>
          </a:xfrm>
        </p:spPr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41914" y="1380655"/>
            <a:ext cx="11889666" cy="5312890"/>
            <a:chOff x="141914" y="1355255"/>
            <a:chExt cx="11889666" cy="5312890"/>
          </a:xfrm>
        </p:grpSpPr>
        <p:grpSp>
          <p:nvGrpSpPr>
            <p:cNvPr id="25" name="Group 24"/>
            <p:cNvGrpSpPr/>
            <p:nvPr/>
          </p:nvGrpSpPr>
          <p:grpSpPr>
            <a:xfrm>
              <a:off x="141914" y="1355255"/>
              <a:ext cx="11889665" cy="5312890"/>
              <a:chOff x="125872" y="1210876"/>
              <a:chExt cx="11889665" cy="531289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25872" y="1210876"/>
                <a:ext cx="8950087" cy="9624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25873" y="2173282"/>
                <a:ext cx="8950087" cy="435048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9056046" y="1210876"/>
                <a:ext cx="2959491" cy="53128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</p:grpSp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9092002" y="1371297"/>
              <a:ext cx="2939578" cy="361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5107" tIns="52553" rIns="105107" bIns="52553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Description (</a:t>
              </a:r>
              <a:r>
                <a:rPr lang="ko-KR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화면설명</a:t>
              </a: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)</a:t>
              </a:r>
              <a:endParaRPr 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 rot="10800000" flipV="1">
            <a:off x="7408682" y="1639750"/>
            <a:ext cx="1243809" cy="575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455583" y="3395741"/>
            <a:ext cx="1171363" cy="10137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smtClean="0">
                <a:latin typeface="+mn-ea"/>
              </a:rPr>
              <a:t>안과</a:t>
            </a:r>
            <a:endParaRPr lang="en-US" dirty="0" smtClean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3950" y="6179012"/>
            <a:ext cx="771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* 알림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다옴메디컬</a:t>
            </a:r>
            <a:r>
              <a:rPr lang="ko-KR" altLang="en-US" sz="1200" dirty="0" smtClean="0"/>
              <a:t> 진료예약센터에서 꼭 </a:t>
            </a:r>
            <a:r>
              <a:rPr lang="ko-KR" altLang="en-US" sz="1200" dirty="0" err="1" smtClean="0"/>
              <a:t>제휴사</a:t>
            </a:r>
            <a:r>
              <a:rPr lang="ko-KR" altLang="en-US" sz="1200" dirty="0" smtClean="0"/>
              <a:t> 확인 후 예약등록을 주셔야 제휴혜택을 적용 받을 수 있습니다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sp>
        <p:nvSpPr>
          <p:cNvPr id="51" name="Rounded Rectangle 2"/>
          <p:cNvSpPr/>
          <p:nvPr/>
        </p:nvSpPr>
        <p:spPr bwMode="auto">
          <a:xfrm>
            <a:off x="3204778" y="2685886"/>
            <a:ext cx="2927733" cy="3754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진료과 병원 선택 </a:t>
            </a:r>
            <a:endParaRPr lang="en-US" dirty="0" smtClean="0">
              <a:latin typeface="+mn-ea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3160071" y="3395741"/>
            <a:ext cx="1171363" cy="10137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smtClean="0">
                <a:latin typeface="+mn-ea"/>
              </a:rPr>
              <a:t>치과</a:t>
            </a:r>
            <a:endParaRPr lang="en-US" dirty="0" smtClean="0">
              <a:latin typeface="+mn-ea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4814808" y="3395741"/>
            <a:ext cx="1171363" cy="10137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smtClean="0">
                <a:latin typeface="+mn-ea"/>
              </a:rPr>
              <a:t>통증</a:t>
            </a:r>
            <a:endParaRPr lang="en-US" altLang="ko-KR" dirty="0" smtClean="0"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의학과</a:t>
            </a:r>
            <a:endParaRPr lang="en-US" dirty="0" smtClean="0">
              <a:latin typeface="+mn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587056" y="3395741"/>
            <a:ext cx="1171363" cy="10137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smtClean="0">
                <a:latin typeface="+mn-ea"/>
              </a:rPr>
              <a:t>모발이식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1455583" y="4853066"/>
            <a:ext cx="1171363" cy="10137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모발</a:t>
            </a:r>
            <a:endParaRPr lang="en-US" altLang="ko-KR" dirty="0" smtClean="0"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두피</a:t>
            </a:r>
            <a:endParaRPr lang="en-US" dirty="0" smtClean="0">
              <a:latin typeface="+mn-ea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3160071" y="4853066"/>
            <a:ext cx="1171363" cy="10137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성형외과</a:t>
            </a:r>
            <a:endParaRPr lang="en-US" dirty="0" smtClean="0">
              <a:latin typeface="+mn-ea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4814808" y="4853066"/>
            <a:ext cx="1171363" cy="10137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산부인과</a:t>
            </a:r>
            <a:endParaRPr lang="en-US" dirty="0" smtClean="0">
              <a:latin typeface="+mn-ea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6587056" y="4853066"/>
            <a:ext cx="1171363" cy="10137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비뇨기과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38" name="모서리가 둥근 직사각형 35"/>
          <p:cNvSpPr/>
          <p:nvPr/>
        </p:nvSpPr>
        <p:spPr>
          <a:xfrm>
            <a:off x="1196187" y="3123454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388658" y="2030837"/>
            <a:ext cx="23070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altLang="ko-KR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ko-KR" altLang="en-US" dirty="0" smtClean="0"/>
              <a:t>해당 진료과 선택 시 각 병원진료과 고객정보수집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altLang="ko-KR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ko-KR" altLang="en-US" dirty="0" smtClean="0"/>
              <a:t>주의 텍스트에 대한 눈에 띄는 이팩트 삽입 </a:t>
            </a: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dirty="0"/>
          </a:p>
        </p:txBody>
      </p:sp>
      <p:sp>
        <p:nvSpPr>
          <p:cNvPr id="40" name="모서리가 둥근 직사각형 35"/>
          <p:cNvSpPr/>
          <p:nvPr/>
        </p:nvSpPr>
        <p:spPr>
          <a:xfrm>
            <a:off x="1050490" y="5975915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475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79131" y="32661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프로젝트 개요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510374"/>
              </p:ext>
            </p:extLst>
          </p:nvPr>
        </p:nvGraphicFramePr>
        <p:xfrm>
          <a:off x="776288" y="1320800"/>
          <a:ext cx="10515600" cy="4584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12"/>
                <a:gridCol w="8789988"/>
              </a:tblGrid>
              <a:tr h="6285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항목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내용</a:t>
                      </a:r>
                      <a:endParaRPr lang="en-US" dirty="0"/>
                    </a:p>
                  </a:txBody>
                  <a:tcPr/>
                </a:tc>
              </a:tr>
              <a:tr h="6285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프로젝트명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다옴메디컬 홈페이지 제작</a:t>
                      </a:r>
                    </a:p>
                  </a:txBody>
                  <a:tcPr/>
                </a:tc>
              </a:tr>
              <a:tr h="6285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개발 기간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2017.06.07 ~ 2017.07.06</a:t>
                      </a:r>
                      <a:endParaRPr lang="en-US" dirty="0"/>
                    </a:p>
                  </a:txBody>
                  <a:tcPr/>
                </a:tc>
              </a:tr>
              <a:tr h="1149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개발 목적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다옴메디컬 회사를 소개하는 홈페이지 제작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병원, 기업, 개인 고객의 분류에 따른 소개 페이지 제작</a:t>
                      </a:r>
                      <a:endParaRPr lang="en-US" dirty="0"/>
                    </a:p>
                  </a:txBody>
                  <a:tcPr/>
                </a:tc>
              </a:tr>
              <a:tr h="15497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개발 범위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웹화면 구현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다옴 메디컬의 소개하는 화면 구현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각 고객에게 다옴메디컬을 소개하는 웹페이지와 홍보연결을 위한 </a:t>
                      </a:r>
                      <a:r>
                        <a:rPr lang="en-US" dirty="0" err="1" smtClean="0"/>
                        <a:t>구글url</a:t>
                      </a:r>
                      <a:r>
                        <a:rPr lang="en-US" dirty="0" smtClean="0"/>
                        <a:t> 연결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6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733" y="4511518"/>
            <a:ext cx="2077483" cy="227280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72" y="2560364"/>
            <a:ext cx="2278259" cy="227825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11" y="4459217"/>
            <a:ext cx="1743529" cy="198884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0852" y="4868123"/>
            <a:ext cx="639514" cy="639514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 rot="19513279">
            <a:off x="3404303" y="4394235"/>
            <a:ext cx="1002072" cy="377418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7" name="오른쪽 화살표 36"/>
          <p:cNvSpPr/>
          <p:nvPr/>
        </p:nvSpPr>
        <p:spPr>
          <a:xfrm rot="1800000">
            <a:off x="7004683" y="4421611"/>
            <a:ext cx="839352" cy="420451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3728191" y="5527927"/>
            <a:ext cx="3657420" cy="279664"/>
          </a:xfrm>
          <a:prstGeom prst="rightArrow">
            <a:avLst>
              <a:gd name="adj1" fmla="val 20470"/>
              <a:gd name="adj2" fmla="val 178392"/>
            </a:avLst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1114" y="4412545"/>
            <a:ext cx="11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홍보 의뢰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44088" y="4478502"/>
            <a:ext cx="174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병원 정보제공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0603" y="5323122"/>
            <a:ext cx="20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의료 서비스 제공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47329" y="1304297"/>
            <a:ext cx="8534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>
                <a:latin typeface="+mj-lt"/>
              </a:rPr>
              <a:t>스타트 업 회사의 홈페이지 제작</a:t>
            </a:r>
            <a:endParaRPr lang="en-US" altLang="ko-KR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 smtClean="0">
                <a:latin typeface="+mj-lt"/>
              </a:rPr>
              <a:t>병원 제휴 회사</a:t>
            </a:r>
            <a:endParaRPr lang="en-US" altLang="ko-KR" sz="2800" dirty="0">
              <a:latin typeface="+mj-lt"/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 smtClean="0">
                <a:latin typeface="+mj-lt"/>
              </a:rPr>
              <a:t>회사에 대해 정보를 제공하는 웹페이지 제작</a:t>
            </a:r>
            <a:endParaRPr lang="en-US" altLang="ko-KR" sz="2800" dirty="0" smtClean="0">
              <a:latin typeface="+mj-lt"/>
            </a:endParaRPr>
          </a:p>
        </p:txBody>
      </p:sp>
      <p:sp>
        <p:nvSpPr>
          <p:cNvPr id="54" name="오른쪽 화살표 53"/>
          <p:cNvSpPr/>
          <p:nvPr/>
        </p:nvSpPr>
        <p:spPr>
          <a:xfrm rot="10800000">
            <a:off x="3698309" y="5847869"/>
            <a:ext cx="3657420" cy="279664"/>
          </a:xfrm>
          <a:prstGeom prst="rightArrow">
            <a:avLst>
              <a:gd name="adj1" fmla="val 20470"/>
              <a:gd name="adj2" fmla="val 178392"/>
            </a:avLst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6133" y="4607893"/>
            <a:ext cx="1861770" cy="490288"/>
          </a:xfrm>
          <a:prstGeom prst="rect">
            <a:avLst/>
          </a:prstGeom>
        </p:spPr>
      </p:pic>
      <p:sp>
        <p:nvSpPr>
          <p:cNvPr id="64" name="오른쪽 화살표 63"/>
          <p:cNvSpPr/>
          <p:nvPr/>
        </p:nvSpPr>
        <p:spPr>
          <a:xfrm rot="8777300">
            <a:off x="2892748" y="3773777"/>
            <a:ext cx="1306816" cy="540884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42977" y="3623957"/>
            <a:ext cx="168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lt"/>
              </a:rPr>
              <a:t>홍보 제안</a:t>
            </a:r>
            <a:endParaRPr lang="ko-KR" altLang="en-US" b="1" dirty="0">
              <a:latin typeface="+mj-lt"/>
            </a:endParaRPr>
          </a:p>
        </p:txBody>
      </p:sp>
      <p:sp>
        <p:nvSpPr>
          <p:cNvPr id="66" name="오른쪽 화살표 65"/>
          <p:cNvSpPr/>
          <p:nvPr/>
        </p:nvSpPr>
        <p:spPr>
          <a:xfrm rot="12600000">
            <a:off x="7056625" y="3909395"/>
            <a:ext cx="839352" cy="420451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8121" y="3966246"/>
            <a:ext cx="128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lt"/>
              </a:rPr>
              <a:t>진료 예약</a:t>
            </a:r>
            <a:endParaRPr lang="ko-KR" altLang="en-US" b="1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20888" y="6022081"/>
            <a:ext cx="127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비용 지불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-79131" y="32661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다옴 메디컬 회사란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857752" y="6022081"/>
            <a:ext cx="1113583" cy="5467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병원</a:t>
            </a:r>
            <a:endParaRPr lang="en-US" dirty="0" smtClean="0">
              <a:latin typeface="+mn-ea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8794287" y="5844659"/>
            <a:ext cx="1472992" cy="5467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기업</a:t>
            </a:r>
            <a:r>
              <a:rPr lang="en-US" altLang="ko-KR" dirty="0" smtClean="0">
                <a:latin typeface="+mn-ea"/>
              </a:rPr>
              <a:t>&amp;</a:t>
            </a:r>
            <a:r>
              <a:rPr lang="ko-KR" altLang="en-US" dirty="0" smtClean="0">
                <a:latin typeface="+mn-ea"/>
              </a:rPr>
              <a:t>개인</a:t>
            </a:r>
            <a:endParaRPr 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609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79131" y="32661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투입 인원 및 업무 분장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463947"/>
              </p:ext>
            </p:extLst>
          </p:nvPr>
        </p:nvGraphicFramePr>
        <p:xfrm>
          <a:off x="776288" y="1764776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분야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인원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비고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업체 미팅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3명(김동휘, 김민경, 황원준)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홈페이지 제작의도 파악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기획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3명(김동휘, 김민경, 황원준)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홈페이지 구성 기획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프로그래밍/디자인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3명(김동휘, 김민경, 황원준)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세부 파트 디자인 및 코딩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046480"/>
              </p:ext>
            </p:extLst>
          </p:nvPr>
        </p:nvGraphicFramePr>
        <p:xfrm>
          <a:off x="776288" y="384810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512"/>
                <a:gridCol w="5449888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이름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업무 분담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기여도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김동휘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홈페이지 구현 및 화면 구현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김민경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화면 기획 및 문서 작업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황원준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화면 구현 디자인 / 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 수정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79131" y="32661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사용기술</a:t>
            </a:r>
            <a:endParaRPr lang="en-US" dirty="0"/>
          </a:p>
        </p:txBody>
      </p:sp>
      <p:pic>
        <p:nvPicPr>
          <p:cNvPr id="8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53" y="2717124"/>
            <a:ext cx="4103282" cy="15638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19" y="4546600"/>
            <a:ext cx="3479351" cy="198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93" y="1435540"/>
            <a:ext cx="4323404" cy="1016000"/>
          </a:xfrm>
          <a:prstGeom prst="rect">
            <a:avLst/>
          </a:prstGeom>
        </p:spPr>
      </p:pic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382763"/>
              </p:ext>
            </p:extLst>
          </p:nvPr>
        </p:nvGraphicFramePr>
        <p:xfrm>
          <a:off x="242888" y="1336273"/>
          <a:ext cx="6183312" cy="5191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171"/>
                <a:gridCol w="2441215"/>
                <a:gridCol w="2585926"/>
              </a:tblGrid>
              <a:tr h="124069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/>
                        <a:t>구분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/>
                        <a:t>항목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/>
                        <a:t>프로그램</a:t>
                      </a:r>
                      <a:endParaRPr lang="en-US" sz="2400" dirty="0"/>
                    </a:p>
                  </a:txBody>
                  <a:tcPr/>
                </a:tc>
              </a:tr>
              <a:tr h="1469433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4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24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S/W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/>
                        <a:t>프로그램 개발 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/>
                        <a:t>eclipse</a:t>
                      </a:r>
                      <a:endParaRPr lang="en-US" sz="2400" dirty="0"/>
                    </a:p>
                  </a:txBody>
                  <a:tcPr/>
                </a:tc>
              </a:tr>
              <a:tr h="12406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/>
                        <a:t>화면구현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/>
                        <a:t>Html, </a:t>
                      </a:r>
                      <a:r>
                        <a:rPr lang="en-US" sz="2400" dirty="0" err="1" smtClean="0"/>
                        <a:t>css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js</a:t>
                      </a:r>
                      <a:endParaRPr lang="en-US" sz="2400" dirty="0"/>
                    </a:p>
                  </a:txBody>
                  <a:tcPr/>
                </a:tc>
              </a:tr>
              <a:tr h="12406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/>
                        <a:t>Web server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/>
                        <a:t>Tomcat</a:t>
                      </a:r>
                      <a:r>
                        <a:rPr lang="en-US" sz="2400" baseline="0" dirty="0" smtClean="0"/>
                        <a:t> 8.5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585" y="1335363"/>
            <a:ext cx="12360585" cy="419639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5165" y="325315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프로젝트 일정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727837"/>
              </p:ext>
            </p:extLst>
          </p:nvPr>
        </p:nvGraphicFramePr>
        <p:xfrm>
          <a:off x="1597478" y="1639888"/>
          <a:ext cx="8716736" cy="4623021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5827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51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85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415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87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556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effectLst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effectLst/>
                        </a:rPr>
                        <a:t>부분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effectLst/>
                        </a:rPr>
                        <a:t>세부내용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smtClean="0">
                          <a:effectLst/>
                        </a:rPr>
                        <a:t>가능여부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effectLst/>
                        </a:rPr>
                        <a:t>비고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61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smtClean="0">
                          <a:effectLst/>
                        </a:rPr>
                        <a:t>기획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smtClean="0">
                          <a:effectLst/>
                        </a:rPr>
                        <a:t>메인화면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 smtClean="0">
                          <a:effectLst/>
                        </a:rPr>
                        <a:t>기업 소개를 </a:t>
                      </a:r>
                      <a:r>
                        <a:rPr lang="en-US" altLang="ko-KR" sz="1400" b="0" u="none" strike="noStrike" dirty="0" err="1" smtClean="0">
                          <a:effectLst/>
                        </a:rPr>
                        <a:t>ppt</a:t>
                      </a:r>
                      <a:r>
                        <a:rPr lang="en-US" altLang="ko-KR" sz="1400" b="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400" b="0" u="none" strike="noStrike" dirty="0" smtClean="0">
                          <a:effectLst/>
                        </a:rPr>
                        <a:t>형식으로 화면 구현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dirty="0" smtClean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 smtClean="0">
                          <a:effectLst/>
                        </a:rPr>
                        <a:t>상단 화면에 메뉴 바 고정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다옴이라는 회사에대한 정보 전달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 smtClean="0">
                          <a:effectLst/>
                        </a:rPr>
                        <a:t>다옴의 강점 부분 시각화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 smtClean="0">
                          <a:effectLst/>
                        </a:rPr>
                        <a:t>제휴 마케팅 설명 부분의 시각화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제휴 기업 로고 표시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561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smtClean="0">
                          <a:effectLst/>
                        </a:rPr>
                        <a:t>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smtClean="0">
                          <a:effectLst/>
                        </a:rPr>
                        <a:t>기업 소개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메인 페이지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div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로 나누어 화면 구면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 smtClean="0">
                          <a:effectLst/>
                        </a:rPr>
                        <a:t>제휴 마케팅 문의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 smtClean="0">
                          <a:effectLst/>
                        </a:rPr>
                        <a:t>제휴에 대한 소개 시각화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 smtClean="0">
                          <a:effectLst/>
                        </a:rPr>
                        <a:t>제휴를 위한 </a:t>
                      </a:r>
                      <a:r>
                        <a:rPr lang="en-US" altLang="ko-KR" sz="1400" b="0" u="none" strike="noStrike" dirty="0" err="1" smtClean="0">
                          <a:effectLst/>
                        </a:rPr>
                        <a:t>url</a:t>
                      </a:r>
                      <a:r>
                        <a:rPr lang="ko-KR" altLang="en-US" sz="1400" b="0" u="none" strike="noStrike" dirty="0" smtClean="0">
                          <a:effectLst/>
                        </a:rPr>
                        <a:t>과 연결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 smtClean="0">
                          <a:effectLst/>
                        </a:rPr>
                        <a:t>병원진료문의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 smtClean="0">
                          <a:effectLst/>
                        </a:rPr>
                        <a:t>진료문의에 대한 안내문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 smtClean="0">
                          <a:effectLst/>
                        </a:rPr>
                        <a:t>각 진료과에 대한 해당 아이콘 생성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해당 진료과 아이콘 선택 시 예약 </a:t>
                      </a: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url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로 연결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dirty="0" smtClean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홈페이지 요구사항 지시서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1316789"/>
            <a:ext cx="11518231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메인페이지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New Medical Benefit with DAOM</a:t>
            </a:r>
          </a:p>
          <a:p>
            <a:pPr algn="ctr"/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다옴메디컬에서는</a:t>
            </a:r>
            <a:r>
              <a:rPr lang="ko-KR" altLang="en-US" sz="1500" dirty="0" smtClean="0">
                <a:solidFill>
                  <a:schemeClr val="tx1"/>
                </a:solidFill>
              </a:rPr>
              <a:t> 병원의 협력기관으로서 병원 의료서비스 활성화를 위한 마케팅을 제공합니다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다옴메디컬에서는</a:t>
            </a:r>
            <a:r>
              <a:rPr lang="ko-KR" altLang="en-US" sz="1500" dirty="0" smtClean="0">
                <a:solidFill>
                  <a:schemeClr val="tx1"/>
                </a:solidFill>
              </a:rPr>
              <a:t> 고객사의 협력기관으로</a:t>
            </a:r>
            <a:r>
              <a:rPr lang="ko-KR" altLang="en-US" sz="1500" dirty="0">
                <a:solidFill>
                  <a:schemeClr val="tx1"/>
                </a:solidFill>
              </a:rPr>
              <a:t>서</a:t>
            </a:r>
            <a:r>
              <a:rPr lang="ko-KR" altLang="en-US" sz="1500" dirty="0" smtClean="0">
                <a:solidFill>
                  <a:schemeClr val="tx1"/>
                </a:solidFill>
              </a:rPr>
              <a:t> 임직원 복리후생에 기여할 수 있는 의료서비스 프로그램을 제공합니다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병원과 기업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의료진과 환자 모두가 윈윈할 수 있는 곳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다옴메디컬입니다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고객 중심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다옴메디컬에게는</a:t>
            </a:r>
            <a:r>
              <a:rPr lang="ko-KR" altLang="en-US" sz="1500" dirty="0" smtClean="0">
                <a:solidFill>
                  <a:schemeClr val="tx1"/>
                </a:solidFill>
              </a:rPr>
              <a:t> 병원도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기업도 모두 </a:t>
            </a:r>
            <a:r>
              <a:rPr lang="en-US" altLang="ko-KR" sz="1500" dirty="0" smtClean="0">
                <a:solidFill>
                  <a:schemeClr val="tx1"/>
                </a:solidFill>
              </a:rPr>
              <a:t>‘</a:t>
            </a:r>
            <a:r>
              <a:rPr lang="ko-KR" altLang="en-US" sz="1500" dirty="0" smtClean="0">
                <a:solidFill>
                  <a:schemeClr val="tx1"/>
                </a:solidFill>
              </a:rPr>
              <a:t>고객</a:t>
            </a:r>
            <a:r>
              <a:rPr lang="en-US" altLang="ko-KR" sz="1500" dirty="0" smtClean="0">
                <a:solidFill>
                  <a:schemeClr val="tx1"/>
                </a:solidFill>
              </a:rPr>
              <a:t>’</a:t>
            </a:r>
            <a:r>
              <a:rPr lang="ko-KR" altLang="en-US" sz="15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그렇기에 어느 한쪽으로 치우쳐 있지 않습니다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여러분의 목소리에 항상 귀 기울이고 양질의 서비스를 제공하기 위해 노력하고 있습니다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회사 소개 및 홈페이지 구성 내용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ln/>
      </a:spPr>
      <a:bodyPr lIns="20691" tIns="20691" rIns="20691" bIns="20691" anchor="ctr"/>
      <a:lstStyle>
        <a:defPPr algn="ctr">
          <a:spcBef>
            <a:spcPct val="10000"/>
          </a:spcBef>
          <a:defRPr dirty="0" smtClean="0">
            <a:latin typeface="+mn-ea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9674</TotalTime>
  <Words>1304</Words>
  <Application>Microsoft Macintosh PowerPoint</Application>
  <PresentationFormat>Widescreen</PresentationFormat>
  <Paragraphs>398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Mangal</vt:lpstr>
      <vt:lpstr>나눔고딕</vt:lpstr>
      <vt:lpstr>맑은 고딕</vt:lpstr>
      <vt:lpstr>Arial</vt:lpstr>
      <vt:lpstr>Office Theme</vt:lpstr>
      <vt:lpstr>DAOM Web page</vt:lpstr>
      <vt:lpstr>목차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DAOM WEBPAGE</dc:title>
  <dc:creator>김동휘</dc:creator>
  <cp:lastModifiedBy>김동휘</cp:lastModifiedBy>
  <cp:revision>101</cp:revision>
  <dcterms:created xsi:type="dcterms:W3CDTF">2017-06-07T06:11:20Z</dcterms:created>
  <dcterms:modified xsi:type="dcterms:W3CDTF">2017-07-06T03:42:02Z</dcterms:modified>
</cp:coreProperties>
</file>