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03" r:id="rId2"/>
    <p:sldMasterId id="2147483704" r:id="rId3"/>
    <p:sldMasterId id="2147483705" r:id="rId4"/>
  </p:sldMasterIdLst>
  <p:sldIdLst>
    <p:sldId id="304" r:id="rId5"/>
    <p:sldId id="278" r:id="rId6"/>
    <p:sldId id="312" r:id="rId7"/>
    <p:sldId id="315" r:id="rId8"/>
    <p:sldId id="306" r:id="rId9"/>
    <p:sldId id="307" r:id="rId10"/>
    <p:sldId id="309" r:id="rId11"/>
    <p:sldId id="316" r:id="rId12"/>
    <p:sldId id="308" r:id="rId13"/>
    <p:sldId id="318" r:id="rId14"/>
    <p:sldId id="338" r:id="rId15"/>
    <p:sldId id="343" r:id="rId16"/>
    <p:sldId id="344" r:id="rId17"/>
    <p:sldId id="321" r:id="rId18"/>
    <p:sldId id="325" r:id="rId19"/>
    <p:sldId id="279" r:id="rId20"/>
    <p:sldId id="290" r:id="rId21"/>
    <p:sldId id="310" r:id="rId22"/>
    <p:sldId id="311" r:id="rId23"/>
    <p:sldId id="323" r:id="rId24"/>
    <p:sldId id="333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02" r:id="rId39"/>
  </p:sldIdLst>
  <p:sldSz cx="9144000" cy="6858000" type="screen4x3"/>
  <p:notesSz cx="6858000" cy="9144000"/>
  <p:embeddedFontLst>
    <p:embeddedFont>
      <p:font typeface="맑은 고딕" pitchFamily="50" charset="-127"/>
      <p:regular r:id="rId40"/>
      <p:bold r:id="rId41"/>
    </p:embeddedFont>
    <p:embeddedFont>
      <p:font typeface="Yoon 윤고딕 520_TT" charset="-127"/>
      <p:regular r:id="rId42"/>
    </p:embeddedFont>
    <p:embeddedFont>
      <p:font typeface="Aharoni" pitchFamily="2" charset="-79"/>
      <p:bold r:id="rId43"/>
    </p:embeddedFont>
    <p:embeddedFont>
      <p:font typeface="HY엽서L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A6A6A6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8113" autoAdjust="0"/>
  </p:normalViewPr>
  <p:slideViewPr>
    <p:cSldViewPr snapToObjects="1">
      <p:cViewPr>
        <p:scale>
          <a:sx n="120" d="100"/>
          <a:sy n="120" d="100"/>
        </p:scale>
        <p:origin x="-1620" y="8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2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2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3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3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5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6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26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8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15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08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67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12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54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02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7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36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66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3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19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529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21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30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0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312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2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647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194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" y="3005455"/>
            <a:ext cx="871283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지진</a:t>
            </a:r>
            <a:r>
              <a: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사고 알림 사이트  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760" y="2767330"/>
            <a:ext cx="33331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조 세미 프로젝트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" y="5157470"/>
            <a:ext cx="79927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김성준 백상준 장은아 유형찬</a:t>
            </a:r>
            <a:endParaRPr lang="ko-KR" altLang="en-US" b="1" dirty="0"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1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개발환경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27711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7230" y="260731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46665"/>
            <a:ext cx="838835" cy="8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/Users/acorn/AppData/Roaming/PolarisOffice/ETemp/3592_4179608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90" y="4586767"/>
            <a:ext cx="1370330" cy="709295"/>
          </a:xfrm>
          <a:prstGeom prst="rect">
            <a:avLst/>
          </a:prstGeom>
          <a:noFill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05" y="2692839"/>
            <a:ext cx="666875" cy="57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5" y="2615565"/>
            <a:ext cx="720552" cy="6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05" y="1526609"/>
            <a:ext cx="600605" cy="49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29" y="2270112"/>
            <a:ext cx="1494356" cy="24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 descr="C:/Users/acorn/AppData/Roaming/PolarisOffice/ETemp/3592_4179608/image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9635" y="3541623"/>
            <a:ext cx="883607" cy="883607"/>
          </a:xfrm>
          <a:prstGeom prst="rect">
            <a:avLst/>
          </a:prstGeom>
          <a:noFill/>
        </p:spPr>
      </p:pic>
      <p:pic>
        <p:nvPicPr>
          <p:cNvPr id="1026" name="Picture 2" descr="C:\Users\acorn\Desktop\image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82" y="2270112"/>
            <a:ext cx="1354833" cy="3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orn\Desktop\visual-studio-2013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0" y="3541623"/>
            <a:ext cx="1451130" cy="7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3151370" y="5790060"/>
            <a:ext cx="1632036" cy="445640"/>
            <a:chOff x="3632038" y="3911844"/>
            <a:chExt cx="1632036" cy="445640"/>
          </a:xfrm>
        </p:grpSpPr>
        <p:pic>
          <p:nvPicPr>
            <p:cNvPr id="33" name="Picture 5" descr="C:\Users\acorn\Desktop\tomcat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038" y="3911844"/>
              <a:ext cx="625029" cy="44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4257067" y="4132836"/>
              <a:ext cx="10070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Apache Tomcat</a:t>
              </a:r>
              <a:r>
                <a:rPr lang="en-US" altLang="ko-KR" sz="800" b="1" baseline="30000" dirty="0"/>
                <a:t>®</a:t>
              </a:r>
              <a:endParaRPr lang="en-US" altLang="ko-KR" sz="8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2823291"/>
            <a:ext cx="147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Program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Tool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971600" y="5874381"/>
            <a:ext cx="147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Web Server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971600" y="4935774"/>
            <a:ext cx="147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Database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958841"/>
            <a:ext cx="0" cy="449449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123543" y="6605736"/>
            <a:ext cx="540889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3133553" y="5517232"/>
            <a:ext cx="540889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3133552" y="4509120"/>
            <a:ext cx="540889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3165819" y="3496262"/>
            <a:ext cx="540889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790060"/>
            <a:ext cx="1849836" cy="497294"/>
          </a:xfrm>
          <a:prstGeom prst="rect">
            <a:avLst/>
          </a:prstGeom>
        </p:spPr>
      </p:pic>
      <p:sp>
        <p:nvSpPr>
          <p:cNvPr id="39" name="TextBox 38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315" y="882705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95" y="3228899"/>
            <a:ext cx="7268661" cy="32964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82" y="2000002"/>
            <a:ext cx="2572109" cy="1228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3872" y="2003246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테이블 명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tb_shelter</a:t>
            </a:r>
            <a:endParaRPr lang="en-US" altLang="ko-KR" sz="1100" dirty="0" smtClean="0"/>
          </a:p>
          <a:p>
            <a:r>
              <a:rPr lang="en-US" altLang="ko-KR" sz="1100" dirty="0" smtClean="0"/>
              <a:t>	-Primary key : Number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(11)</a:t>
            </a:r>
          </a:p>
          <a:p>
            <a:r>
              <a:rPr lang="en-US" altLang="ko-KR" sz="1100" dirty="0" smtClean="0"/>
              <a:t>	-Not null : </a:t>
            </a:r>
            <a:r>
              <a:rPr lang="ko-KR" altLang="en-US" sz="1100" dirty="0" smtClean="0"/>
              <a:t>모든 </a:t>
            </a:r>
            <a:r>
              <a:rPr lang="ko-KR" altLang="en-US" sz="1100" dirty="0" err="1" smtClean="0"/>
              <a:t>컬럼</a:t>
            </a:r>
            <a:endParaRPr lang="en-US" altLang="ko-KR" sz="1100" dirty="0"/>
          </a:p>
          <a:p>
            <a:r>
              <a:rPr lang="ko-KR" altLang="en-US" sz="1100" dirty="0" smtClean="0"/>
              <a:t>실외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실내 대피소 이름과 주소 수용면적 정보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TABLE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6104346" y="2366485"/>
            <a:ext cx="2572109" cy="159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갈매기형 수장 17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0292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0" y="274320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05</a:t>
            </a: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2" name="직각 삼각형 21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543" y="3532569"/>
            <a:ext cx="5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07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980" y="316738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06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1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3257" y="137477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pic>
        <p:nvPicPr>
          <p:cNvPr id="1026" name="Picture 2" descr="C:\Users\acorn\Desktop\KakaoTalk_20170706_1201126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60" y="3068960"/>
            <a:ext cx="7258611" cy="34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orn\Desktop\KakaoTalk_20170706_120113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97" y="1771650"/>
            <a:ext cx="2620075" cy="125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80292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5115" y="1791687"/>
            <a:ext cx="43268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테이블명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tb_earthquake_fast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- Primary key : time </a:t>
            </a:r>
            <a:r>
              <a:rPr lang="en-US" altLang="ko-KR" sz="1100" dirty="0" err="1" smtClean="0"/>
              <a:t>varchar</a:t>
            </a:r>
            <a:r>
              <a:rPr lang="en-US" altLang="ko-KR" sz="1100" dirty="0" smtClean="0"/>
              <a:t>(45), degree </a:t>
            </a:r>
            <a:r>
              <a:rPr lang="en-US" altLang="ko-KR" sz="1100" dirty="0" err="1" smtClean="0"/>
              <a:t>varchar</a:t>
            </a:r>
            <a:r>
              <a:rPr lang="en-US" altLang="ko-KR" sz="1100" dirty="0" smtClean="0"/>
              <a:t>(10)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- Not null : </a:t>
            </a:r>
            <a:r>
              <a:rPr lang="en-US" altLang="ko-KR" sz="1100" dirty="0" err="1" smtClean="0"/>
              <a:t>eqid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(11), time </a:t>
            </a:r>
            <a:r>
              <a:rPr lang="en-US" altLang="ko-KR" sz="1100" dirty="0" err="1" smtClean="0"/>
              <a:t>varchar</a:t>
            </a:r>
            <a:r>
              <a:rPr lang="en-US" altLang="ko-KR" sz="1100" dirty="0" smtClean="0"/>
              <a:t>(45), degree                                                                                        		</a:t>
            </a:r>
            <a:r>
              <a:rPr lang="en-US" altLang="ko-KR" sz="1100" dirty="0" err="1" smtClean="0"/>
              <a:t>varchar</a:t>
            </a:r>
            <a:r>
              <a:rPr lang="en-US" altLang="ko-KR" sz="1100" dirty="0" smtClean="0"/>
              <a:t>(10)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과거부터 현재까지 발생한 지진의 시간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진도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위치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정보 데이터 테이블</a:t>
            </a:r>
            <a:endParaRPr lang="en-US" altLang="ko-KR" sz="11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045696" y="1944979"/>
            <a:ext cx="2620075" cy="42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274320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05</a:t>
            </a: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4" name="직각 삼각형 23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543" y="3532569"/>
            <a:ext cx="5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07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980" y="316738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06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4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3257" y="137477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0292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5115" y="1791687"/>
            <a:ext cx="43268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테이블명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tb_</a:t>
            </a:r>
            <a:r>
              <a:rPr lang="en-US" altLang="ko-KR" sz="1100" dirty="0" err="1" smtClean="0"/>
              <a:t>notice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- Primary key : </a:t>
            </a:r>
            <a:r>
              <a:rPr lang="en-US" altLang="ko-KR" sz="1100" dirty="0" err="1" smtClean="0"/>
              <a:t>no_num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(11)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- Not null : </a:t>
            </a:r>
            <a:r>
              <a:rPr lang="en-US" altLang="ko-KR" sz="1100" dirty="0" err="1" smtClean="0"/>
              <a:t>no_num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(11) time </a:t>
            </a:r>
            <a:r>
              <a:rPr lang="en-US" altLang="ko-KR" sz="1100" dirty="0" err="1" smtClean="0"/>
              <a:t>datetime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크롤링</a:t>
            </a:r>
            <a:r>
              <a:rPr lang="ko-KR" altLang="en-US" sz="1100" dirty="0" smtClean="0"/>
              <a:t> 정보를 저장한 </a:t>
            </a:r>
            <a:r>
              <a:rPr lang="en-US" altLang="ko-KR" sz="1100" dirty="0" smtClean="0"/>
              <a:t>TABLE</a:t>
            </a:r>
            <a:endParaRPr lang="en-US" altLang="ko-KR" sz="1100" dirty="0" smtClean="0"/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274320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05</a:t>
            </a: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4" name="직각 삼각형 23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543" y="3532569"/>
            <a:ext cx="5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07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980" y="316738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06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4" y="3106378"/>
            <a:ext cx="6982793" cy="327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36" y="1805940"/>
            <a:ext cx="2581635" cy="114316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099755" y="1944979"/>
            <a:ext cx="2566016" cy="211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7315" y="1340485"/>
            <a:ext cx="55816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갈매기형 수장 28"/>
          <p:cNvSpPr>
            <a:spLocks/>
          </p:cNvSpPr>
          <p:nvPr/>
        </p:nvSpPr>
        <p:spPr>
          <a:xfrm>
            <a:off x="1414780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갈매기형 수장 29"/>
          <p:cNvSpPr>
            <a:spLocks/>
          </p:cNvSpPr>
          <p:nvPr/>
        </p:nvSpPr>
        <p:spPr>
          <a:xfrm>
            <a:off x="1266825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1597660" y="1340485"/>
            <a:ext cx="37433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cap="none" dirty="0" smtClean="0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기능별 데이터 전달 방법</a:t>
            </a:r>
            <a:endParaRPr lang="ko-KR" altLang="en-US" sz="2200" b="1" cap="none" dirty="0" smtClean="0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93980" y="1805940"/>
            <a:ext cx="558165" cy="339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10798" y="2204864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52" name="직각 삼각형 51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35925" y="2232107"/>
            <a:ext cx="1939925" cy="4560570"/>
            <a:chOff x="1269365" y="2368550"/>
            <a:chExt cx="1939925" cy="4560570"/>
          </a:xfrm>
        </p:grpSpPr>
        <p:sp>
          <p:nvSpPr>
            <p:cNvPr id="53" name="도형 52"/>
            <p:cNvSpPr>
              <a:spLocks/>
            </p:cNvSpPr>
            <p:nvPr/>
          </p:nvSpPr>
          <p:spPr>
            <a:xfrm>
              <a:off x="1269365" y="2368550"/>
              <a:ext cx="1922145" cy="389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텍스트 상자 55"/>
            <p:cNvSpPr txBox="1">
              <a:spLocks/>
            </p:cNvSpPr>
            <p:nvPr/>
          </p:nvSpPr>
          <p:spPr>
            <a:xfrm>
              <a:off x="1331595" y="2439670"/>
              <a:ext cx="1877695" cy="448945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실시간</a:t>
              </a:r>
              <a:endParaRPr lang="ko-KR" altLang="en-US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강도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실시간 알림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그래프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맵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발생 지점 표시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파동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대피소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전국 대피소 표시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대피소 검색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거리별 대피소 표시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예측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예측확률 그래프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예측 변수 정보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통합 분석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키워드 분석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과거 vs 현재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지진 원인 상세 분석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- 분기/월/시간별 지진 분석</a:t>
              </a: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>
              <a:off x="1394460" y="2449195"/>
              <a:ext cx="1689735" cy="768985"/>
            </a:xfrm>
            <a:prstGeom prst="rect">
              <a:avLst/>
            </a:pr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>
              <a:off x="1384935" y="3289300"/>
              <a:ext cx="1689735" cy="1304925"/>
            </a:xfrm>
            <a:prstGeom prst="rect">
              <a:avLst/>
            </a:pr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>
              <a:off x="1403350" y="4665345"/>
              <a:ext cx="1689735" cy="554990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>
              <a:off x="1411605" y="5273040"/>
              <a:ext cx="1689735" cy="858520"/>
            </a:xfrm>
            <a:prstGeom prst="rect">
              <a:avLst/>
            </a:pr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>
              <a:off x="1501775" y="2832735"/>
              <a:ext cx="1466215" cy="170815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62" name="도형 61"/>
          <p:cNvCxnSpPr>
            <a:stCxn id="57" idx="1"/>
            <a:endCxn id="54" idx="3"/>
          </p:cNvCxnSpPr>
          <p:nvPr/>
        </p:nvCxnSpPr>
        <p:spPr>
          <a:xfrm flipH="1">
            <a:off x="5903440" y="2697245"/>
            <a:ext cx="1157580" cy="2477470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8" idx="1"/>
            <a:endCxn id="54" idx="3"/>
          </p:cNvCxnSpPr>
          <p:nvPr/>
        </p:nvCxnSpPr>
        <p:spPr>
          <a:xfrm flipH="1">
            <a:off x="5903440" y="3805320"/>
            <a:ext cx="1148055" cy="1369395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60" idx="1"/>
            <a:endCxn id="54" idx="3"/>
          </p:cNvCxnSpPr>
          <p:nvPr/>
        </p:nvCxnSpPr>
        <p:spPr>
          <a:xfrm flipH="1" flipV="1">
            <a:off x="5903440" y="5174715"/>
            <a:ext cx="1174725" cy="391142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9" idx="1"/>
            <a:endCxn id="55" idx="3"/>
          </p:cNvCxnSpPr>
          <p:nvPr/>
        </p:nvCxnSpPr>
        <p:spPr>
          <a:xfrm flipH="1" flipV="1">
            <a:off x="5771836" y="2888107"/>
            <a:ext cx="1298074" cy="191829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61" idx="1"/>
            <a:endCxn id="55" idx="3"/>
          </p:cNvCxnSpPr>
          <p:nvPr/>
        </p:nvCxnSpPr>
        <p:spPr>
          <a:xfrm flipH="1">
            <a:off x="5771836" y="2781700"/>
            <a:ext cx="1396499" cy="10640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749520" y="4696242"/>
            <a:ext cx="2153920" cy="956945"/>
            <a:chOff x="3609341" y="2240555"/>
            <a:chExt cx="2153920" cy="95694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3609341" y="2240555"/>
              <a:ext cx="2153920" cy="956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텍스트 상자 67"/>
            <p:cNvSpPr txBox="1">
              <a:spLocks/>
            </p:cNvSpPr>
            <p:nvPr/>
          </p:nvSpPr>
          <p:spPr>
            <a:xfrm>
              <a:off x="3877381" y="2463303"/>
              <a:ext cx="1698625" cy="5245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MySQL</a:t>
              </a:r>
              <a:endParaRPr lang="ko-KR" altLang="en-US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- 데이터 저장</a:t>
              </a:r>
              <a:endParaRPr lang="ko-KR" altLang="en-US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881123" y="2446696"/>
            <a:ext cx="1890713" cy="882822"/>
            <a:chOff x="3644900" y="4948831"/>
            <a:chExt cx="2288540" cy="1019175"/>
          </a:xfrm>
        </p:grpSpPr>
        <p:sp>
          <p:nvSpPr>
            <p:cNvPr id="55" name="도형 54"/>
            <p:cNvSpPr>
              <a:spLocks/>
            </p:cNvSpPr>
            <p:nvPr/>
          </p:nvSpPr>
          <p:spPr>
            <a:xfrm>
              <a:off x="3644900" y="4948831"/>
              <a:ext cx="2288540" cy="10191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텍스트 상자 68"/>
            <p:cNvSpPr txBox="1">
              <a:spLocks/>
            </p:cNvSpPr>
            <p:nvPr/>
          </p:nvSpPr>
          <p:spPr>
            <a:xfrm>
              <a:off x="3814445" y="5136156"/>
              <a:ext cx="2047240" cy="54333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PHYTHON</a:t>
              </a:r>
              <a:endParaRPr lang="ko-KR" altLang="en-US" sz="1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- 데이터 수집 및 가공</a:t>
              </a:r>
              <a:endParaRPr lang="ko-KR" altLang="en-US" sz="105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70" name="도형 69"/>
          <p:cNvCxnSpPr>
            <a:stCxn id="55" idx="2"/>
            <a:endCxn id="54" idx="0"/>
          </p:cNvCxnSpPr>
          <p:nvPr/>
        </p:nvCxnSpPr>
        <p:spPr>
          <a:xfrm>
            <a:off x="4826480" y="3329518"/>
            <a:ext cx="0" cy="13667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도형 69"/>
          <p:cNvCxnSpPr>
            <a:stCxn id="105" idx="3"/>
            <a:endCxn id="54" idx="1"/>
          </p:cNvCxnSpPr>
          <p:nvPr/>
        </p:nvCxnSpPr>
        <p:spPr>
          <a:xfrm>
            <a:off x="2836327" y="4947784"/>
            <a:ext cx="913193" cy="2269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도형 69"/>
          <p:cNvCxnSpPr>
            <a:stCxn id="89" idx="3"/>
            <a:endCxn id="55" idx="1"/>
          </p:cNvCxnSpPr>
          <p:nvPr/>
        </p:nvCxnSpPr>
        <p:spPr>
          <a:xfrm flipV="1">
            <a:off x="2836327" y="2888107"/>
            <a:ext cx="1044796" cy="5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1108136" y="2662955"/>
            <a:ext cx="1735150" cy="2494831"/>
            <a:chOff x="1043267" y="2446337"/>
            <a:chExt cx="1735150" cy="2494831"/>
          </a:xfrm>
        </p:grpSpPr>
        <p:grpSp>
          <p:nvGrpSpPr>
            <p:cNvPr id="97" name="그룹 96"/>
            <p:cNvGrpSpPr/>
            <p:nvPr/>
          </p:nvGrpSpPr>
          <p:grpSpPr>
            <a:xfrm>
              <a:off x="1043267" y="2446337"/>
              <a:ext cx="1728191" cy="551262"/>
              <a:chOff x="1021376" y="3291770"/>
              <a:chExt cx="1728191" cy="1256182"/>
            </a:xfrm>
          </p:grpSpPr>
          <p:sp>
            <p:nvSpPr>
              <p:cNvPr id="89" name="도형 53"/>
              <p:cNvSpPr>
                <a:spLocks/>
              </p:cNvSpPr>
              <p:nvPr/>
            </p:nvSpPr>
            <p:spPr>
              <a:xfrm>
                <a:off x="1021376" y="3291770"/>
                <a:ext cx="1728191" cy="12561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1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92826" y="3658250"/>
                <a:ext cx="1440160" cy="596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기상청</a:t>
                </a:r>
                <a:r>
                  <a:rPr lang="en-US" altLang="ko-KR" sz="1100" dirty="0" smtClean="0"/>
                  <a:t>, </a:t>
                </a:r>
                <a:r>
                  <a:rPr lang="ko-KR" altLang="en-US" sz="1100" dirty="0" err="1" smtClean="0"/>
                  <a:t>국민안전처</a:t>
                </a:r>
                <a:endParaRPr lang="ko-KR" altLang="en-US" sz="1100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1043267" y="4521164"/>
              <a:ext cx="1728191" cy="420004"/>
              <a:chOff x="1021376" y="3291770"/>
              <a:chExt cx="1728191" cy="1256182"/>
            </a:xfrm>
          </p:grpSpPr>
          <p:sp>
            <p:nvSpPr>
              <p:cNvPr id="105" name="도형 53"/>
              <p:cNvSpPr>
                <a:spLocks/>
              </p:cNvSpPr>
              <p:nvPr/>
            </p:nvSpPr>
            <p:spPr>
              <a:xfrm>
                <a:off x="1021376" y="3291770"/>
                <a:ext cx="1728191" cy="12561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197032" y="3580967"/>
                <a:ext cx="1440160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네이버</a:t>
                </a:r>
                <a:r>
                  <a:rPr lang="ko-KR" altLang="en-US" sz="1100" dirty="0" smtClean="0"/>
                  <a:t> 공공데이터</a:t>
                </a:r>
                <a:endParaRPr lang="ko-KR" altLang="en-US" sz="1100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050226" y="3139715"/>
              <a:ext cx="1728191" cy="1256182"/>
              <a:chOff x="1021376" y="3291770"/>
              <a:chExt cx="1728191" cy="1256182"/>
            </a:xfrm>
          </p:grpSpPr>
          <p:sp>
            <p:nvSpPr>
              <p:cNvPr id="108" name="도형 53"/>
              <p:cNvSpPr>
                <a:spLocks/>
              </p:cNvSpPr>
              <p:nvPr/>
            </p:nvSpPr>
            <p:spPr>
              <a:xfrm>
                <a:off x="1021376" y="3291770"/>
                <a:ext cx="1728191" cy="12561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97033" y="3458196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SNS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z="1200" dirty="0" err="1" smtClean="0"/>
                  <a:t>인스타그</a:t>
                </a:r>
                <a:r>
                  <a:rPr lang="ko-KR" altLang="en-US" sz="1200" dirty="0" err="1"/>
                  <a:t>램</a:t>
                </a:r>
                <a:endParaRPr lang="en-US" altLang="ko-KR" sz="12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200" dirty="0" err="1" smtClean="0"/>
                  <a:t>페이스북</a:t>
                </a:r>
                <a:endParaRPr lang="en-US" altLang="ko-KR" sz="12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200" dirty="0" err="1" smtClean="0"/>
                  <a:t>트위터</a:t>
                </a:r>
                <a:endParaRPr lang="en-US" altLang="ko-KR" sz="1200" dirty="0" smtClean="0"/>
              </a:p>
            </p:txBody>
          </p:sp>
        </p:grpSp>
      </p:grpSp>
      <p:cxnSp>
        <p:nvCxnSpPr>
          <p:cNvPr id="118" name="도형 69"/>
          <p:cNvCxnSpPr>
            <a:stCxn id="108" idx="3"/>
            <a:endCxn id="55" idx="1"/>
          </p:cNvCxnSpPr>
          <p:nvPr/>
        </p:nvCxnSpPr>
        <p:spPr>
          <a:xfrm flipV="1">
            <a:off x="2843286" y="2888107"/>
            <a:ext cx="1037837" cy="1096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89" idx="1"/>
            <a:endCxn id="105" idx="1"/>
          </p:cNvCxnSpPr>
          <p:nvPr/>
        </p:nvCxnSpPr>
        <p:spPr>
          <a:xfrm rot="10800000" flipV="1">
            <a:off x="1108136" y="2938586"/>
            <a:ext cx="12700" cy="2009198"/>
          </a:xfrm>
          <a:prstGeom prst="bentConnector3">
            <a:avLst>
              <a:gd name="adj1" fmla="val 180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도형 64"/>
          <p:cNvCxnSpPr>
            <a:stCxn id="59" idx="1"/>
            <a:endCxn id="54" idx="3"/>
          </p:cNvCxnSpPr>
          <p:nvPr/>
        </p:nvCxnSpPr>
        <p:spPr>
          <a:xfrm flipH="1">
            <a:off x="5903440" y="4806397"/>
            <a:ext cx="1166470" cy="368318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각 삼각형 48"/>
          <p:cNvSpPr>
            <a:spLocks/>
          </p:cNvSpPr>
          <p:nvPr/>
        </p:nvSpPr>
        <p:spPr>
          <a:xfrm rot="5400000">
            <a:off x="706120" y="3424182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-17145" y="3082870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06</a:t>
            </a: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11744" y="2622900"/>
            <a:ext cx="52070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136833" y="3478769"/>
            <a:ext cx="52070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101917" y="882705"/>
            <a:ext cx="54229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102092" y="1340485"/>
            <a:ext cx="55816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갈매기형 수장 28"/>
          <p:cNvSpPr>
            <a:spLocks/>
          </p:cNvSpPr>
          <p:nvPr/>
        </p:nvSpPr>
        <p:spPr>
          <a:xfrm>
            <a:off x="1414780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갈매기형 수장 29"/>
          <p:cNvSpPr>
            <a:spLocks/>
          </p:cNvSpPr>
          <p:nvPr/>
        </p:nvSpPr>
        <p:spPr>
          <a:xfrm>
            <a:off x="1266825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1597660" y="1340485"/>
            <a:ext cx="3743325" cy="4305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cap="none" dirty="0" smtClean="0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파일 구조</a:t>
            </a:r>
            <a:endParaRPr lang="ko-KR" altLang="en-US" sz="2200" b="1" cap="none" dirty="0" smtClean="0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93980" y="1805940"/>
            <a:ext cx="558165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379595" y="1974850"/>
            <a:ext cx="42367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7" name="그림 76" descr="C:/Users/acorn/AppData/Roaming/PolarisOffice/ETemp/3592_4179608/fImage24855916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1805305"/>
            <a:ext cx="2273300" cy="4909820"/>
          </a:xfrm>
          <a:prstGeom prst="rect">
            <a:avLst/>
          </a:prstGeom>
          <a:noFill/>
        </p:spPr>
      </p:pic>
      <p:sp>
        <p:nvSpPr>
          <p:cNvPr id="78" name="도형 77"/>
          <p:cNvSpPr>
            <a:spLocks/>
          </p:cNvSpPr>
          <p:nvPr/>
        </p:nvSpPr>
        <p:spPr>
          <a:xfrm>
            <a:off x="2109470" y="2493645"/>
            <a:ext cx="1439545" cy="1054735"/>
          </a:xfrm>
          <a:prstGeom prst="rect">
            <a:avLst/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78"/>
          <p:cNvCxnSpPr>
            <a:stCxn id="78" idx="3"/>
            <a:endCxn id="93" idx="1"/>
          </p:cNvCxnSpPr>
          <p:nvPr/>
        </p:nvCxnSpPr>
        <p:spPr>
          <a:xfrm>
            <a:off x="3548380" y="3020695"/>
            <a:ext cx="939165" cy="586105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>
            <a:spLocks/>
          </p:cNvSpPr>
          <p:nvPr/>
        </p:nvSpPr>
        <p:spPr>
          <a:xfrm>
            <a:off x="6122670" y="2617470"/>
            <a:ext cx="1242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5264150" y="1805940"/>
            <a:ext cx="227076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MVC Model 2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>
            <a:off x="6363335" y="3359785"/>
            <a:ext cx="1242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Model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91580" y="4171950"/>
            <a:ext cx="12426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latin typeface="맑은 고딕" charset="0"/>
                <a:ea typeface="맑은 고딕" charset="0"/>
              </a:rPr>
              <a:t>View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4415155" y="3726815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DAO / DTO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>
            <a:off x="1868170" y="5657215"/>
            <a:ext cx="1529080" cy="1019810"/>
          </a:xfrm>
          <a:prstGeom prst="rect">
            <a:avLst/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85"/>
          <p:cNvCxnSpPr/>
          <p:nvPr/>
        </p:nvCxnSpPr>
        <p:spPr>
          <a:xfrm flipV="1">
            <a:off x="3395980" y="6140450"/>
            <a:ext cx="1126490" cy="9525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>
            <a:off x="6729730" y="2976245"/>
            <a:ext cx="5080" cy="401955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88"/>
          <p:cNvCxnSpPr/>
          <p:nvPr/>
        </p:nvCxnSpPr>
        <p:spPr>
          <a:xfrm>
            <a:off x="6703060" y="3717925"/>
            <a:ext cx="5080" cy="401955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89"/>
          <p:cNvCxnSpPr/>
          <p:nvPr/>
        </p:nvCxnSpPr>
        <p:spPr>
          <a:xfrm>
            <a:off x="5765165" y="3968115"/>
            <a:ext cx="554355" cy="375920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 descr="C:/Users/acorn/AppData/Roaming/PolarisOffice/ETemp/3592_4179608/fImage524293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5" y="5671185"/>
            <a:ext cx="3001010" cy="1038860"/>
          </a:xfrm>
          <a:prstGeom prst="rect">
            <a:avLst/>
          </a:prstGeom>
          <a:noFill/>
        </p:spPr>
      </p:pic>
      <p:sp>
        <p:nvSpPr>
          <p:cNvPr id="92" name="텍스트 상자 91"/>
          <p:cNvSpPr txBox="1">
            <a:spLocks/>
          </p:cNvSpPr>
          <p:nvPr/>
        </p:nvSpPr>
        <p:spPr>
          <a:xfrm>
            <a:off x="5264150" y="5067300"/>
            <a:ext cx="227076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페이징 처리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>
            <a:off x="4486910" y="2448560"/>
            <a:ext cx="3763010" cy="2315845"/>
          </a:xfrm>
          <a:prstGeom prst="rect">
            <a:avLst/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직각 삼각형 31"/>
          <p:cNvSpPr>
            <a:spLocks/>
          </p:cNvSpPr>
          <p:nvPr/>
        </p:nvSpPr>
        <p:spPr>
          <a:xfrm rot="5400000">
            <a:off x="720311" y="3765798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-2954" y="3434715"/>
            <a:ext cx="835025" cy="344170"/>
          </a:xfrm>
          <a:prstGeom prst="rect">
            <a:avLst/>
          </a:prstGeom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07</a:t>
            </a: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3005455"/>
            <a:ext cx="4177030" cy="55399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cap="none" dirty="0" err="1" smtClean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화면</a:t>
            </a:r>
            <a:r>
              <a:rPr lang="en-US" altLang="ko-KR" sz="3000" b="1" cap="none" dirty="0" smtClean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 구성</a:t>
            </a:r>
            <a:endParaRPr lang="ko-KR" altLang="en-US" sz="3000" b="1" cap="none" dirty="0" smtClean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실시간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315" y="9340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840" y="141287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838623"/>
            <a:ext cx="7697663" cy="47587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926824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rot="5400000">
            <a:off x="711835" y="1257024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840" y="926824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855" y="185229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예측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855" y="185229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4" y="1823520"/>
            <a:ext cx="7697664" cy="4629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6350" y="1343314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각 삼각형 13"/>
          <p:cNvSpPr/>
          <p:nvPr/>
        </p:nvSpPr>
        <p:spPr>
          <a:xfrm rot="5400000">
            <a:off x="706120" y="1673514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490" y="1343314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004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3325" cy="4305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cap="none" dirty="0" smtClean="0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화면 구현(대피소)</a:t>
            </a:r>
            <a:endParaRPr lang="ko-KR" altLang="en-US" sz="2200" b="1" cap="none" dirty="0" smtClean="0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41105" y="1829594"/>
            <a:ext cx="7723383" cy="4623742"/>
            <a:chOff x="892979" y="1916832"/>
            <a:chExt cx="7994535" cy="463609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79" y="1916832"/>
              <a:ext cx="7994535" cy="46360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870" y="4198648"/>
              <a:ext cx="993910" cy="82271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818" y="4098216"/>
              <a:ext cx="2026800" cy="540653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-8559" y="179451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5400000">
            <a:off x="695325" y="2116786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1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8306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05" y="2997200"/>
            <a:ext cx="333311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목차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60065" y="2616200"/>
            <a:ext cx="0" cy="1626235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610" y="669734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610" y="-2730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9922" y="2654217"/>
            <a:ext cx="338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프로젝트 설명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>
                <a:latin typeface="HY엽서L" pitchFamily="18" charset="-127"/>
                <a:ea typeface="HY엽서L" pitchFamily="18" charset="-127"/>
              </a:rPr>
              <a:t>화면 구성</a:t>
            </a:r>
            <a:endParaRPr lang="en-US" altLang="ko-KR" b="1" dirty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데이터 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635" cy="747331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6400" cy="635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>
            <a:spLocks/>
          </p:cNvSpPr>
          <p:nvPr/>
        </p:nvSpPr>
        <p:spPr>
          <a:xfrm>
            <a:off x="1414780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16" name="갈매기형 수장 15"/>
          <p:cNvSpPr>
            <a:spLocks/>
          </p:cNvSpPr>
          <p:nvPr/>
        </p:nvSpPr>
        <p:spPr>
          <a:xfrm>
            <a:off x="1266825" y="1478915"/>
            <a:ext cx="140970" cy="154940"/>
          </a:xfrm>
          <a:prstGeom prst="chevron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1597660" y="1340485"/>
            <a:ext cx="374332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cap="none" dirty="0" smtClean="0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화면 구현(통계 분석)</a:t>
            </a:r>
            <a:endParaRPr lang="ko-KR" altLang="en-US" sz="2200" b="1" cap="none" dirty="0" smtClean="0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107315" y="1340485"/>
            <a:ext cx="63627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23825" y="882650"/>
            <a:ext cx="54229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118745" y="1794510"/>
            <a:ext cx="63627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0" name="직각 삼각형 19"/>
          <p:cNvSpPr>
            <a:spLocks/>
          </p:cNvSpPr>
          <p:nvPr/>
        </p:nvSpPr>
        <p:spPr>
          <a:xfrm rot="5400000">
            <a:off x="711835" y="2519045"/>
            <a:ext cx="81915" cy="108585"/>
          </a:xfrm>
          <a:prstGeom prst="rtTriangle">
            <a:avLst/>
          </a:prstGeom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HY엽서L" charset="0"/>
              <a:ea typeface="HY엽서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116840" y="2204720"/>
            <a:ext cx="6362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823098"/>
            <a:ext cx="7553647" cy="4728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-16180" y="2191137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5400000">
            <a:off x="687704" y="2513413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694" y="2191137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3005455"/>
            <a:ext cx="4177030" cy="55399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ko-KR" altLang="en-US" sz="3000" b="1" dirty="0" smtClean="0">
                <a:ln w="9525" cap="flat" cmpd="sng">
                  <a:solidFill>
                    <a:prstClr val="white">
                      <a:lumMod val="85000"/>
                      <a:alpha val="29803"/>
                    </a:prstClr>
                  </a:solidFill>
                  <a:prstDash val="solid"/>
                </a:ln>
                <a:solidFill>
                  <a:prstClr val="white">
                    <a:lumMod val="95000"/>
                  </a:prstClr>
                </a:solidFill>
                <a:latin typeface="HY엽서L" charset="0"/>
                <a:ea typeface="HY엽서L" charset="0"/>
              </a:rPr>
              <a:t>데이터</a:t>
            </a:r>
            <a:endParaRPr lang="en-US" altLang="ko-KR" sz="3000" b="1" dirty="0" smtClean="0">
              <a:ln w="9525" cap="flat" cmpd="sng">
                <a:solidFill>
                  <a:prstClr val="white">
                    <a:lumMod val="85000"/>
                    <a:alpha val="29803"/>
                  </a:prstClr>
                </a:solidFill>
                <a:prstDash val="solid"/>
              </a:ln>
              <a:solidFill>
                <a:prstClr val="white">
                  <a:lumMod val="95000"/>
                </a:prst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66825" y="1794510"/>
            <a:ext cx="7337624" cy="4946858"/>
            <a:chOff x="0" y="195"/>
            <a:chExt cx="8964488" cy="677297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331640" y="1660603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187624" y="1516588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364088" y="1516588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100392" y="1660603"/>
              <a:ext cx="720080" cy="454838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32411" y="1660604"/>
              <a:ext cx="5895973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0" y="195"/>
              <a:ext cx="4000357" cy="2132411"/>
              <a:chOff x="0" y="0"/>
              <a:chExt cx="4000357" cy="2132411"/>
            </a:xfrm>
          </p:grpSpPr>
          <p:pic>
            <p:nvPicPr>
              <p:cNvPr id="37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2069824" y="148241"/>
                <a:ext cx="1930533" cy="1497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Standalone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rot="16200000">
              <a:off x="338561" y="3526996"/>
              <a:ext cx="2706237" cy="41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6604795" y="3813038"/>
              <a:ext cx="3711270" cy="71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53656" y="6241734"/>
              <a:ext cx="1235256" cy="49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3606" y="6241735"/>
              <a:ext cx="1901364" cy="49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184614" y="1847540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Ajax</a:t>
              </a:r>
              <a:b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</a:br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Client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419871" y="2885306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Access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key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419870" y="3976735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API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184391" y="508692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Notification</a:t>
              </a:r>
              <a:endParaRPr lang="ko-KR" altLang="en-US" sz="105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184614" y="2885306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data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184614" y="3976735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Alive</a:t>
              </a:r>
              <a:b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</a:br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check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789848" y="1847540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Auth</a:t>
              </a:r>
              <a:endPara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Server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508104" y="2893124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Token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encrypt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508103" y="3976735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api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793315" y="508692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Real-Time</a:t>
              </a:r>
            </a:p>
            <a:p>
              <a:pPr algn="ctr"/>
              <a:r>
                <a:rPr lang="en-US" altLang="ko-KR" sz="11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observer</a:t>
              </a:r>
              <a:endParaRPr lang="ko-KR" altLang="en-US" sz="11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789849" y="2904833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i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  <a:endParaRPr lang="en-US" altLang="ko-KR" sz="11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  <a:p>
              <a:pPr algn="ctr"/>
              <a:r>
                <a:rPr lang="en-US" altLang="ko-KR" sz="1100" i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refactory</a:t>
              </a:r>
              <a:endParaRPr lang="ko-KR" altLang="en-US" sz="11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793315" y="3976735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DB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connect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>
              <a:off x="4023522" y="1918570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 flipH="1">
              <a:off x="4023522" y="5233796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Server event</a:t>
              </a:r>
              <a:endPara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pic>
        <p:nvPicPr>
          <p:cNvPr id="2056" name="Picture 8" descr="C:\Users\acorn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25" y="2204720"/>
            <a:ext cx="6351588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799"/>
              <a:ext cx="2376264" cy="4548380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702192"/>
              <a:ext cx="3470497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184614" y="1815736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Ajax</a:t>
              </a:r>
              <a:b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</a:br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Client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419871" y="285350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Access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key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419870" y="3944931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API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184391" y="5055118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Notification</a:t>
              </a:r>
              <a:endParaRPr lang="ko-KR" altLang="en-US" sz="105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84614" y="285350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data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184614" y="3944931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Alive</a:t>
              </a:r>
              <a:b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</a:br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check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4023522" y="1886766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103776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2052671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6498043" y="2853502"/>
              <a:ext cx="522227" cy="1367586"/>
              <a:chOff x="6567457" y="2853502"/>
              <a:chExt cx="596831" cy="1367586"/>
            </a:xfrm>
          </p:grpSpPr>
          <p:sp>
            <p:nvSpPr>
              <p:cNvPr id="79" name="위쪽 화살표 설명선 78"/>
              <p:cNvSpPr/>
              <p:nvPr/>
            </p:nvSpPr>
            <p:spPr>
              <a:xfrm>
                <a:off x="6588224" y="2853502"/>
                <a:ext cx="576063" cy="1367586"/>
              </a:xfrm>
              <a:prstGeom prst="upArrowCallout">
                <a:avLst>
                  <a:gd name="adj1" fmla="val 30934"/>
                  <a:gd name="adj2" fmla="val 30934"/>
                  <a:gd name="adj3" fmla="val 39834"/>
                  <a:gd name="adj4" fmla="val 66974"/>
                </a:avLst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800" dirty="0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567457" y="3392996"/>
                <a:ext cx="596831" cy="79208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THREAD</a:t>
                </a:r>
                <a:endParaRPr lang="ko-KR" altLang="en-US" sz="1000" dirty="0"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036110" y="2853502"/>
              <a:ext cx="522227" cy="1367586"/>
              <a:chOff x="6567457" y="2853502"/>
              <a:chExt cx="596831" cy="1367586"/>
            </a:xfrm>
          </p:grpSpPr>
          <p:sp>
            <p:nvSpPr>
              <p:cNvPr id="82" name="위쪽 화살표 설명선 81"/>
              <p:cNvSpPr/>
              <p:nvPr/>
            </p:nvSpPr>
            <p:spPr>
              <a:xfrm>
                <a:off x="6588224" y="2853502"/>
                <a:ext cx="576063" cy="1367586"/>
              </a:xfrm>
              <a:prstGeom prst="upArrowCallout">
                <a:avLst>
                  <a:gd name="adj1" fmla="val 30934"/>
                  <a:gd name="adj2" fmla="val 30934"/>
                  <a:gd name="adj3" fmla="val 39834"/>
                  <a:gd name="adj4" fmla="val 66974"/>
                </a:avLst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800" dirty="0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567457" y="3392996"/>
                <a:ext cx="596831" cy="79208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THREAD</a:t>
                </a:r>
                <a:endParaRPr lang="ko-KR" altLang="en-US" sz="1000" dirty="0"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569617" y="2844510"/>
              <a:ext cx="522227" cy="1376577"/>
              <a:chOff x="6567457" y="2853502"/>
              <a:chExt cx="596831" cy="1367586"/>
            </a:xfrm>
          </p:grpSpPr>
          <p:sp>
            <p:nvSpPr>
              <p:cNvPr id="85" name="위쪽 화살표 설명선 84"/>
              <p:cNvSpPr/>
              <p:nvPr/>
            </p:nvSpPr>
            <p:spPr>
              <a:xfrm>
                <a:off x="6588224" y="2853502"/>
                <a:ext cx="576063" cy="1367586"/>
              </a:xfrm>
              <a:prstGeom prst="upArrowCallout">
                <a:avLst>
                  <a:gd name="adj1" fmla="val 30934"/>
                  <a:gd name="adj2" fmla="val 30934"/>
                  <a:gd name="adj3" fmla="val 39834"/>
                  <a:gd name="adj4" fmla="val 65732"/>
                </a:avLst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800" dirty="0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567457" y="3392996"/>
                <a:ext cx="596831" cy="79208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THREAD</a:t>
                </a:r>
                <a:endParaRPr lang="ko-KR" altLang="en-US" sz="1000" dirty="0"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87" name="순서도: 자기 디스크 86"/>
            <p:cNvSpPr/>
            <p:nvPr/>
          </p:nvSpPr>
          <p:spPr>
            <a:xfrm>
              <a:off x="6720132" y="4891319"/>
              <a:ext cx="1191666" cy="1068811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Queue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88" name="갈매기형 수장 87"/>
            <p:cNvSpPr/>
            <p:nvPr/>
          </p:nvSpPr>
          <p:spPr>
            <a:xfrm rot="3393686">
              <a:off x="6720132" y="4564213"/>
              <a:ext cx="300139" cy="312444"/>
            </a:xfrm>
            <a:prstGeom prst="chevron">
              <a:avLst>
                <a:gd name="adj" fmla="val 5284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9" name="갈매기형 수장 88"/>
            <p:cNvSpPr/>
            <p:nvPr/>
          </p:nvSpPr>
          <p:spPr>
            <a:xfrm rot="6283573">
              <a:off x="7626285" y="4564212"/>
              <a:ext cx="300139" cy="312444"/>
            </a:xfrm>
            <a:prstGeom prst="chevron">
              <a:avLst>
                <a:gd name="adj" fmla="val 5284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0" name="갈매기형 수장 89"/>
            <p:cNvSpPr/>
            <p:nvPr/>
          </p:nvSpPr>
          <p:spPr>
            <a:xfrm rot="5400000">
              <a:off x="7170973" y="4529430"/>
              <a:ext cx="300139" cy="312444"/>
            </a:xfrm>
            <a:prstGeom prst="chevron">
              <a:avLst>
                <a:gd name="adj" fmla="val 5284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6535524" y="4412700"/>
              <a:ext cx="1556321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6825" y="1771014"/>
            <a:ext cx="7337624" cy="4970353"/>
            <a:chOff x="0" y="-12868"/>
            <a:chExt cx="8964488" cy="675423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32411" y="1628800"/>
              <a:ext cx="5895973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8100392" y="1628799"/>
              <a:ext cx="720080" cy="454838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12868"/>
              <a:ext cx="4572000" cy="2145279"/>
              <a:chOff x="0" y="-12868"/>
              <a:chExt cx="4572000" cy="2145279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69183" y="-12868"/>
                <a:ext cx="2502817" cy="138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30327" y="3386959"/>
              <a:ext cx="2922705" cy="41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14787" y="3508874"/>
              <a:ext cx="3491288" cy="41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1"/>
              <a:ext cx="1060866" cy="35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1"/>
              <a:ext cx="1610553" cy="35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253950" y="181020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Access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key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497178" y="515719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Auth</a:t>
              </a:r>
              <a:endPara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Server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670092" y="181020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Token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encrypt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3518255" y="1881927"/>
              <a:ext cx="3056174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request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오른쪽 화살표 72"/>
            <p:cNvSpPr/>
            <p:nvPr/>
          </p:nvSpPr>
          <p:spPr>
            <a:xfrm flipH="1">
              <a:off x="3944011" y="2996952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Server response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300192" y="2864571"/>
              <a:ext cx="1648842" cy="1274159"/>
              <a:chOff x="6300192" y="2864571"/>
              <a:chExt cx="1648842" cy="1274159"/>
            </a:xfrm>
          </p:grpSpPr>
          <p:pic>
            <p:nvPicPr>
              <p:cNvPr id="75" name="Picture 2" descr="C:\Users\KSJ\Desktop\depositphotos_4705137-stock-illustration-golden-key-isolated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2864571"/>
                <a:ext cx="821423" cy="825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모서리가 접힌 도형 75"/>
              <p:cNvSpPr/>
              <p:nvPr/>
            </p:nvSpPr>
            <p:spPr>
              <a:xfrm>
                <a:off x="6804248" y="3292635"/>
                <a:ext cx="1144786" cy="846095"/>
              </a:xfrm>
              <a:prstGeom prst="foldedCorner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Encrypt</a:t>
                </a:r>
              </a:p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(MD5)</a:t>
                </a:r>
                <a:endParaRPr lang="ko-KR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77" name="모서리가 접힌 도형 76"/>
            <p:cNvSpPr/>
            <p:nvPr/>
          </p:nvSpPr>
          <p:spPr>
            <a:xfrm>
              <a:off x="2288879" y="3040881"/>
              <a:ext cx="1144786" cy="846095"/>
            </a:xfrm>
            <a:prstGeom prst="foldedCorner">
              <a:avLst>
                <a:gd name="adj" fmla="val 18688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token</a:t>
              </a:r>
            </a:p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(hex)</a:t>
              </a:r>
              <a:endParaRPr lang="ko-KR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8" name="오른쪽으로 구부러진 화살표 77"/>
            <p:cNvSpPr/>
            <p:nvPr/>
          </p:nvSpPr>
          <p:spPr>
            <a:xfrm>
              <a:off x="6025383" y="3858685"/>
              <a:ext cx="685520" cy="9021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9" name="빗면 78"/>
            <p:cNvSpPr/>
            <p:nvPr/>
          </p:nvSpPr>
          <p:spPr>
            <a:xfrm>
              <a:off x="6772519" y="4335038"/>
              <a:ext cx="1176515" cy="720080"/>
            </a:xfrm>
            <a:prstGeom prst="bevel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DB Server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4221921" y="3774733"/>
              <a:ext cx="1648842" cy="1274159"/>
              <a:chOff x="6300192" y="2864571"/>
              <a:chExt cx="1648842" cy="1274159"/>
            </a:xfrm>
          </p:grpSpPr>
          <p:pic>
            <p:nvPicPr>
              <p:cNvPr id="81" name="Picture 2" descr="C:\Users\KSJ\Desktop\depositphotos_4705137-stock-illustration-golden-key-isolated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2864571"/>
                <a:ext cx="821423" cy="825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모서리가 접힌 도형 81"/>
              <p:cNvSpPr/>
              <p:nvPr/>
            </p:nvSpPr>
            <p:spPr>
              <a:xfrm>
                <a:off x="6804248" y="3292635"/>
                <a:ext cx="1144786" cy="846095"/>
              </a:xfrm>
              <a:prstGeom prst="foldedCorner">
                <a:avLst/>
              </a:prstGeom>
              <a:solidFill>
                <a:schemeClr val="lt1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Encrypt</a:t>
                </a:r>
              </a:p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(AES)</a:t>
                </a:r>
                <a:endParaRPr lang="ko-KR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83" name="왼쪽/위쪽 화살표 82"/>
            <p:cNvSpPr/>
            <p:nvPr/>
          </p:nvSpPr>
          <p:spPr>
            <a:xfrm flipH="1">
              <a:off x="2457389" y="4113076"/>
              <a:ext cx="2840979" cy="1979654"/>
            </a:xfrm>
            <a:prstGeom prst="leftUpArrow">
              <a:avLst>
                <a:gd name="adj1" fmla="val 18060"/>
                <a:gd name="adj2" fmla="val 15503"/>
                <a:gd name="adj3" fmla="val 1895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AUTHORIZATION</a:t>
              </a:r>
              <a:endParaRPr lang="ko-KR" altLang="en-US" sz="1000" dirty="0"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41" name="톱니 모양의 오른쪽 화살표 40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6825" y="1771014"/>
            <a:ext cx="7337624" cy="4970353"/>
            <a:chOff x="0" y="-12868"/>
            <a:chExt cx="8964488" cy="675423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69831" y="1585470"/>
              <a:ext cx="5895973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8100392" y="1628799"/>
              <a:ext cx="720080" cy="454838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12868"/>
              <a:ext cx="4572000" cy="2145279"/>
              <a:chOff x="0" y="-12868"/>
              <a:chExt cx="4572000" cy="2145279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69183" y="-12868"/>
                <a:ext cx="2502817" cy="138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30327" y="3386959"/>
              <a:ext cx="2922705" cy="41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14787" y="3508874"/>
              <a:ext cx="3491288" cy="41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1"/>
              <a:ext cx="1060866" cy="35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1"/>
              <a:ext cx="1610553" cy="35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670092" y="1810202"/>
              <a:ext cx="1179715" cy="935538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Token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encrypt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3518255" y="1881927"/>
              <a:ext cx="3056174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request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오른쪽 화살표 72"/>
            <p:cNvSpPr/>
            <p:nvPr/>
          </p:nvSpPr>
          <p:spPr>
            <a:xfrm flipH="1">
              <a:off x="3944011" y="4295069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Server response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300192" y="2864571"/>
              <a:ext cx="1648842" cy="1274159"/>
              <a:chOff x="6300192" y="2864571"/>
              <a:chExt cx="1648842" cy="1274159"/>
            </a:xfrm>
          </p:grpSpPr>
          <p:pic>
            <p:nvPicPr>
              <p:cNvPr id="75" name="Picture 2" descr="C:\Users\KSJ\Desktop\depositphotos_4705137-stock-illustration-golden-key-isolated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2864571"/>
                <a:ext cx="821423" cy="825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모서리가 접힌 도형 75"/>
              <p:cNvSpPr/>
              <p:nvPr/>
            </p:nvSpPr>
            <p:spPr>
              <a:xfrm>
                <a:off x="6804248" y="3292635"/>
                <a:ext cx="1144786" cy="846095"/>
              </a:xfrm>
              <a:prstGeom prst="foldedCorner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Encrypt</a:t>
                </a:r>
              </a:p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(AES)</a:t>
                </a:r>
                <a:endParaRPr lang="ko-KR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77" name="모서리가 접힌 도형 76"/>
            <p:cNvSpPr/>
            <p:nvPr/>
          </p:nvSpPr>
          <p:spPr>
            <a:xfrm>
              <a:off x="2288879" y="1848769"/>
              <a:ext cx="1144786" cy="846095"/>
            </a:xfrm>
            <a:prstGeom prst="foldedCorner">
              <a:avLst>
                <a:gd name="adj" fmla="val 18688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token</a:t>
              </a:r>
            </a:p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(hex)</a:t>
              </a:r>
              <a:endParaRPr lang="ko-KR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8" name="오른쪽으로 구부러진 화살표 77"/>
            <p:cNvSpPr/>
            <p:nvPr/>
          </p:nvSpPr>
          <p:spPr>
            <a:xfrm>
              <a:off x="5888909" y="2545863"/>
              <a:ext cx="685520" cy="9021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9" name="빗면 78"/>
            <p:cNvSpPr/>
            <p:nvPr/>
          </p:nvSpPr>
          <p:spPr>
            <a:xfrm>
              <a:off x="6772519" y="5336326"/>
              <a:ext cx="1176516" cy="720080"/>
            </a:xfrm>
            <a:prstGeom prst="bevel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DB Server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229611" y="4940337"/>
            <a:ext cx="965622" cy="683300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API</a:t>
            </a:r>
            <a:endParaRPr lang="ko-KR" altLang="en-US" sz="1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7020272" y="4940337"/>
            <a:ext cx="504056" cy="683300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톱니 모양의 오른쪽 화살표 43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pic>
        <p:nvPicPr>
          <p:cNvPr id="3075" name="Picture 3" descr="C:\Users\acorn\Desktop\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12429"/>
            <a:ext cx="36766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corn\Desktop\124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65104"/>
            <a:ext cx="6564313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799"/>
              <a:ext cx="2376264" cy="4548380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702192"/>
              <a:ext cx="3470497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189560" y="4040088"/>
              <a:ext cx="1179715" cy="935539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Ajax</a:t>
              </a:r>
              <a:b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</a:br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Client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84614" y="5055118"/>
              <a:ext cx="1179715" cy="935539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data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3841575" y="4111813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519951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1792695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91637" y="3523875"/>
            <a:ext cx="1253616" cy="379539"/>
            <a:chOff x="6744039" y="3260984"/>
            <a:chExt cx="1253616" cy="37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8224" y="3945810"/>
            <a:ext cx="1253616" cy="379539"/>
            <a:chOff x="6744039" y="3260984"/>
            <a:chExt cx="1253616" cy="37953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591639" y="4369907"/>
            <a:ext cx="1253616" cy="379539"/>
            <a:chOff x="6744039" y="3260984"/>
            <a:chExt cx="1253616" cy="37953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94" name="오른쪽 화살표 93"/>
          <p:cNvSpPr/>
          <p:nvPr/>
        </p:nvSpPr>
        <p:spPr>
          <a:xfrm flipH="1">
            <a:off x="4463622" y="5562672"/>
            <a:ext cx="1804563" cy="578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Server event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226128" y="5654495"/>
            <a:ext cx="88826" cy="394881"/>
            <a:chOff x="7101319" y="5013176"/>
            <a:chExt cx="88826" cy="394881"/>
          </a:xfrm>
        </p:grpSpPr>
        <p:sp>
          <p:nvSpPr>
            <p:cNvPr id="7" name="순서도: 연결자 6"/>
            <p:cNvSpPr/>
            <p:nvPr/>
          </p:nvSpPr>
          <p:spPr>
            <a:xfrm>
              <a:off x="7101319" y="5013176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/>
            <p:cNvSpPr/>
            <p:nvPr/>
          </p:nvSpPr>
          <p:spPr>
            <a:xfrm>
              <a:off x="7101319" y="5165575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연결자 95"/>
            <p:cNvSpPr/>
            <p:nvPr/>
          </p:nvSpPr>
          <p:spPr>
            <a:xfrm>
              <a:off x="7101319" y="5310220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599320" y="4794004"/>
            <a:ext cx="1253616" cy="379539"/>
            <a:chOff x="6744039" y="3260984"/>
            <a:chExt cx="1253616" cy="379539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5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pic>
        <p:nvPicPr>
          <p:cNvPr id="4098" name="Picture 2" descr="C:\Users\acor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97" y="1998869"/>
            <a:ext cx="4094340" cy="441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3005455"/>
            <a:ext cx="417639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개</a:t>
            </a:r>
            <a:r>
              <a:rPr lang="ko-KR" altLang="en-US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요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7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799"/>
              <a:ext cx="2376264" cy="4548380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702192"/>
              <a:ext cx="3470497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84614" y="5055118"/>
              <a:ext cx="1179715" cy="935539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data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3841575" y="2968716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519951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1792695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91637" y="3523875"/>
            <a:ext cx="1253616" cy="379539"/>
            <a:chOff x="6744039" y="3260984"/>
            <a:chExt cx="1253616" cy="37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8224" y="3945810"/>
            <a:ext cx="1253616" cy="379539"/>
            <a:chOff x="6744039" y="3260984"/>
            <a:chExt cx="1253616" cy="37953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94" name="오른쪽 화살표 93"/>
          <p:cNvSpPr/>
          <p:nvPr/>
        </p:nvSpPr>
        <p:spPr>
          <a:xfrm rot="20995400" flipH="1">
            <a:off x="4246613" y="5244352"/>
            <a:ext cx="1345593" cy="578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Server event</a:t>
            </a:r>
            <a:endParaRPr lang="ko-KR" altLang="en-US" sz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54143" y="4218026"/>
            <a:ext cx="965622" cy="683300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API</a:t>
            </a:r>
            <a:endParaRPr lang="ko-KR" altLang="en-US" sz="1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52" name="모서리가 접힌 도형 51"/>
          <p:cNvSpPr/>
          <p:nvPr/>
        </p:nvSpPr>
        <p:spPr>
          <a:xfrm>
            <a:off x="3328738" y="3702719"/>
            <a:ext cx="937032" cy="622630"/>
          </a:xfrm>
          <a:prstGeom prst="foldedCorner">
            <a:avLst>
              <a:gd name="adj" fmla="val 1868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token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(hex)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70" name="빗면 69"/>
          <p:cNvSpPr/>
          <p:nvPr/>
        </p:nvSpPr>
        <p:spPr>
          <a:xfrm>
            <a:off x="6810276" y="5406238"/>
            <a:ext cx="963003" cy="529897"/>
          </a:xfrm>
          <a:prstGeom prst="beve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DB Server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85374" y="4816542"/>
            <a:ext cx="965622" cy="683300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Json</a:t>
            </a:r>
            <a:endParaRPr lang="en-US" altLang="ko-KR" sz="11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  <a:p>
            <a:pPr algn="ctr"/>
            <a:r>
              <a:rPr lang="en-US" altLang="ko-KR" sz="1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refactory</a:t>
            </a:r>
            <a:endParaRPr lang="ko-KR" altLang="en-US" sz="11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9" name="갈매기형 수장 8"/>
          <p:cNvSpPr/>
          <p:nvPr/>
        </p:nvSpPr>
        <p:spPr>
          <a:xfrm rot="5400000">
            <a:off x="6945587" y="4693071"/>
            <a:ext cx="561081" cy="19927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갈매기형 수장 71"/>
          <p:cNvSpPr/>
          <p:nvPr/>
        </p:nvSpPr>
        <p:spPr>
          <a:xfrm rot="7417272">
            <a:off x="6474917" y="4466063"/>
            <a:ext cx="334384" cy="19927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799"/>
              <a:ext cx="2376264" cy="4548380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702192"/>
              <a:ext cx="3470497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84614" y="5055118"/>
              <a:ext cx="1179715" cy="935539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Notification</a:t>
              </a:r>
              <a:endParaRPr lang="ko-KR" altLang="en-US" sz="105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519951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1792695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91637" y="3523875"/>
            <a:ext cx="1253616" cy="379539"/>
            <a:chOff x="6744039" y="3260984"/>
            <a:chExt cx="1253616" cy="37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8224" y="3945810"/>
            <a:ext cx="1253616" cy="379539"/>
            <a:chOff x="6744039" y="3260984"/>
            <a:chExt cx="1253616" cy="37953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94" name="오른쪽 화살표 93"/>
          <p:cNvSpPr/>
          <p:nvPr/>
        </p:nvSpPr>
        <p:spPr>
          <a:xfrm flipH="1">
            <a:off x="4463622" y="5562672"/>
            <a:ext cx="1804563" cy="578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Server event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70618" y="4472048"/>
            <a:ext cx="88826" cy="394881"/>
            <a:chOff x="7101319" y="5013176"/>
            <a:chExt cx="88826" cy="394881"/>
          </a:xfrm>
        </p:grpSpPr>
        <p:sp>
          <p:nvSpPr>
            <p:cNvPr id="7" name="순서도: 연결자 6"/>
            <p:cNvSpPr/>
            <p:nvPr/>
          </p:nvSpPr>
          <p:spPr>
            <a:xfrm>
              <a:off x="7101319" y="5013176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/>
            <p:cNvSpPr/>
            <p:nvPr/>
          </p:nvSpPr>
          <p:spPr>
            <a:xfrm>
              <a:off x="7101319" y="5165575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연결자 95"/>
            <p:cNvSpPr/>
            <p:nvPr/>
          </p:nvSpPr>
          <p:spPr>
            <a:xfrm>
              <a:off x="7101319" y="5310220"/>
              <a:ext cx="88826" cy="97837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폭발 1 8"/>
          <p:cNvSpPr/>
          <p:nvPr/>
        </p:nvSpPr>
        <p:spPr>
          <a:xfrm>
            <a:off x="6607001" y="5163199"/>
            <a:ext cx="1561820" cy="10301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Event</a:t>
            </a:r>
            <a:endParaRPr lang="ko-KR" altLang="en-US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1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799"/>
              <a:ext cx="2376264" cy="4548380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702192"/>
              <a:ext cx="3470497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184614" y="5055118"/>
              <a:ext cx="1179715" cy="935539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JSON</a:t>
              </a:r>
            </a:p>
            <a:p>
              <a:pPr algn="ctr"/>
              <a:r>
                <a:rPr lang="en-US" altLang="ko-KR" sz="1400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data</a:t>
              </a:r>
              <a:endParaRPr lang="ko-KR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3841575" y="2968716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519951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1792695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91637" y="3523875"/>
            <a:ext cx="1253616" cy="379539"/>
            <a:chOff x="6744039" y="3260984"/>
            <a:chExt cx="1253616" cy="37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88224" y="3945810"/>
            <a:ext cx="1253616" cy="379539"/>
            <a:chOff x="6744039" y="3260984"/>
            <a:chExt cx="1253616" cy="37953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94" name="오른쪽 화살표 93"/>
          <p:cNvSpPr/>
          <p:nvPr/>
        </p:nvSpPr>
        <p:spPr>
          <a:xfrm rot="20995400" flipH="1">
            <a:off x="4246613" y="5244352"/>
            <a:ext cx="1345593" cy="578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Server event</a:t>
            </a:r>
            <a:endParaRPr lang="ko-KR" altLang="en-US" sz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54143" y="4218026"/>
            <a:ext cx="965622" cy="683300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API</a:t>
            </a:r>
            <a:endParaRPr lang="ko-KR" altLang="en-US" sz="1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52" name="모서리가 접힌 도형 51"/>
          <p:cNvSpPr/>
          <p:nvPr/>
        </p:nvSpPr>
        <p:spPr>
          <a:xfrm>
            <a:off x="3328738" y="3702719"/>
            <a:ext cx="937032" cy="622630"/>
          </a:xfrm>
          <a:prstGeom prst="foldedCorner">
            <a:avLst>
              <a:gd name="adj" fmla="val 1868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token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(hex)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70" name="빗면 69"/>
          <p:cNvSpPr/>
          <p:nvPr/>
        </p:nvSpPr>
        <p:spPr>
          <a:xfrm>
            <a:off x="6810276" y="5406238"/>
            <a:ext cx="963003" cy="529897"/>
          </a:xfrm>
          <a:prstGeom prst="beve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DB Server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85374" y="4816542"/>
            <a:ext cx="965622" cy="683300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Json</a:t>
            </a:r>
            <a:endParaRPr lang="en-US" altLang="ko-KR" sz="11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  <a:p>
            <a:pPr algn="ctr"/>
            <a:r>
              <a:rPr lang="en-US" altLang="ko-KR" sz="11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refactory</a:t>
            </a:r>
            <a:endParaRPr lang="ko-KR" altLang="en-US" sz="11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9" name="갈매기형 수장 8"/>
          <p:cNvSpPr/>
          <p:nvPr/>
        </p:nvSpPr>
        <p:spPr>
          <a:xfrm rot="5400000">
            <a:off x="6945587" y="4693071"/>
            <a:ext cx="561081" cy="19927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갈매기형 수장 71"/>
          <p:cNvSpPr/>
          <p:nvPr/>
        </p:nvSpPr>
        <p:spPr>
          <a:xfrm rot="7417272">
            <a:off x="6474917" y="4466063"/>
            <a:ext cx="334384" cy="19927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407161" y="1771016"/>
            <a:ext cx="7132390" cy="4970352"/>
            <a:chOff x="0" y="-67784"/>
            <a:chExt cx="8964488" cy="680915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331640" y="1628799"/>
              <a:ext cx="720080" cy="454837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87624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364088" y="1484784"/>
              <a:ext cx="3600400" cy="5256584"/>
            </a:xfrm>
            <a:prstGeom prst="roundRect">
              <a:avLst>
                <a:gd name="adj" fmla="val 46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444208" y="1628800"/>
              <a:ext cx="2376264" cy="2745026"/>
            </a:xfrm>
            <a:prstGeom prst="roundRect">
              <a:avLst>
                <a:gd name="adj" fmla="val 551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132412" y="1628800"/>
              <a:ext cx="4226600" cy="4548380"/>
            </a:xfrm>
            <a:prstGeom prst="roundRect">
              <a:avLst>
                <a:gd name="adj" fmla="val 4694"/>
              </a:avLst>
            </a:prstGeom>
            <a:solidFill>
              <a:schemeClr val="bg1">
                <a:alpha val="6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0" y="-67784"/>
              <a:ext cx="4427984" cy="2200195"/>
              <a:chOff x="0" y="-67784"/>
              <a:chExt cx="4427984" cy="2200195"/>
            </a:xfrm>
          </p:grpSpPr>
          <p:pic>
            <p:nvPicPr>
              <p:cNvPr id="63" name="Picture 5" descr="C:\Users\KSJ\Desktop\pyth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2411" cy="2132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079194" y="-67784"/>
                <a:ext cx="2348790" cy="130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P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ython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tandalone </a:t>
                </a:r>
                <a:r>
                  <a:rPr lang="en-US" altLang="ko-KR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S</a:t>
                </a:r>
                <a:r>
                  <a:rPr lang="en-US" altLang="ko-KR" sz="1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itchFamily="2" charset="-79"/>
                    <a:ea typeface="Koverwatch" panose="02020603020101020101" pitchFamily="18" charset="-127"/>
                    <a:cs typeface="Aharoni" pitchFamily="2" charset="-79"/>
                  </a:rPr>
                  <a:t>erver</a:t>
                </a:r>
                <a:endParaRPr lang="ko-KR" alt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6200000">
              <a:off x="266554" y="3429196"/>
              <a:ext cx="2850252" cy="40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UI / Front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6725181" y="3128314"/>
              <a:ext cx="3470497" cy="40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Processor / Back Logic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7391" y="6177180"/>
              <a:ext cx="1060865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Browser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9011" y="6177180"/>
              <a:ext cx="1610554" cy="35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Python Server</a:t>
              </a:r>
              <a:endPara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3841575" y="1756419"/>
              <a:ext cx="2204662" cy="79208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User event</a:t>
              </a:r>
              <a:endParaRPr lang="ko-KR" altLang="en-US" sz="1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516216" y="1764622"/>
              <a:ext cx="1575630" cy="519951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35524" y="1792695"/>
              <a:ext cx="1556324" cy="46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6" name="톱니 모양의 오른쪽 화살표 5"/>
          <p:cNvSpPr/>
          <p:nvPr/>
        </p:nvSpPr>
        <p:spPr>
          <a:xfrm rot="5400000">
            <a:off x="3509348" y="4606548"/>
            <a:ext cx="3897317" cy="372323"/>
          </a:xfrm>
          <a:prstGeom prst="notchedRightArrow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91637" y="3523875"/>
            <a:ext cx="1253616" cy="379539"/>
            <a:chOff x="6744039" y="3260984"/>
            <a:chExt cx="1253616" cy="37953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59401" y="3281476"/>
              <a:ext cx="123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process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94" name="오른쪽 화살표 93"/>
          <p:cNvSpPr/>
          <p:nvPr/>
        </p:nvSpPr>
        <p:spPr>
          <a:xfrm flipH="1">
            <a:off x="4474696" y="3817283"/>
            <a:ext cx="1743014" cy="578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Server event</a:t>
            </a:r>
            <a:endParaRPr lang="ko-KR" altLang="en-US" sz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03848" y="3088502"/>
            <a:ext cx="965622" cy="1477197"/>
          </a:xfrm>
          <a:prstGeom prst="roundRect">
            <a:avLst>
              <a:gd name="adj" fmla="val 4694"/>
            </a:avLst>
          </a:prstGeom>
          <a:solidFill>
            <a:schemeClr val="bg1">
              <a:alpha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Ajax</a:t>
            </a:r>
            <a:b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</a:br>
            <a:r>
              <a:rPr lang="en-US" altLang="ko-KR" sz="1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rPr>
              <a:t>Client</a:t>
            </a:r>
            <a:endParaRPr lang="ko-KR" altLang="en-US" sz="1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Koverwatch" panose="02020603020101020101" pitchFamily="18" charset="-127"/>
              <a:cs typeface="Aharoni" pitchFamily="2" charset="-79"/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6660232" y="4106546"/>
            <a:ext cx="1185019" cy="76261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Error</a:t>
            </a:r>
            <a:endParaRPr lang="ko-KR" altLang="en-US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107" y="4418276"/>
            <a:ext cx="936105" cy="553383"/>
            <a:chOff x="1187624" y="4459793"/>
            <a:chExt cx="936105" cy="5533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187624" y="4470213"/>
              <a:ext cx="936104" cy="542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flipV="1">
              <a:off x="1187625" y="4459793"/>
              <a:ext cx="936104" cy="363667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톱니 모양의 오른쪽 화살표 11"/>
          <p:cNvSpPr/>
          <p:nvPr/>
        </p:nvSpPr>
        <p:spPr>
          <a:xfrm flipH="1">
            <a:off x="1979712" y="4520777"/>
            <a:ext cx="4327337" cy="348383"/>
          </a:xfrm>
          <a:prstGeom prst="notched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534348" y="5105642"/>
            <a:ext cx="1890620" cy="1223896"/>
          </a:xfrm>
          <a:prstGeom prst="roundRect">
            <a:avLst>
              <a:gd name="adj" fmla="val 551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acorn\Desktop\clock-559963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7" y="5192198"/>
            <a:ext cx="525392" cy="5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6948264" y="5717590"/>
            <a:ext cx="1429301" cy="539221"/>
            <a:chOff x="6744039" y="3260984"/>
            <a:chExt cx="1253616" cy="37953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744039" y="3260984"/>
              <a:ext cx="1253614" cy="37953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759401" y="3322695"/>
              <a:ext cx="1238254" cy="2599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altLang="ko-KR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haroni" pitchFamily="2" charset="-79"/>
                  <a:ea typeface="Koverwatch" panose="02020603020101020101" pitchFamily="18" charset="-127"/>
                  <a:cs typeface="Aharoni" pitchFamily="2" charset="-79"/>
                </a:rPr>
                <a:t>Recovery</a:t>
              </a:r>
              <a:endParaRPr lang="ko-KR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Koverwatch" panose="02020603020101020101" pitchFamily="18" charset="-127"/>
                <a:cs typeface="Aharoni" pitchFamily="2" charset="-79"/>
              </a:endParaRPr>
            </a:p>
          </p:txBody>
        </p:sp>
      </p:grpSp>
      <p:sp>
        <p:nvSpPr>
          <p:cNvPr id="13" name="구름 모양 설명선 12"/>
          <p:cNvSpPr/>
          <p:nvPr/>
        </p:nvSpPr>
        <p:spPr>
          <a:xfrm flipH="1">
            <a:off x="5004048" y="5374907"/>
            <a:ext cx="1134285" cy="795002"/>
          </a:xfrm>
          <a:prstGeom prst="cloudCallout">
            <a:avLst>
              <a:gd name="adj1" fmla="val -92335"/>
              <a:gd name="adj2" fmla="val -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30”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64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04" y="917362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9675" y="1242192"/>
            <a:ext cx="89408" cy="118745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44" y="917362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pic>
        <p:nvPicPr>
          <p:cNvPr id="5122" name="Picture 2" descr="C:\Users\acorn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5897563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075305"/>
            <a:ext cx="333311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55115" y="3500755"/>
            <a:ext cx="67652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지진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각종 사고에 대한 예측과 실시간 알림을 해주는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                              사이트 제작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13" name="갈매기형 수장 12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목표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14780" y="433006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66825" y="433006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7660" y="419163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선정 이유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660" y="4797425"/>
            <a:ext cx="5731510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우리나라 사람들의 안전불감증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좀 더 빠른 재난 경보 구축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지진 가능성 예측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55115" y="1881505"/>
            <a:ext cx="3240405" cy="862965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76190" y="1881505"/>
            <a:ext cx="3240405" cy="862965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5785" y="1988820"/>
            <a:ext cx="273621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지진과 각종 사고에 대한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빅데이터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DB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9565" y="2134870"/>
            <a:ext cx="25730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실시간 웹 </a:t>
            </a:r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스크래핑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4795520" y="2188845"/>
            <a:ext cx="288290" cy="28829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등호 3"/>
          <p:cNvSpPr/>
          <p:nvPr/>
        </p:nvSpPr>
        <p:spPr>
          <a:xfrm rot="5400000">
            <a:off x="4789805" y="2921000"/>
            <a:ext cx="295275" cy="440055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rot="5400000">
            <a:off x="702945" y="1669857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35" name="갈매기형 수장 3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간트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 차트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50413"/>
              </p:ext>
            </p:extLst>
          </p:nvPr>
        </p:nvGraphicFramePr>
        <p:xfrm>
          <a:off x="1597660" y="1830362"/>
          <a:ext cx="6900231" cy="462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40"/>
                <a:gridCol w="1368152"/>
                <a:gridCol w="1296144"/>
                <a:gridCol w="1368152"/>
                <a:gridCol w="129614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 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구현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 UI </a:t>
                      </a:r>
                      <a:r>
                        <a:rPr lang="ko-KR" altLang="en-US" sz="800" baseline="0" dirty="0" smtClean="0"/>
                        <a:t>디자인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c. Back-end  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데이터베이스 설계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데이터베이스 구축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51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f.  </a:t>
                      </a:r>
                      <a:r>
                        <a:rPr lang="ko-KR" altLang="en-US" sz="800" dirty="0" smtClean="0"/>
                        <a:t>서버구축</a:t>
                      </a:r>
                      <a:r>
                        <a:rPr lang="en-US" altLang="ko-KR" sz="800" dirty="0" smtClean="0"/>
                        <a:t>     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문서화 및 보고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ppt</a:t>
                      </a:r>
                      <a:r>
                        <a:rPr lang="ko-KR" altLang="en-US" sz="800" baseline="0" dirty="0" smtClean="0"/>
                        <a:t>제작 및 보고서작성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최종세미나 발표준비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통합테스트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23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수정 및 보완</a:t>
                      </a:r>
                      <a:r>
                        <a:rPr lang="en-US" altLang="ko-KR" sz="800" baseline="0" dirty="0" smtClean="0"/>
                        <a:t>&amp; </a:t>
                      </a:r>
                      <a:r>
                        <a:rPr lang="ko-KR" altLang="en-US" sz="800" baseline="0" dirty="0" smtClean="0"/>
                        <a:t>최종구현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3191471" y="2266181"/>
            <a:ext cx="2604666" cy="21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72000" y="2924944"/>
            <a:ext cx="2604666" cy="212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60095" y="3259112"/>
            <a:ext cx="2604666" cy="212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872265" y="3573016"/>
            <a:ext cx="2604666" cy="21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29971" y="3861048"/>
            <a:ext cx="1330124" cy="212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529971" y="4149575"/>
            <a:ext cx="3946960" cy="212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41365" y="4509120"/>
            <a:ext cx="3923395" cy="21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64214" y="5157192"/>
            <a:ext cx="1330124" cy="212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200255" y="5877271"/>
            <a:ext cx="1276676" cy="212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200255" y="6169545"/>
            <a:ext cx="1297636" cy="21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1342804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350" y="1338359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980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38356"/>
              </p:ext>
            </p:extLst>
          </p:nvPr>
        </p:nvGraphicFramePr>
        <p:xfrm>
          <a:off x="1043305" y="2060575"/>
          <a:ext cx="7353935" cy="45700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615"/>
                <a:gridCol w="4176395"/>
                <a:gridCol w="1584325"/>
              </a:tblGrid>
              <a:tr h="26479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100" b="0" kern="1200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세부사항</a:t>
                      </a:r>
                      <a:endParaRPr lang="ko-KR" altLang="en-US" sz="1100" b="0" kern="1200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100" b="0" kern="1200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 여부</a:t>
                      </a:r>
                      <a:endParaRPr lang="ko-KR" altLang="en-US" sz="1100" b="0" kern="1200" dirty="0" smtClean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주메뉴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재난, 재해 종류에 따른 메뉴 구성이 이루어졌는가?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Δ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 창을 통한 실시간 알림이 올바르게 작동하는가?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서브 메뉴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재난, 재해 종류에 따른 서브 메뉴 구성이 이루어졌는가?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지진 : 실시간, 예측, 대피소, 통합 분석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사고 : 실시간, 통합 분석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Δ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구성이 간단한가?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데이터 UI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구성요소가 맵 정보와 상호보완적인가?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실시간 : 현재 시간 및 해당 재난재해 정보가 표시되는가?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실시간 : 워드클라우드를 통한 지역 별 키워드 순위가 표시되는가?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Δ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예측 : 예측에 기준이 되는 원인(변수) 출력이 이루어지는가?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X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예측 : 예측률 그래프가 출력되는가?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X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대피소 : 주소 검색 기능 및 가까운 대피소 목록 출력 기능이 이루어지는가?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O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통합 분석 : 해당 데이터의 분기별 / 월별 / 일별 / 시간별 그래프 출력이 이루어지는가?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X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통합 분석 : 재해, 재난 별 원인 분석 시각화가 이루어지는가?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X</a:t>
                      </a:r>
                      <a:endParaRPr lang="ko-KR" altLang="en-US" sz="1100" b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574" y="183134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각 삼각형 13"/>
          <p:cNvSpPr/>
          <p:nvPr/>
        </p:nvSpPr>
        <p:spPr>
          <a:xfrm rot="5400000">
            <a:off x="710261" y="216154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41" y="181483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65889"/>
              </p:ext>
            </p:extLst>
          </p:nvPr>
        </p:nvGraphicFramePr>
        <p:xfrm>
          <a:off x="1043608" y="2060849"/>
          <a:ext cx="7353713" cy="46523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473"/>
                <a:gridCol w="4176464"/>
                <a:gridCol w="1584176"/>
              </a:tblGrid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세부사항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구현 여부</a:t>
                      </a:r>
                    </a:p>
                  </a:txBody>
                  <a:tcPr marL="9525" marR="9525" marT="9525" marB="0" anchor="ctr"/>
                </a:tc>
              </a:tr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수집을 통한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 발생 여부 및 정보 시각화가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 구분이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재해의 간단한 정보 알림 창이 구현되었는가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기능에 따른 맵의 변화가 올바르게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맵의 확대 및 축소가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대상에서 적절한 데이터를 수집하고 있는가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주제에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맞는 데이터가 수집되는가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수집대상이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범위내에서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이루어지는가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신뢰성측정이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재편집이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편집된 데이터의 활용은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시간단위별로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수집이 이루어 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통한 데이터분석 및 예측이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데이터예측에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 신뢰성 파악은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574" y="183134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710261" y="216154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741" y="181483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USE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11730" y="1760220"/>
            <a:ext cx="0" cy="476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6550" y="1760220"/>
            <a:ext cx="0" cy="490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654935" y="1799590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사고 실기간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02705" y="3002280"/>
            <a:ext cx="144018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00245" y="3002280"/>
            <a:ext cx="168656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지진이나 사고에 대한 구체적인 정보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54935" y="3934460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 예측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00245" y="1268730"/>
            <a:ext cx="161480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알림 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02705" y="3933190"/>
            <a:ext cx="136842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예측되는 지진에 대한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20565" y="4866005"/>
            <a:ext cx="166624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 검색 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403975" y="4866005"/>
            <a:ext cx="129603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검색한 지역의 대한 지진 예측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20565" y="3935730"/>
            <a:ext cx="166624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지진이 발생활 확률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00245" y="2129790"/>
            <a:ext cx="168656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실시간 데이터 시각화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011170"/>
            <a:ext cx="894080" cy="194119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4220845" y="1624330"/>
            <a:ext cx="299720" cy="5308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2"/>
          </p:cNvCxnSpPr>
          <p:nvPr/>
        </p:nvCxnSpPr>
        <p:spPr>
          <a:xfrm flipH="1" flipV="1">
            <a:off x="4200525" y="2155190"/>
            <a:ext cx="299720" cy="3289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2" idx="2"/>
          </p:cNvCxnSpPr>
          <p:nvPr/>
        </p:nvCxnSpPr>
        <p:spPr>
          <a:xfrm flipH="1" flipV="1">
            <a:off x="4200525" y="2155190"/>
            <a:ext cx="299720" cy="12014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2"/>
            <a:endCxn id="22" idx="6"/>
          </p:cNvCxnSpPr>
          <p:nvPr/>
        </p:nvCxnSpPr>
        <p:spPr>
          <a:xfrm flipH="1">
            <a:off x="6186805" y="3356610"/>
            <a:ext cx="215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6" idx="2"/>
            <a:endCxn id="34" idx="6"/>
          </p:cNvCxnSpPr>
          <p:nvPr/>
        </p:nvCxnSpPr>
        <p:spPr>
          <a:xfrm flipH="1">
            <a:off x="6186805" y="4287520"/>
            <a:ext cx="215900" cy="25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2"/>
            <a:endCxn id="32" idx="6"/>
          </p:cNvCxnSpPr>
          <p:nvPr/>
        </p:nvCxnSpPr>
        <p:spPr>
          <a:xfrm flipH="1">
            <a:off x="6186805" y="5220335"/>
            <a:ext cx="2171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2"/>
          </p:cNvCxnSpPr>
          <p:nvPr/>
        </p:nvCxnSpPr>
        <p:spPr>
          <a:xfrm flipH="1">
            <a:off x="4200525" y="4290060"/>
            <a:ext cx="32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2"/>
          </p:cNvCxnSpPr>
          <p:nvPr/>
        </p:nvCxnSpPr>
        <p:spPr>
          <a:xfrm flipH="1" flipV="1">
            <a:off x="4200525" y="4290060"/>
            <a:ext cx="320040" cy="9302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2"/>
            <a:endCxn id="7" idx="3"/>
          </p:cNvCxnSpPr>
          <p:nvPr/>
        </p:nvCxnSpPr>
        <p:spPr>
          <a:xfrm flipH="1">
            <a:off x="1931670" y="2153920"/>
            <a:ext cx="723265" cy="18281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4" idx="2"/>
            <a:endCxn id="7" idx="3"/>
          </p:cNvCxnSpPr>
          <p:nvPr/>
        </p:nvCxnSpPr>
        <p:spPr>
          <a:xfrm flipH="1" flipV="1">
            <a:off x="1931670" y="3981450"/>
            <a:ext cx="723265" cy="3067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2627630" y="5661025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3755" y="5661025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과거자료와 현재 추이 비교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68" idx="2"/>
            <a:endCxn id="67" idx="6"/>
          </p:cNvCxnSpPr>
          <p:nvPr/>
        </p:nvCxnSpPr>
        <p:spPr>
          <a:xfrm flipH="1">
            <a:off x="4173220" y="6015355"/>
            <a:ext cx="47053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372225" y="5661025"/>
            <a:ext cx="144018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6156325" y="6015355"/>
            <a:ext cx="215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7" idx="2"/>
            <a:endCxn id="7" idx="3"/>
          </p:cNvCxnSpPr>
          <p:nvPr/>
        </p:nvCxnSpPr>
        <p:spPr>
          <a:xfrm flipH="1" flipV="1">
            <a:off x="1931670" y="3981450"/>
            <a:ext cx="695960" cy="20339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0" y="227711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0" name="직각 삼각형 79"/>
          <p:cNvSpPr/>
          <p:nvPr/>
        </p:nvSpPr>
        <p:spPr>
          <a:xfrm rot="5400000">
            <a:off x="697230" y="260731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110490" y="267271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ko-KR" sz="1600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dirty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9525" y="180086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8500" y="215265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역할 분담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98884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0" y="199392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10" y="198884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35" y="2020590"/>
            <a:ext cx="1238250" cy="12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443686" y="3842405"/>
            <a:ext cx="1434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웹 </a:t>
            </a:r>
            <a:r>
              <a:rPr lang="en-US" altLang="ko-KR" sz="1100" dirty="0" smtClean="0"/>
              <a:t>&amp; SNS</a:t>
            </a:r>
            <a:r>
              <a:rPr lang="ko-KR" altLang="en-US" sz="1100" dirty="0" err="1" smtClean="0"/>
              <a:t>를이용한</a:t>
            </a:r>
            <a:r>
              <a:rPr lang="ko-KR" altLang="en-US" sz="1100" dirty="0" smtClean="0"/>
              <a:t> 데이터 수집 및 분석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Python </a:t>
            </a:r>
            <a:r>
              <a:rPr lang="ko-KR" altLang="en-US" sz="1100" dirty="0" smtClean="0"/>
              <a:t>서버구축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데이터베이스 설계 및 연동</a:t>
            </a:r>
            <a:endParaRPr lang="en-US" altLang="ko-KR" sz="11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064510" y="3842405"/>
            <a:ext cx="14344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클래스설</a:t>
            </a:r>
            <a:r>
              <a:rPr lang="ko-KR" altLang="en-US" sz="1100" dirty="0"/>
              <a:t>계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데이터베이스 구축 및 연동</a:t>
            </a:r>
            <a:endParaRPr lang="en-US" altLang="ko-KR" sz="1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290945" y="3842405"/>
            <a:ext cx="1434465" cy="93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Google Map </a:t>
            </a:r>
            <a:r>
              <a:rPr lang="en-US" altLang="ko-KR" sz="1100" dirty="0" err="1" smtClean="0"/>
              <a:t>Api</a:t>
            </a:r>
            <a:r>
              <a:rPr lang="ko-KR" altLang="en-US" sz="1100" dirty="0" smtClean="0"/>
              <a:t>을 이용한 </a:t>
            </a:r>
            <a:r>
              <a:rPr lang="en-US" altLang="ko-KR" sz="1100" dirty="0" smtClean="0"/>
              <a:t>Map</a:t>
            </a:r>
            <a:r>
              <a:rPr lang="ko-KR" altLang="en-US" sz="1100" dirty="0" smtClean="0"/>
              <a:t>구현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Map</a:t>
            </a:r>
            <a:r>
              <a:rPr lang="ko-KR" altLang="en-US" sz="1100" dirty="0" smtClean="0"/>
              <a:t>에 데이터 시각화</a:t>
            </a:r>
            <a:endParaRPr lang="en-US" altLang="ko-KR" sz="1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720590" y="3842405"/>
            <a:ext cx="1434465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서버단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82750" y="338266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김성준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39465" y="338266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백상우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33925" y="3380852"/>
            <a:ext cx="15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유형찬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52565" y="338393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장은아</a:t>
            </a:r>
            <a:endParaRPr lang="ko-KR" altLang="en-US" dirty="0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101917" y="222846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94154" y="2636907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02092" y="3039745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06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94896" y="3394479"/>
            <a:ext cx="5727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07</a:t>
            </a:r>
            <a:endParaRPr lang="ko-KR" altLang="en-US" sz="1600" b="0" cap="none" dirty="0" smtClean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Pages>19</Pages>
  <Words>1097</Words>
  <Characters>0</Characters>
  <Application>Microsoft Office PowerPoint</Application>
  <DocSecurity>0</DocSecurity>
  <PresentationFormat>화면 슬라이드 쇼(4:3)</PresentationFormat>
  <Lines>0</Lines>
  <Paragraphs>594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굴림</vt:lpstr>
      <vt:lpstr>Arial</vt:lpstr>
      <vt:lpstr>Koverwatch</vt:lpstr>
      <vt:lpstr>맑은 고딕</vt:lpstr>
      <vt:lpstr>Wingdings</vt:lpstr>
      <vt:lpstr>Yoon 윤고딕 520_TT</vt:lpstr>
      <vt:lpstr>Aharoni</vt:lpstr>
      <vt:lpstr>HY엽서L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acorn</cp:lastModifiedBy>
  <cp:revision>80</cp:revision>
  <dcterms:modified xsi:type="dcterms:W3CDTF">2017-07-06T06:04:08Z</dcterms:modified>
</cp:coreProperties>
</file>