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41"/>
  </p:notesMasterIdLst>
  <p:sldIdLst>
    <p:sldId id="256" r:id="rId2"/>
    <p:sldId id="292" r:id="rId3"/>
    <p:sldId id="293" r:id="rId4"/>
    <p:sldId id="294" r:id="rId5"/>
    <p:sldId id="257" r:id="rId6"/>
    <p:sldId id="259" r:id="rId7"/>
    <p:sldId id="258"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8" r:id="rId36"/>
    <p:sldId id="289" r:id="rId37"/>
    <p:sldId id="290" r:id="rId38"/>
    <p:sldId id="295" r:id="rId39"/>
    <p:sldId id="291"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0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75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9E84AD-CFD3-8E45-9A09-CB48B7D5979C}" type="datetimeFigureOut">
              <a:rPr lang="en-US" smtClean="0"/>
              <a:t>5/26/2020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A8898F-FF61-B340-AE7A-E47E4E07F1EC}" type="slidenum">
              <a:rPr lang="en-US" smtClean="0"/>
              <a:t>‹#›</a:t>
            </a:fld>
            <a:endParaRPr lang="en-US"/>
          </a:p>
        </p:txBody>
      </p:sp>
    </p:spTree>
    <p:extLst>
      <p:ext uri="{BB962C8B-B14F-4D97-AF65-F5344CB8AC3E}">
        <p14:creationId xmlns:p14="http://schemas.microsoft.com/office/powerpoint/2010/main" val="11933914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581496d49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581496d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581496d49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581496d4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581496d49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581496d4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8581496d49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8581496d4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8581496d49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8581496d4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581496d49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8581496d4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Tuesday, May 26, 2020</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C057FC-95B6-4D89-AFDA-ABA33EE921E5}" type="datetime2">
              <a:rPr lang="en-US" smtClean="0"/>
              <a:t>Tuesday, May 26, 2020</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Tuesday, May 26, 2020</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p:nvPr/>
        </p:nvSpPr>
        <p:spPr>
          <a:xfrm>
            <a:off x="0" y="6727600"/>
            <a:ext cx="9144000" cy="13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593367"/>
            <a:ext cx="8520600" cy="817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562133"/>
            <a:ext cx="8520600" cy="45296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11450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6A3A3-94A6-4E5B-AF39-173ACA3E61CC}" type="datetime2">
              <a:rPr lang="en-US" smtClean="0"/>
              <a:t>Tuesday, May 26, 2020</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Tuesday, May 26, 2020</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Tuesday, May 26, 2020</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Tuesday, May 26, 2020</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CD4847-11EF-4466-A8AD-85CDB7B49118}" type="datetime2">
              <a:rPr lang="en-US" smtClean="0"/>
              <a:t>Tuesday, May 26, 2020</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Tuesday, May 26, 2020</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Tuesday, May 26, 2020</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Tuesday, May 26, 2020</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Tuesday, May 26, 2020</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Optimizing Digit Recognition with the MNIST Database</a:t>
            </a:r>
          </a:p>
        </p:txBody>
      </p:sp>
      <p:sp>
        <p:nvSpPr>
          <p:cNvPr id="3" name="Subtitle 2"/>
          <p:cNvSpPr>
            <a:spLocks noGrp="1"/>
          </p:cNvSpPr>
          <p:nvPr>
            <p:ph type="subTitle" idx="1"/>
          </p:nvPr>
        </p:nvSpPr>
        <p:spPr/>
        <p:txBody>
          <a:bodyPr/>
          <a:lstStyle/>
          <a:p>
            <a:r>
              <a:rPr lang="en-US" dirty="0"/>
              <a:t>Ibrahim </a:t>
            </a:r>
            <a:r>
              <a:rPr lang="en-US" dirty="0" err="1"/>
              <a:t>Balogun</a:t>
            </a:r>
            <a:r>
              <a:rPr lang="en-US" dirty="0"/>
              <a:t>, Grace Ashley, Paul </a:t>
            </a:r>
            <a:r>
              <a:rPr lang="en-US" dirty="0" err="1"/>
              <a:t>Steller</a:t>
            </a:r>
            <a:r>
              <a:rPr lang="en-US" dirty="0"/>
              <a:t>, Prosper </a:t>
            </a:r>
            <a:r>
              <a:rPr lang="en-US" dirty="0" err="1"/>
              <a:t>Anyidoho</a:t>
            </a:r>
            <a:endParaRPr lang="en-US" dirty="0"/>
          </a:p>
        </p:txBody>
      </p:sp>
      <p:pic>
        <p:nvPicPr>
          <p:cNvPr id="4" name="Picture 3" descr="A picture containing drawing&#10;&#10;Description automatically generated">
            <a:extLst>
              <a:ext uri="{FF2B5EF4-FFF2-40B4-BE49-F238E27FC236}">
                <a16:creationId xmlns:a16="http://schemas.microsoft.com/office/drawing/2014/main" id="{6F775065-DF26-40E3-82D0-DD922608C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08" y="5260976"/>
            <a:ext cx="3333750" cy="1238250"/>
          </a:xfrm>
          <a:prstGeom prst="rect">
            <a:avLst/>
          </a:prstGeom>
        </p:spPr>
      </p:pic>
    </p:spTree>
    <p:extLst>
      <p:ext uri="{BB962C8B-B14F-4D97-AF65-F5344CB8AC3E}">
        <p14:creationId xmlns:p14="http://schemas.microsoft.com/office/powerpoint/2010/main" val="2921420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Optimizing over Kernel</a:t>
            </a:r>
          </a:p>
        </p:txBody>
      </p:sp>
      <p:graphicFrame>
        <p:nvGraphicFramePr>
          <p:cNvPr id="4" name="Content Placeholder 8"/>
          <p:cNvGraphicFramePr>
            <a:graphicFrameLocks/>
          </p:cNvGraphicFramePr>
          <p:nvPr>
            <p:extLst>
              <p:ext uri="{D42A27DB-BD31-4B8C-83A1-F6EECF244321}">
                <p14:modId xmlns:p14="http://schemas.microsoft.com/office/powerpoint/2010/main" val="4126762218"/>
              </p:ext>
            </p:extLst>
          </p:nvPr>
        </p:nvGraphicFramePr>
        <p:xfrm>
          <a:off x="457200" y="2298700"/>
          <a:ext cx="8229600" cy="32715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gridSpan="3">
                  <a:txBody>
                    <a:bodyPr/>
                    <a:lstStyle/>
                    <a:p>
                      <a:pPr marL="0" marR="0" algn="ctr">
                        <a:spcBef>
                          <a:spcPts val="0"/>
                        </a:spcBef>
                        <a:spcAft>
                          <a:spcPts val="0"/>
                        </a:spcAft>
                      </a:pPr>
                      <a:r>
                        <a:rPr lang="en-US" sz="2400">
                          <a:ln>
                            <a:noFill/>
                          </a:ln>
                          <a:solidFill>
                            <a:srgbClr val="000000"/>
                          </a:solidFill>
                          <a:effectLst/>
                          <a:latin typeface="Helvetica Neue"/>
                          <a:ea typeface="Arial Unicode MS"/>
                          <a:cs typeface="Arial Unicode MS"/>
                        </a:rPr>
                        <a:t>Optimizing over Kernel on Deskewed Data</a:t>
                      </a:r>
                    </a:p>
                  </a:txBody>
                  <a:tcPr marL="50800" marR="50800" marT="50800" marB="5080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pPr marL="0" marR="0" algn="l">
                        <a:spcBef>
                          <a:spcPts val="0"/>
                        </a:spcBef>
                        <a:spcAft>
                          <a:spcPts val="0"/>
                        </a:spcAft>
                      </a:pPr>
                      <a:r>
                        <a:rPr lang="en-US" sz="2400">
                          <a:ln>
                            <a:noFill/>
                          </a:ln>
                          <a:solidFill>
                            <a:srgbClr val="000000"/>
                          </a:solidFill>
                          <a:effectLst/>
                          <a:latin typeface="Helvetica Neue"/>
                          <a:ea typeface="Arial Unicode MS"/>
                          <a:cs typeface="Arial Unicode MS"/>
                        </a:rPr>
                        <a:t>Kernel</a:t>
                      </a:r>
                    </a:p>
                  </a:txBody>
                  <a:tcPr marL="50800" marR="50800" marT="50800" marB="50800">
                    <a:solidFill>
                      <a:srgbClr val="AD8F67"/>
                    </a:solidFill>
                  </a:tcPr>
                </a:tc>
                <a:tc>
                  <a:txBody>
                    <a:bodyPr/>
                    <a:lstStyle/>
                    <a:p>
                      <a:pPr marL="0" marR="0" algn="l">
                        <a:spcBef>
                          <a:spcPts val="0"/>
                        </a:spcBef>
                        <a:spcAft>
                          <a:spcPts val="0"/>
                        </a:spcAft>
                      </a:pPr>
                      <a:r>
                        <a:rPr lang="en-US" sz="2400">
                          <a:ln>
                            <a:noFill/>
                          </a:ln>
                          <a:solidFill>
                            <a:srgbClr val="000000"/>
                          </a:solidFill>
                          <a:effectLst/>
                          <a:latin typeface="Helvetica Neue"/>
                          <a:ea typeface="Arial Unicode MS"/>
                          <a:cs typeface="Arial Unicode MS"/>
                        </a:rPr>
                        <a:t>Error %</a:t>
                      </a:r>
                    </a:p>
                  </a:txBody>
                  <a:tcPr marL="50800" marR="50800" marT="50800" marB="50800">
                    <a:solidFill>
                      <a:srgbClr val="AD8F67"/>
                    </a:solidFill>
                  </a:tcPr>
                </a:tc>
                <a:tc>
                  <a:txBody>
                    <a:bodyPr/>
                    <a:lstStyle/>
                    <a:p>
                      <a:pPr marL="0" marR="0" algn="l">
                        <a:spcBef>
                          <a:spcPts val="0"/>
                        </a:spcBef>
                        <a:spcAft>
                          <a:spcPts val="0"/>
                        </a:spcAft>
                      </a:pPr>
                      <a:r>
                        <a:rPr lang="en-US" sz="2400">
                          <a:ln>
                            <a:noFill/>
                          </a:ln>
                          <a:solidFill>
                            <a:srgbClr val="000000"/>
                          </a:solidFill>
                          <a:effectLst/>
                          <a:latin typeface="Helvetica Neue"/>
                          <a:ea typeface="Arial Unicode MS"/>
                          <a:cs typeface="Arial Unicode MS"/>
                        </a:rPr>
                        <a:t>Total Time Taken</a:t>
                      </a:r>
                    </a:p>
                  </a:txBody>
                  <a:tcPr marL="50800" marR="50800" marT="50800" marB="50800">
                    <a:solidFill>
                      <a:srgbClr val="AD8F67"/>
                    </a:solidFill>
                  </a:tcPr>
                </a:tc>
                <a:extLst>
                  <a:ext uri="{0D108BD9-81ED-4DB2-BD59-A6C34878D82A}">
                    <a16:rowId xmlns:a16="http://schemas.microsoft.com/office/drawing/2014/main" val="10001"/>
                  </a:ext>
                </a:extLst>
              </a:tr>
              <a:tr h="370840">
                <a:tc>
                  <a:txBody>
                    <a:bodyPr/>
                    <a:lstStyle/>
                    <a:p>
                      <a:pPr marL="0" marR="0" algn="l">
                        <a:spcBef>
                          <a:spcPts val="0"/>
                        </a:spcBef>
                        <a:spcAft>
                          <a:spcPts val="0"/>
                        </a:spcAft>
                      </a:pPr>
                      <a:r>
                        <a:rPr lang="en-US" sz="2400" dirty="0" err="1">
                          <a:ln>
                            <a:noFill/>
                          </a:ln>
                          <a:solidFill>
                            <a:srgbClr val="000000"/>
                          </a:solidFill>
                          <a:effectLst/>
                          <a:latin typeface="Helvetica Neue"/>
                          <a:ea typeface="Arial Unicode MS"/>
                          <a:cs typeface="Arial Unicode MS"/>
                        </a:rPr>
                        <a:t>rbf</a:t>
                      </a:r>
                      <a:endParaRPr lang="en-US" sz="2400" dirty="0">
                        <a:ln>
                          <a:noFill/>
                        </a:ln>
                        <a:solidFill>
                          <a:srgbClr val="000000"/>
                        </a:solidFill>
                        <a:effectLst/>
                        <a:latin typeface="Helvetica Neue"/>
                        <a:ea typeface="Arial Unicode MS"/>
                        <a:cs typeface="Arial Unicode MS"/>
                      </a:endParaRPr>
                    </a:p>
                  </a:txBody>
                  <a:tcPr marL="50800" marR="50800" marT="50800" marB="50800"/>
                </a:tc>
                <a:tc>
                  <a:txBody>
                    <a:bodyPr/>
                    <a:lstStyle/>
                    <a:p>
                      <a:pPr marL="0" marR="0" algn="l">
                        <a:spcBef>
                          <a:spcPts val="0"/>
                        </a:spcBef>
                        <a:spcAft>
                          <a:spcPts val="0"/>
                        </a:spcAft>
                      </a:pPr>
                      <a:r>
                        <a:rPr lang="en-US" sz="2400" dirty="0">
                          <a:ln>
                            <a:noFill/>
                          </a:ln>
                          <a:solidFill>
                            <a:srgbClr val="000000"/>
                          </a:solidFill>
                          <a:effectLst/>
                          <a:latin typeface="Helvetica Neue"/>
                          <a:ea typeface="Arial Unicode MS"/>
                          <a:cs typeface="Arial Unicode MS"/>
                        </a:rPr>
                        <a:t>2.08</a:t>
                      </a:r>
                    </a:p>
                  </a:txBody>
                  <a:tcPr marL="50800" marR="50800" marT="50800" marB="50800"/>
                </a:tc>
                <a:tc>
                  <a:txBody>
                    <a:bodyPr/>
                    <a:lstStyle/>
                    <a:p>
                      <a:pPr marL="0" marR="0" algn="l">
                        <a:spcBef>
                          <a:spcPts val="0"/>
                        </a:spcBef>
                        <a:spcAft>
                          <a:spcPts val="0"/>
                        </a:spcAft>
                      </a:pPr>
                      <a:r>
                        <a:rPr lang="en-US" sz="2400">
                          <a:effectLst/>
                          <a:latin typeface="Times New Roman"/>
                          <a:ea typeface="Arial Unicode MS"/>
                          <a:cs typeface="Times New Roman"/>
                        </a:rPr>
                        <a:t> </a:t>
                      </a:r>
                    </a:p>
                  </a:txBody>
                  <a:tcPr marL="50800" marR="50800" marT="50800" marB="50800"/>
                </a:tc>
                <a:extLst>
                  <a:ext uri="{0D108BD9-81ED-4DB2-BD59-A6C34878D82A}">
                    <a16:rowId xmlns:a16="http://schemas.microsoft.com/office/drawing/2014/main" val="10002"/>
                  </a:ext>
                </a:extLst>
              </a:tr>
              <a:tr h="370840">
                <a:tc>
                  <a:txBody>
                    <a:bodyPr/>
                    <a:lstStyle/>
                    <a:p>
                      <a:pPr marL="0" marR="0" algn="l">
                        <a:spcBef>
                          <a:spcPts val="0"/>
                        </a:spcBef>
                        <a:spcAft>
                          <a:spcPts val="0"/>
                        </a:spcAft>
                      </a:pPr>
                      <a:r>
                        <a:rPr lang="en-US" sz="2400" dirty="0">
                          <a:ln>
                            <a:noFill/>
                          </a:ln>
                          <a:solidFill>
                            <a:srgbClr val="000000"/>
                          </a:solidFill>
                          <a:effectLst/>
                          <a:latin typeface="Helvetica Neue"/>
                          <a:ea typeface="Arial Unicode MS"/>
                          <a:cs typeface="Arial Unicode MS"/>
                        </a:rPr>
                        <a:t>Linear</a:t>
                      </a:r>
                    </a:p>
                  </a:txBody>
                  <a:tcPr marL="50800" marR="50800" marT="50800" marB="50800"/>
                </a:tc>
                <a:tc>
                  <a:txBody>
                    <a:bodyPr/>
                    <a:lstStyle/>
                    <a:p>
                      <a:pPr marL="0" marR="0" algn="l">
                        <a:spcBef>
                          <a:spcPts val="0"/>
                        </a:spcBef>
                        <a:spcAft>
                          <a:spcPts val="0"/>
                        </a:spcAft>
                      </a:pPr>
                      <a:r>
                        <a:rPr lang="en-US" sz="2400">
                          <a:ln>
                            <a:noFill/>
                          </a:ln>
                          <a:solidFill>
                            <a:srgbClr val="000000"/>
                          </a:solidFill>
                          <a:effectLst/>
                          <a:latin typeface="Helvetica Neue"/>
                          <a:ea typeface="Arial Unicode MS"/>
                          <a:cs typeface="Arial Unicode MS"/>
                        </a:rPr>
                        <a:t>3.62</a:t>
                      </a:r>
                    </a:p>
                  </a:txBody>
                  <a:tcPr marL="50800" marR="50800" marT="50800" marB="50800"/>
                </a:tc>
                <a:tc>
                  <a:txBody>
                    <a:bodyPr/>
                    <a:lstStyle/>
                    <a:p>
                      <a:pPr marL="0" marR="0" algn="l">
                        <a:spcBef>
                          <a:spcPts val="0"/>
                        </a:spcBef>
                        <a:spcAft>
                          <a:spcPts val="0"/>
                        </a:spcAft>
                      </a:pPr>
                      <a:r>
                        <a:rPr lang="en-US" sz="2400">
                          <a:effectLst/>
                          <a:latin typeface="Times New Roman"/>
                          <a:ea typeface="Arial Unicode MS"/>
                          <a:cs typeface="Times New Roman"/>
                        </a:rPr>
                        <a:t> </a:t>
                      </a:r>
                    </a:p>
                  </a:txBody>
                  <a:tcPr marL="50800" marR="50800" marT="50800" marB="50800"/>
                </a:tc>
                <a:extLst>
                  <a:ext uri="{0D108BD9-81ED-4DB2-BD59-A6C34878D82A}">
                    <a16:rowId xmlns:a16="http://schemas.microsoft.com/office/drawing/2014/main" val="10003"/>
                  </a:ext>
                </a:extLst>
              </a:tr>
              <a:tr h="370840">
                <a:tc>
                  <a:txBody>
                    <a:bodyPr/>
                    <a:lstStyle/>
                    <a:p>
                      <a:pPr marL="0" marR="0" algn="l">
                        <a:spcBef>
                          <a:spcPts val="0"/>
                        </a:spcBef>
                        <a:spcAft>
                          <a:spcPts val="0"/>
                        </a:spcAft>
                      </a:pPr>
                      <a:r>
                        <a:rPr lang="en-US" sz="2400">
                          <a:ln>
                            <a:noFill/>
                          </a:ln>
                          <a:solidFill>
                            <a:srgbClr val="000000"/>
                          </a:solidFill>
                          <a:effectLst/>
                          <a:latin typeface="Helvetica Neue"/>
                          <a:ea typeface="Arial Unicode MS"/>
                          <a:cs typeface="Arial Unicode MS"/>
                        </a:rPr>
                        <a:t>Poly</a:t>
                      </a:r>
                    </a:p>
                  </a:txBody>
                  <a:tcPr marL="50800" marR="50800" marT="50800" marB="50800"/>
                </a:tc>
                <a:tc>
                  <a:txBody>
                    <a:bodyPr/>
                    <a:lstStyle/>
                    <a:p>
                      <a:pPr marL="0" marR="0" algn="l">
                        <a:spcBef>
                          <a:spcPts val="0"/>
                        </a:spcBef>
                        <a:spcAft>
                          <a:spcPts val="0"/>
                        </a:spcAft>
                      </a:pPr>
                      <a:r>
                        <a:rPr lang="en-US" sz="2400">
                          <a:ln>
                            <a:noFill/>
                          </a:ln>
                          <a:solidFill>
                            <a:srgbClr val="000000"/>
                          </a:solidFill>
                          <a:effectLst/>
                          <a:latin typeface="Helvetica Neue"/>
                          <a:ea typeface="Arial Unicode MS"/>
                          <a:cs typeface="Arial Unicode MS"/>
                        </a:rPr>
                        <a:t>1.35</a:t>
                      </a:r>
                    </a:p>
                  </a:txBody>
                  <a:tcPr marL="50800" marR="50800" marT="50800" marB="50800"/>
                </a:tc>
                <a:tc>
                  <a:txBody>
                    <a:bodyPr/>
                    <a:lstStyle/>
                    <a:p>
                      <a:pPr marL="0" marR="0" algn="l">
                        <a:spcBef>
                          <a:spcPts val="0"/>
                        </a:spcBef>
                        <a:spcAft>
                          <a:spcPts val="0"/>
                        </a:spcAft>
                      </a:pPr>
                      <a:r>
                        <a:rPr lang="en-US" sz="2400">
                          <a:effectLst/>
                          <a:latin typeface="Times New Roman"/>
                          <a:ea typeface="Arial Unicode MS"/>
                          <a:cs typeface="Times New Roman"/>
                        </a:rPr>
                        <a:t> </a:t>
                      </a:r>
                    </a:p>
                  </a:txBody>
                  <a:tcPr marL="50800" marR="50800" marT="50800" marB="50800"/>
                </a:tc>
                <a:extLst>
                  <a:ext uri="{0D108BD9-81ED-4DB2-BD59-A6C34878D82A}">
                    <a16:rowId xmlns:a16="http://schemas.microsoft.com/office/drawing/2014/main" val="10004"/>
                  </a:ext>
                </a:extLst>
              </a:tr>
              <a:tr h="370840">
                <a:tc>
                  <a:txBody>
                    <a:bodyPr/>
                    <a:lstStyle/>
                    <a:p>
                      <a:pPr marL="0" marR="0" algn="l">
                        <a:spcBef>
                          <a:spcPts val="0"/>
                        </a:spcBef>
                        <a:spcAft>
                          <a:spcPts val="0"/>
                        </a:spcAft>
                      </a:pPr>
                      <a:r>
                        <a:rPr lang="en-US" sz="2400" dirty="0">
                          <a:ln>
                            <a:noFill/>
                          </a:ln>
                          <a:solidFill>
                            <a:srgbClr val="000000"/>
                          </a:solidFill>
                          <a:effectLst/>
                          <a:latin typeface="Helvetica Neue"/>
                          <a:ea typeface="Arial Unicode MS"/>
                          <a:cs typeface="Arial Unicode MS"/>
                        </a:rPr>
                        <a:t>Sigmoid</a:t>
                      </a:r>
                    </a:p>
                  </a:txBody>
                  <a:tcPr marL="50800" marR="50800" marT="50800" marB="50800"/>
                </a:tc>
                <a:tc>
                  <a:txBody>
                    <a:bodyPr/>
                    <a:lstStyle/>
                    <a:p>
                      <a:pPr marL="0" marR="0" algn="l">
                        <a:spcBef>
                          <a:spcPts val="0"/>
                        </a:spcBef>
                        <a:spcAft>
                          <a:spcPts val="0"/>
                        </a:spcAft>
                      </a:pPr>
                      <a:r>
                        <a:rPr lang="en-US" sz="2400">
                          <a:ln>
                            <a:noFill/>
                          </a:ln>
                          <a:solidFill>
                            <a:srgbClr val="000000"/>
                          </a:solidFill>
                          <a:effectLst/>
                          <a:latin typeface="Helvetica Neue"/>
                          <a:ea typeface="Arial Unicode MS"/>
                          <a:cs typeface="Arial Unicode MS"/>
                        </a:rPr>
                        <a:t>30.44</a:t>
                      </a:r>
                    </a:p>
                  </a:txBody>
                  <a:tcPr marL="50800" marR="50800" marT="50800" marB="50800"/>
                </a:tc>
                <a:tc>
                  <a:txBody>
                    <a:bodyPr/>
                    <a:lstStyle/>
                    <a:p>
                      <a:pPr marL="0" marR="0" algn="l">
                        <a:spcBef>
                          <a:spcPts val="0"/>
                        </a:spcBef>
                        <a:spcAft>
                          <a:spcPts val="0"/>
                        </a:spcAft>
                      </a:pPr>
                      <a:r>
                        <a:rPr lang="en-US" sz="2400" dirty="0">
                          <a:effectLst/>
                          <a:latin typeface="Times New Roman"/>
                          <a:ea typeface="Arial Unicode MS"/>
                          <a:cs typeface="Times New Roman"/>
                        </a:rPr>
                        <a:t> </a:t>
                      </a:r>
                    </a:p>
                  </a:txBody>
                  <a:tcPr marL="50800" marR="50800" marT="50800" marB="50800"/>
                </a:tc>
                <a:extLst>
                  <a:ext uri="{0D108BD9-81ED-4DB2-BD59-A6C34878D82A}">
                    <a16:rowId xmlns:a16="http://schemas.microsoft.com/office/drawing/2014/main" val="10005"/>
                  </a:ext>
                </a:extLst>
              </a:tr>
              <a:tr h="370840">
                <a:tc>
                  <a:txBody>
                    <a:bodyPr/>
                    <a:lstStyle/>
                    <a:p>
                      <a:pPr marL="0" marR="0" algn="l">
                        <a:spcBef>
                          <a:spcPts val="0"/>
                        </a:spcBef>
                        <a:spcAft>
                          <a:spcPts val="0"/>
                        </a:spcAft>
                      </a:pPr>
                      <a:endParaRPr lang="en-US" sz="2400">
                        <a:effectLst/>
                        <a:latin typeface="Times New Roman"/>
                        <a:ea typeface="Arial Unicode MS"/>
                        <a:cs typeface="Times New Roman"/>
                      </a:endParaRPr>
                    </a:p>
                  </a:txBody>
                  <a:tcPr marL="50800" marR="50800" marT="50800" marB="50800"/>
                </a:tc>
                <a:tc>
                  <a:txBody>
                    <a:bodyPr/>
                    <a:lstStyle/>
                    <a:p>
                      <a:pPr marL="0" marR="0" algn="l">
                        <a:spcBef>
                          <a:spcPts val="0"/>
                        </a:spcBef>
                        <a:spcAft>
                          <a:spcPts val="0"/>
                        </a:spcAft>
                      </a:pPr>
                      <a:endParaRPr lang="en-US" sz="2400">
                        <a:effectLst/>
                        <a:latin typeface="Times New Roman"/>
                        <a:ea typeface="Arial Unicode MS"/>
                        <a:cs typeface="Times New Roman"/>
                      </a:endParaRPr>
                    </a:p>
                  </a:txBody>
                  <a:tcPr marL="50800" marR="50800"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ln>
                            <a:noFill/>
                          </a:ln>
                          <a:solidFill>
                            <a:srgbClr val="000000"/>
                          </a:solidFill>
                          <a:effectLst/>
                          <a:latin typeface="Helvetica Neue"/>
                          <a:ea typeface="Arial Unicode MS"/>
                          <a:cs typeface="Arial Unicode MS"/>
                        </a:rPr>
                        <a:t>22.82 minutes</a:t>
                      </a:r>
                    </a:p>
                  </a:txBody>
                  <a:tcPr marL="50800" marR="50800" marT="50800" marB="5080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9738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Optimizing over Polynomial Degree</a:t>
            </a:r>
          </a:p>
        </p:txBody>
      </p:sp>
      <p:graphicFrame>
        <p:nvGraphicFramePr>
          <p:cNvPr id="4" name="Content Placeholder 8"/>
          <p:cNvGraphicFramePr>
            <a:graphicFrameLocks/>
          </p:cNvGraphicFramePr>
          <p:nvPr>
            <p:extLst>
              <p:ext uri="{D42A27DB-BD31-4B8C-83A1-F6EECF244321}">
                <p14:modId xmlns:p14="http://schemas.microsoft.com/office/powerpoint/2010/main" val="2633729832"/>
              </p:ext>
            </p:extLst>
          </p:nvPr>
        </p:nvGraphicFramePr>
        <p:xfrm>
          <a:off x="523876" y="1412875"/>
          <a:ext cx="4000500" cy="5445122"/>
        </p:xfrm>
        <a:graphic>
          <a:graphicData uri="http://schemas.openxmlformats.org/drawingml/2006/table">
            <a:tbl>
              <a:tblPr firstRow="1" bandRow="1">
                <a:tableStyleId>{5C22544A-7EE6-4342-B048-85BDC9FD1C3A}</a:tableStyleId>
              </a:tblPr>
              <a:tblGrid>
                <a:gridCol w="13335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tblGrid>
              <a:tr h="614773">
                <a:tc gridSpan="3">
                  <a:txBody>
                    <a:bodyPr/>
                    <a:lstStyle/>
                    <a:p>
                      <a:pPr marL="0" marR="0" algn="ctr">
                        <a:spcBef>
                          <a:spcPts val="0"/>
                        </a:spcBef>
                        <a:spcAft>
                          <a:spcPts val="0"/>
                        </a:spcAft>
                      </a:pPr>
                      <a:r>
                        <a:rPr lang="en-US" sz="1600" dirty="0">
                          <a:ln>
                            <a:noFill/>
                          </a:ln>
                          <a:solidFill>
                            <a:srgbClr val="000000"/>
                          </a:solidFill>
                          <a:effectLst/>
                          <a:latin typeface="Helvetica Neue"/>
                          <a:ea typeface="Arial Unicode MS"/>
                          <a:cs typeface="Arial Unicode MS"/>
                        </a:rPr>
                        <a:t>Optimizing over Degree, Skewed vs. </a:t>
                      </a:r>
                      <a:r>
                        <a:rPr lang="en-US" sz="1600" dirty="0" err="1">
                          <a:ln>
                            <a:noFill/>
                          </a:ln>
                          <a:solidFill>
                            <a:srgbClr val="000000"/>
                          </a:solidFill>
                          <a:effectLst/>
                          <a:latin typeface="Helvetica Neue"/>
                          <a:ea typeface="Arial Unicode MS"/>
                          <a:cs typeface="Arial Unicode MS"/>
                        </a:rPr>
                        <a:t>Deskewed</a:t>
                      </a:r>
                      <a:endParaRPr lang="en-US" sz="1600" dirty="0">
                        <a:ln>
                          <a:noFill/>
                        </a:ln>
                        <a:solidFill>
                          <a:srgbClr val="000000"/>
                        </a:solidFill>
                        <a:effectLst/>
                        <a:latin typeface="Helvetica Neue"/>
                        <a:ea typeface="Arial Unicode MS"/>
                        <a:cs typeface="Arial Unicode MS"/>
                      </a:endParaRPr>
                    </a:p>
                  </a:txBody>
                  <a:tcPr marL="50800" marR="50800" marT="50800" marB="5080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4773">
                <a:tc>
                  <a:txBody>
                    <a:bodyPr/>
                    <a:lstStyle/>
                    <a:p>
                      <a:pPr marL="0" marR="0" algn="l">
                        <a:spcBef>
                          <a:spcPts val="0"/>
                        </a:spcBef>
                        <a:spcAft>
                          <a:spcPts val="0"/>
                        </a:spcAft>
                      </a:pPr>
                      <a:r>
                        <a:rPr lang="en-US" sz="1600" dirty="0">
                          <a:ln>
                            <a:noFill/>
                          </a:ln>
                          <a:solidFill>
                            <a:srgbClr val="000000"/>
                          </a:solidFill>
                          <a:effectLst/>
                          <a:latin typeface="Helvetica Neue"/>
                          <a:ea typeface="Arial Unicode MS"/>
                          <a:cs typeface="Arial Unicode MS"/>
                        </a:rPr>
                        <a:t>Degree</a:t>
                      </a:r>
                    </a:p>
                  </a:txBody>
                  <a:tcPr marL="50800" marR="50800" marT="50800" marB="50800">
                    <a:solidFill>
                      <a:srgbClr val="AD8F67"/>
                    </a:solidFill>
                  </a:tcPr>
                </a:tc>
                <a:tc>
                  <a:txBody>
                    <a:bodyPr/>
                    <a:lstStyle/>
                    <a:p>
                      <a:pPr marL="0" marR="0" algn="l">
                        <a:spcBef>
                          <a:spcPts val="0"/>
                        </a:spcBef>
                        <a:spcAft>
                          <a:spcPts val="0"/>
                        </a:spcAft>
                      </a:pPr>
                      <a:r>
                        <a:rPr lang="en-US" sz="1600" dirty="0">
                          <a:ln>
                            <a:noFill/>
                          </a:ln>
                          <a:solidFill>
                            <a:srgbClr val="000000"/>
                          </a:solidFill>
                          <a:effectLst/>
                          <a:latin typeface="Helvetica Neue"/>
                          <a:ea typeface="Arial Unicode MS"/>
                          <a:cs typeface="Arial Unicode MS"/>
                        </a:rPr>
                        <a:t>Skewed/</a:t>
                      </a:r>
                      <a:r>
                        <a:rPr lang="en-US" sz="1600" dirty="0" err="1">
                          <a:ln>
                            <a:noFill/>
                          </a:ln>
                          <a:solidFill>
                            <a:srgbClr val="000000"/>
                          </a:solidFill>
                          <a:effectLst/>
                          <a:latin typeface="Helvetica Neue"/>
                          <a:ea typeface="Arial Unicode MS"/>
                          <a:cs typeface="Arial Unicode MS"/>
                        </a:rPr>
                        <a:t>Deskewed</a:t>
                      </a:r>
                      <a:endParaRPr lang="en-US" sz="1600" dirty="0">
                        <a:ln>
                          <a:noFill/>
                        </a:ln>
                        <a:solidFill>
                          <a:srgbClr val="000000"/>
                        </a:solidFill>
                        <a:effectLst/>
                        <a:latin typeface="Helvetica Neue"/>
                        <a:ea typeface="Arial Unicode MS"/>
                        <a:cs typeface="Arial Unicode MS"/>
                      </a:endParaRPr>
                    </a:p>
                  </a:txBody>
                  <a:tcPr marL="50800" marR="50800" marT="50800" marB="50800">
                    <a:solidFill>
                      <a:srgbClr val="AD8F67"/>
                    </a:solidFill>
                  </a:tcPr>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Error %</a:t>
                      </a:r>
                    </a:p>
                  </a:txBody>
                  <a:tcPr marL="50800" marR="50800" marT="50800" marB="50800">
                    <a:solidFill>
                      <a:srgbClr val="AD8F67"/>
                    </a:solidFill>
                  </a:tcPr>
                </a:tc>
                <a:extLst>
                  <a:ext uri="{0D108BD9-81ED-4DB2-BD59-A6C34878D82A}">
                    <a16:rowId xmlns:a16="http://schemas.microsoft.com/office/drawing/2014/main" val="10001"/>
                  </a:ext>
                </a:extLst>
              </a:tr>
              <a:tr h="351298">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1</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Skewed</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Helvetica Neue"/>
                          <a:cs typeface="Helvetica Neue"/>
                        </a:rPr>
                        <a:t>5.55</a:t>
                      </a:r>
                    </a:p>
                  </a:txBody>
                  <a:tcPr marL="50800" marR="50800" marT="50800" marB="50800"/>
                </a:tc>
                <a:extLst>
                  <a:ext uri="{0D108BD9-81ED-4DB2-BD59-A6C34878D82A}">
                    <a16:rowId xmlns:a16="http://schemas.microsoft.com/office/drawing/2014/main" val="10002"/>
                  </a:ext>
                </a:extLst>
              </a:tr>
              <a:tr h="351298">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1</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Deskewed </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Helvetica Neue"/>
                          <a:cs typeface="Helvetica Neue"/>
                        </a:rPr>
                        <a:t>3.24</a:t>
                      </a:r>
                    </a:p>
                  </a:txBody>
                  <a:tcPr marL="50800" marR="50800" marT="50800" marB="50800"/>
                </a:tc>
                <a:extLst>
                  <a:ext uri="{0D108BD9-81ED-4DB2-BD59-A6C34878D82A}">
                    <a16:rowId xmlns:a16="http://schemas.microsoft.com/office/drawing/2014/main" val="10003"/>
                  </a:ext>
                </a:extLst>
              </a:tr>
              <a:tr h="351298">
                <a:tc>
                  <a:txBody>
                    <a:bodyPr/>
                    <a:lstStyle/>
                    <a:p>
                      <a:pPr marL="0" marR="0" algn="l">
                        <a:spcBef>
                          <a:spcPts val="0"/>
                        </a:spcBef>
                        <a:spcAft>
                          <a:spcPts val="0"/>
                        </a:spcAft>
                      </a:pPr>
                      <a:r>
                        <a:rPr lang="en-US" sz="1600" dirty="0">
                          <a:ln>
                            <a:noFill/>
                          </a:ln>
                          <a:solidFill>
                            <a:srgbClr val="000000"/>
                          </a:solidFill>
                          <a:effectLst/>
                          <a:latin typeface="Helvetica Neue"/>
                          <a:ea typeface="Arial Unicode MS"/>
                          <a:cs typeface="Arial Unicode MS"/>
                        </a:rPr>
                        <a:t>2</a:t>
                      </a:r>
                    </a:p>
                  </a:txBody>
                  <a:tcPr marL="50800" marR="50800" marT="50800" marB="50800">
                    <a:solidFill>
                      <a:srgbClr val="F3F2DC"/>
                    </a:solidFill>
                  </a:tcPr>
                </a:tc>
                <a:tc>
                  <a:txBody>
                    <a:bodyPr/>
                    <a:lstStyle/>
                    <a:p>
                      <a:pPr marL="0" marR="0" algn="l">
                        <a:spcBef>
                          <a:spcPts val="0"/>
                        </a:spcBef>
                        <a:spcAft>
                          <a:spcPts val="0"/>
                        </a:spcAft>
                      </a:pPr>
                      <a:r>
                        <a:rPr lang="en-US" sz="1600" dirty="0">
                          <a:ln>
                            <a:noFill/>
                          </a:ln>
                          <a:solidFill>
                            <a:srgbClr val="000000"/>
                          </a:solidFill>
                          <a:effectLst/>
                          <a:latin typeface="Helvetica Neue"/>
                          <a:ea typeface="Arial Unicode MS"/>
                          <a:cs typeface="Arial Unicode MS"/>
                        </a:rPr>
                        <a:t>Skewed</a:t>
                      </a:r>
                    </a:p>
                  </a:txBody>
                  <a:tcPr marL="50800" marR="50800" marT="50800" marB="50800">
                    <a:solidFill>
                      <a:srgbClr val="F3F2DC"/>
                    </a:solidFill>
                  </a:tcPr>
                </a:tc>
                <a:tc>
                  <a:txBody>
                    <a:bodyPr/>
                    <a:lstStyle/>
                    <a:p>
                      <a:pPr marL="0" marR="0" algn="l">
                        <a:spcBef>
                          <a:spcPts val="0"/>
                        </a:spcBef>
                        <a:spcAft>
                          <a:spcPts val="0"/>
                        </a:spcAft>
                      </a:pPr>
                      <a:r>
                        <a:rPr lang="en-US" sz="1600" dirty="0">
                          <a:ln>
                            <a:noFill/>
                          </a:ln>
                          <a:solidFill>
                            <a:srgbClr val="000000"/>
                          </a:solidFill>
                          <a:effectLst/>
                          <a:latin typeface="Helvetica Neue"/>
                          <a:ea typeface="Helvetica Neue"/>
                          <a:cs typeface="Helvetica Neue"/>
                        </a:rPr>
                        <a:t>2.26</a:t>
                      </a:r>
                    </a:p>
                  </a:txBody>
                  <a:tcPr marL="50800" marR="50800" marT="50800" marB="50800">
                    <a:solidFill>
                      <a:srgbClr val="F3F2DC"/>
                    </a:solidFill>
                  </a:tcPr>
                </a:tc>
                <a:extLst>
                  <a:ext uri="{0D108BD9-81ED-4DB2-BD59-A6C34878D82A}">
                    <a16:rowId xmlns:a16="http://schemas.microsoft.com/office/drawing/2014/main" val="10004"/>
                  </a:ext>
                </a:extLst>
              </a:tr>
              <a:tr h="351298">
                <a:tc>
                  <a:txBody>
                    <a:bodyPr/>
                    <a:lstStyle/>
                    <a:p>
                      <a:pPr marL="0" marR="0" algn="l">
                        <a:spcBef>
                          <a:spcPts val="0"/>
                        </a:spcBef>
                        <a:spcAft>
                          <a:spcPts val="0"/>
                        </a:spcAft>
                      </a:pPr>
                      <a:r>
                        <a:rPr lang="en-US" sz="1600" dirty="0">
                          <a:ln>
                            <a:noFill/>
                          </a:ln>
                          <a:solidFill>
                            <a:srgbClr val="000000"/>
                          </a:solidFill>
                          <a:effectLst/>
                          <a:latin typeface="Helvetica Neue"/>
                          <a:ea typeface="Arial Unicode MS"/>
                          <a:cs typeface="Arial Unicode MS"/>
                        </a:rPr>
                        <a:t>2</a:t>
                      </a:r>
                    </a:p>
                  </a:txBody>
                  <a:tcPr marL="50800" marR="50800" marT="50800" marB="50800"/>
                </a:tc>
                <a:tc>
                  <a:txBody>
                    <a:bodyPr/>
                    <a:lstStyle/>
                    <a:p>
                      <a:pPr marL="0" marR="0" algn="l">
                        <a:spcBef>
                          <a:spcPts val="0"/>
                        </a:spcBef>
                        <a:spcAft>
                          <a:spcPts val="0"/>
                        </a:spcAft>
                      </a:pPr>
                      <a:r>
                        <a:rPr lang="en-US" sz="1600" dirty="0" err="1">
                          <a:ln>
                            <a:noFill/>
                          </a:ln>
                          <a:solidFill>
                            <a:srgbClr val="000000"/>
                          </a:solidFill>
                          <a:effectLst/>
                          <a:latin typeface="Helvetica Neue"/>
                          <a:ea typeface="Arial Unicode MS"/>
                          <a:cs typeface="Arial Unicode MS"/>
                        </a:rPr>
                        <a:t>Deskewed</a:t>
                      </a:r>
                      <a:r>
                        <a:rPr lang="en-US" sz="1600" dirty="0">
                          <a:ln>
                            <a:noFill/>
                          </a:ln>
                          <a:solidFill>
                            <a:srgbClr val="000000"/>
                          </a:solidFill>
                          <a:effectLst/>
                          <a:latin typeface="Helvetica Neue"/>
                          <a:ea typeface="Arial Unicode MS"/>
                          <a:cs typeface="Arial Unicode MS"/>
                        </a:rPr>
                        <a:t> </a:t>
                      </a:r>
                    </a:p>
                  </a:txBody>
                  <a:tcPr marL="50800" marR="50800" marT="50800" marB="50800"/>
                </a:tc>
                <a:tc>
                  <a:txBody>
                    <a:bodyPr/>
                    <a:lstStyle/>
                    <a:p>
                      <a:pPr marL="0" marR="0" algn="l">
                        <a:spcBef>
                          <a:spcPts val="0"/>
                        </a:spcBef>
                        <a:spcAft>
                          <a:spcPts val="0"/>
                        </a:spcAft>
                      </a:pPr>
                      <a:r>
                        <a:rPr lang="en-US" sz="1600" dirty="0">
                          <a:ln>
                            <a:noFill/>
                          </a:ln>
                          <a:solidFill>
                            <a:srgbClr val="000000"/>
                          </a:solidFill>
                          <a:effectLst/>
                          <a:latin typeface="Helvetica Neue"/>
                          <a:ea typeface="Arial Unicode MS"/>
                          <a:cs typeface="Arial Unicode MS"/>
                        </a:rPr>
                        <a:t>1.56</a:t>
                      </a:r>
                    </a:p>
                  </a:txBody>
                  <a:tcPr marL="50800" marR="50800" marT="50800" marB="50800"/>
                </a:tc>
                <a:extLst>
                  <a:ext uri="{0D108BD9-81ED-4DB2-BD59-A6C34878D82A}">
                    <a16:rowId xmlns:a16="http://schemas.microsoft.com/office/drawing/2014/main" val="10005"/>
                  </a:ext>
                </a:extLst>
              </a:tr>
              <a:tr h="351298">
                <a:tc>
                  <a:txBody>
                    <a:bodyPr/>
                    <a:lstStyle/>
                    <a:p>
                      <a:pPr marL="0" marR="0" algn="l">
                        <a:spcBef>
                          <a:spcPts val="0"/>
                        </a:spcBef>
                        <a:spcAft>
                          <a:spcPts val="0"/>
                        </a:spcAft>
                      </a:pPr>
                      <a:r>
                        <a:rPr lang="en-US" sz="1600" dirty="0">
                          <a:ln>
                            <a:noFill/>
                          </a:ln>
                          <a:solidFill>
                            <a:srgbClr val="000000"/>
                          </a:solidFill>
                          <a:effectLst/>
                          <a:latin typeface="Helvetica Neue"/>
                          <a:ea typeface="Arial Unicode MS"/>
                          <a:cs typeface="Arial Unicode MS"/>
                        </a:rPr>
                        <a:t>3</a:t>
                      </a:r>
                    </a:p>
                  </a:txBody>
                  <a:tcPr marL="50800" marR="50800" marT="50800" marB="50800"/>
                </a:tc>
                <a:tc>
                  <a:txBody>
                    <a:bodyPr/>
                    <a:lstStyle/>
                    <a:p>
                      <a:pPr marL="0" marR="0" algn="l">
                        <a:spcBef>
                          <a:spcPts val="0"/>
                        </a:spcBef>
                        <a:spcAft>
                          <a:spcPts val="0"/>
                        </a:spcAft>
                      </a:pPr>
                      <a:r>
                        <a:rPr lang="en-US" sz="1600" dirty="0">
                          <a:ln>
                            <a:noFill/>
                          </a:ln>
                          <a:solidFill>
                            <a:srgbClr val="000000"/>
                          </a:solidFill>
                          <a:effectLst/>
                          <a:latin typeface="Helvetica Neue"/>
                          <a:ea typeface="Arial Unicode MS"/>
                          <a:cs typeface="Arial Unicode MS"/>
                        </a:rPr>
                        <a:t>Skewed</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2.29</a:t>
                      </a:r>
                    </a:p>
                  </a:txBody>
                  <a:tcPr marL="50800" marR="50800" marT="50800" marB="50800"/>
                </a:tc>
                <a:extLst>
                  <a:ext uri="{0D108BD9-81ED-4DB2-BD59-A6C34878D82A}">
                    <a16:rowId xmlns:a16="http://schemas.microsoft.com/office/drawing/2014/main" val="10006"/>
                  </a:ext>
                </a:extLst>
              </a:tr>
              <a:tr h="351298">
                <a:tc>
                  <a:txBody>
                    <a:bodyPr/>
                    <a:lstStyle/>
                    <a:p>
                      <a:pPr marL="0" marR="0" algn="l">
                        <a:spcBef>
                          <a:spcPts val="0"/>
                        </a:spcBef>
                        <a:spcAft>
                          <a:spcPts val="0"/>
                        </a:spcAft>
                      </a:pPr>
                      <a:r>
                        <a:rPr lang="en-US" sz="1600" dirty="0">
                          <a:ln>
                            <a:noFill/>
                          </a:ln>
                          <a:solidFill>
                            <a:srgbClr val="000000"/>
                          </a:solidFill>
                          <a:effectLst/>
                          <a:latin typeface="Helvetica Neue"/>
                          <a:ea typeface="Arial Unicode MS"/>
                          <a:cs typeface="Arial Unicode MS"/>
                        </a:rPr>
                        <a:t>3</a:t>
                      </a:r>
                    </a:p>
                  </a:txBody>
                  <a:tcPr marL="50800" marR="50800" marT="50800" marB="50800">
                    <a:solidFill>
                      <a:srgbClr val="F3F2DC"/>
                    </a:solidFill>
                  </a:tcPr>
                </a:tc>
                <a:tc>
                  <a:txBody>
                    <a:bodyPr/>
                    <a:lstStyle/>
                    <a:p>
                      <a:pPr marL="0" marR="0" algn="l">
                        <a:spcBef>
                          <a:spcPts val="0"/>
                        </a:spcBef>
                        <a:spcAft>
                          <a:spcPts val="0"/>
                        </a:spcAft>
                      </a:pPr>
                      <a:r>
                        <a:rPr lang="en-US" sz="1600" dirty="0" err="1">
                          <a:ln>
                            <a:noFill/>
                          </a:ln>
                          <a:solidFill>
                            <a:srgbClr val="000000"/>
                          </a:solidFill>
                          <a:effectLst/>
                          <a:latin typeface="Helvetica Neue"/>
                          <a:ea typeface="Arial Unicode MS"/>
                          <a:cs typeface="Arial Unicode MS"/>
                        </a:rPr>
                        <a:t>Deskewed</a:t>
                      </a:r>
                      <a:r>
                        <a:rPr lang="en-US" sz="1600" dirty="0">
                          <a:ln>
                            <a:noFill/>
                          </a:ln>
                          <a:solidFill>
                            <a:srgbClr val="000000"/>
                          </a:solidFill>
                          <a:effectLst/>
                          <a:latin typeface="Helvetica Neue"/>
                          <a:ea typeface="Arial Unicode MS"/>
                          <a:cs typeface="Arial Unicode MS"/>
                        </a:rPr>
                        <a:t> </a:t>
                      </a:r>
                    </a:p>
                  </a:txBody>
                  <a:tcPr marL="50800" marR="50800" marT="50800" marB="50800">
                    <a:solidFill>
                      <a:srgbClr val="F3F2DC"/>
                    </a:solidFill>
                  </a:tcPr>
                </a:tc>
                <a:tc>
                  <a:txBody>
                    <a:bodyPr/>
                    <a:lstStyle/>
                    <a:p>
                      <a:pPr marL="0" marR="0" algn="l">
                        <a:spcBef>
                          <a:spcPts val="0"/>
                        </a:spcBef>
                        <a:spcAft>
                          <a:spcPts val="0"/>
                        </a:spcAft>
                      </a:pPr>
                      <a:r>
                        <a:rPr lang="en-US" sz="1600" dirty="0">
                          <a:ln>
                            <a:noFill/>
                          </a:ln>
                          <a:solidFill>
                            <a:srgbClr val="000000"/>
                          </a:solidFill>
                          <a:effectLst/>
                          <a:latin typeface="Helvetica Neue"/>
                          <a:ea typeface="Arial Unicode MS"/>
                          <a:cs typeface="Arial Unicode MS"/>
                        </a:rPr>
                        <a:t>1.35</a:t>
                      </a:r>
                    </a:p>
                  </a:txBody>
                  <a:tcPr marL="50800" marR="50800" marT="50800" marB="50800">
                    <a:solidFill>
                      <a:srgbClr val="F3F2DC"/>
                    </a:solidFill>
                  </a:tcPr>
                </a:tc>
                <a:extLst>
                  <a:ext uri="{0D108BD9-81ED-4DB2-BD59-A6C34878D82A}">
                    <a16:rowId xmlns:a16="http://schemas.microsoft.com/office/drawing/2014/main" val="10007"/>
                  </a:ext>
                </a:extLst>
              </a:tr>
              <a:tr h="351298">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4</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Skewed</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3.02</a:t>
                      </a:r>
                    </a:p>
                  </a:txBody>
                  <a:tcPr marL="50800" marR="50800" marT="50800" marB="50800"/>
                </a:tc>
                <a:extLst>
                  <a:ext uri="{0D108BD9-81ED-4DB2-BD59-A6C34878D82A}">
                    <a16:rowId xmlns:a16="http://schemas.microsoft.com/office/drawing/2014/main" val="10008"/>
                  </a:ext>
                </a:extLst>
              </a:tr>
              <a:tr h="351298">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4</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Deskewed </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1.38</a:t>
                      </a:r>
                    </a:p>
                  </a:txBody>
                  <a:tcPr marL="50800" marR="50800" marT="50800" marB="50800"/>
                </a:tc>
                <a:extLst>
                  <a:ext uri="{0D108BD9-81ED-4DB2-BD59-A6C34878D82A}">
                    <a16:rowId xmlns:a16="http://schemas.microsoft.com/office/drawing/2014/main" val="10009"/>
                  </a:ext>
                </a:extLst>
              </a:tr>
              <a:tr h="351298">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5</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Skewed</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4.39</a:t>
                      </a:r>
                    </a:p>
                  </a:txBody>
                  <a:tcPr marL="50800" marR="50800" marT="50800" marB="50800"/>
                </a:tc>
                <a:extLst>
                  <a:ext uri="{0D108BD9-81ED-4DB2-BD59-A6C34878D82A}">
                    <a16:rowId xmlns:a16="http://schemas.microsoft.com/office/drawing/2014/main" val="10010"/>
                  </a:ext>
                </a:extLst>
              </a:tr>
              <a:tr h="351298">
                <a:tc>
                  <a:txBody>
                    <a:bodyPr/>
                    <a:lstStyle/>
                    <a:p>
                      <a:pPr marL="0" marR="0" algn="l">
                        <a:spcBef>
                          <a:spcPts val="0"/>
                        </a:spcBef>
                        <a:spcAft>
                          <a:spcPts val="0"/>
                        </a:spcAft>
                      </a:pPr>
                      <a:r>
                        <a:rPr lang="en-US" sz="1600" dirty="0">
                          <a:ln>
                            <a:noFill/>
                          </a:ln>
                          <a:solidFill>
                            <a:srgbClr val="000000"/>
                          </a:solidFill>
                          <a:effectLst/>
                          <a:latin typeface="Helvetica Neue"/>
                          <a:ea typeface="Arial Unicode MS"/>
                          <a:cs typeface="Arial Unicode MS"/>
                        </a:rPr>
                        <a:t>5</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Deskewed </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1.56</a:t>
                      </a:r>
                    </a:p>
                  </a:txBody>
                  <a:tcPr marL="50800" marR="50800" marT="50800" marB="50800"/>
                </a:tc>
                <a:extLst>
                  <a:ext uri="{0D108BD9-81ED-4DB2-BD59-A6C34878D82A}">
                    <a16:rowId xmlns:a16="http://schemas.microsoft.com/office/drawing/2014/main" val="10011"/>
                  </a:ext>
                </a:extLst>
              </a:tr>
              <a:tr h="351298">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6</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Skewed</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6.26</a:t>
                      </a:r>
                    </a:p>
                  </a:txBody>
                  <a:tcPr marL="50800" marR="50800" marT="50800" marB="50800"/>
                </a:tc>
                <a:extLst>
                  <a:ext uri="{0D108BD9-81ED-4DB2-BD59-A6C34878D82A}">
                    <a16:rowId xmlns:a16="http://schemas.microsoft.com/office/drawing/2014/main" val="10012"/>
                  </a:ext>
                </a:extLst>
              </a:tr>
              <a:tr h="351298">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6</a:t>
                      </a:r>
                    </a:p>
                  </a:txBody>
                  <a:tcPr marL="50800" marR="50800" marT="50800" marB="50800"/>
                </a:tc>
                <a:tc>
                  <a:txBody>
                    <a:bodyPr/>
                    <a:lstStyle/>
                    <a:p>
                      <a:pPr marL="0" marR="0" algn="l">
                        <a:spcBef>
                          <a:spcPts val="0"/>
                        </a:spcBef>
                        <a:spcAft>
                          <a:spcPts val="0"/>
                        </a:spcAft>
                      </a:pPr>
                      <a:r>
                        <a:rPr lang="en-US" sz="1600" dirty="0" err="1">
                          <a:ln>
                            <a:noFill/>
                          </a:ln>
                          <a:solidFill>
                            <a:srgbClr val="000000"/>
                          </a:solidFill>
                          <a:effectLst/>
                          <a:latin typeface="Helvetica Neue"/>
                          <a:ea typeface="Arial Unicode MS"/>
                          <a:cs typeface="Arial Unicode MS"/>
                        </a:rPr>
                        <a:t>Deskewed</a:t>
                      </a:r>
                      <a:r>
                        <a:rPr lang="en-US" sz="1600" dirty="0">
                          <a:ln>
                            <a:noFill/>
                          </a:ln>
                          <a:solidFill>
                            <a:srgbClr val="000000"/>
                          </a:solidFill>
                          <a:effectLst/>
                          <a:latin typeface="Helvetica Neue"/>
                          <a:ea typeface="Arial Unicode MS"/>
                          <a:cs typeface="Arial Unicode MS"/>
                        </a:rPr>
                        <a:t> </a:t>
                      </a:r>
                    </a:p>
                  </a:txBody>
                  <a:tcPr marL="50800" marR="50800" marT="50800" marB="50800"/>
                </a:tc>
                <a:tc>
                  <a:txBody>
                    <a:bodyPr/>
                    <a:lstStyle/>
                    <a:p>
                      <a:pPr marL="0" marR="0" algn="l">
                        <a:spcBef>
                          <a:spcPts val="0"/>
                        </a:spcBef>
                        <a:spcAft>
                          <a:spcPts val="0"/>
                        </a:spcAft>
                      </a:pPr>
                      <a:r>
                        <a:rPr lang="en-US" sz="1600" dirty="0">
                          <a:ln>
                            <a:noFill/>
                          </a:ln>
                          <a:solidFill>
                            <a:srgbClr val="000000"/>
                          </a:solidFill>
                          <a:effectLst/>
                          <a:latin typeface="Helvetica Neue"/>
                          <a:ea typeface="Arial Unicode MS"/>
                          <a:cs typeface="Arial Unicode MS"/>
                        </a:rPr>
                        <a:t>1.83</a:t>
                      </a:r>
                    </a:p>
                  </a:txBody>
                  <a:tcPr marL="50800" marR="50800" marT="50800" marB="50800"/>
                </a:tc>
                <a:extLst>
                  <a:ext uri="{0D108BD9-81ED-4DB2-BD59-A6C34878D82A}">
                    <a16:rowId xmlns:a16="http://schemas.microsoft.com/office/drawing/2014/main" val="10013"/>
                  </a:ext>
                </a:extLst>
              </a:tr>
            </a:tbl>
          </a:graphicData>
        </a:graphic>
      </p:graphicFrame>
      <p:graphicFrame>
        <p:nvGraphicFramePr>
          <p:cNvPr id="5" name="Content Placeholder 8"/>
          <p:cNvGraphicFramePr>
            <a:graphicFrameLocks/>
          </p:cNvGraphicFramePr>
          <p:nvPr>
            <p:extLst>
              <p:ext uri="{D42A27DB-BD31-4B8C-83A1-F6EECF244321}">
                <p14:modId xmlns:p14="http://schemas.microsoft.com/office/powerpoint/2010/main" val="3984034032"/>
              </p:ext>
            </p:extLst>
          </p:nvPr>
        </p:nvGraphicFramePr>
        <p:xfrm>
          <a:off x="4686300" y="1416961"/>
          <a:ext cx="4000500" cy="5444213"/>
        </p:xfrm>
        <a:graphic>
          <a:graphicData uri="http://schemas.openxmlformats.org/drawingml/2006/table">
            <a:tbl>
              <a:tblPr firstRow="1" bandRow="1">
                <a:tableStyleId>{5C22544A-7EE6-4342-B048-85BDC9FD1C3A}</a:tableStyleId>
              </a:tblPr>
              <a:tblGrid>
                <a:gridCol w="13335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tblGrid>
              <a:tr h="566307">
                <a:tc gridSpan="3">
                  <a:txBody>
                    <a:bodyPr/>
                    <a:lstStyle/>
                    <a:p>
                      <a:pPr marL="0" marR="0" algn="ctr">
                        <a:spcBef>
                          <a:spcPts val="0"/>
                        </a:spcBef>
                        <a:spcAft>
                          <a:spcPts val="0"/>
                        </a:spcAft>
                      </a:pPr>
                      <a:r>
                        <a:rPr lang="en-US" sz="1600" dirty="0">
                          <a:ln>
                            <a:noFill/>
                          </a:ln>
                          <a:solidFill>
                            <a:srgbClr val="000000"/>
                          </a:solidFill>
                          <a:effectLst/>
                          <a:latin typeface="Helvetica Neue"/>
                          <a:ea typeface="Arial Unicode MS"/>
                          <a:cs typeface="Arial Unicode MS"/>
                        </a:rPr>
                        <a:t>Optimizing over Degree, Skewed vs. </a:t>
                      </a:r>
                      <a:r>
                        <a:rPr lang="en-US" sz="1600" dirty="0" err="1">
                          <a:ln>
                            <a:noFill/>
                          </a:ln>
                          <a:solidFill>
                            <a:srgbClr val="000000"/>
                          </a:solidFill>
                          <a:effectLst/>
                          <a:latin typeface="Helvetica Neue"/>
                          <a:ea typeface="Arial Unicode MS"/>
                          <a:cs typeface="Arial Unicode MS"/>
                        </a:rPr>
                        <a:t>Deskewed</a:t>
                      </a:r>
                      <a:endParaRPr lang="en-US" sz="1600" dirty="0">
                        <a:ln>
                          <a:noFill/>
                        </a:ln>
                        <a:solidFill>
                          <a:srgbClr val="000000"/>
                        </a:solidFill>
                        <a:effectLst/>
                        <a:latin typeface="Helvetica Neue"/>
                        <a:ea typeface="Arial Unicode MS"/>
                        <a:cs typeface="Arial Unicode MS"/>
                      </a:endParaRPr>
                    </a:p>
                  </a:txBody>
                  <a:tcPr marL="50800" marR="50800" marT="50800" marB="5080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66307">
                <a:tc>
                  <a:txBody>
                    <a:bodyPr/>
                    <a:lstStyle/>
                    <a:p>
                      <a:pPr marL="0" marR="0" algn="l">
                        <a:spcBef>
                          <a:spcPts val="0"/>
                        </a:spcBef>
                        <a:spcAft>
                          <a:spcPts val="0"/>
                        </a:spcAft>
                      </a:pPr>
                      <a:r>
                        <a:rPr lang="en-US" sz="1600" dirty="0">
                          <a:ln>
                            <a:noFill/>
                          </a:ln>
                          <a:solidFill>
                            <a:srgbClr val="000000"/>
                          </a:solidFill>
                          <a:effectLst/>
                          <a:latin typeface="Helvetica Neue"/>
                          <a:ea typeface="Arial Unicode MS"/>
                          <a:cs typeface="Arial Unicode MS"/>
                        </a:rPr>
                        <a:t>Degree</a:t>
                      </a:r>
                    </a:p>
                  </a:txBody>
                  <a:tcPr marL="50800" marR="50800" marT="50800" marB="50800">
                    <a:solidFill>
                      <a:srgbClr val="AD8F67"/>
                    </a:solidFill>
                  </a:tcPr>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Skewed/Deskewed</a:t>
                      </a:r>
                    </a:p>
                  </a:txBody>
                  <a:tcPr marL="50800" marR="50800" marT="50800" marB="50800">
                    <a:solidFill>
                      <a:srgbClr val="AD8F67"/>
                    </a:solidFill>
                  </a:tcPr>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Error %</a:t>
                      </a:r>
                    </a:p>
                  </a:txBody>
                  <a:tcPr marL="50800" marR="50800" marT="50800" marB="50800">
                    <a:solidFill>
                      <a:srgbClr val="AD8F67"/>
                    </a:solidFill>
                  </a:tcPr>
                </a:tc>
                <a:extLst>
                  <a:ext uri="{0D108BD9-81ED-4DB2-BD59-A6C34878D82A}">
                    <a16:rowId xmlns:a16="http://schemas.microsoft.com/office/drawing/2014/main" val="10001"/>
                  </a:ext>
                </a:extLst>
              </a:tr>
              <a:tr h="356383">
                <a:tc>
                  <a:txBody>
                    <a:bodyPr/>
                    <a:lstStyle/>
                    <a:p>
                      <a:pPr marL="0" marR="0" algn="l">
                        <a:spcBef>
                          <a:spcPts val="0"/>
                        </a:spcBef>
                        <a:spcAft>
                          <a:spcPts val="0"/>
                        </a:spcAft>
                      </a:pPr>
                      <a:r>
                        <a:rPr lang="en-US" sz="1600" dirty="0">
                          <a:ln>
                            <a:noFill/>
                          </a:ln>
                          <a:solidFill>
                            <a:srgbClr val="000000"/>
                          </a:solidFill>
                          <a:effectLst/>
                          <a:latin typeface="Helvetica Neue"/>
                          <a:ea typeface="Arial Unicode MS"/>
                          <a:cs typeface="Arial Unicode MS"/>
                        </a:rPr>
                        <a:t>7</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Skewed</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8.68</a:t>
                      </a:r>
                    </a:p>
                  </a:txBody>
                  <a:tcPr marL="50800" marR="50800" marT="50800" marB="50800"/>
                </a:tc>
                <a:extLst>
                  <a:ext uri="{0D108BD9-81ED-4DB2-BD59-A6C34878D82A}">
                    <a16:rowId xmlns:a16="http://schemas.microsoft.com/office/drawing/2014/main" val="10002"/>
                  </a:ext>
                </a:extLst>
              </a:tr>
              <a:tr h="356383">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7</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Deskewed </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2.10</a:t>
                      </a:r>
                    </a:p>
                  </a:txBody>
                  <a:tcPr marL="50800" marR="50800" marT="50800" marB="50800"/>
                </a:tc>
                <a:extLst>
                  <a:ext uri="{0D108BD9-81ED-4DB2-BD59-A6C34878D82A}">
                    <a16:rowId xmlns:a16="http://schemas.microsoft.com/office/drawing/2014/main" val="10003"/>
                  </a:ext>
                </a:extLst>
              </a:tr>
              <a:tr h="356383">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8</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Skewed</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11.35</a:t>
                      </a:r>
                    </a:p>
                  </a:txBody>
                  <a:tcPr marL="50800" marR="50800" marT="50800" marB="50800"/>
                </a:tc>
                <a:extLst>
                  <a:ext uri="{0D108BD9-81ED-4DB2-BD59-A6C34878D82A}">
                    <a16:rowId xmlns:a16="http://schemas.microsoft.com/office/drawing/2014/main" val="10004"/>
                  </a:ext>
                </a:extLst>
              </a:tr>
              <a:tr h="356383">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8</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Deskewed </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2.54</a:t>
                      </a:r>
                    </a:p>
                  </a:txBody>
                  <a:tcPr marL="50800" marR="50800" marT="50800" marB="50800"/>
                </a:tc>
                <a:extLst>
                  <a:ext uri="{0D108BD9-81ED-4DB2-BD59-A6C34878D82A}">
                    <a16:rowId xmlns:a16="http://schemas.microsoft.com/office/drawing/2014/main" val="10005"/>
                  </a:ext>
                </a:extLst>
              </a:tr>
              <a:tr h="356383">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9</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Skewed</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14.19</a:t>
                      </a:r>
                    </a:p>
                  </a:txBody>
                  <a:tcPr marL="50800" marR="50800" marT="50800" marB="50800"/>
                </a:tc>
                <a:extLst>
                  <a:ext uri="{0D108BD9-81ED-4DB2-BD59-A6C34878D82A}">
                    <a16:rowId xmlns:a16="http://schemas.microsoft.com/office/drawing/2014/main" val="10006"/>
                  </a:ext>
                </a:extLst>
              </a:tr>
              <a:tr h="356383">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9</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Deskewed </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3.12</a:t>
                      </a:r>
                    </a:p>
                  </a:txBody>
                  <a:tcPr marL="50800" marR="50800" marT="50800" marB="50800"/>
                </a:tc>
                <a:extLst>
                  <a:ext uri="{0D108BD9-81ED-4DB2-BD59-A6C34878D82A}">
                    <a16:rowId xmlns:a16="http://schemas.microsoft.com/office/drawing/2014/main" val="10007"/>
                  </a:ext>
                </a:extLst>
              </a:tr>
              <a:tr h="356383">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10</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Skewed</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17.27</a:t>
                      </a:r>
                    </a:p>
                  </a:txBody>
                  <a:tcPr marL="50800" marR="50800" marT="50800" marB="50800"/>
                </a:tc>
                <a:extLst>
                  <a:ext uri="{0D108BD9-81ED-4DB2-BD59-A6C34878D82A}">
                    <a16:rowId xmlns:a16="http://schemas.microsoft.com/office/drawing/2014/main" val="10008"/>
                  </a:ext>
                </a:extLst>
              </a:tr>
              <a:tr h="356383">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10</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Deskewed </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3.83</a:t>
                      </a:r>
                    </a:p>
                  </a:txBody>
                  <a:tcPr marL="50800" marR="50800" marT="50800" marB="50800"/>
                </a:tc>
                <a:extLst>
                  <a:ext uri="{0D108BD9-81ED-4DB2-BD59-A6C34878D82A}">
                    <a16:rowId xmlns:a16="http://schemas.microsoft.com/office/drawing/2014/main" val="10009"/>
                  </a:ext>
                </a:extLst>
              </a:tr>
              <a:tr h="356383">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11</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Skewed</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20.14</a:t>
                      </a:r>
                    </a:p>
                  </a:txBody>
                  <a:tcPr marL="50800" marR="50800" marT="50800" marB="50800"/>
                </a:tc>
                <a:extLst>
                  <a:ext uri="{0D108BD9-81ED-4DB2-BD59-A6C34878D82A}">
                    <a16:rowId xmlns:a16="http://schemas.microsoft.com/office/drawing/2014/main" val="10010"/>
                  </a:ext>
                </a:extLst>
              </a:tr>
              <a:tr h="356383">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11</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Deskewed </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4.51</a:t>
                      </a:r>
                    </a:p>
                  </a:txBody>
                  <a:tcPr marL="50800" marR="50800" marT="50800" marB="50800"/>
                </a:tc>
                <a:extLst>
                  <a:ext uri="{0D108BD9-81ED-4DB2-BD59-A6C34878D82A}">
                    <a16:rowId xmlns:a16="http://schemas.microsoft.com/office/drawing/2014/main" val="10011"/>
                  </a:ext>
                </a:extLst>
              </a:tr>
              <a:tr h="356383">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12</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Skewed</a:t>
                      </a:r>
                    </a:p>
                  </a:txBody>
                  <a:tcPr marL="50800" marR="50800" marT="50800" marB="50800"/>
                </a:tc>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22.89</a:t>
                      </a:r>
                    </a:p>
                  </a:txBody>
                  <a:tcPr marL="50800" marR="50800" marT="50800" marB="50800"/>
                </a:tc>
                <a:extLst>
                  <a:ext uri="{0D108BD9-81ED-4DB2-BD59-A6C34878D82A}">
                    <a16:rowId xmlns:a16="http://schemas.microsoft.com/office/drawing/2014/main" val="10012"/>
                  </a:ext>
                </a:extLst>
              </a:tr>
              <a:tr h="331973">
                <a:tc>
                  <a:txBody>
                    <a:bodyPr/>
                    <a:lstStyle/>
                    <a:p>
                      <a:pPr marL="0" marR="0" algn="l">
                        <a:spcBef>
                          <a:spcPts val="0"/>
                        </a:spcBef>
                        <a:spcAft>
                          <a:spcPts val="0"/>
                        </a:spcAft>
                      </a:pPr>
                      <a:r>
                        <a:rPr lang="en-US" sz="1600">
                          <a:ln>
                            <a:noFill/>
                          </a:ln>
                          <a:solidFill>
                            <a:srgbClr val="000000"/>
                          </a:solidFill>
                          <a:effectLst/>
                          <a:latin typeface="Helvetica Neue"/>
                          <a:ea typeface="Arial Unicode MS"/>
                          <a:cs typeface="Arial Unicode MS"/>
                        </a:rPr>
                        <a:t>12</a:t>
                      </a:r>
                    </a:p>
                  </a:txBody>
                  <a:tcPr marL="50800" marR="50800" marT="50800" marB="50800"/>
                </a:tc>
                <a:tc>
                  <a:txBody>
                    <a:bodyPr/>
                    <a:lstStyle/>
                    <a:p>
                      <a:pPr marL="0" marR="0" algn="l">
                        <a:spcBef>
                          <a:spcPts val="0"/>
                        </a:spcBef>
                        <a:spcAft>
                          <a:spcPts val="0"/>
                        </a:spcAft>
                      </a:pPr>
                      <a:r>
                        <a:rPr lang="en-US" sz="1600" dirty="0" err="1">
                          <a:ln>
                            <a:noFill/>
                          </a:ln>
                          <a:solidFill>
                            <a:srgbClr val="000000"/>
                          </a:solidFill>
                          <a:effectLst/>
                          <a:latin typeface="Helvetica Neue"/>
                          <a:ea typeface="Arial Unicode MS"/>
                          <a:cs typeface="Arial Unicode MS"/>
                        </a:rPr>
                        <a:t>Deskewed</a:t>
                      </a:r>
                      <a:r>
                        <a:rPr lang="en-US" sz="1600" dirty="0">
                          <a:ln>
                            <a:noFill/>
                          </a:ln>
                          <a:solidFill>
                            <a:srgbClr val="000000"/>
                          </a:solidFill>
                          <a:effectLst/>
                          <a:latin typeface="Helvetica Neue"/>
                          <a:ea typeface="Arial Unicode MS"/>
                          <a:cs typeface="Arial Unicode MS"/>
                        </a:rPr>
                        <a:t> </a:t>
                      </a:r>
                    </a:p>
                  </a:txBody>
                  <a:tcPr marL="50800" marR="50800" marT="50800" marB="50800"/>
                </a:tc>
                <a:tc>
                  <a:txBody>
                    <a:bodyPr/>
                    <a:lstStyle/>
                    <a:p>
                      <a:pPr marL="0" marR="0" algn="l">
                        <a:spcBef>
                          <a:spcPts val="0"/>
                        </a:spcBef>
                        <a:spcAft>
                          <a:spcPts val="0"/>
                        </a:spcAft>
                      </a:pPr>
                      <a:r>
                        <a:rPr lang="en-US" sz="1600" dirty="0">
                          <a:ln>
                            <a:noFill/>
                          </a:ln>
                          <a:solidFill>
                            <a:srgbClr val="000000"/>
                          </a:solidFill>
                          <a:effectLst/>
                          <a:latin typeface="Helvetica Neue"/>
                          <a:ea typeface="Arial Unicode MS"/>
                          <a:cs typeface="Arial Unicode MS"/>
                        </a:rPr>
                        <a:t>5.20</a:t>
                      </a:r>
                    </a:p>
                  </a:txBody>
                  <a:tcPr marL="50800" marR="50800" marT="50800" marB="50800"/>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899489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Optimizing over Polynomial Degree</a:t>
            </a:r>
          </a:p>
        </p:txBody>
      </p:sp>
      <p:pic>
        <p:nvPicPr>
          <p:cNvPr id="6" name="officeArt object"/>
          <p:cNvPicPr/>
          <p:nvPr/>
        </p:nvPicPr>
        <p:blipFill>
          <a:blip r:embed="rId2"/>
          <a:stretch>
            <a:fillRect/>
          </a:stretch>
        </p:blipFill>
        <p:spPr>
          <a:xfrm>
            <a:off x="646746" y="1524000"/>
            <a:ext cx="7100253" cy="4733142"/>
          </a:xfrm>
          <a:prstGeom prst="rect">
            <a:avLst/>
          </a:prstGeom>
          <a:ln w="12700" cap="flat">
            <a:noFill/>
            <a:miter lim="400000"/>
          </a:ln>
          <a:effectLst/>
        </p:spPr>
      </p:pic>
    </p:spTree>
    <p:extLst>
      <p:ext uri="{BB962C8B-B14F-4D97-AF65-F5344CB8AC3E}">
        <p14:creationId xmlns:p14="http://schemas.microsoft.com/office/powerpoint/2010/main" val="3706857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Pixel Jittering</a:t>
            </a:r>
          </a:p>
        </p:txBody>
      </p:sp>
      <p:sp>
        <p:nvSpPr>
          <p:cNvPr id="3" name="Content Placeholder 2"/>
          <p:cNvSpPr>
            <a:spLocks noGrp="1"/>
          </p:cNvSpPr>
          <p:nvPr>
            <p:ph idx="1"/>
          </p:nvPr>
        </p:nvSpPr>
        <p:spPr/>
        <p:txBody>
          <a:bodyPr/>
          <a:lstStyle/>
          <a:p>
            <a:r>
              <a:rPr lang="en-US" dirty="0"/>
              <a:t>Preprocessing </a:t>
            </a:r>
          </a:p>
          <a:p>
            <a:r>
              <a:rPr lang="en-US" dirty="0"/>
              <a:t>Size of training set goes from 60,000 to 300,000</a:t>
            </a:r>
          </a:p>
        </p:txBody>
      </p:sp>
      <p:pic>
        <p:nvPicPr>
          <p:cNvPr id="4" name="officeArt object"/>
          <p:cNvPicPr/>
          <p:nvPr/>
        </p:nvPicPr>
        <p:blipFill>
          <a:blip r:embed="rId2"/>
          <a:stretch>
            <a:fillRect/>
          </a:stretch>
        </p:blipFill>
        <p:spPr>
          <a:xfrm>
            <a:off x="457200" y="3454083"/>
            <a:ext cx="8229600" cy="1915844"/>
          </a:xfrm>
          <a:prstGeom prst="rect">
            <a:avLst/>
          </a:prstGeom>
          <a:ln w="12700" cap="flat">
            <a:noFill/>
            <a:miter lim="400000"/>
          </a:ln>
          <a:effectLst/>
        </p:spPr>
      </p:pic>
      <p:sp>
        <p:nvSpPr>
          <p:cNvPr id="5" name="TextBox 4"/>
          <p:cNvSpPr txBox="1"/>
          <p:nvPr/>
        </p:nvSpPr>
        <p:spPr>
          <a:xfrm>
            <a:off x="2016125" y="5440918"/>
            <a:ext cx="5857875" cy="369332"/>
          </a:xfrm>
          <a:prstGeom prst="rect">
            <a:avLst/>
          </a:prstGeom>
          <a:noFill/>
        </p:spPr>
        <p:txBody>
          <a:bodyPr wrap="square" rtlCol="0">
            <a:spAutoFit/>
          </a:bodyPr>
          <a:lstStyle/>
          <a:p>
            <a:r>
              <a:rPr lang="en-US" dirty="0"/>
              <a:t>2-pixel jittering on the first element of the dataset</a:t>
            </a:r>
          </a:p>
        </p:txBody>
      </p:sp>
    </p:spTree>
    <p:extLst>
      <p:ext uri="{BB962C8B-B14F-4D97-AF65-F5344CB8AC3E}">
        <p14:creationId xmlns:p14="http://schemas.microsoft.com/office/powerpoint/2010/main" val="2932590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Optimizing over Polynomial Degree</a:t>
            </a:r>
          </a:p>
        </p:txBody>
      </p:sp>
      <p:graphicFrame>
        <p:nvGraphicFramePr>
          <p:cNvPr id="4" name="Content Placeholder 8"/>
          <p:cNvGraphicFramePr>
            <a:graphicFrameLocks/>
          </p:cNvGraphicFramePr>
          <p:nvPr>
            <p:extLst>
              <p:ext uri="{D42A27DB-BD31-4B8C-83A1-F6EECF244321}">
                <p14:modId xmlns:p14="http://schemas.microsoft.com/office/powerpoint/2010/main" val="293179147"/>
              </p:ext>
            </p:extLst>
          </p:nvPr>
        </p:nvGraphicFramePr>
        <p:xfrm>
          <a:off x="1111251" y="1460502"/>
          <a:ext cx="6937374" cy="5254623"/>
        </p:xfrm>
        <a:graphic>
          <a:graphicData uri="http://schemas.openxmlformats.org/drawingml/2006/table">
            <a:tbl>
              <a:tblPr firstRow="1" bandRow="1">
                <a:tableStyleId>{5C22544A-7EE6-4342-B048-85BDC9FD1C3A}</a:tableStyleId>
              </a:tblPr>
              <a:tblGrid>
                <a:gridCol w="3468687">
                  <a:extLst>
                    <a:ext uri="{9D8B030D-6E8A-4147-A177-3AD203B41FA5}">
                      <a16:colId xmlns:a16="http://schemas.microsoft.com/office/drawing/2014/main" val="20000"/>
                    </a:ext>
                  </a:extLst>
                </a:gridCol>
                <a:gridCol w="3468687">
                  <a:extLst>
                    <a:ext uri="{9D8B030D-6E8A-4147-A177-3AD203B41FA5}">
                      <a16:colId xmlns:a16="http://schemas.microsoft.com/office/drawing/2014/main" val="20001"/>
                    </a:ext>
                  </a:extLst>
                </a:gridCol>
              </a:tblGrid>
              <a:tr h="727959">
                <a:tc gridSpan="2">
                  <a:txBody>
                    <a:bodyPr/>
                    <a:lstStyle/>
                    <a:p>
                      <a:pPr marL="0" marR="0" algn="ctr">
                        <a:spcBef>
                          <a:spcPts val="0"/>
                        </a:spcBef>
                        <a:spcAft>
                          <a:spcPts val="0"/>
                        </a:spcAft>
                      </a:pPr>
                      <a:r>
                        <a:rPr lang="en-US" sz="2000" dirty="0">
                          <a:ln>
                            <a:noFill/>
                          </a:ln>
                          <a:solidFill>
                            <a:srgbClr val="000000"/>
                          </a:solidFill>
                          <a:effectLst/>
                          <a:latin typeface="Helvetica Neue"/>
                          <a:ea typeface="Arial Unicode MS"/>
                          <a:cs typeface="Arial Unicode MS"/>
                        </a:rPr>
                        <a:t>Optimizing over Degree,</a:t>
                      </a:r>
                    </a:p>
                    <a:p>
                      <a:pPr marL="0" marR="0" algn="ctr">
                        <a:spcBef>
                          <a:spcPts val="0"/>
                        </a:spcBef>
                        <a:spcAft>
                          <a:spcPts val="0"/>
                        </a:spcAft>
                      </a:pPr>
                      <a:r>
                        <a:rPr lang="en-US" sz="2000" dirty="0" err="1">
                          <a:ln>
                            <a:noFill/>
                          </a:ln>
                          <a:solidFill>
                            <a:srgbClr val="000000"/>
                          </a:solidFill>
                          <a:effectLst/>
                          <a:latin typeface="Helvetica Neue"/>
                          <a:ea typeface="Arial Unicode MS"/>
                          <a:cs typeface="Arial Unicode MS"/>
                        </a:rPr>
                        <a:t>Deskewed</a:t>
                      </a:r>
                      <a:r>
                        <a:rPr lang="en-US" sz="2000" dirty="0">
                          <a:ln>
                            <a:noFill/>
                          </a:ln>
                          <a:solidFill>
                            <a:srgbClr val="000000"/>
                          </a:solidFill>
                          <a:effectLst/>
                          <a:latin typeface="Helvetica Neue"/>
                          <a:ea typeface="Arial Unicode MS"/>
                          <a:cs typeface="Arial Unicode MS"/>
                        </a:rPr>
                        <a:t> with 1-Pixel Jitter, C = 2</a:t>
                      </a:r>
                    </a:p>
                  </a:txBody>
                  <a:tcPr marL="50800" marR="50800" marT="50800" marB="50800"/>
                </a:tc>
                <a:tc hMerge="1">
                  <a:txBody>
                    <a:bodyPr/>
                    <a:lstStyle/>
                    <a:p>
                      <a:endParaRPr lang="en-US"/>
                    </a:p>
                  </a:txBody>
                  <a:tcPr/>
                </a:tc>
                <a:extLst>
                  <a:ext uri="{0D108BD9-81ED-4DB2-BD59-A6C34878D82A}">
                    <a16:rowId xmlns:a16="http://schemas.microsoft.com/office/drawing/2014/main" val="10000"/>
                  </a:ext>
                </a:extLst>
              </a:tr>
              <a:tr h="442994">
                <a:tc>
                  <a:txBody>
                    <a:bodyPr/>
                    <a:lstStyle/>
                    <a:p>
                      <a:pPr marL="0" marR="0" algn="l">
                        <a:spcBef>
                          <a:spcPts val="0"/>
                        </a:spcBef>
                        <a:spcAft>
                          <a:spcPts val="0"/>
                        </a:spcAft>
                      </a:pPr>
                      <a:r>
                        <a:rPr lang="en-US" sz="2000">
                          <a:ln>
                            <a:noFill/>
                          </a:ln>
                          <a:solidFill>
                            <a:srgbClr val="000000"/>
                          </a:solidFill>
                          <a:effectLst/>
                          <a:latin typeface="Helvetica Neue"/>
                          <a:ea typeface="Arial Unicode MS"/>
                          <a:cs typeface="Arial Unicode MS"/>
                        </a:rPr>
                        <a:t>Degree</a:t>
                      </a:r>
                    </a:p>
                  </a:txBody>
                  <a:tcPr marL="50800" marR="50800" marT="50800" marB="50800">
                    <a:solidFill>
                      <a:srgbClr val="AD8F67"/>
                    </a:solidFill>
                  </a:tcPr>
                </a:tc>
                <a:tc>
                  <a:txBody>
                    <a:bodyPr/>
                    <a:lstStyle/>
                    <a:p>
                      <a:pPr marL="0" marR="0" algn="l">
                        <a:spcBef>
                          <a:spcPts val="0"/>
                        </a:spcBef>
                        <a:spcAft>
                          <a:spcPts val="0"/>
                        </a:spcAft>
                      </a:pPr>
                      <a:r>
                        <a:rPr lang="en-US" sz="2000">
                          <a:ln>
                            <a:noFill/>
                          </a:ln>
                          <a:solidFill>
                            <a:srgbClr val="000000"/>
                          </a:solidFill>
                          <a:effectLst/>
                          <a:latin typeface="Helvetica Neue"/>
                          <a:ea typeface="Arial Unicode MS"/>
                          <a:cs typeface="Arial Unicode MS"/>
                        </a:rPr>
                        <a:t>Error %</a:t>
                      </a:r>
                    </a:p>
                  </a:txBody>
                  <a:tcPr marL="50800" marR="50800" marT="50800" marB="50800">
                    <a:solidFill>
                      <a:srgbClr val="AD8F67"/>
                    </a:solidFill>
                  </a:tcPr>
                </a:tc>
                <a:extLst>
                  <a:ext uri="{0D108BD9-81ED-4DB2-BD59-A6C34878D82A}">
                    <a16:rowId xmlns:a16="http://schemas.microsoft.com/office/drawing/2014/main" val="10001"/>
                  </a:ext>
                </a:extLst>
              </a:tr>
              <a:tr h="408367">
                <a:tc>
                  <a:txBody>
                    <a:bodyPr/>
                    <a:lstStyle/>
                    <a:p>
                      <a:pPr marL="0" marR="0" algn="l">
                        <a:spcBef>
                          <a:spcPts val="0"/>
                        </a:spcBef>
                        <a:spcAft>
                          <a:spcPts val="0"/>
                        </a:spcAft>
                      </a:pPr>
                      <a:r>
                        <a:rPr lang="en-US" sz="2000" dirty="0">
                          <a:ln>
                            <a:noFill/>
                          </a:ln>
                          <a:solidFill>
                            <a:srgbClr val="000000"/>
                          </a:solidFill>
                          <a:effectLst/>
                          <a:latin typeface="Helvetica Neue"/>
                          <a:ea typeface="Arial Unicode MS"/>
                          <a:cs typeface="Arial Unicode MS"/>
                        </a:rPr>
                        <a:t>1</a:t>
                      </a:r>
                    </a:p>
                  </a:txBody>
                  <a:tcPr marL="50800" marR="50800" marT="50800" marB="50800"/>
                </a:tc>
                <a:tc>
                  <a:txBody>
                    <a:bodyPr/>
                    <a:lstStyle/>
                    <a:p>
                      <a:pPr marL="0" marR="0" algn="l">
                        <a:spcBef>
                          <a:spcPts val="0"/>
                        </a:spcBef>
                        <a:spcAft>
                          <a:spcPts val="0"/>
                        </a:spcAft>
                      </a:pPr>
                      <a:r>
                        <a:rPr lang="en-US" sz="2000">
                          <a:ln>
                            <a:noFill/>
                          </a:ln>
                          <a:solidFill>
                            <a:srgbClr val="000000"/>
                          </a:solidFill>
                          <a:effectLst/>
                          <a:latin typeface="Helvetica Neue"/>
                          <a:ea typeface="Arial Unicode MS"/>
                          <a:cs typeface="Arial Unicode MS"/>
                        </a:rPr>
                        <a:t>3.22</a:t>
                      </a:r>
                    </a:p>
                  </a:txBody>
                  <a:tcPr marL="50800" marR="50800" marT="50800" marB="50800"/>
                </a:tc>
                <a:extLst>
                  <a:ext uri="{0D108BD9-81ED-4DB2-BD59-A6C34878D82A}">
                    <a16:rowId xmlns:a16="http://schemas.microsoft.com/office/drawing/2014/main" val="10002"/>
                  </a:ext>
                </a:extLst>
              </a:tr>
              <a:tr h="408367">
                <a:tc>
                  <a:txBody>
                    <a:bodyPr/>
                    <a:lstStyle/>
                    <a:p>
                      <a:pPr marL="0" marR="0" algn="l">
                        <a:spcBef>
                          <a:spcPts val="0"/>
                        </a:spcBef>
                        <a:spcAft>
                          <a:spcPts val="0"/>
                        </a:spcAft>
                      </a:pPr>
                      <a:r>
                        <a:rPr lang="en-US" sz="2000">
                          <a:ln>
                            <a:noFill/>
                          </a:ln>
                          <a:solidFill>
                            <a:srgbClr val="000000"/>
                          </a:solidFill>
                          <a:effectLst/>
                          <a:latin typeface="Helvetica Neue"/>
                          <a:ea typeface="Arial Unicode MS"/>
                          <a:cs typeface="Arial Unicode MS"/>
                        </a:rPr>
                        <a:t>2</a:t>
                      </a:r>
                    </a:p>
                  </a:txBody>
                  <a:tcPr marL="50800" marR="50800" marT="50800" marB="50800"/>
                </a:tc>
                <a:tc>
                  <a:txBody>
                    <a:bodyPr/>
                    <a:lstStyle/>
                    <a:p>
                      <a:pPr marL="0" marR="0" algn="l">
                        <a:spcBef>
                          <a:spcPts val="0"/>
                        </a:spcBef>
                        <a:spcAft>
                          <a:spcPts val="0"/>
                        </a:spcAft>
                      </a:pPr>
                      <a:r>
                        <a:rPr lang="en-US" sz="2000">
                          <a:ln>
                            <a:noFill/>
                          </a:ln>
                          <a:solidFill>
                            <a:srgbClr val="000000"/>
                          </a:solidFill>
                          <a:effectLst/>
                          <a:latin typeface="Helvetica Neue"/>
                          <a:ea typeface="Arial Unicode MS"/>
                          <a:cs typeface="Arial Unicode MS"/>
                        </a:rPr>
                        <a:t>0.90</a:t>
                      </a:r>
                    </a:p>
                  </a:txBody>
                  <a:tcPr marL="50800" marR="50800" marT="50800" marB="50800"/>
                </a:tc>
                <a:extLst>
                  <a:ext uri="{0D108BD9-81ED-4DB2-BD59-A6C34878D82A}">
                    <a16:rowId xmlns:a16="http://schemas.microsoft.com/office/drawing/2014/main" val="10003"/>
                  </a:ext>
                </a:extLst>
              </a:tr>
              <a:tr h="408367">
                <a:tc>
                  <a:txBody>
                    <a:bodyPr/>
                    <a:lstStyle/>
                    <a:p>
                      <a:pPr marL="0" marR="0" algn="l">
                        <a:spcBef>
                          <a:spcPts val="0"/>
                        </a:spcBef>
                        <a:spcAft>
                          <a:spcPts val="0"/>
                        </a:spcAft>
                      </a:pPr>
                      <a:r>
                        <a:rPr lang="en-US" sz="2000">
                          <a:ln>
                            <a:noFill/>
                          </a:ln>
                          <a:solidFill>
                            <a:srgbClr val="000000"/>
                          </a:solidFill>
                          <a:effectLst/>
                          <a:latin typeface="Helvetica Neue"/>
                          <a:ea typeface="Arial Unicode MS"/>
                          <a:cs typeface="Arial Unicode MS"/>
                        </a:rPr>
                        <a:t>3</a:t>
                      </a:r>
                    </a:p>
                  </a:txBody>
                  <a:tcPr marL="50800" marR="50800" marT="50800" marB="50800">
                    <a:solidFill>
                      <a:srgbClr val="F3F2DC"/>
                    </a:solidFill>
                  </a:tcPr>
                </a:tc>
                <a:tc>
                  <a:txBody>
                    <a:bodyPr/>
                    <a:lstStyle/>
                    <a:p>
                      <a:pPr marL="0" marR="0" algn="l">
                        <a:spcBef>
                          <a:spcPts val="0"/>
                        </a:spcBef>
                        <a:spcAft>
                          <a:spcPts val="0"/>
                        </a:spcAft>
                      </a:pPr>
                      <a:r>
                        <a:rPr lang="en-US" sz="2000">
                          <a:ln>
                            <a:noFill/>
                          </a:ln>
                          <a:solidFill>
                            <a:srgbClr val="000000"/>
                          </a:solidFill>
                          <a:effectLst/>
                          <a:latin typeface="Helvetica Neue"/>
                          <a:ea typeface="Arial Unicode MS"/>
                          <a:cs typeface="Arial Unicode MS"/>
                        </a:rPr>
                        <a:t>0.84</a:t>
                      </a:r>
                    </a:p>
                  </a:txBody>
                  <a:tcPr marL="50800" marR="50800" marT="50800" marB="50800">
                    <a:solidFill>
                      <a:srgbClr val="F3F2DC"/>
                    </a:solidFill>
                  </a:tcPr>
                </a:tc>
                <a:extLst>
                  <a:ext uri="{0D108BD9-81ED-4DB2-BD59-A6C34878D82A}">
                    <a16:rowId xmlns:a16="http://schemas.microsoft.com/office/drawing/2014/main" val="10004"/>
                  </a:ext>
                </a:extLst>
              </a:tr>
              <a:tr h="408367">
                <a:tc>
                  <a:txBody>
                    <a:bodyPr/>
                    <a:lstStyle/>
                    <a:p>
                      <a:pPr marL="0" marR="0" algn="l">
                        <a:spcBef>
                          <a:spcPts val="0"/>
                        </a:spcBef>
                        <a:spcAft>
                          <a:spcPts val="0"/>
                        </a:spcAft>
                      </a:pPr>
                      <a:r>
                        <a:rPr lang="en-US" sz="2000" dirty="0">
                          <a:ln>
                            <a:noFill/>
                          </a:ln>
                          <a:solidFill>
                            <a:srgbClr val="000000"/>
                          </a:solidFill>
                          <a:effectLst/>
                          <a:latin typeface="Helvetica Neue"/>
                          <a:ea typeface="Arial Unicode MS"/>
                          <a:cs typeface="Arial Unicode MS"/>
                        </a:rPr>
                        <a:t>4</a:t>
                      </a:r>
                    </a:p>
                  </a:txBody>
                  <a:tcPr marL="50800" marR="50800" marT="50800" marB="50800"/>
                </a:tc>
                <a:tc>
                  <a:txBody>
                    <a:bodyPr/>
                    <a:lstStyle/>
                    <a:p>
                      <a:pPr marL="0" marR="0" algn="l">
                        <a:spcBef>
                          <a:spcPts val="0"/>
                        </a:spcBef>
                        <a:spcAft>
                          <a:spcPts val="0"/>
                        </a:spcAft>
                      </a:pPr>
                      <a:r>
                        <a:rPr lang="en-US" sz="2000">
                          <a:ln>
                            <a:noFill/>
                          </a:ln>
                          <a:solidFill>
                            <a:srgbClr val="000000"/>
                          </a:solidFill>
                          <a:effectLst/>
                          <a:latin typeface="Helvetica Neue"/>
                          <a:ea typeface="Arial Unicode MS"/>
                          <a:cs typeface="Arial Unicode MS"/>
                        </a:rPr>
                        <a:t>0.97</a:t>
                      </a:r>
                    </a:p>
                  </a:txBody>
                  <a:tcPr marL="50800" marR="50800" marT="50800" marB="50800"/>
                </a:tc>
                <a:extLst>
                  <a:ext uri="{0D108BD9-81ED-4DB2-BD59-A6C34878D82A}">
                    <a16:rowId xmlns:a16="http://schemas.microsoft.com/office/drawing/2014/main" val="10005"/>
                  </a:ext>
                </a:extLst>
              </a:tr>
              <a:tr h="408367">
                <a:tc>
                  <a:txBody>
                    <a:bodyPr/>
                    <a:lstStyle/>
                    <a:p>
                      <a:pPr marL="0" marR="0" algn="l">
                        <a:spcBef>
                          <a:spcPts val="0"/>
                        </a:spcBef>
                        <a:spcAft>
                          <a:spcPts val="0"/>
                        </a:spcAft>
                      </a:pPr>
                      <a:r>
                        <a:rPr lang="en-US" sz="2000">
                          <a:ln>
                            <a:noFill/>
                          </a:ln>
                          <a:solidFill>
                            <a:srgbClr val="000000"/>
                          </a:solidFill>
                          <a:effectLst/>
                          <a:latin typeface="Helvetica Neue"/>
                          <a:ea typeface="Arial Unicode MS"/>
                          <a:cs typeface="Arial Unicode MS"/>
                        </a:rPr>
                        <a:t>5</a:t>
                      </a:r>
                    </a:p>
                  </a:txBody>
                  <a:tcPr marL="50800" marR="50800" marT="50800" marB="50800"/>
                </a:tc>
                <a:tc>
                  <a:txBody>
                    <a:bodyPr/>
                    <a:lstStyle/>
                    <a:p>
                      <a:pPr marL="0" marR="0" algn="l">
                        <a:spcBef>
                          <a:spcPts val="0"/>
                        </a:spcBef>
                        <a:spcAft>
                          <a:spcPts val="0"/>
                        </a:spcAft>
                      </a:pPr>
                      <a:r>
                        <a:rPr lang="en-US" sz="2000">
                          <a:ln>
                            <a:noFill/>
                          </a:ln>
                          <a:solidFill>
                            <a:srgbClr val="000000"/>
                          </a:solidFill>
                          <a:effectLst/>
                          <a:latin typeface="Helvetica Neue"/>
                          <a:ea typeface="Arial Unicode MS"/>
                          <a:cs typeface="Arial Unicode MS"/>
                        </a:rPr>
                        <a:t>1.06</a:t>
                      </a:r>
                    </a:p>
                  </a:txBody>
                  <a:tcPr marL="50800" marR="50800" marT="50800" marB="50800"/>
                </a:tc>
                <a:extLst>
                  <a:ext uri="{0D108BD9-81ED-4DB2-BD59-A6C34878D82A}">
                    <a16:rowId xmlns:a16="http://schemas.microsoft.com/office/drawing/2014/main" val="10006"/>
                  </a:ext>
                </a:extLst>
              </a:tr>
              <a:tr h="408367">
                <a:tc>
                  <a:txBody>
                    <a:bodyPr/>
                    <a:lstStyle/>
                    <a:p>
                      <a:pPr marL="0" marR="0" algn="l">
                        <a:spcBef>
                          <a:spcPts val="0"/>
                        </a:spcBef>
                        <a:spcAft>
                          <a:spcPts val="0"/>
                        </a:spcAft>
                      </a:pPr>
                      <a:r>
                        <a:rPr lang="en-US" sz="2000" dirty="0">
                          <a:ln>
                            <a:noFill/>
                          </a:ln>
                          <a:solidFill>
                            <a:srgbClr val="000000"/>
                          </a:solidFill>
                          <a:effectLst/>
                          <a:latin typeface="Helvetica Neue"/>
                          <a:ea typeface="Arial Unicode MS"/>
                          <a:cs typeface="Arial Unicode MS"/>
                        </a:rPr>
                        <a:t>6</a:t>
                      </a:r>
                    </a:p>
                  </a:txBody>
                  <a:tcPr marL="50800" marR="50800" marT="50800" marB="50800">
                    <a:solidFill>
                      <a:srgbClr val="DCE0DD"/>
                    </a:solidFill>
                  </a:tcPr>
                </a:tc>
                <a:tc>
                  <a:txBody>
                    <a:bodyPr/>
                    <a:lstStyle/>
                    <a:p>
                      <a:pPr marL="0" marR="0" algn="l">
                        <a:spcBef>
                          <a:spcPts val="0"/>
                        </a:spcBef>
                        <a:spcAft>
                          <a:spcPts val="0"/>
                        </a:spcAft>
                      </a:pPr>
                      <a:r>
                        <a:rPr lang="en-US" sz="2000" dirty="0">
                          <a:ln>
                            <a:noFill/>
                          </a:ln>
                          <a:solidFill>
                            <a:srgbClr val="000000"/>
                          </a:solidFill>
                          <a:effectLst/>
                          <a:latin typeface="Helvetica Neue"/>
                          <a:ea typeface="Arial Unicode MS"/>
                          <a:cs typeface="Arial Unicode MS"/>
                        </a:rPr>
                        <a:t>1.19</a:t>
                      </a:r>
                    </a:p>
                  </a:txBody>
                  <a:tcPr marL="50800" marR="50800" marT="50800" marB="50800">
                    <a:solidFill>
                      <a:srgbClr val="DCE0DD"/>
                    </a:solidFill>
                  </a:tcPr>
                </a:tc>
                <a:extLst>
                  <a:ext uri="{0D108BD9-81ED-4DB2-BD59-A6C34878D82A}">
                    <a16:rowId xmlns:a16="http://schemas.microsoft.com/office/drawing/2014/main" val="10007"/>
                  </a:ext>
                </a:extLst>
              </a:tr>
              <a:tr h="408367">
                <a:tc>
                  <a:txBody>
                    <a:bodyPr/>
                    <a:lstStyle/>
                    <a:p>
                      <a:pPr marL="0" marR="0" algn="l">
                        <a:spcBef>
                          <a:spcPts val="0"/>
                        </a:spcBef>
                        <a:spcAft>
                          <a:spcPts val="0"/>
                        </a:spcAft>
                      </a:pPr>
                      <a:r>
                        <a:rPr lang="en-US" sz="2000">
                          <a:ln>
                            <a:noFill/>
                          </a:ln>
                          <a:solidFill>
                            <a:srgbClr val="000000"/>
                          </a:solidFill>
                          <a:effectLst/>
                          <a:latin typeface="Helvetica Neue"/>
                          <a:ea typeface="Arial Unicode MS"/>
                          <a:cs typeface="Arial Unicode MS"/>
                        </a:rPr>
                        <a:t>7</a:t>
                      </a:r>
                    </a:p>
                  </a:txBody>
                  <a:tcPr marL="50800" marR="50800" marT="50800" marB="50800"/>
                </a:tc>
                <a:tc>
                  <a:txBody>
                    <a:bodyPr/>
                    <a:lstStyle/>
                    <a:p>
                      <a:pPr marL="0" marR="0" algn="l">
                        <a:spcBef>
                          <a:spcPts val="0"/>
                        </a:spcBef>
                        <a:spcAft>
                          <a:spcPts val="0"/>
                        </a:spcAft>
                      </a:pPr>
                      <a:r>
                        <a:rPr lang="en-US" sz="2000">
                          <a:ln>
                            <a:noFill/>
                          </a:ln>
                          <a:solidFill>
                            <a:srgbClr val="000000"/>
                          </a:solidFill>
                          <a:effectLst/>
                          <a:latin typeface="Helvetica Neue"/>
                          <a:ea typeface="Arial Unicode MS"/>
                          <a:cs typeface="Arial Unicode MS"/>
                        </a:rPr>
                        <a:t>1.41</a:t>
                      </a:r>
                    </a:p>
                  </a:txBody>
                  <a:tcPr marL="50800" marR="50800" marT="50800" marB="50800"/>
                </a:tc>
                <a:extLst>
                  <a:ext uri="{0D108BD9-81ED-4DB2-BD59-A6C34878D82A}">
                    <a16:rowId xmlns:a16="http://schemas.microsoft.com/office/drawing/2014/main" val="10008"/>
                  </a:ext>
                </a:extLst>
              </a:tr>
              <a:tr h="408367">
                <a:tc>
                  <a:txBody>
                    <a:bodyPr/>
                    <a:lstStyle/>
                    <a:p>
                      <a:pPr marL="0" marR="0" algn="l">
                        <a:spcBef>
                          <a:spcPts val="0"/>
                        </a:spcBef>
                        <a:spcAft>
                          <a:spcPts val="0"/>
                        </a:spcAft>
                      </a:pPr>
                      <a:r>
                        <a:rPr lang="en-US" sz="2000">
                          <a:ln>
                            <a:noFill/>
                          </a:ln>
                          <a:solidFill>
                            <a:srgbClr val="000000"/>
                          </a:solidFill>
                          <a:effectLst/>
                          <a:latin typeface="Helvetica Neue"/>
                          <a:ea typeface="Arial Unicode MS"/>
                          <a:cs typeface="Arial Unicode MS"/>
                        </a:rPr>
                        <a:t>8</a:t>
                      </a:r>
                    </a:p>
                  </a:txBody>
                  <a:tcPr marL="50800" marR="50800" marT="50800" marB="50800"/>
                </a:tc>
                <a:tc>
                  <a:txBody>
                    <a:bodyPr/>
                    <a:lstStyle/>
                    <a:p>
                      <a:pPr marL="0" marR="0" algn="l">
                        <a:spcBef>
                          <a:spcPts val="0"/>
                        </a:spcBef>
                        <a:spcAft>
                          <a:spcPts val="0"/>
                        </a:spcAft>
                      </a:pPr>
                      <a:r>
                        <a:rPr lang="en-US" sz="2000">
                          <a:ln>
                            <a:noFill/>
                          </a:ln>
                          <a:solidFill>
                            <a:srgbClr val="000000"/>
                          </a:solidFill>
                          <a:effectLst/>
                          <a:latin typeface="Helvetica Neue"/>
                          <a:ea typeface="Arial Unicode MS"/>
                          <a:cs typeface="Arial Unicode MS"/>
                        </a:rPr>
                        <a:t>1.66</a:t>
                      </a:r>
                    </a:p>
                  </a:txBody>
                  <a:tcPr marL="50800" marR="50800" marT="50800" marB="50800"/>
                </a:tc>
                <a:extLst>
                  <a:ext uri="{0D108BD9-81ED-4DB2-BD59-A6C34878D82A}">
                    <a16:rowId xmlns:a16="http://schemas.microsoft.com/office/drawing/2014/main" val="10009"/>
                  </a:ext>
                </a:extLst>
              </a:tr>
              <a:tr h="408367">
                <a:tc>
                  <a:txBody>
                    <a:bodyPr/>
                    <a:lstStyle/>
                    <a:p>
                      <a:pPr marL="0" marR="0" algn="l">
                        <a:spcBef>
                          <a:spcPts val="0"/>
                        </a:spcBef>
                        <a:spcAft>
                          <a:spcPts val="0"/>
                        </a:spcAft>
                      </a:pPr>
                      <a:r>
                        <a:rPr lang="en-US" sz="2000">
                          <a:ln>
                            <a:noFill/>
                          </a:ln>
                          <a:solidFill>
                            <a:srgbClr val="000000"/>
                          </a:solidFill>
                          <a:effectLst/>
                          <a:latin typeface="Helvetica Neue"/>
                          <a:ea typeface="Arial Unicode MS"/>
                          <a:cs typeface="Arial Unicode MS"/>
                        </a:rPr>
                        <a:t>9</a:t>
                      </a:r>
                    </a:p>
                  </a:txBody>
                  <a:tcPr marL="50800" marR="50800" marT="50800" marB="50800"/>
                </a:tc>
                <a:tc>
                  <a:txBody>
                    <a:bodyPr/>
                    <a:lstStyle/>
                    <a:p>
                      <a:pPr marL="0" marR="0" algn="l">
                        <a:spcBef>
                          <a:spcPts val="0"/>
                        </a:spcBef>
                        <a:spcAft>
                          <a:spcPts val="0"/>
                        </a:spcAft>
                      </a:pPr>
                      <a:r>
                        <a:rPr lang="en-US" sz="2000">
                          <a:ln>
                            <a:noFill/>
                          </a:ln>
                          <a:solidFill>
                            <a:srgbClr val="000000"/>
                          </a:solidFill>
                          <a:effectLst/>
                          <a:latin typeface="Helvetica Neue"/>
                          <a:ea typeface="Arial Unicode MS"/>
                          <a:cs typeface="Arial Unicode MS"/>
                        </a:rPr>
                        <a:t>1.93</a:t>
                      </a:r>
                    </a:p>
                  </a:txBody>
                  <a:tcPr marL="50800" marR="50800" marT="50800" marB="50800"/>
                </a:tc>
                <a:extLst>
                  <a:ext uri="{0D108BD9-81ED-4DB2-BD59-A6C34878D82A}">
                    <a16:rowId xmlns:a16="http://schemas.microsoft.com/office/drawing/2014/main" val="10010"/>
                  </a:ext>
                </a:extLst>
              </a:tr>
              <a:tr h="408367">
                <a:tc>
                  <a:txBody>
                    <a:bodyPr/>
                    <a:lstStyle/>
                    <a:p>
                      <a:pPr marL="0" marR="0" algn="l">
                        <a:spcBef>
                          <a:spcPts val="0"/>
                        </a:spcBef>
                        <a:spcAft>
                          <a:spcPts val="0"/>
                        </a:spcAft>
                      </a:pPr>
                      <a:r>
                        <a:rPr lang="en-US" sz="2000">
                          <a:ln>
                            <a:noFill/>
                          </a:ln>
                          <a:solidFill>
                            <a:srgbClr val="000000"/>
                          </a:solidFill>
                          <a:effectLst/>
                          <a:latin typeface="Helvetica Neue"/>
                          <a:ea typeface="Arial Unicode MS"/>
                          <a:cs typeface="Arial Unicode MS"/>
                        </a:rPr>
                        <a:t>10</a:t>
                      </a:r>
                    </a:p>
                  </a:txBody>
                  <a:tcPr marL="50800" marR="50800" marT="50800" marB="50800"/>
                </a:tc>
                <a:tc>
                  <a:txBody>
                    <a:bodyPr/>
                    <a:lstStyle/>
                    <a:p>
                      <a:pPr marL="0" marR="0" algn="l">
                        <a:spcBef>
                          <a:spcPts val="0"/>
                        </a:spcBef>
                        <a:spcAft>
                          <a:spcPts val="0"/>
                        </a:spcAft>
                      </a:pPr>
                      <a:r>
                        <a:rPr lang="en-US" sz="2000" dirty="0">
                          <a:ln>
                            <a:noFill/>
                          </a:ln>
                          <a:solidFill>
                            <a:srgbClr val="000000"/>
                          </a:solidFill>
                          <a:effectLst/>
                          <a:latin typeface="Helvetica Neue"/>
                          <a:ea typeface="Arial Unicode MS"/>
                          <a:cs typeface="Arial Unicode MS"/>
                        </a:rPr>
                        <a:t>2.26</a:t>
                      </a:r>
                    </a:p>
                  </a:txBody>
                  <a:tcPr marL="50800" marR="50800" marT="50800" marB="5080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247655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SVC Model</a:t>
            </a:r>
          </a:p>
        </p:txBody>
      </p:sp>
      <p:sp>
        <p:nvSpPr>
          <p:cNvPr id="3" name="Content Placeholder 2"/>
          <p:cNvSpPr>
            <a:spLocks noGrp="1"/>
          </p:cNvSpPr>
          <p:nvPr>
            <p:ph idx="1"/>
          </p:nvPr>
        </p:nvSpPr>
        <p:spPr/>
        <p:txBody>
          <a:bodyPr/>
          <a:lstStyle/>
          <a:p>
            <a:r>
              <a:rPr lang="en-US" dirty="0"/>
              <a:t>Kernel = Poly (degree 3)</a:t>
            </a:r>
          </a:p>
          <a:p>
            <a:r>
              <a:rPr lang="en-US" dirty="0"/>
              <a:t>C = 2</a:t>
            </a:r>
          </a:p>
          <a:p>
            <a:r>
              <a:rPr lang="en-US" dirty="0"/>
              <a:t>Preprocessing: </a:t>
            </a:r>
            <a:r>
              <a:rPr lang="en-US" dirty="0" err="1"/>
              <a:t>deskewing</a:t>
            </a:r>
            <a:r>
              <a:rPr lang="en-US" dirty="0"/>
              <a:t> and 1-pixel jitter</a:t>
            </a:r>
          </a:p>
          <a:p>
            <a:r>
              <a:rPr lang="en-US" dirty="0"/>
              <a:t>Error = 0.84%</a:t>
            </a:r>
          </a:p>
        </p:txBody>
      </p:sp>
      <p:pic>
        <p:nvPicPr>
          <p:cNvPr id="4" name="officeArt object"/>
          <p:cNvPicPr/>
          <p:nvPr/>
        </p:nvPicPr>
        <p:blipFill>
          <a:blip r:embed="rId2"/>
          <a:stretch>
            <a:fillRect/>
          </a:stretch>
        </p:blipFill>
        <p:spPr>
          <a:xfrm>
            <a:off x="171450" y="3879214"/>
            <a:ext cx="4979988" cy="2089785"/>
          </a:xfrm>
          <a:prstGeom prst="rect">
            <a:avLst/>
          </a:prstGeom>
          <a:ln w="12700" cap="flat">
            <a:noFill/>
            <a:miter lim="400000"/>
          </a:ln>
          <a:effectLst/>
        </p:spPr>
      </p:pic>
      <p:pic>
        <p:nvPicPr>
          <p:cNvPr id="5" name="officeArt object"/>
          <p:cNvPicPr/>
          <p:nvPr/>
        </p:nvPicPr>
        <p:blipFill>
          <a:blip r:embed="rId3"/>
          <a:stretch>
            <a:fillRect/>
          </a:stretch>
        </p:blipFill>
        <p:spPr>
          <a:xfrm>
            <a:off x="5151438" y="2934652"/>
            <a:ext cx="3849687" cy="3635860"/>
          </a:xfrm>
          <a:prstGeom prst="rect">
            <a:avLst/>
          </a:prstGeom>
          <a:ln w="12700" cap="flat">
            <a:noFill/>
            <a:miter lim="400000"/>
          </a:ln>
          <a:effectLst/>
        </p:spPr>
      </p:pic>
    </p:spTree>
    <p:extLst>
      <p:ext uri="{BB962C8B-B14F-4D97-AF65-F5344CB8AC3E}">
        <p14:creationId xmlns:p14="http://schemas.microsoft.com/office/powerpoint/2010/main" val="960428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this model get wrong?</a:t>
            </a:r>
          </a:p>
        </p:txBody>
      </p:sp>
      <p:pic>
        <p:nvPicPr>
          <p:cNvPr id="4" name="officeArt object"/>
          <p:cNvPicPr/>
          <p:nvPr/>
        </p:nvPicPr>
        <p:blipFill>
          <a:blip r:embed="rId2"/>
          <a:stretch>
            <a:fillRect/>
          </a:stretch>
        </p:blipFill>
        <p:spPr>
          <a:xfrm>
            <a:off x="428625" y="1523999"/>
            <a:ext cx="3777988" cy="4794453"/>
          </a:xfrm>
          <a:prstGeom prst="rect">
            <a:avLst/>
          </a:prstGeom>
          <a:ln w="12700" cap="flat">
            <a:noFill/>
            <a:miter lim="400000"/>
          </a:ln>
          <a:effectLst/>
        </p:spPr>
      </p:pic>
      <p:pic>
        <p:nvPicPr>
          <p:cNvPr id="5" name="officeArt object"/>
          <p:cNvPicPr/>
          <p:nvPr/>
        </p:nvPicPr>
        <p:blipFill>
          <a:blip r:embed="rId3"/>
          <a:stretch>
            <a:fillRect/>
          </a:stretch>
        </p:blipFill>
        <p:spPr>
          <a:xfrm>
            <a:off x="4712652" y="1523999"/>
            <a:ext cx="3974148" cy="4794453"/>
          </a:xfrm>
          <a:prstGeom prst="rect">
            <a:avLst/>
          </a:prstGeom>
          <a:ln w="12700" cap="flat">
            <a:noFill/>
            <a:miter lim="400000"/>
          </a:ln>
          <a:effectLst/>
        </p:spPr>
      </p:pic>
    </p:spTree>
    <p:extLst>
      <p:ext uri="{BB962C8B-B14F-4D97-AF65-F5344CB8AC3E}">
        <p14:creationId xmlns:p14="http://schemas.microsoft.com/office/powerpoint/2010/main" val="1553728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this model get wrong?</a:t>
            </a:r>
          </a:p>
        </p:txBody>
      </p:sp>
      <p:pic>
        <p:nvPicPr>
          <p:cNvPr id="6" name="officeArt object"/>
          <p:cNvPicPr/>
          <p:nvPr/>
        </p:nvPicPr>
        <p:blipFill>
          <a:blip r:embed="rId2"/>
          <a:stretch>
            <a:fillRect/>
          </a:stretch>
        </p:blipFill>
        <p:spPr>
          <a:xfrm>
            <a:off x="978194" y="1420921"/>
            <a:ext cx="2439418" cy="2508535"/>
          </a:xfrm>
          <a:prstGeom prst="rect">
            <a:avLst/>
          </a:prstGeom>
          <a:ln w="12700" cap="flat">
            <a:noFill/>
            <a:miter lim="400000"/>
          </a:ln>
          <a:effectLst/>
        </p:spPr>
      </p:pic>
      <p:pic>
        <p:nvPicPr>
          <p:cNvPr id="7" name="officeArt object"/>
          <p:cNvPicPr/>
          <p:nvPr/>
        </p:nvPicPr>
        <p:blipFill>
          <a:blip r:embed="rId3"/>
          <a:stretch>
            <a:fillRect/>
          </a:stretch>
        </p:blipFill>
        <p:spPr>
          <a:xfrm>
            <a:off x="3741917" y="1524000"/>
            <a:ext cx="4056549" cy="2256462"/>
          </a:xfrm>
          <a:prstGeom prst="rect">
            <a:avLst/>
          </a:prstGeom>
          <a:ln w="12700" cap="flat">
            <a:noFill/>
            <a:miter lim="400000"/>
          </a:ln>
          <a:effectLst/>
        </p:spPr>
      </p:pic>
      <p:pic>
        <p:nvPicPr>
          <p:cNvPr id="8" name="officeArt object"/>
          <p:cNvPicPr/>
          <p:nvPr/>
        </p:nvPicPr>
        <p:blipFill>
          <a:blip r:embed="rId4"/>
          <a:stretch>
            <a:fillRect/>
          </a:stretch>
        </p:blipFill>
        <p:spPr>
          <a:xfrm>
            <a:off x="978192" y="4313172"/>
            <a:ext cx="2439419" cy="2448566"/>
          </a:xfrm>
          <a:prstGeom prst="rect">
            <a:avLst/>
          </a:prstGeom>
          <a:ln w="12700" cap="flat">
            <a:noFill/>
            <a:miter lim="400000"/>
          </a:ln>
          <a:effectLst/>
        </p:spPr>
      </p:pic>
      <p:pic>
        <p:nvPicPr>
          <p:cNvPr id="9" name="officeArt object"/>
          <p:cNvPicPr/>
          <p:nvPr/>
        </p:nvPicPr>
        <p:blipFill>
          <a:blip r:embed="rId5"/>
          <a:stretch>
            <a:fillRect/>
          </a:stretch>
        </p:blipFill>
        <p:spPr>
          <a:xfrm>
            <a:off x="3692113" y="4302660"/>
            <a:ext cx="4106354" cy="2381482"/>
          </a:xfrm>
          <a:prstGeom prst="rect">
            <a:avLst/>
          </a:prstGeom>
          <a:ln w="12700" cap="flat">
            <a:noFill/>
            <a:miter lim="400000"/>
          </a:ln>
          <a:effectLst/>
        </p:spPr>
      </p:pic>
    </p:spTree>
    <p:extLst>
      <p:ext uri="{BB962C8B-B14F-4D97-AF65-F5344CB8AC3E}">
        <p14:creationId xmlns:p14="http://schemas.microsoft.com/office/powerpoint/2010/main" val="406796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this model get wrong?</a:t>
            </a:r>
          </a:p>
        </p:txBody>
      </p:sp>
      <p:pic>
        <p:nvPicPr>
          <p:cNvPr id="10" name="officeArt object"/>
          <p:cNvPicPr/>
          <p:nvPr/>
        </p:nvPicPr>
        <p:blipFill>
          <a:blip r:embed="rId2"/>
          <a:stretch>
            <a:fillRect/>
          </a:stretch>
        </p:blipFill>
        <p:spPr>
          <a:xfrm>
            <a:off x="298450" y="1601382"/>
            <a:ext cx="1967982" cy="2073251"/>
          </a:xfrm>
          <a:prstGeom prst="rect">
            <a:avLst/>
          </a:prstGeom>
          <a:ln w="12700" cap="flat">
            <a:noFill/>
            <a:miter lim="400000"/>
          </a:ln>
          <a:effectLst/>
        </p:spPr>
      </p:pic>
      <p:pic>
        <p:nvPicPr>
          <p:cNvPr id="11" name="officeArt object"/>
          <p:cNvPicPr/>
          <p:nvPr/>
        </p:nvPicPr>
        <p:blipFill>
          <a:blip r:embed="rId3"/>
          <a:stretch>
            <a:fillRect/>
          </a:stretch>
        </p:blipFill>
        <p:spPr>
          <a:xfrm>
            <a:off x="2370992" y="1571020"/>
            <a:ext cx="3616830" cy="4457876"/>
          </a:xfrm>
          <a:prstGeom prst="rect">
            <a:avLst/>
          </a:prstGeom>
          <a:ln w="12700" cap="flat">
            <a:noFill/>
            <a:miter lim="400000"/>
          </a:ln>
          <a:effectLst/>
        </p:spPr>
      </p:pic>
      <p:pic>
        <p:nvPicPr>
          <p:cNvPr id="12" name="officeArt object"/>
          <p:cNvPicPr/>
          <p:nvPr/>
        </p:nvPicPr>
        <p:blipFill>
          <a:blip r:embed="rId4"/>
          <a:stretch>
            <a:fillRect/>
          </a:stretch>
        </p:blipFill>
        <p:spPr>
          <a:xfrm>
            <a:off x="5707392" y="1569028"/>
            <a:ext cx="3436608" cy="1981280"/>
          </a:xfrm>
          <a:prstGeom prst="rect">
            <a:avLst/>
          </a:prstGeom>
          <a:ln w="12700" cap="flat">
            <a:noFill/>
            <a:miter lim="400000"/>
          </a:ln>
          <a:effectLst/>
        </p:spPr>
      </p:pic>
      <p:pic>
        <p:nvPicPr>
          <p:cNvPr id="13" name="officeArt object"/>
          <p:cNvPicPr/>
          <p:nvPr/>
        </p:nvPicPr>
        <p:blipFill>
          <a:blip r:embed="rId5"/>
          <a:stretch>
            <a:fillRect/>
          </a:stretch>
        </p:blipFill>
        <p:spPr>
          <a:xfrm>
            <a:off x="219492" y="3574255"/>
            <a:ext cx="2267168" cy="2405680"/>
          </a:xfrm>
          <a:prstGeom prst="rect">
            <a:avLst/>
          </a:prstGeom>
          <a:ln w="12700" cap="flat">
            <a:noFill/>
            <a:miter lim="400000"/>
          </a:ln>
          <a:effectLst/>
        </p:spPr>
      </p:pic>
      <p:pic>
        <p:nvPicPr>
          <p:cNvPr id="14" name="officeArt object"/>
          <p:cNvPicPr/>
          <p:nvPr/>
        </p:nvPicPr>
        <p:blipFill>
          <a:blip r:embed="rId6"/>
          <a:stretch>
            <a:fillRect/>
          </a:stretch>
        </p:blipFill>
        <p:spPr>
          <a:xfrm>
            <a:off x="4696701" y="3550658"/>
            <a:ext cx="2336978" cy="2444463"/>
          </a:xfrm>
          <a:prstGeom prst="rect">
            <a:avLst/>
          </a:prstGeom>
          <a:ln w="12700" cap="flat">
            <a:noFill/>
            <a:miter lim="400000"/>
          </a:ln>
          <a:effectLst/>
        </p:spPr>
      </p:pic>
      <p:pic>
        <p:nvPicPr>
          <p:cNvPr id="15" name="officeArt object"/>
          <p:cNvPicPr/>
          <p:nvPr/>
        </p:nvPicPr>
        <p:blipFill>
          <a:blip r:embed="rId7"/>
          <a:srcRect/>
          <a:stretch>
            <a:fillRect/>
          </a:stretch>
        </p:blipFill>
        <p:spPr>
          <a:xfrm>
            <a:off x="6947355" y="3550658"/>
            <a:ext cx="2196645" cy="2410112"/>
          </a:xfrm>
          <a:prstGeom prst="rect">
            <a:avLst/>
          </a:prstGeom>
          <a:ln w="12700" cap="flat">
            <a:noFill/>
            <a:miter lim="400000"/>
          </a:ln>
          <a:effectLst/>
        </p:spPr>
      </p:pic>
    </p:spTree>
    <p:extLst>
      <p:ext uri="{BB962C8B-B14F-4D97-AF65-F5344CB8AC3E}">
        <p14:creationId xmlns:p14="http://schemas.microsoft.com/office/powerpoint/2010/main" val="3102032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K-Nearest Neighbor</a:t>
            </a:r>
          </a:p>
        </p:txBody>
      </p:sp>
    </p:spTree>
    <p:extLst>
      <p:ext uri="{BB962C8B-B14F-4D97-AF65-F5344CB8AC3E}">
        <p14:creationId xmlns:p14="http://schemas.microsoft.com/office/powerpoint/2010/main" val="2072986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423" y="665990"/>
            <a:ext cx="8229600" cy="905358"/>
          </a:xfrm>
        </p:spPr>
        <p:txBody>
          <a:bodyPr>
            <a:normAutofit/>
          </a:bodyPr>
          <a:lstStyle/>
          <a:p>
            <a:r>
              <a:rPr lang="en-US" dirty="0"/>
              <a:t>Introduction</a:t>
            </a:r>
          </a:p>
        </p:txBody>
      </p:sp>
      <p:sp>
        <p:nvSpPr>
          <p:cNvPr id="3" name="Content Placeholder 2"/>
          <p:cNvSpPr>
            <a:spLocks noGrp="1"/>
          </p:cNvSpPr>
          <p:nvPr>
            <p:ph idx="1"/>
          </p:nvPr>
        </p:nvSpPr>
        <p:spPr>
          <a:xfrm>
            <a:off x="69157" y="1544654"/>
            <a:ext cx="4751418" cy="4805346"/>
          </a:xfrm>
        </p:spPr>
        <p:txBody>
          <a:bodyPr>
            <a:normAutofit fontScale="70000" lnSpcReduction="20000"/>
          </a:bodyPr>
          <a:lstStyle/>
          <a:p>
            <a:pPr marL="0" indent="0">
              <a:lnSpc>
                <a:spcPct val="120000"/>
              </a:lnSpc>
              <a:spcBef>
                <a:spcPts val="0"/>
              </a:spcBef>
              <a:buNone/>
            </a:pPr>
            <a:r>
              <a:rPr lang="en-US" sz="3400" dirty="0"/>
              <a:t>Hand-written digit recognition has been in existence since the 1980s for various reasons:</a:t>
            </a:r>
          </a:p>
          <a:p>
            <a:pPr>
              <a:lnSpc>
                <a:spcPct val="120000"/>
              </a:lnSpc>
              <a:spcBef>
                <a:spcPts val="0"/>
              </a:spcBef>
              <a:buFont typeface="Wingdings" panose="05000000000000000000" pitchFamily="2" charset="2"/>
              <a:buChar char="§"/>
            </a:pPr>
            <a:r>
              <a:rPr lang="en-US" sz="3400" dirty="0"/>
              <a:t>Handwriting recognition on computer tablets</a:t>
            </a:r>
          </a:p>
          <a:p>
            <a:pPr>
              <a:lnSpc>
                <a:spcPct val="120000"/>
              </a:lnSpc>
              <a:spcBef>
                <a:spcPts val="0"/>
              </a:spcBef>
              <a:buFont typeface="Wingdings" panose="05000000000000000000" pitchFamily="2" charset="2"/>
              <a:buChar char="§"/>
            </a:pPr>
            <a:r>
              <a:rPr lang="en-US" sz="3400" dirty="0"/>
              <a:t>Zip codes for postal mail sorting</a:t>
            </a:r>
          </a:p>
          <a:p>
            <a:pPr>
              <a:lnSpc>
                <a:spcPct val="120000"/>
              </a:lnSpc>
              <a:spcBef>
                <a:spcPts val="0"/>
              </a:spcBef>
              <a:buFont typeface="Wingdings" panose="05000000000000000000" pitchFamily="2" charset="2"/>
              <a:buChar char="§"/>
            </a:pPr>
            <a:r>
              <a:rPr lang="en-US" sz="3400" dirty="0"/>
              <a:t>Processing bank check amounts</a:t>
            </a:r>
          </a:p>
          <a:p>
            <a:pPr>
              <a:lnSpc>
                <a:spcPct val="120000"/>
              </a:lnSpc>
              <a:spcBef>
                <a:spcPts val="0"/>
              </a:spcBef>
              <a:buFont typeface="Wingdings" panose="05000000000000000000" pitchFamily="2" charset="2"/>
              <a:buChar char="§"/>
            </a:pPr>
            <a:endParaRPr lang="en-US" sz="3400" dirty="0"/>
          </a:p>
          <a:p>
            <a:pPr marL="0" indent="0">
              <a:lnSpc>
                <a:spcPct val="120000"/>
              </a:lnSpc>
              <a:spcBef>
                <a:spcPts val="0"/>
              </a:spcBef>
              <a:buNone/>
            </a:pPr>
            <a:r>
              <a:rPr lang="en-US" sz="3400" dirty="0"/>
              <a:t>Challenges:</a:t>
            </a:r>
          </a:p>
          <a:p>
            <a:pPr>
              <a:lnSpc>
                <a:spcPct val="120000"/>
              </a:lnSpc>
              <a:spcBef>
                <a:spcPts val="0"/>
              </a:spcBef>
            </a:pPr>
            <a:r>
              <a:rPr lang="en-US" sz="3400" dirty="0"/>
              <a:t>Size, thickness,</a:t>
            </a:r>
          </a:p>
          <a:p>
            <a:pPr>
              <a:lnSpc>
                <a:spcPct val="120000"/>
              </a:lnSpc>
              <a:spcBef>
                <a:spcPts val="0"/>
              </a:spcBef>
            </a:pPr>
            <a:r>
              <a:rPr lang="en-US" sz="3400" dirty="0"/>
              <a:t>Orientation and position</a:t>
            </a:r>
          </a:p>
          <a:p>
            <a:pPr marL="0" indent="0">
              <a:lnSpc>
                <a:spcPct val="200000"/>
              </a:lnSpc>
              <a:buNone/>
            </a:pPr>
            <a:endParaRPr lang="en-US" sz="1800" dirty="0"/>
          </a:p>
          <a:p>
            <a:pPr>
              <a:lnSpc>
                <a:spcPct val="200000"/>
              </a:lnSpc>
            </a:pPr>
            <a:endParaRPr lang="en-US" sz="1800" dirty="0"/>
          </a:p>
          <a:p>
            <a:pPr>
              <a:lnSpc>
                <a:spcPct val="200000"/>
              </a:lnSpc>
            </a:pPr>
            <a:endParaRPr lang="en-US" sz="1800" dirty="0"/>
          </a:p>
          <a:p>
            <a:pPr>
              <a:lnSpc>
                <a:spcPct val="200000"/>
              </a:lnSpc>
              <a:buFont typeface="Wingdings" panose="05000000000000000000" pitchFamily="2" charset="2"/>
              <a:buChar char="§"/>
            </a:pPr>
            <a:endParaRPr lang="en-US" sz="1800" dirty="0"/>
          </a:p>
        </p:txBody>
      </p:sp>
      <p:sp>
        <p:nvSpPr>
          <p:cNvPr id="4" name="Slide Number Placeholder 3"/>
          <p:cNvSpPr>
            <a:spLocks noGrp="1"/>
          </p:cNvSpPr>
          <p:nvPr>
            <p:ph type="sldNum" sz="quarter" idx="12"/>
          </p:nvPr>
        </p:nvSpPr>
        <p:spPr/>
        <p:txBody>
          <a:bodyPr/>
          <a:lstStyle/>
          <a:p>
            <a:fld id="{3FAE5E94-BD39-4CBA-B170-8FC48DB151EF}" type="slidenum">
              <a:rPr lang="en-US" altLang="en-US" smtClean="0">
                <a:solidFill>
                  <a:srgbClr val="1F497D"/>
                </a:solidFill>
              </a:rPr>
              <a:pPr/>
              <a:t>2</a:t>
            </a:fld>
            <a:endParaRPr lang="en-US" altLang="en-US">
              <a:solidFill>
                <a:srgbClr val="1F497D"/>
              </a:solidFill>
            </a:endParaRPr>
          </a:p>
        </p:txBody>
      </p:sp>
      <p:pic>
        <p:nvPicPr>
          <p:cNvPr id="5" name="Picture 4">
            <a:extLst>
              <a:ext uri="{FF2B5EF4-FFF2-40B4-BE49-F238E27FC236}">
                <a16:creationId xmlns:a16="http://schemas.microsoft.com/office/drawing/2014/main" id="{6CBE0A42-18EB-4D5B-8701-457EDBFA27E6}"/>
              </a:ext>
            </a:extLst>
          </p:cNvPr>
          <p:cNvPicPr>
            <a:picLocks noChangeAspect="1"/>
          </p:cNvPicPr>
          <p:nvPr/>
        </p:nvPicPr>
        <p:blipFill>
          <a:blip r:embed="rId2"/>
          <a:stretch>
            <a:fillRect/>
          </a:stretch>
        </p:blipFill>
        <p:spPr>
          <a:xfrm>
            <a:off x="5024294" y="3568823"/>
            <a:ext cx="3733603" cy="2100802"/>
          </a:xfrm>
          <a:prstGeom prst="rect">
            <a:avLst/>
          </a:prstGeom>
        </p:spPr>
      </p:pic>
      <p:pic>
        <p:nvPicPr>
          <p:cNvPr id="1026" name="Picture 2" descr="Handwritten digit recognizer on iOS with Keras and Core ML using ...">
            <a:extLst>
              <a:ext uri="{FF2B5EF4-FFF2-40B4-BE49-F238E27FC236}">
                <a16:creationId xmlns:a16="http://schemas.microsoft.com/office/drawing/2014/main" id="{6C2FBBFF-62FE-43B1-A794-56F6B6BD6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4294" y="1676954"/>
            <a:ext cx="4050549" cy="144354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843527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593367"/>
            <a:ext cx="8520600" cy="81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KNN on original data</a:t>
            </a:r>
            <a:endParaRPr/>
          </a:p>
        </p:txBody>
      </p:sp>
      <p:graphicFrame>
        <p:nvGraphicFramePr>
          <p:cNvPr id="66" name="Google Shape;66;p14"/>
          <p:cNvGraphicFramePr/>
          <p:nvPr/>
        </p:nvGraphicFramePr>
        <p:xfrm>
          <a:off x="944650" y="1652367"/>
          <a:ext cx="6662300" cy="2829564"/>
        </p:xfrm>
        <a:graphic>
          <a:graphicData uri="http://schemas.openxmlformats.org/drawingml/2006/table">
            <a:tbl>
              <a:tblPr>
                <a:noFill/>
              </a:tblPr>
              <a:tblGrid>
                <a:gridCol w="1665575">
                  <a:extLst>
                    <a:ext uri="{9D8B030D-6E8A-4147-A177-3AD203B41FA5}">
                      <a16:colId xmlns:a16="http://schemas.microsoft.com/office/drawing/2014/main" val="20000"/>
                    </a:ext>
                  </a:extLst>
                </a:gridCol>
                <a:gridCol w="1665575">
                  <a:extLst>
                    <a:ext uri="{9D8B030D-6E8A-4147-A177-3AD203B41FA5}">
                      <a16:colId xmlns:a16="http://schemas.microsoft.com/office/drawing/2014/main" val="20001"/>
                    </a:ext>
                  </a:extLst>
                </a:gridCol>
                <a:gridCol w="1665575">
                  <a:extLst>
                    <a:ext uri="{9D8B030D-6E8A-4147-A177-3AD203B41FA5}">
                      <a16:colId xmlns:a16="http://schemas.microsoft.com/office/drawing/2014/main" val="20002"/>
                    </a:ext>
                  </a:extLst>
                </a:gridCol>
                <a:gridCol w="1665575">
                  <a:extLst>
                    <a:ext uri="{9D8B030D-6E8A-4147-A177-3AD203B41FA5}">
                      <a16:colId xmlns:a16="http://schemas.microsoft.com/office/drawing/2014/main" val="20003"/>
                    </a:ext>
                  </a:extLst>
                </a:gridCol>
              </a:tblGrid>
              <a:tr h="423333">
                <a:tc gridSpan="4">
                  <a:txBody>
                    <a:bodyPr/>
                    <a:lstStyle/>
                    <a:p>
                      <a:pPr marL="0" lvl="0" indent="0" algn="ctr" rtl="0">
                        <a:spcBef>
                          <a:spcPts val="0"/>
                        </a:spcBef>
                        <a:spcAft>
                          <a:spcPts val="0"/>
                        </a:spcAft>
                        <a:buNone/>
                      </a:pPr>
                      <a:r>
                        <a:rPr lang="en" sz="1700">
                          <a:solidFill>
                            <a:srgbClr val="212121"/>
                          </a:solidFill>
                          <a:highlight>
                            <a:srgbClr val="FFFFFF"/>
                          </a:highlight>
                          <a:latin typeface="Courier New"/>
                          <a:ea typeface="Courier New"/>
                          <a:cs typeface="Courier New"/>
                          <a:sym typeface="Courier New"/>
                        </a:rPr>
                        <a:t>KNN on Original Data</a:t>
                      </a:r>
                      <a:endParaRPr sz="1700">
                        <a:solidFill>
                          <a:srgbClr val="212121"/>
                        </a:solidFill>
                        <a:highlight>
                          <a:srgbClr val="FFFFFF"/>
                        </a:highlight>
                        <a:latin typeface="Courier New"/>
                        <a:ea typeface="Courier New"/>
                        <a:cs typeface="Courier New"/>
                        <a:sym typeface="Courier New"/>
                      </a:endParaRPr>
                    </a:p>
                  </a:txBody>
                  <a:tcPr marL="63500" marR="63500" marT="84667" marB="84667"/>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38733">
                <a:tc>
                  <a:txBody>
                    <a:bodyPr/>
                    <a:lstStyle/>
                    <a:p>
                      <a:pPr marL="0" lvl="0" indent="0" algn="ctr" rtl="0">
                        <a:spcBef>
                          <a:spcPts val="0"/>
                        </a:spcBef>
                        <a:spcAft>
                          <a:spcPts val="0"/>
                        </a:spcAft>
                        <a:buNone/>
                      </a:pPr>
                      <a:r>
                        <a:rPr lang="en" sz="1700">
                          <a:solidFill>
                            <a:srgbClr val="212121"/>
                          </a:solidFill>
                          <a:highlight>
                            <a:srgbClr val="FFFFFF"/>
                          </a:highlight>
                          <a:latin typeface="Courier New"/>
                          <a:ea typeface="Courier New"/>
                          <a:cs typeface="Courier New"/>
                          <a:sym typeface="Courier New"/>
                        </a:rPr>
                        <a:t>Nearest Neighbor</a:t>
                      </a:r>
                      <a:endParaRPr sz="17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700">
                          <a:solidFill>
                            <a:srgbClr val="212121"/>
                          </a:solidFill>
                          <a:highlight>
                            <a:srgbClr val="FFFFFF"/>
                          </a:highlight>
                          <a:latin typeface="Courier New"/>
                          <a:ea typeface="Courier New"/>
                          <a:cs typeface="Courier New"/>
                          <a:sym typeface="Courier New"/>
                        </a:rPr>
                        <a:t>Error %</a:t>
                      </a:r>
                      <a:endParaRPr sz="17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700">
                          <a:solidFill>
                            <a:srgbClr val="212121"/>
                          </a:solidFill>
                          <a:highlight>
                            <a:srgbClr val="FFFFFF"/>
                          </a:highlight>
                          <a:latin typeface="Courier New"/>
                          <a:ea typeface="Courier New"/>
                          <a:cs typeface="Courier New"/>
                          <a:sym typeface="Courier New"/>
                        </a:rPr>
                        <a:t>Model Ranking</a:t>
                      </a:r>
                      <a:endParaRPr sz="17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700">
                          <a:solidFill>
                            <a:srgbClr val="212121"/>
                          </a:solidFill>
                          <a:highlight>
                            <a:srgbClr val="FFFFFF"/>
                          </a:highlight>
                          <a:latin typeface="Courier New"/>
                          <a:ea typeface="Courier New"/>
                          <a:cs typeface="Courier New"/>
                          <a:sym typeface="Courier New"/>
                        </a:rPr>
                        <a:t>Total Time Taken</a:t>
                      </a:r>
                      <a:endParaRPr sz="1700">
                        <a:solidFill>
                          <a:srgbClr val="212121"/>
                        </a:solidFill>
                        <a:highlight>
                          <a:srgbClr val="FFFFFF"/>
                        </a:highlight>
                        <a:latin typeface="Courier New"/>
                        <a:ea typeface="Courier New"/>
                        <a:cs typeface="Courier New"/>
                        <a:sym typeface="Courier New"/>
                      </a:endParaRPr>
                    </a:p>
                  </a:txBody>
                  <a:tcPr marL="63500" marR="63500" marT="84667" marB="84667"/>
                </a:tc>
                <a:extLst>
                  <a:ext uri="{0D108BD9-81ED-4DB2-BD59-A6C34878D82A}">
                    <a16:rowId xmlns:a16="http://schemas.microsoft.com/office/drawing/2014/main" val="10001"/>
                  </a:ext>
                </a:extLst>
              </a:tr>
              <a:tr h="423333">
                <a:tc>
                  <a:txBody>
                    <a:bodyPr/>
                    <a:lstStyle/>
                    <a:p>
                      <a:pPr marL="0" lvl="0" indent="0" algn="ctr" rtl="0">
                        <a:spcBef>
                          <a:spcPts val="0"/>
                        </a:spcBef>
                        <a:spcAft>
                          <a:spcPts val="0"/>
                        </a:spcAft>
                        <a:buNone/>
                      </a:pPr>
                      <a:r>
                        <a:rPr lang="en" sz="1700">
                          <a:solidFill>
                            <a:srgbClr val="212121"/>
                          </a:solidFill>
                          <a:highlight>
                            <a:srgbClr val="FFFFFF"/>
                          </a:highlight>
                          <a:latin typeface="Courier New"/>
                          <a:ea typeface="Courier New"/>
                          <a:cs typeface="Courier New"/>
                          <a:sym typeface="Courier New"/>
                        </a:rPr>
                        <a:t>2</a:t>
                      </a:r>
                      <a:endParaRPr sz="17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700">
                          <a:solidFill>
                            <a:srgbClr val="212121"/>
                          </a:solidFill>
                          <a:highlight>
                            <a:srgbClr val="FFFFFF"/>
                          </a:highlight>
                          <a:latin typeface="Courier New"/>
                          <a:ea typeface="Courier New"/>
                          <a:cs typeface="Courier New"/>
                          <a:sym typeface="Courier New"/>
                        </a:rPr>
                        <a:t>3.73</a:t>
                      </a:r>
                      <a:endParaRPr sz="17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700">
                          <a:solidFill>
                            <a:srgbClr val="212121"/>
                          </a:solidFill>
                          <a:highlight>
                            <a:srgbClr val="FFFFFF"/>
                          </a:highlight>
                          <a:latin typeface="Courier New"/>
                          <a:ea typeface="Courier New"/>
                          <a:cs typeface="Courier New"/>
                          <a:sym typeface="Courier New"/>
                        </a:rPr>
                        <a:t>3</a:t>
                      </a:r>
                      <a:endParaRPr sz="17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endParaRPr sz="1700">
                        <a:solidFill>
                          <a:srgbClr val="212121"/>
                        </a:solidFill>
                        <a:highlight>
                          <a:srgbClr val="FFFFFF"/>
                        </a:highlight>
                        <a:latin typeface="Courier New"/>
                        <a:ea typeface="Courier New"/>
                        <a:cs typeface="Courier New"/>
                        <a:sym typeface="Courier New"/>
                      </a:endParaRPr>
                    </a:p>
                  </a:txBody>
                  <a:tcPr marL="63500" marR="63500" marT="84667" marB="84667"/>
                </a:tc>
                <a:extLst>
                  <a:ext uri="{0D108BD9-81ED-4DB2-BD59-A6C34878D82A}">
                    <a16:rowId xmlns:a16="http://schemas.microsoft.com/office/drawing/2014/main" val="10002"/>
                  </a:ext>
                </a:extLst>
              </a:tr>
              <a:tr h="423333">
                <a:tc>
                  <a:txBody>
                    <a:bodyPr/>
                    <a:lstStyle/>
                    <a:p>
                      <a:pPr marL="0" lvl="0" indent="0" algn="ctr" rtl="0">
                        <a:spcBef>
                          <a:spcPts val="0"/>
                        </a:spcBef>
                        <a:spcAft>
                          <a:spcPts val="0"/>
                        </a:spcAft>
                        <a:buNone/>
                      </a:pPr>
                      <a:r>
                        <a:rPr lang="en" sz="1700">
                          <a:solidFill>
                            <a:srgbClr val="212121"/>
                          </a:solidFill>
                          <a:highlight>
                            <a:srgbClr val="FFFFFF"/>
                          </a:highlight>
                          <a:latin typeface="Courier New"/>
                          <a:ea typeface="Courier New"/>
                          <a:cs typeface="Courier New"/>
                          <a:sym typeface="Courier New"/>
                        </a:rPr>
                        <a:t>5</a:t>
                      </a:r>
                      <a:endParaRPr sz="17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700">
                          <a:solidFill>
                            <a:srgbClr val="212121"/>
                          </a:solidFill>
                          <a:highlight>
                            <a:srgbClr val="FFFFFF"/>
                          </a:highlight>
                          <a:latin typeface="Courier New"/>
                          <a:ea typeface="Courier New"/>
                          <a:cs typeface="Courier New"/>
                          <a:sym typeface="Courier New"/>
                        </a:rPr>
                        <a:t>3.12</a:t>
                      </a:r>
                      <a:endParaRPr sz="17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700">
                          <a:solidFill>
                            <a:srgbClr val="212121"/>
                          </a:solidFill>
                          <a:highlight>
                            <a:srgbClr val="FFFFFF"/>
                          </a:highlight>
                          <a:latin typeface="Courier New"/>
                          <a:ea typeface="Courier New"/>
                          <a:cs typeface="Courier New"/>
                          <a:sym typeface="Courier New"/>
                        </a:rPr>
                        <a:t>1</a:t>
                      </a:r>
                      <a:endParaRPr sz="17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endParaRPr sz="1700">
                        <a:solidFill>
                          <a:srgbClr val="212121"/>
                        </a:solidFill>
                        <a:highlight>
                          <a:srgbClr val="FFFFFF"/>
                        </a:highlight>
                        <a:latin typeface="Courier New"/>
                        <a:ea typeface="Courier New"/>
                        <a:cs typeface="Courier New"/>
                        <a:sym typeface="Courier New"/>
                      </a:endParaRPr>
                    </a:p>
                  </a:txBody>
                  <a:tcPr marL="63500" marR="63500" marT="84667" marB="84667"/>
                </a:tc>
                <a:extLst>
                  <a:ext uri="{0D108BD9-81ED-4DB2-BD59-A6C34878D82A}">
                    <a16:rowId xmlns:a16="http://schemas.microsoft.com/office/drawing/2014/main" val="10003"/>
                  </a:ext>
                </a:extLst>
              </a:tr>
              <a:tr h="423333">
                <a:tc>
                  <a:txBody>
                    <a:bodyPr/>
                    <a:lstStyle/>
                    <a:p>
                      <a:pPr marL="0" lvl="0" indent="0" algn="ctr" rtl="0">
                        <a:spcBef>
                          <a:spcPts val="0"/>
                        </a:spcBef>
                        <a:spcAft>
                          <a:spcPts val="0"/>
                        </a:spcAft>
                        <a:buNone/>
                      </a:pPr>
                      <a:r>
                        <a:rPr lang="en" sz="1700">
                          <a:solidFill>
                            <a:srgbClr val="212121"/>
                          </a:solidFill>
                          <a:highlight>
                            <a:srgbClr val="FFFFFF"/>
                          </a:highlight>
                          <a:latin typeface="Courier New"/>
                          <a:ea typeface="Courier New"/>
                          <a:cs typeface="Courier New"/>
                          <a:sym typeface="Courier New"/>
                        </a:rPr>
                        <a:t>10</a:t>
                      </a:r>
                      <a:endParaRPr sz="17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700">
                          <a:solidFill>
                            <a:srgbClr val="212121"/>
                          </a:solidFill>
                          <a:highlight>
                            <a:srgbClr val="FFFFFF"/>
                          </a:highlight>
                          <a:latin typeface="Courier New"/>
                          <a:ea typeface="Courier New"/>
                          <a:cs typeface="Courier New"/>
                          <a:sym typeface="Courier New"/>
                        </a:rPr>
                        <a:t>3.35</a:t>
                      </a:r>
                      <a:endParaRPr sz="17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700">
                          <a:solidFill>
                            <a:srgbClr val="212121"/>
                          </a:solidFill>
                          <a:highlight>
                            <a:srgbClr val="FFFFFF"/>
                          </a:highlight>
                          <a:latin typeface="Courier New"/>
                          <a:ea typeface="Courier New"/>
                          <a:cs typeface="Courier New"/>
                          <a:sym typeface="Courier New"/>
                        </a:rPr>
                        <a:t>2</a:t>
                      </a:r>
                      <a:endParaRPr sz="17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endParaRPr sz="1700">
                        <a:solidFill>
                          <a:srgbClr val="212121"/>
                        </a:solidFill>
                        <a:highlight>
                          <a:srgbClr val="FFFFFF"/>
                        </a:highlight>
                        <a:latin typeface="Courier New"/>
                        <a:ea typeface="Courier New"/>
                        <a:cs typeface="Courier New"/>
                        <a:sym typeface="Courier New"/>
                      </a:endParaRPr>
                    </a:p>
                  </a:txBody>
                  <a:tcPr marL="63500" marR="63500" marT="84667" marB="84667"/>
                </a:tc>
                <a:extLst>
                  <a:ext uri="{0D108BD9-81ED-4DB2-BD59-A6C34878D82A}">
                    <a16:rowId xmlns:a16="http://schemas.microsoft.com/office/drawing/2014/main" val="10004"/>
                  </a:ext>
                </a:extLst>
              </a:tr>
              <a:tr h="423333">
                <a:tc>
                  <a:txBody>
                    <a:bodyPr/>
                    <a:lstStyle/>
                    <a:p>
                      <a:pPr marL="0" lvl="0" indent="0" algn="ctr" rtl="0">
                        <a:spcBef>
                          <a:spcPts val="0"/>
                        </a:spcBef>
                        <a:spcAft>
                          <a:spcPts val="0"/>
                        </a:spcAft>
                        <a:buNone/>
                      </a:pPr>
                      <a:endParaRPr sz="17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endParaRPr sz="17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endParaRPr sz="17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700">
                          <a:solidFill>
                            <a:srgbClr val="212121"/>
                          </a:solidFill>
                          <a:highlight>
                            <a:srgbClr val="FFFFFF"/>
                          </a:highlight>
                          <a:latin typeface="Courier New"/>
                          <a:ea typeface="Courier New"/>
                          <a:cs typeface="Courier New"/>
                          <a:sym typeface="Courier New"/>
                        </a:rPr>
                        <a:t>52 minutes</a:t>
                      </a:r>
                      <a:endParaRPr sz="1700">
                        <a:solidFill>
                          <a:srgbClr val="212121"/>
                        </a:solidFill>
                        <a:highlight>
                          <a:srgbClr val="FFFFFF"/>
                        </a:highlight>
                        <a:latin typeface="Courier New"/>
                        <a:ea typeface="Courier New"/>
                        <a:cs typeface="Courier New"/>
                        <a:sym typeface="Courier New"/>
                      </a:endParaRPr>
                    </a:p>
                  </a:txBody>
                  <a:tcPr marL="63500" marR="63500" marT="84667" marB="84667"/>
                </a:tc>
                <a:extLst>
                  <a:ext uri="{0D108BD9-81ED-4DB2-BD59-A6C34878D82A}">
                    <a16:rowId xmlns:a16="http://schemas.microsoft.com/office/drawing/2014/main" val="10005"/>
                  </a:ext>
                </a:extLst>
              </a:tr>
            </a:tbl>
          </a:graphicData>
        </a:graphic>
      </p:graphicFrame>
      <p:sp>
        <p:nvSpPr>
          <p:cNvPr id="67" name="Google Shape;67;p14"/>
          <p:cNvSpPr txBox="1"/>
          <p:nvPr/>
        </p:nvSpPr>
        <p:spPr>
          <a:xfrm>
            <a:off x="232301" y="4349418"/>
            <a:ext cx="8832324" cy="730582"/>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Char char="●"/>
            </a:pPr>
            <a:r>
              <a:rPr lang="en" dirty="0"/>
              <a:t>The model created with nearest neighbors=5 outperformed the other models</a:t>
            </a:r>
            <a:endParaRPr dirty="0"/>
          </a:p>
          <a:p>
            <a:pPr marL="457200" lvl="0" indent="-317500" algn="l" rtl="0">
              <a:lnSpc>
                <a:spcPct val="200000"/>
              </a:lnSpc>
              <a:spcBef>
                <a:spcPts val="0"/>
              </a:spcBef>
              <a:spcAft>
                <a:spcPts val="0"/>
              </a:spcAft>
              <a:buSzPts val="1400"/>
              <a:buChar char="●"/>
            </a:pPr>
            <a:r>
              <a:rPr lang="en" dirty="0"/>
              <a:t>The model with nearest neighbors=2 produced the highest error rate</a:t>
            </a:r>
            <a:endParaRPr dirty="0"/>
          </a:p>
          <a:p>
            <a:pPr marL="457200" lvl="0" indent="-317500" algn="l" rtl="0">
              <a:lnSpc>
                <a:spcPct val="200000"/>
              </a:lnSpc>
              <a:spcBef>
                <a:spcPts val="0"/>
              </a:spcBef>
              <a:spcAft>
                <a:spcPts val="0"/>
              </a:spcAft>
              <a:buSzPts val="1400"/>
              <a:buChar char="●"/>
            </a:pPr>
            <a:r>
              <a:rPr lang="en" dirty="0"/>
              <a:t>We believed that we could improve the results by applying a data augmentation method </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525407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593367"/>
            <a:ext cx="8520600" cy="81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KNN on skewed data</a:t>
            </a:r>
            <a:endParaRPr/>
          </a:p>
        </p:txBody>
      </p:sp>
      <p:graphicFrame>
        <p:nvGraphicFramePr>
          <p:cNvPr id="73" name="Google Shape;73;p15"/>
          <p:cNvGraphicFramePr/>
          <p:nvPr/>
        </p:nvGraphicFramePr>
        <p:xfrm>
          <a:off x="913525" y="1356967"/>
          <a:ext cx="7049900" cy="2829564"/>
        </p:xfrm>
        <a:graphic>
          <a:graphicData uri="http://schemas.openxmlformats.org/drawingml/2006/table">
            <a:tbl>
              <a:tblPr>
                <a:noFill/>
              </a:tblPr>
              <a:tblGrid>
                <a:gridCol w="1762475">
                  <a:extLst>
                    <a:ext uri="{9D8B030D-6E8A-4147-A177-3AD203B41FA5}">
                      <a16:colId xmlns:a16="http://schemas.microsoft.com/office/drawing/2014/main" val="20000"/>
                    </a:ext>
                  </a:extLst>
                </a:gridCol>
                <a:gridCol w="1762475">
                  <a:extLst>
                    <a:ext uri="{9D8B030D-6E8A-4147-A177-3AD203B41FA5}">
                      <a16:colId xmlns:a16="http://schemas.microsoft.com/office/drawing/2014/main" val="20001"/>
                    </a:ext>
                  </a:extLst>
                </a:gridCol>
                <a:gridCol w="1762475">
                  <a:extLst>
                    <a:ext uri="{9D8B030D-6E8A-4147-A177-3AD203B41FA5}">
                      <a16:colId xmlns:a16="http://schemas.microsoft.com/office/drawing/2014/main" val="20002"/>
                    </a:ext>
                  </a:extLst>
                </a:gridCol>
                <a:gridCol w="1762475">
                  <a:extLst>
                    <a:ext uri="{9D8B030D-6E8A-4147-A177-3AD203B41FA5}">
                      <a16:colId xmlns:a16="http://schemas.microsoft.com/office/drawing/2014/main" val="20003"/>
                    </a:ext>
                  </a:extLst>
                </a:gridCol>
              </a:tblGrid>
              <a:tr h="423333">
                <a:tc gridSpan="4">
                  <a:txBody>
                    <a:bodyPr/>
                    <a:lstStyle/>
                    <a:p>
                      <a:pPr marL="0" lvl="0" indent="0" algn="ctr" rtl="0">
                        <a:spcBef>
                          <a:spcPts val="0"/>
                        </a:spcBef>
                        <a:spcAft>
                          <a:spcPts val="0"/>
                        </a:spcAft>
                        <a:buNone/>
                      </a:pPr>
                      <a:r>
                        <a:rPr lang="en" sz="1700">
                          <a:solidFill>
                            <a:srgbClr val="212121"/>
                          </a:solidFill>
                          <a:highlight>
                            <a:srgbClr val="FFFFFF"/>
                          </a:highlight>
                          <a:latin typeface="Courier New"/>
                          <a:ea typeface="Courier New"/>
                          <a:cs typeface="Courier New"/>
                          <a:sym typeface="Courier New"/>
                        </a:rPr>
                        <a:t>KNN on Deskewed Data</a:t>
                      </a:r>
                      <a:endParaRPr sz="1700">
                        <a:solidFill>
                          <a:srgbClr val="212121"/>
                        </a:solidFill>
                        <a:highlight>
                          <a:srgbClr val="FFFFFF"/>
                        </a:highlight>
                        <a:latin typeface="Courier New"/>
                        <a:ea typeface="Courier New"/>
                        <a:cs typeface="Courier New"/>
                        <a:sym typeface="Courier New"/>
                      </a:endParaRPr>
                    </a:p>
                  </a:txBody>
                  <a:tcPr marL="63500" marR="63500" marT="84667" marB="84667"/>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72233">
                <a:tc>
                  <a:txBody>
                    <a:bodyPr/>
                    <a:lstStyle/>
                    <a:p>
                      <a:pPr marL="0" lvl="0" indent="0" algn="ctr" rtl="0">
                        <a:spcBef>
                          <a:spcPts val="0"/>
                        </a:spcBef>
                        <a:spcAft>
                          <a:spcPts val="0"/>
                        </a:spcAft>
                        <a:buNone/>
                      </a:pPr>
                      <a:r>
                        <a:rPr lang="en" sz="1700">
                          <a:solidFill>
                            <a:srgbClr val="212121"/>
                          </a:solidFill>
                          <a:highlight>
                            <a:srgbClr val="FFFFFF"/>
                          </a:highlight>
                          <a:latin typeface="Courier New"/>
                          <a:ea typeface="Courier New"/>
                          <a:cs typeface="Courier New"/>
                          <a:sym typeface="Courier New"/>
                        </a:rPr>
                        <a:t>Nearest Neighbor</a:t>
                      </a:r>
                      <a:endParaRPr sz="17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700">
                          <a:solidFill>
                            <a:srgbClr val="212121"/>
                          </a:solidFill>
                          <a:highlight>
                            <a:srgbClr val="FFFFFF"/>
                          </a:highlight>
                          <a:latin typeface="Courier New"/>
                          <a:ea typeface="Courier New"/>
                          <a:cs typeface="Courier New"/>
                          <a:sym typeface="Courier New"/>
                        </a:rPr>
                        <a:t>Error %</a:t>
                      </a:r>
                      <a:endParaRPr sz="17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700">
                          <a:solidFill>
                            <a:srgbClr val="212121"/>
                          </a:solidFill>
                          <a:highlight>
                            <a:srgbClr val="FFFFFF"/>
                          </a:highlight>
                          <a:latin typeface="Courier New"/>
                          <a:ea typeface="Courier New"/>
                          <a:cs typeface="Courier New"/>
                          <a:sym typeface="Courier New"/>
                        </a:rPr>
                        <a:t>Model Ranking</a:t>
                      </a:r>
                      <a:endParaRPr sz="17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700">
                          <a:solidFill>
                            <a:srgbClr val="212121"/>
                          </a:solidFill>
                          <a:highlight>
                            <a:srgbClr val="FFFFFF"/>
                          </a:highlight>
                          <a:latin typeface="Courier New"/>
                          <a:ea typeface="Courier New"/>
                          <a:cs typeface="Courier New"/>
                          <a:sym typeface="Courier New"/>
                        </a:rPr>
                        <a:t>Total Time Taken</a:t>
                      </a:r>
                      <a:endParaRPr sz="1700">
                        <a:solidFill>
                          <a:srgbClr val="212121"/>
                        </a:solidFill>
                        <a:highlight>
                          <a:srgbClr val="FFFFFF"/>
                        </a:highlight>
                        <a:latin typeface="Courier New"/>
                        <a:ea typeface="Courier New"/>
                        <a:cs typeface="Courier New"/>
                        <a:sym typeface="Courier New"/>
                      </a:endParaRPr>
                    </a:p>
                  </a:txBody>
                  <a:tcPr marL="63500" marR="63500" marT="84667" marB="84667"/>
                </a:tc>
                <a:extLst>
                  <a:ext uri="{0D108BD9-81ED-4DB2-BD59-A6C34878D82A}">
                    <a16:rowId xmlns:a16="http://schemas.microsoft.com/office/drawing/2014/main" val="10001"/>
                  </a:ext>
                </a:extLst>
              </a:tr>
              <a:tr h="423333">
                <a:tc>
                  <a:txBody>
                    <a:bodyPr/>
                    <a:lstStyle/>
                    <a:p>
                      <a:pPr marL="0" lvl="0" indent="0" algn="ctr" rtl="0">
                        <a:spcBef>
                          <a:spcPts val="0"/>
                        </a:spcBef>
                        <a:spcAft>
                          <a:spcPts val="0"/>
                        </a:spcAft>
                        <a:buNone/>
                      </a:pPr>
                      <a:r>
                        <a:rPr lang="en" sz="1700">
                          <a:solidFill>
                            <a:srgbClr val="212121"/>
                          </a:solidFill>
                          <a:highlight>
                            <a:srgbClr val="FFFFFF"/>
                          </a:highlight>
                          <a:latin typeface="Courier New"/>
                          <a:ea typeface="Courier New"/>
                          <a:cs typeface="Courier New"/>
                          <a:sym typeface="Courier New"/>
                        </a:rPr>
                        <a:t>2</a:t>
                      </a:r>
                      <a:endParaRPr sz="17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700">
                          <a:solidFill>
                            <a:srgbClr val="212121"/>
                          </a:solidFill>
                          <a:highlight>
                            <a:srgbClr val="FFFFFF"/>
                          </a:highlight>
                          <a:latin typeface="Courier New"/>
                          <a:ea typeface="Courier New"/>
                          <a:cs typeface="Courier New"/>
                          <a:sym typeface="Courier New"/>
                        </a:rPr>
                        <a:t>1.93</a:t>
                      </a:r>
                      <a:endParaRPr sz="17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700">
                          <a:solidFill>
                            <a:srgbClr val="212121"/>
                          </a:solidFill>
                          <a:highlight>
                            <a:srgbClr val="FFFFFF"/>
                          </a:highlight>
                          <a:latin typeface="Courier New"/>
                          <a:ea typeface="Courier New"/>
                          <a:cs typeface="Courier New"/>
                          <a:sym typeface="Courier New"/>
                        </a:rPr>
                        <a:t>3</a:t>
                      </a:r>
                      <a:endParaRPr sz="17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endParaRPr sz="1700">
                        <a:solidFill>
                          <a:srgbClr val="212121"/>
                        </a:solidFill>
                        <a:highlight>
                          <a:srgbClr val="FFFFFF"/>
                        </a:highlight>
                        <a:latin typeface="Courier New"/>
                        <a:ea typeface="Courier New"/>
                        <a:cs typeface="Courier New"/>
                        <a:sym typeface="Courier New"/>
                      </a:endParaRPr>
                    </a:p>
                  </a:txBody>
                  <a:tcPr marL="63500" marR="63500" marT="84667" marB="84667"/>
                </a:tc>
                <a:extLst>
                  <a:ext uri="{0D108BD9-81ED-4DB2-BD59-A6C34878D82A}">
                    <a16:rowId xmlns:a16="http://schemas.microsoft.com/office/drawing/2014/main" val="10002"/>
                  </a:ext>
                </a:extLst>
              </a:tr>
              <a:tr h="423333">
                <a:tc>
                  <a:txBody>
                    <a:bodyPr/>
                    <a:lstStyle/>
                    <a:p>
                      <a:pPr marL="0" lvl="0" indent="0" algn="ctr" rtl="0">
                        <a:spcBef>
                          <a:spcPts val="0"/>
                        </a:spcBef>
                        <a:spcAft>
                          <a:spcPts val="0"/>
                        </a:spcAft>
                        <a:buNone/>
                      </a:pPr>
                      <a:r>
                        <a:rPr lang="en" sz="1700">
                          <a:solidFill>
                            <a:srgbClr val="212121"/>
                          </a:solidFill>
                          <a:highlight>
                            <a:srgbClr val="FFFFFF"/>
                          </a:highlight>
                          <a:latin typeface="Courier New"/>
                          <a:ea typeface="Courier New"/>
                          <a:cs typeface="Courier New"/>
                          <a:sym typeface="Courier New"/>
                        </a:rPr>
                        <a:t>5</a:t>
                      </a:r>
                      <a:endParaRPr sz="17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700">
                          <a:solidFill>
                            <a:srgbClr val="212121"/>
                          </a:solidFill>
                          <a:highlight>
                            <a:srgbClr val="FFFFFF"/>
                          </a:highlight>
                          <a:latin typeface="Courier New"/>
                          <a:ea typeface="Courier New"/>
                          <a:cs typeface="Courier New"/>
                          <a:sym typeface="Courier New"/>
                        </a:rPr>
                        <a:t>1.69</a:t>
                      </a:r>
                      <a:endParaRPr sz="17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700">
                          <a:solidFill>
                            <a:srgbClr val="212121"/>
                          </a:solidFill>
                          <a:highlight>
                            <a:srgbClr val="FFFFFF"/>
                          </a:highlight>
                          <a:latin typeface="Courier New"/>
                          <a:ea typeface="Courier New"/>
                          <a:cs typeface="Courier New"/>
                          <a:sym typeface="Courier New"/>
                        </a:rPr>
                        <a:t>1</a:t>
                      </a:r>
                      <a:endParaRPr sz="17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endParaRPr sz="1700">
                        <a:solidFill>
                          <a:srgbClr val="212121"/>
                        </a:solidFill>
                        <a:highlight>
                          <a:srgbClr val="FFFFFF"/>
                        </a:highlight>
                        <a:latin typeface="Courier New"/>
                        <a:ea typeface="Courier New"/>
                        <a:cs typeface="Courier New"/>
                        <a:sym typeface="Courier New"/>
                      </a:endParaRPr>
                    </a:p>
                  </a:txBody>
                  <a:tcPr marL="63500" marR="63500" marT="84667" marB="84667"/>
                </a:tc>
                <a:extLst>
                  <a:ext uri="{0D108BD9-81ED-4DB2-BD59-A6C34878D82A}">
                    <a16:rowId xmlns:a16="http://schemas.microsoft.com/office/drawing/2014/main" val="10003"/>
                  </a:ext>
                </a:extLst>
              </a:tr>
              <a:tr h="423333">
                <a:tc>
                  <a:txBody>
                    <a:bodyPr/>
                    <a:lstStyle/>
                    <a:p>
                      <a:pPr marL="0" lvl="0" indent="0" algn="ctr" rtl="0">
                        <a:spcBef>
                          <a:spcPts val="0"/>
                        </a:spcBef>
                        <a:spcAft>
                          <a:spcPts val="0"/>
                        </a:spcAft>
                        <a:buNone/>
                      </a:pPr>
                      <a:r>
                        <a:rPr lang="en" sz="1700">
                          <a:solidFill>
                            <a:srgbClr val="212121"/>
                          </a:solidFill>
                          <a:highlight>
                            <a:srgbClr val="FFFFFF"/>
                          </a:highlight>
                          <a:latin typeface="Courier New"/>
                          <a:ea typeface="Courier New"/>
                          <a:cs typeface="Courier New"/>
                          <a:sym typeface="Courier New"/>
                        </a:rPr>
                        <a:t>10</a:t>
                      </a:r>
                      <a:endParaRPr sz="17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700">
                          <a:solidFill>
                            <a:srgbClr val="212121"/>
                          </a:solidFill>
                          <a:highlight>
                            <a:srgbClr val="FFFFFF"/>
                          </a:highlight>
                          <a:latin typeface="Courier New"/>
                          <a:ea typeface="Courier New"/>
                          <a:cs typeface="Courier New"/>
                          <a:sym typeface="Courier New"/>
                        </a:rPr>
                        <a:t>1.87</a:t>
                      </a:r>
                      <a:endParaRPr sz="17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700">
                          <a:solidFill>
                            <a:srgbClr val="212121"/>
                          </a:solidFill>
                          <a:highlight>
                            <a:srgbClr val="FFFFFF"/>
                          </a:highlight>
                          <a:latin typeface="Courier New"/>
                          <a:ea typeface="Courier New"/>
                          <a:cs typeface="Courier New"/>
                          <a:sym typeface="Courier New"/>
                        </a:rPr>
                        <a:t>2</a:t>
                      </a:r>
                      <a:endParaRPr sz="17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endParaRPr sz="1700">
                        <a:solidFill>
                          <a:srgbClr val="212121"/>
                        </a:solidFill>
                        <a:highlight>
                          <a:srgbClr val="FFFFFF"/>
                        </a:highlight>
                        <a:latin typeface="Courier New"/>
                        <a:ea typeface="Courier New"/>
                        <a:cs typeface="Courier New"/>
                        <a:sym typeface="Courier New"/>
                      </a:endParaRPr>
                    </a:p>
                  </a:txBody>
                  <a:tcPr marL="63500" marR="63500" marT="84667" marB="84667"/>
                </a:tc>
                <a:extLst>
                  <a:ext uri="{0D108BD9-81ED-4DB2-BD59-A6C34878D82A}">
                    <a16:rowId xmlns:a16="http://schemas.microsoft.com/office/drawing/2014/main" val="10004"/>
                  </a:ext>
                </a:extLst>
              </a:tr>
              <a:tr h="423333">
                <a:tc>
                  <a:txBody>
                    <a:bodyPr/>
                    <a:lstStyle/>
                    <a:p>
                      <a:pPr marL="0" lvl="0" indent="0" algn="ctr" rtl="0">
                        <a:spcBef>
                          <a:spcPts val="0"/>
                        </a:spcBef>
                        <a:spcAft>
                          <a:spcPts val="0"/>
                        </a:spcAft>
                        <a:buNone/>
                      </a:pPr>
                      <a:endParaRPr sz="17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endParaRPr sz="17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endParaRPr sz="17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700">
                          <a:solidFill>
                            <a:srgbClr val="212121"/>
                          </a:solidFill>
                          <a:highlight>
                            <a:srgbClr val="FFFFFF"/>
                          </a:highlight>
                          <a:latin typeface="Courier New"/>
                          <a:ea typeface="Courier New"/>
                          <a:cs typeface="Courier New"/>
                          <a:sym typeface="Courier New"/>
                        </a:rPr>
                        <a:t>57 minutes</a:t>
                      </a:r>
                      <a:endParaRPr sz="1700">
                        <a:solidFill>
                          <a:srgbClr val="212121"/>
                        </a:solidFill>
                        <a:highlight>
                          <a:srgbClr val="FFFFFF"/>
                        </a:highlight>
                        <a:latin typeface="Courier New"/>
                        <a:ea typeface="Courier New"/>
                        <a:cs typeface="Courier New"/>
                        <a:sym typeface="Courier New"/>
                      </a:endParaRPr>
                    </a:p>
                  </a:txBody>
                  <a:tcPr marL="63500" marR="63500" marT="84667" marB="84667"/>
                </a:tc>
                <a:extLst>
                  <a:ext uri="{0D108BD9-81ED-4DB2-BD59-A6C34878D82A}">
                    <a16:rowId xmlns:a16="http://schemas.microsoft.com/office/drawing/2014/main" val="10005"/>
                  </a:ext>
                </a:extLst>
              </a:tr>
            </a:tbl>
          </a:graphicData>
        </a:graphic>
      </p:graphicFrame>
      <p:sp>
        <p:nvSpPr>
          <p:cNvPr id="74" name="Google Shape;74;p15"/>
          <p:cNvSpPr txBox="1"/>
          <p:nvPr/>
        </p:nvSpPr>
        <p:spPr>
          <a:xfrm>
            <a:off x="444900" y="4173992"/>
            <a:ext cx="8387400" cy="2588800"/>
          </a:xfrm>
          <a:prstGeom prst="rect">
            <a:avLst/>
          </a:prstGeom>
          <a:noFill/>
          <a:ln>
            <a:noFill/>
          </a:ln>
          <a:effectLst>
            <a:outerShdw blurRad="57150" dist="19050" dir="5400000" algn="bl" rotWithShape="0">
              <a:srgbClr val="000000">
                <a:alpha val="0"/>
              </a:srgbClr>
            </a:outerShdw>
          </a:effectLst>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dirty="0">
                <a:highlight>
                  <a:srgbClr val="FFFFFF"/>
                </a:highlight>
              </a:rPr>
              <a:t>Data augmentation process we decided to apply was deskewing. </a:t>
            </a:r>
            <a:endParaRPr dirty="0">
              <a:highlight>
                <a:srgbClr val="FFFFFF"/>
              </a:highlight>
            </a:endParaRPr>
          </a:p>
          <a:p>
            <a:pPr marL="457200" lvl="0" indent="-317500" algn="l" rtl="0">
              <a:lnSpc>
                <a:spcPct val="115000"/>
              </a:lnSpc>
              <a:spcBef>
                <a:spcPts val="0"/>
              </a:spcBef>
              <a:spcAft>
                <a:spcPts val="0"/>
              </a:spcAft>
              <a:buSzPts val="1400"/>
              <a:buChar char="●"/>
            </a:pPr>
            <a:r>
              <a:rPr lang="en" dirty="0">
                <a:highlight>
                  <a:srgbClr val="FFFFFF"/>
                </a:highlight>
              </a:rPr>
              <a:t>Results proved that deskewing the images in the dataset was a very effective way to improve model performance. </a:t>
            </a:r>
            <a:endParaRPr dirty="0">
              <a:highlight>
                <a:srgbClr val="FFFFFF"/>
              </a:highlight>
            </a:endParaRPr>
          </a:p>
          <a:p>
            <a:pPr marL="457200" lvl="0" indent="-317500" algn="l" rtl="0">
              <a:lnSpc>
                <a:spcPct val="115000"/>
              </a:lnSpc>
              <a:spcBef>
                <a:spcPts val="0"/>
              </a:spcBef>
              <a:spcAft>
                <a:spcPts val="0"/>
              </a:spcAft>
              <a:buSzPts val="1400"/>
              <a:buChar char="●"/>
            </a:pPr>
            <a:r>
              <a:rPr lang="en" dirty="0">
                <a:highlight>
                  <a:srgbClr val="FFFFFF"/>
                </a:highlight>
              </a:rPr>
              <a:t>For nearest neighbor=2, the model improved my 1.8%. </a:t>
            </a:r>
            <a:endParaRPr dirty="0">
              <a:highlight>
                <a:srgbClr val="FFFFFF"/>
              </a:highlight>
            </a:endParaRPr>
          </a:p>
          <a:p>
            <a:pPr marL="457200" lvl="0" indent="-317500" algn="l" rtl="0">
              <a:lnSpc>
                <a:spcPct val="115000"/>
              </a:lnSpc>
              <a:spcBef>
                <a:spcPts val="0"/>
              </a:spcBef>
              <a:spcAft>
                <a:spcPts val="0"/>
              </a:spcAft>
              <a:buSzPts val="1400"/>
              <a:buChar char="●"/>
            </a:pPr>
            <a:r>
              <a:rPr lang="en" dirty="0">
                <a:highlight>
                  <a:srgbClr val="FFFFFF"/>
                </a:highlight>
              </a:rPr>
              <a:t>An improvement of 1.43% was observed for nearest neighbor=5 </a:t>
            </a:r>
            <a:endParaRPr dirty="0">
              <a:highlight>
                <a:srgbClr val="FFFFFF"/>
              </a:highlight>
            </a:endParaRPr>
          </a:p>
          <a:p>
            <a:pPr marL="457200" lvl="0" indent="-317500" algn="l" rtl="0">
              <a:lnSpc>
                <a:spcPct val="115000"/>
              </a:lnSpc>
              <a:spcBef>
                <a:spcPts val="0"/>
              </a:spcBef>
              <a:spcAft>
                <a:spcPts val="0"/>
              </a:spcAft>
              <a:buSzPts val="1400"/>
              <a:buChar char="●"/>
            </a:pPr>
            <a:r>
              <a:rPr lang="en" dirty="0">
                <a:highlight>
                  <a:srgbClr val="FFFFFF"/>
                </a:highlight>
              </a:rPr>
              <a:t>Error for nearest neighbor=10 reduced by 1.48%. </a:t>
            </a:r>
            <a:endParaRPr dirty="0">
              <a:highlight>
                <a:srgbClr val="FFFFFF"/>
              </a:highlight>
            </a:endParaRPr>
          </a:p>
          <a:p>
            <a:pPr marL="457200" lvl="0" indent="-317500" algn="l" rtl="0">
              <a:lnSpc>
                <a:spcPct val="115000"/>
              </a:lnSpc>
              <a:spcBef>
                <a:spcPts val="0"/>
              </a:spcBef>
              <a:spcAft>
                <a:spcPts val="0"/>
              </a:spcAft>
              <a:buSzPts val="1400"/>
              <a:buChar char="●"/>
            </a:pPr>
            <a:r>
              <a:rPr lang="en" dirty="0">
                <a:highlight>
                  <a:srgbClr val="FFFFFF"/>
                </a:highlight>
              </a:rPr>
              <a:t>Nearest neighbor=10 saw the best model improvement</a:t>
            </a:r>
            <a:endParaRPr dirty="0"/>
          </a:p>
        </p:txBody>
      </p:sp>
    </p:spTree>
    <p:extLst>
      <p:ext uri="{BB962C8B-B14F-4D97-AF65-F5344CB8AC3E}">
        <p14:creationId xmlns:p14="http://schemas.microsoft.com/office/powerpoint/2010/main" val="825582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593367"/>
            <a:ext cx="8520600" cy="81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Effect of changing distance metric</a:t>
            </a:r>
            <a:endParaRPr/>
          </a:p>
          <a:p>
            <a:pPr marL="0" lvl="0" indent="0" algn="l" rtl="0">
              <a:spcBef>
                <a:spcPts val="0"/>
              </a:spcBef>
              <a:spcAft>
                <a:spcPts val="0"/>
              </a:spcAft>
              <a:buNone/>
            </a:pPr>
            <a:endParaRPr/>
          </a:p>
        </p:txBody>
      </p:sp>
      <p:graphicFrame>
        <p:nvGraphicFramePr>
          <p:cNvPr id="80" name="Google Shape;80;p16"/>
          <p:cNvGraphicFramePr/>
          <p:nvPr/>
        </p:nvGraphicFramePr>
        <p:xfrm>
          <a:off x="1371850" y="1640834"/>
          <a:ext cx="6400300" cy="2013334"/>
        </p:xfrm>
        <a:graphic>
          <a:graphicData uri="http://schemas.openxmlformats.org/drawingml/2006/table">
            <a:tbl>
              <a:tblPr>
                <a:noFill/>
              </a:tblPr>
              <a:tblGrid>
                <a:gridCol w="1600075">
                  <a:extLst>
                    <a:ext uri="{9D8B030D-6E8A-4147-A177-3AD203B41FA5}">
                      <a16:colId xmlns:a16="http://schemas.microsoft.com/office/drawing/2014/main" val="20000"/>
                    </a:ext>
                  </a:extLst>
                </a:gridCol>
                <a:gridCol w="1600075">
                  <a:extLst>
                    <a:ext uri="{9D8B030D-6E8A-4147-A177-3AD203B41FA5}">
                      <a16:colId xmlns:a16="http://schemas.microsoft.com/office/drawing/2014/main" val="20001"/>
                    </a:ext>
                  </a:extLst>
                </a:gridCol>
                <a:gridCol w="1600075">
                  <a:extLst>
                    <a:ext uri="{9D8B030D-6E8A-4147-A177-3AD203B41FA5}">
                      <a16:colId xmlns:a16="http://schemas.microsoft.com/office/drawing/2014/main" val="20002"/>
                    </a:ext>
                  </a:extLst>
                </a:gridCol>
                <a:gridCol w="1600075">
                  <a:extLst>
                    <a:ext uri="{9D8B030D-6E8A-4147-A177-3AD203B41FA5}">
                      <a16:colId xmlns:a16="http://schemas.microsoft.com/office/drawing/2014/main" val="20003"/>
                    </a:ext>
                  </a:extLst>
                </a:gridCol>
              </a:tblGrid>
              <a:tr h="487267">
                <a:tc gridSpan="4">
                  <a:txBody>
                    <a:bodyPr/>
                    <a:lstStyle/>
                    <a:p>
                      <a:pPr marL="0" lvl="0" indent="0" algn="ctr" rtl="0">
                        <a:spcBef>
                          <a:spcPts val="0"/>
                        </a:spcBef>
                        <a:spcAft>
                          <a:spcPts val="0"/>
                        </a:spcAft>
                        <a:buNone/>
                      </a:pPr>
                      <a:r>
                        <a:rPr lang="en" sz="1800">
                          <a:solidFill>
                            <a:srgbClr val="212121"/>
                          </a:solidFill>
                          <a:highlight>
                            <a:srgbClr val="FFFFFF"/>
                          </a:highlight>
                          <a:latin typeface="Courier New"/>
                          <a:ea typeface="Courier New"/>
                          <a:cs typeface="Courier New"/>
                          <a:sym typeface="Courier New"/>
                        </a:rPr>
                        <a:t>Effect of Changing Distance Metric on Model</a:t>
                      </a:r>
                      <a:endParaRPr sz="1800">
                        <a:solidFill>
                          <a:srgbClr val="212121"/>
                        </a:solidFill>
                        <a:highlight>
                          <a:srgbClr val="FFFFFF"/>
                        </a:highlight>
                        <a:latin typeface="Courier New"/>
                        <a:ea typeface="Courier New"/>
                        <a:cs typeface="Courier New"/>
                        <a:sym typeface="Courier New"/>
                      </a:endParaRPr>
                    </a:p>
                  </a:txBody>
                  <a:tcPr marL="63500" marR="63500" marT="84667" marB="84667"/>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87267">
                <a:tc>
                  <a:txBody>
                    <a:bodyPr/>
                    <a:lstStyle/>
                    <a:p>
                      <a:pPr marL="0" lvl="0" indent="0" algn="ctr" rtl="0">
                        <a:spcBef>
                          <a:spcPts val="0"/>
                        </a:spcBef>
                        <a:spcAft>
                          <a:spcPts val="0"/>
                        </a:spcAft>
                        <a:buNone/>
                      </a:pPr>
                      <a:r>
                        <a:rPr lang="en" sz="1800">
                          <a:solidFill>
                            <a:srgbClr val="212121"/>
                          </a:solidFill>
                          <a:highlight>
                            <a:srgbClr val="FFFFFF"/>
                          </a:highlight>
                          <a:latin typeface="Courier New"/>
                          <a:ea typeface="Courier New"/>
                          <a:cs typeface="Courier New"/>
                          <a:sym typeface="Courier New"/>
                        </a:rPr>
                        <a:t>Distance</a:t>
                      </a:r>
                      <a:endParaRPr sz="18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800">
                          <a:solidFill>
                            <a:srgbClr val="212121"/>
                          </a:solidFill>
                          <a:highlight>
                            <a:srgbClr val="FFFFFF"/>
                          </a:highlight>
                          <a:latin typeface="Courier New"/>
                          <a:ea typeface="Courier New"/>
                          <a:cs typeface="Courier New"/>
                          <a:sym typeface="Courier New"/>
                        </a:rPr>
                        <a:t>Neighbors</a:t>
                      </a:r>
                      <a:endParaRPr sz="18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800">
                          <a:solidFill>
                            <a:srgbClr val="212121"/>
                          </a:solidFill>
                          <a:highlight>
                            <a:srgbClr val="FFFFFF"/>
                          </a:highlight>
                          <a:latin typeface="Courier New"/>
                          <a:ea typeface="Courier New"/>
                          <a:cs typeface="Courier New"/>
                          <a:sym typeface="Courier New"/>
                        </a:rPr>
                        <a:t>Error %</a:t>
                      </a:r>
                      <a:endParaRPr sz="18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800">
                          <a:solidFill>
                            <a:srgbClr val="212121"/>
                          </a:solidFill>
                          <a:highlight>
                            <a:srgbClr val="FFFFFF"/>
                          </a:highlight>
                          <a:latin typeface="Courier New"/>
                          <a:ea typeface="Courier New"/>
                          <a:cs typeface="Courier New"/>
                          <a:sym typeface="Courier New"/>
                        </a:rPr>
                        <a:t>Model Rank</a:t>
                      </a:r>
                      <a:endParaRPr sz="1800">
                        <a:solidFill>
                          <a:srgbClr val="212121"/>
                        </a:solidFill>
                        <a:highlight>
                          <a:srgbClr val="FFFFFF"/>
                        </a:highlight>
                        <a:latin typeface="Courier New"/>
                        <a:ea typeface="Courier New"/>
                        <a:cs typeface="Courier New"/>
                        <a:sym typeface="Courier New"/>
                      </a:endParaRPr>
                    </a:p>
                  </a:txBody>
                  <a:tcPr marL="63500" marR="63500" marT="84667" marB="84667"/>
                </a:tc>
                <a:extLst>
                  <a:ext uri="{0D108BD9-81ED-4DB2-BD59-A6C34878D82A}">
                    <a16:rowId xmlns:a16="http://schemas.microsoft.com/office/drawing/2014/main" val="10001"/>
                  </a:ext>
                </a:extLst>
              </a:tr>
              <a:tr h="519400">
                <a:tc>
                  <a:txBody>
                    <a:bodyPr/>
                    <a:lstStyle/>
                    <a:p>
                      <a:pPr marL="0" lvl="0" indent="0" algn="ctr" rtl="0">
                        <a:spcBef>
                          <a:spcPts val="0"/>
                        </a:spcBef>
                        <a:spcAft>
                          <a:spcPts val="0"/>
                        </a:spcAft>
                        <a:buNone/>
                      </a:pPr>
                      <a:r>
                        <a:rPr lang="en" sz="1800">
                          <a:solidFill>
                            <a:srgbClr val="212121"/>
                          </a:solidFill>
                          <a:highlight>
                            <a:srgbClr val="FFFFFF"/>
                          </a:highlight>
                          <a:latin typeface="Courier New"/>
                          <a:ea typeface="Courier New"/>
                          <a:cs typeface="Courier New"/>
                          <a:sym typeface="Courier New"/>
                        </a:rPr>
                        <a:t>Minkowski</a:t>
                      </a:r>
                      <a:endParaRPr sz="18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800">
                          <a:solidFill>
                            <a:srgbClr val="212121"/>
                          </a:solidFill>
                          <a:highlight>
                            <a:srgbClr val="FFFFFF"/>
                          </a:highlight>
                          <a:latin typeface="Courier New"/>
                          <a:ea typeface="Courier New"/>
                          <a:cs typeface="Courier New"/>
                          <a:sym typeface="Courier New"/>
                        </a:rPr>
                        <a:t>5</a:t>
                      </a:r>
                      <a:endParaRPr sz="18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800">
                          <a:solidFill>
                            <a:srgbClr val="212121"/>
                          </a:solidFill>
                          <a:highlight>
                            <a:srgbClr val="FFFFFF"/>
                          </a:highlight>
                          <a:latin typeface="Courier New"/>
                          <a:ea typeface="Courier New"/>
                          <a:cs typeface="Courier New"/>
                          <a:sym typeface="Courier New"/>
                        </a:rPr>
                        <a:t>1.69</a:t>
                      </a:r>
                      <a:endParaRPr sz="18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800">
                          <a:solidFill>
                            <a:srgbClr val="212121"/>
                          </a:solidFill>
                          <a:highlight>
                            <a:srgbClr val="FFFFFF"/>
                          </a:highlight>
                          <a:latin typeface="Courier New"/>
                          <a:ea typeface="Courier New"/>
                          <a:cs typeface="Courier New"/>
                          <a:sym typeface="Courier New"/>
                        </a:rPr>
                        <a:t>1</a:t>
                      </a:r>
                      <a:endParaRPr sz="1800">
                        <a:solidFill>
                          <a:srgbClr val="212121"/>
                        </a:solidFill>
                        <a:highlight>
                          <a:srgbClr val="FFFFFF"/>
                        </a:highlight>
                        <a:latin typeface="Courier New"/>
                        <a:ea typeface="Courier New"/>
                        <a:cs typeface="Courier New"/>
                        <a:sym typeface="Courier New"/>
                      </a:endParaRPr>
                    </a:p>
                  </a:txBody>
                  <a:tcPr marL="63500" marR="63500" marT="84667" marB="84667"/>
                </a:tc>
                <a:extLst>
                  <a:ext uri="{0D108BD9-81ED-4DB2-BD59-A6C34878D82A}">
                    <a16:rowId xmlns:a16="http://schemas.microsoft.com/office/drawing/2014/main" val="10002"/>
                  </a:ext>
                </a:extLst>
              </a:tr>
              <a:tr h="519400">
                <a:tc>
                  <a:txBody>
                    <a:bodyPr/>
                    <a:lstStyle/>
                    <a:p>
                      <a:pPr marL="0" lvl="0" indent="0" algn="ctr" rtl="0">
                        <a:spcBef>
                          <a:spcPts val="0"/>
                        </a:spcBef>
                        <a:spcAft>
                          <a:spcPts val="0"/>
                        </a:spcAft>
                        <a:buNone/>
                      </a:pPr>
                      <a:r>
                        <a:rPr lang="en" sz="1800">
                          <a:solidFill>
                            <a:srgbClr val="212121"/>
                          </a:solidFill>
                          <a:highlight>
                            <a:srgbClr val="FFFFFF"/>
                          </a:highlight>
                          <a:latin typeface="Courier New"/>
                          <a:ea typeface="Courier New"/>
                          <a:cs typeface="Courier New"/>
                          <a:sym typeface="Courier New"/>
                        </a:rPr>
                        <a:t>Manhattan</a:t>
                      </a:r>
                      <a:endParaRPr sz="18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800">
                          <a:solidFill>
                            <a:srgbClr val="212121"/>
                          </a:solidFill>
                          <a:highlight>
                            <a:srgbClr val="FFFFFF"/>
                          </a:highlight>
                          <a:latin typeface="Courier New"/>
                          <a:ea typeface="Courier New"/>
                          <a:cs typeface="Courier New"/>
                          <a:sym typeface="Courier New"/>
                        </a:rPr>
                        <a:t>5</a:t>
                      </a:r>
                      <a:endParaRPr sz="18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800">
                          <a:solidFill>
                            <a:srgbClr val="212121"/>
                          </a:solidFill>
                          <a:highlight>
                            <a:srgbClr val="FFFFFF"/>
                          </a:highlight>
                          <a:latin typeface="Courier New"/>
                          <a:ea typeface="Courier New"/>
                          <a:cs typeface="Courier New"/>
                          <a:sym typeface="Courier New"/>
                        </a:rPr>
                        <a:t>2.51</a:t>
                      </a:r>
                      <a:endParaRPr sz="18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800">
                          <a:solidFill>
                            <a:srgbClr val="212121"/>
                          </a:solidFill>
                          <a:highlight>
                            <a:srgbClr val="FFFFFF"/>
                          </a:highlight>
                          <a:latin typeface="Courier New"/>
                          <a:ea typeface="Courier New"/>
                          <a:cs typeface="Courier New"/>
                          <a:sym typeface="Courier New"/>
                        </a:rPr>
                        <a:t>2</a:t>
                      </a:r>
                      <a:endParaRPr sz="1800">
                        <a:solidFill>
                          <a:srgbClr val="212121"/>
                        </a:solidFill>
                        <a:highlight>
                          <a:srgbClr val="FFFFFF"/>
                        </a:highlight>
                        <a:latin typeface="Courier New"/>
                        <a:ea typeface="Courier New"/>
                        <a:cs typeface="Courier New"/>
                        <a:sym typeface="Courier New"/>
                      </a:endParaRPr>
                    </a:p>
                  </a:txBody>
                  <a:tcPr marL="63500" marR="63500" marT="84667" marB="84667"/>
                </a:tc>
                <a:extLst>
                  <a:ext uri="{0D108BD9-81ED-4DB2-BD59-A6C34878D82A}">
                    <a16:rowId xmlns:a16="http://schemas.microsoft.com/office/drawing/2014/main" val="10003"/>
                  </a:ext>
                </a:extLst>
              </a:tr>
            </a:tbl>
          </a:graphicData>
        </a:graphic>
      </p:graphicFrame>
      <p:sp>
        <p:nvSpPr>
          <p:cNvPr id="81" name="Google Shape;81;p16"/>
          <p:cNvSpPr txBox="1"/>
          <p:nvPr/>
        </p:nvSpPr>
        <p:spPr>
          <a:xfrm>
            <a:off x="1045500" y="3711133"/>
            <a:ext cx="7053000" cy="11244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Char char="●"/>
            </a:pPr>
            <a:r>
              <a:rPr lang="en" dirty="0"/>
              <a:t>Minkowski and Manhattan  distances for nearest neighbor=5. </a:t>
            </a:r>
            <a:endParaRPr dirty="0"/>
          </a:p>
          <a:p>
            <a:pPr marL="457200" lvl="0" indent="-317500" algn="l" rtl="0">
              <a:lnSpc>
                <a:spcPct val="200000"/>
              </a:lnSpc>
              <a:spcBef>
                <a:spcPts val="0"/>
              </a:spcBef>
              <a:spcAft>
                <a:spcPts val="0"/>
              </a:spcAft>
              <a:buSzPts val="1400"/>
              <a:buChar char="●"/>
            </a:pPr>
            <a:r>
              <a:rPr lang="en" dirty="0"/>
              <a:t>0.82% increase in the error rate when the distance metric was changed. </a:t>
            </a:r>
            <a:endParaRPr dirty="0"/>
          </a:p>
          <a:p>
            <a:pPr marL="457200" lvl="0" indent="-317500" algn="l" rtl="0">
              <a:lnSpc>
                <a:spcPct val="200000"/>
              </a:lnSpc>
              <a:spcBef>
                <a:spcPts val="0"/>
              </a:spcBef>
              <a:spcAft>
                <a:spcPts val="0"/>
              </a:spcAft>
              <a:buSzPts val="1400"/>
              <a:buChar char="●"/>
            </a:pPr>
            <a:r>
              <a:rPr lang="en" dirty="0"/>
              <a:t>If this model was going to be used, we would have to maintain the Minkowski distance metric.</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538643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593367"/>
            <a:ext cx="8520600" cy="81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Confusion Matrices cont’d</a:t>
            </a:r>
            <a:endParaRPr/>
          </a:p>
        </p:txBody>
      </p:sp>
      <p:sp>
        <p:nvSpPr>
          <p:cNvPr id="88" name="Google Shape;88;p17"/>
          <p:cNvSpPr txBox="1"/>
          <p:nvPr/>
        </p:nvSpPr>
        <p:spPr>
          <a:xfrm>
            <a:off x="238900" y="4727342"/>
            <a:ext cx="8520600" cy="10492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 dirty="0"/>
              <a:t>We took a closer look at each label prediction by creating confusion matrices for both models. </a:t>
            </a:r>
            <a:endParaRPr dirty="0"/>
          </a:p>
          <a:p>
            <a:pPr marL="457200" lvl="0" indent="-317500" algn="l" rtl="0">
              <a:lnSpc>
                <a:spcPct val="150000"/>
              </a:lnSpc>
              <a:spcBef>
                <a:spcPts val="0"/>
              </a:spcBef>
              <a:spcAft>
                <a:spcPts val="0"/>
              </a:spcAft>
              <a:buSzPts val="1400"/>
              <a:buChar char="●"/>
            </a:pPr>
            <a:r>
              <a:rPr lang="en" dirty="0"/>
              <a:t>Both models did well with the predictions</a:t>
            </a:r>
            <a:endParaRPr dirty="0"/>
          </a:p>
          <a:p>
            <a:pPr marL="457200" lvl="0" indent="-317500" algn="l" rtl="0">
              <a:lnSpc>
                <a:spcPct val="150000"/>
              </a:lnSpc>
              <a:spcBef>
                <a:spcPts val="0"/>
              </a:spcBef>
              <a:spcAft>
                <a:spcPts val="0"/>
              </a:spcAft>
              <a:buSzPts val="1400"/>
              <a:buChar char="●"/>
            </a:pPr>
            <a:r>
              <a:rPr lang="en" dirty="0"/>
              <a:t>Model with the Minkowski distance metric performed slightly better.</a:t>
            </a:r>
            <a:endParaRPr dirty="0"/>
          </a:p>
        </p:txBody>
      </p:sp>
      <p:pic>
        <p:nvPicPr>
          <p:cNvPr id="6" name="Google Shape;87;p17"/>
          <p:cNvPicPr preferRelativeResize="0"/>
          <p:nvPr/>
        </p:nvPicPr>
        <p:blipFill>
          <a:blip r:embed="rId3">
            <a:alphaModFix/>
          </a:blip>
          <a:stretch>
            <a:fillRect/>
          </a:stretch>
        </p:blipFill>
        <p:spPr>
          <a:xfrm>
            <a:off x="547425" y="1410967"/>
            <a:ext cx="3723078" cy="3254766"/>
          </a:xfrm>
          <a:prstGeom prst="rect">
            <a:avLst/>
          </a:prstGeom>
          <a:noFill/>
          <a:ln>
            <a:noFill/>
          </a:ln>
        </p:spPr>
      </p:pic>
      <p:pic>
        <p:nvPicPr>
          <p:cNvPr id="7" name="Google Shape;89;p17"/>
          <p:cNvPicPr preferRelativeResize="0"/>
          <p:nvPr/>
        </p:nvPicPr>
        <p:blipFill>
          <a:blip r:embed="rId4">
            <a:alphaModFix/>
          </a:blip>
          <a:stretch>
            <a:fillRect/>
          </a:stretch>
        </p:blipFill>
        <p:spPr>
          <a:xfrm>
            <a:off x="4347899" y="1413367"/>
            <a:ext cx="3720332" cy="3252366"/>
          </a:xfrm>
          <a:prstGeom prst="rect">
            <a:avLst/>
          </a:prstGeom>
          <a:noFill/>
          <a:ln>
            <a:noFill/>
          </a:ln>
        </p:spPr>
      </p:pic>
    </p:spTree>
    <p:extLst>
      <p:ext uri="{BB962C8B-B14F-4D97-AF65-F5344CB8AC3E}">
        <p14:creationId xmlns:p14="http://schemas.microsoft.com/office/powerpoint/2010/main" val="312815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593367"/>
            <a:ext cx="8520600" cy="81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Confusion Matrices</a:t>
            </a:r>
            <a:endParaRPr/>
          </a:p>
        </p:txBody>
      </p:sp>
      <p:pic>
        <p:nvPicPr>
          <p:cNvPr id="95" name="Google Shape;95;p18"/>
          <p:cNvPicPr preferRelativeResize="0"/>
          <p:nvPr/>
        </p:nvPicPr>
        <p:blipFill>
          <a:blip r:embed="rId3">
            <a:alphaModFix/>
          </a:blip>
          <a:stretch>
            <a:fillRect/>
          </a:stretch>
        </p:blipFill>
        <p:spPr>
          <a:xfrm>
            <a:off x="4487813" y="1620185"/>
            <a:ext cx="4628825" cy="2910833"/>
          </a:xfrm>
          <a:prstGeom prst="rect">
            <a:avLst/>
          </a:prstGeom>
          <a:noFill/>
          <a:ln>
            <a:noFill/>
          </a:ln>
        </p:spPr>
      </p:pic>
      <p:pic>
        <p:nvPicPr>
          <p:cNvPr id="96" name="Google Shape;96;p18"/>
          <p:cNvPicPr preferRelativeResize="0"/>
          <p:nvPr/>
        </p:nvPicPr>
        <p:blipFill>
          <a:blip r:embed="rId4">
            <a:alphaModFix/>
          </a:blip>
          <a:stretch>
            <a:fillRect/>
          </a:stretch>
        </p:blipFill>
        <p:spPr>
          <a:xfrm>
            <a:off x="27363" y="1620201"/>
            <a:ext cx="4298036" cy="2910833"/>
          </a:xfrm>
          <a:prstGeom prst="rect">
            <a:avLst/>
          </a:prstGeom>
          <a:noFill/>
          <a:ln>
            <a:noFill/>
          </a:ln>
        </p:spPr>
      </p:pic>
      <p:sp>
        <p:nvSpPr>
          <p:cNvPr id="97" name="Google Shape;97;p18"/>
          <p:cNvSpPr txBox="1"/>
          <p:nvPr/>
        </p:nvSpPr>
        <p:spPr>
          <a:xfrm>
            <a:off x="142875" y="4776550"/>
            <a:ext cx="8813375" cy="10492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 dirty="0"/>
              <a:t>The images labelled as “1” were predicted most accurately by both models. </a:t>
            </a:r>
            <a:endParaRPr dirty="0"/>
          </a:p>
          <a:p>
            <a:pPr marL="457200" lvl="0" indent="-317500" algn="l" rtl="0">
              <a:lnSpc>
                <a:spcPct val="150000"/>
              </a:lnSpc>
              <a:spcBef>
                <a:spcPts val="0"/>
              </a:spcBef>
              <a:spcAft>
                <a:spcPts val="0"/>
              </a:spcAft>
              <a:buSzPts val="1400"/>
              <a:buChar char="●"/>
            </a:pPr>
            <a:r>
              <a:rPr lang="en" dirty="0"/>
              <a:t>The least accurately predicted label was “9” by both models. </a:t>
            </a:r>
            <a:endParaRPr dirty="0"/>
          </a:p>
          <a:p>
            <a:pPr marL="457200" lvl="0" indent="-317500" algn="l" rtl="0">
              <a:lnSpc>
                <a:spcPct val="150000"/>
              </a:lnSpc>
              <a:spcBef>
                <a:spcPts val="0"/>
              </a:spcBef>
              <a:spcAft>
                <a:spcPts val="0"/>
              </a:spcAft>
              <a:buSzPts val="1400"/>
              <a:buChar char="●"/>
            </a:pPr>
            <a:r>
              <a:rPr lang="en" dirty="0"/>
              <a:t>Most of the misclassified “9” labels were predicted to be “4” and “7”. </a:t>
            </a:r>
            <a:endParaRPr dirty="0"/>
          </a:p>
          <a:p>
            <a:pPr marL="457200" lvl="0" indent="-317500" algn="l" rtl="0">
              <a:lnSpc>
                <a:spcPct val="150000"/>
              </a:lnSpc>
              <a:spcBef>
                <a:spcPts val="0"/>
              </a:spcBef>
              <a:spcAft>
                <a:spcPts val="0"/>
              </a:spcAft>
              <a:buSzPts val="1400"/>
              <a:buChar char="●"/>
            </a:pPr>
            <a:r>
              <a:rPr lang="en" dirty="0"/>
              <a:t>Many “2” labels were predicted to be “7” by the model with the Manhattan metric.</a:t>
            </a:r>
            <a:endParaRPr dirty="0"/>
          </a:p>
        </p:txBody>
      </p:sp>
    </p:spTree>
    <p:extLst>
      <p:ext uri="{BB962C8B-B14F-4D97-AF65-F5344CB8AC3E}">
        <p14:creationId xmlns:p14="http://schemas.microsoft.com/office/powerpoint/2010/main" val="2090871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593367"/>
            <a:ext cx="8520600" cy="81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Classification Report</a:t>
            </a:r>
            <a:endParaRPr/>
          </a:p>
        </p:txBody>
      </p:sp>
      <p:graphicFrame>
        <p:nvGraphicFramePr>
          <p:cNvPr id="103" name="Google Shape;103;p19"/>
          <p:cNvGraphicFramePr/>
          <p:nvPr>
            <p:extLst>
              <p:ext uri="{D42A27DB-BD31-4B8C-83A1-F6EECF244321}">
                <p14:modId xmlns:p14="http://schemas.microsoft.com/office/powerpoint/2010/main" val="1884389886"/>
              </p:ext>
            </p:extLst>
          </p:nvPr>
        </p:nvGraphicFramePr>
        <p:xfrm>
          <a:off x="637650" y="1506025"/>
          <a:ext cx="7868700" cy="5050724"/>
        </p:xfrm>
        <a:graphic>
          <a:graphicData uri="http://schemas.openxmlformats.org/drawingml/2006/table">
            <a:tbl>
              <a:tblPr>
                <a:noFill/>
              </a:tblPr>
              <a:tblGrid>
                <a:gridCol w="874300">
                  <a:extLst>
                    <a:ext uri="{9D8B030D-6E8A-4147-A177-3AD203B41FA5}">
                      <a16:colId xmlns:a16="http://schemas.microsoft.com/office/drawing/2014/main" val="20000"/>
                    </a:ext>
                  </a:extLst>
                </a:gridCol>
                <a:gridCol w="874300">
                  <a:extLst>
                    <a:ext uri="{9D8B030D-6E8A-4147-A177-3AD203B41FA5}">
                      <a16:colId xmlns:a16="http://schemas.microsoft.com/office/drawing/2014/main" val="20001"/>
                    </a:ext>
                  </a:extLst>
                </a:gridCol>
                <a:gridCol w="874300">
                  <a:extLst>
                    <a:ext uri="{9D8B030D-6E8A-4147-A177-3AD203B41FA5}">
                      <a16:colId xmlns:a16="http://schemas.microsoft.com/office/drawing/2014/main" val="20002"/>
                    </a:ext>
                  </a:extLst>
                </a:gridCol>
                <a:gridCol w="874300">
                  <a:extLst>
                    <a:ext uri="{9D8B030D-6E8A-4147-A177-3AD203B41FA5}">
                      <a16:colId xmlns:a16="http://schemas.microsoft.com/office/drawing/2014/main" val="20003"/>
                    </a:ext>
                  </a:extLst>
                </a:gridCol>
                <a:gridCol w="874300">
                  <a:extLst>
                    <a:ext uri="{9D8B030D-6E8A-4147-A177-3AD203B41FA5}">
                      <a16:colId xmlns:a16="http://schemas.microsoft.com/office/drawing/2014/main" val="20004"/>
                    </a:ext>
                  </a:extLst>
                </a:gridCol>
                <a:gridCol w="874300">
                  <a:extLst>
                    <a:ext uri="{9D8B030D-6E8A-4147-A177-3AD203B41FA5}">
                      <a16:colId xmlns:a16="http://schemas.microsoft.com/office/drawing/2014/main" val="20005"/>
                    </a:ext>
                  </a:extLst>
                </a:gridCol>
                <a:gridCol w="874300">
                  <a:extLst>
                    <a:ext uri="{9D8B030D-6E8A-4147-A177-3AD203B41FA5}">
                      <a16:colId xmlns:a16="http://schemas.microsoft.com/office/drawing/2014/main" val="20006"/>
                    </a:ext>
                  </a:extLst>
                </a:gridCol>
                <a:gridCol w="874300">
                  <a:extLst>
                    <a:ext uri="{9D8B030D-6E8A-4147-A177-3AD203B41FA5}">
                      <a16:colId xmlns:a16="http://schemas.microsoft.com/office/drawing/2014/main" val="20007"/>
                    </a:ext>
                  </a:extLst>
                </a:gridCol>
                <a:gridCol w="874300">
                  <a:extLst>
                    <a:ext uri="{9D8B030D-6E8A-4147-A177-3AD203B41FA5}">
                      <a16:colId xmlns:a16="http://schemas.microsoft.com/office/drawing/2014/main" val="20008"/>
                    </a:ext>
                  </a:extLst>
                </a:gridCol>
              </a:tblGrid>
              <a:tr h="403013">
                <a:tc>
                  <a:txBody>
                    <a:bodyPr/>
                    <a:lstStyle/>
                    <a:p>
                      <a:pPr marL="0" lvl="0" indent="0" algn="ctr" rtl="0">
                        <a:spcBef>
                          <a:spcPts val="0"/>
                        </a:spcBef>
                        <a:spcAft>
                          <a:spcPts val="0"/>
                        </a:spcAft>
                        <a:buNone/>
                      </a:pPr>
                      <a:endParaRPr sz="1300" dirty="0">
                        <a:solidFill>
                          <a:srgbClr val="212121"/>
                        </a:solidFill>
                        <a:highlight>
                          <a:srgbClr val="FFFFFF"/>
                        </a:highlight>
                        <a:latin typeface="Courier New"/>
                        <a:ea typeface="Courier New"/>
                        <a:cs typeface="Courier New"/>
                        <a:sym typeface="Courier New"/>
                      </a:endParaRPr>
                    </a:p>
                  </a:txBody>
                  <a:tcPr marL="63500" marR="63500" marT="84667" marB="84667"/>
                </a:tc>
                <a:tc gridSpan="2">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Precision</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hMerge="1">
                  <a:txBody>
                    <a:bodyPr/>
                    <a:lstStyle/>
                    <a:p>
                      <a:endParaRPr lang="en-US"/>
                    </a:p>
                  </a:txBody>
                  <a:tcPr/>
                </a:tc>
                <a:tc gridSpan="2">
                  <a:txBody>
                    <a:bodyPr/>
                    <a:lstStyle/>
                    <a:p>
                      <a:pPr marL="0" lvl="0" indent="0" algn="ctr" rtl="0">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Recall</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hMerge="1">
                  <a:txBody>
                    <a:bodyPr/>
                    <a:lstStyle/>
                    <a:p>
                      <a:endParaRPr lang="en-US"/>
                    </a:p>
                  </a:txBody>
                  <a:tcPr/>
                </a:tc>
                <a:tc gridSpan="2">
                  <a:txBody>
                    <a:bodyPr/>
                    <a:lstStyle/>
                    <a:p>
                      <a:pPr marL="0" lvl="0" indent="0" algn="ctr" rtl="0">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F1-score</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hMerge="1">
                  <a:txBody>
                    <a:bodyPr/>
                    <a:lstStyle/>
                    <a:p>
                      <a:endParaRPr lang="en-US"/>
                    </a:p>
                  </a:txBody>
                  <a:tcPr/>
                </a:tc>
                <a:tc gridSpan="2">
                  <a:txBody>
                    <a:bodyPr/>
                    <a:lstStyle/>
                    <a:p>
                      <a:pPr marL="0" lvl="0" indent="0" algn="ctr" rtl="0">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Support</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hMerge="1">
                  <a:txBody>
                    <a:bodyPr/>
                    <a:lstStyle/>
                    <a:p>
                      <a:endParaRPr lang="en-US"/>
                    </a:p>
                  </a:txBody>
                  <a:tcPr/>
                </a:tc>
                <a:extLst>
                  <a:ext uri="{0D108BD9-81ED-4DB2-BD59-A6C34878D82A}">
                    <a16:rowId xmlns:a16="http://schemas.microsoft.com/office/drawing/2014/main" val="10000"/>
                  </a:ext>
                </a:extLst>
              </a:tr>
              <a:tr h="566667">
                <a:tc>
                  <a:txBody>
                    <a:bodyPr/>
                    <a:lstStyle/>
                    <a:p>
                      <a:pPr marL="0" lvl="0" indent="0" algn="ctr" rtl="0">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Label</a:t>
                      </a:r>
                      <a:endParaRPr sz="1300">
                        <a:solidFill>
                          <a:srgbClr val="212121"/>
                        </a:solidFill>
                        <a:highlight>
                          <a:srgbClr val="FFFFFF"/>
                        </a:highlight>
                        <a:latin typeface="Courier New"/>
                        <a:ea typeface="Courier New"/>
                        <a:cs typeface="Courier New"/>
                        <a:sym typeface="Courier New"/>
                      </a:endParaRPr>
                    </a:p>
                  </a:txBody>
                  <a:tcPr marL="63500" marR="63500" marT="84667" marB="84667" anchor="ctr"/>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Manhattan</a:t>
                      </a:r>
                      <a:endParaRPr sz="1300">
                        <a:solidFill>
                          <a:srgbClr val="212121"/>
                        </a:solidFill>
                        <a:highlight>
                          <a:srgbClr val="FFFFFF"/>
                        </a:highlight>
                        <a:latin typeface="Courier New"/>
                        <a:ea typeface="Courier New"/>
                        <a:cs typeface="Courier New"/>
                        <a:sym typeface="Courier New"/>
                      </a:endParaRPr>
                    </a:p>
                  </a:txBody>
                  <a:tcPr marL="63500" marR="63500" marT="84667" marB="84667" anchor="ctr"/>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Minkowski</a:t>
                      </a:r>
                      <a:endParaRPr sz="1300">
                        <a:solidFill>
                          <a:srgbClr val="212121"/>
                        </a:solidFill>
                        <a:highlight>
                          <a:srgbClr val="FFFFFF"/>
                        </a:highlight>
                        <a:latin typeface="Courier New"/>
                        <a:ea typeface="Courier New"/>
                        <a:cs typeface="Courier New"/>
                        <a:sym typeface="Courier New"/>
                      </a:endParaRPr>
                    </a:p>
                  </a:txBody>
                  <a:tcPr marL="63500" marR="63500" marT="84667" marB="84667" anchor="ctr"/>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Manhattan</a:t>
                      </a:r>
                      <a:endParaRPr sz="1300">
                        <a:solidFill>
                          <a:srgbClr val="212121"/>
                        </a:solidFill>
                        <a:highlight>
                          <a:srgbClr val="FFFFFF"/>
                        </a:highlight>
                        <a:latin typeface="Courier New"/>
                        <a:ea typeface="Courier New"/>
                        <a:cs typeface="Courier New"/>
                        <a:sym typeface="Courier New"/>
                      </a:endParaRPr>
                    </a:p>
                  </a:txBody>
                  <a:tcPr marL="63500" marR="63500" marT="84667" marB="84667" anchor="ctr"/>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Minkowski</a:t>
                      </a:r>
                      <a:endParaRPr sz="1300">
                        <a:solidFill>
                          <a:srgbClr val="212121"/>
                        </a:solidFill>
                        <a:highlight>
                          <a:srgbClr val="FFFFFF"/>
                        </a:highlight>
                        <a:latin typeface="Courier New"/>
                        <a:ea typeface="Courier New"/>
                        <a:cs typeface="Courier New"/>
                        <a:sym typeface="Courier New"/>
                      </a:endParaRPr>
                    </a:p>
                  </a:txBody>
                  <a:tcPr marL="63500" marR="63500" marT="84667" marB="84667" anchor="ctr"/>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Manhattan</a:t>
                      </a:r>
                      <a:endParaRPr sz="1300">
                        <a:solidFill>
                          <a:srgbClr val="212121"/>
                        </a:solidFill>
                        <a:highlight>
                          <a:srgbClr val="FFFFFF"/>
                        </a:highlight>
                        <a:latin typeface="Courier New"/>
                        <a:ea typeface="Courier New"/>
                        <a:cs typeface="Courier New"/>
                        <a:sym typeface="Courier New"/>
                      </a:endParaRPr>
                    </a:p>
                  </a:txBody>
                  <a:tcPr marL="63500" marR="63500" marT="84667" marB="84667" anchor="ctr"/>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Minkowski</a:t>
                      </a:r>
                      <a:endParaRPr sz="1300">
                        <a:solidFill>
                          <a:srgbClr val="212121"/>
                        </a:solidFill>
                        <a:highlight>
                          <a:srgbClr val="FFFFFF"/>
                        </a:highlight>
                        <a:latin typeface="Courier New"/>
                        <a:ea typeface="Courier New"/>
                        <a:cs typeface="Courier New"/>
                        <a:sym typeface="Courier New"/>
                      </a:endParaRPr>
                    </a:p>
                  </a:txBody>
                  <a:tcPr marL="63500" marR="63500" marT="84667" marB="84667" anchor="ctr"/>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Manhattan</a:t>
                      </a:r>
                      <a:endParaRPr sz="1300">
                        <a:solidFill>
                          <a:srgbClr val="212121"/>
                        </a:solidFill>
                        <a:highlight>
                          <a:srgbClr val="FFFFFF"/>
                        </a:highlight>
                        <a:latin typeface="Courier New"/>
                        <a:ea typeface="Courier New"/>
                        <a:cs typeface="Courier New"/>
                        <a:sym typeface="Courier New"/>
                      </a:endParaRPr>
                    </a:p>
                  </a:txBody>
                  <a:tcPr marL="63500" marR="63500" marT="84667" marB="84667" anchor="ctr"/>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Minkowski</a:t>
                      </a:r>
                      <a:endParaRPr sz="1300">
                        <a:solidFill>
                          <a:srgbClr val="212121"/>
                        </a:solidFill>
                        <a:highlight>
                          <a:srgbClr val="FFFFFF"/>
                        </a:highlight>
                        <a:latin typeface="Courier New"/>
                        <a:ea typeface="Courier New"/>
                        <a:cs typeface="Courier New"/>
                        <a:sym typeface="Courier New"/>
                      </a:endParaRPr>
                    </a:p>
                  </a:txBody>
                  <a:tcPr marL="63500" marR="63500" marT="84667" marB="84667" anchor="ctr"/>
                </a:tc>
                <a:extLst>
                  <a:ext uri="{0D108BD9-81ED-4DB2-BD59-A6C34878D82A}">
                    <a16:rowId xmlns:a16="http://schemas.microsoft.com/office/drawing/2014/main" val="10001"/>
                  </a:ext>
                </a:extLst>
              </a:tr>
              <a:tr h="403013">
                <a:tc>
                  <a:txBody>
                    <a:bodyPr/>
                    <a:lstStyle/>
                    <a:p>
                      <a:pPr marL="0" lvl="0" indent="0" algn="ctr" rtl="0">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0.97</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0.97</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0.99</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0.99</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0.98</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0.98</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980</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980</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extLst>
                  <a:ext uri="{0D108BD9-81ED-4DB2-BD59-A6C34878D82A}">
                    <a16:rowId xmlns:a16="http://schemas.microsoft.com/office/drawing/2014/main" val="10002"/>
                  </a:ext>
                </a:extLst>
              </a:tr>
              <a:tr h="403013">
                <a:tc>
                  <a:txBody>
                    <a:bodyPr/>
                    <a:lstStyle/>
                    <a:p>
                      <a:pPr marL="0" lvl="0" indent="0" algn="ctr" rtl="0">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1</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0.98</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0.99</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1.00</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1.00</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0.99</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1.00</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1135</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1135</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extLst>
                  <a:ext uri="{0D108BD9-81ED-4DB2-BD59-A6C34878D82A}">
                    <a16:rowId xmlns:a16="http://schemas.microsoft.com/office/drawing/2014/main" val="10003"/>
                  </a:ext>
                </a:extLst>
              </a:tr>
              <a:tr h="403013">
                <a:tc>
                  <a:txBody>
                    <a:bodyPr/>
                    <a:lstStyle/>
                    <a:p>
                      <a:pPr marL="0" lvl="0" indent="0" algn="ctr" rtl="0">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2</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0.99</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0.99</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0.97</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0.98</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0.98</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0.99</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1032</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1032</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extLst>
                  <a:ext uri="{0D108BD9-81ED-4DB2-BD59-A6C34878D82A}">
                    <a16:rowId xmlns:a16="http://schemas.microsoft.com/office/drawing/2014/main" val="10004"/>
                  </a:ext>
                </a:extLst>
              </a:tr>
              <a:tr h="403013">
                <a:tc>
                  <a:txBody>
                    <a:bodyPr/>
                    <a:lstStyle/>
                    <a:p>
                      <a:pPr marL="0" lvl="0" indent="0" algn="ctr" rtl="0">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3</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0.97</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0.99</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0.97</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0.98</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0.97</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0.99</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1010</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1010</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extLst>
                  <a:ext uri="{0D108BD9-81ED-4DB2-BD59-A6C34878D82A}">
                    <a16:rowId xmlns:a16="http://schemas.microsoft.com/office/drawing/2014/main" val="10005"/>
                  </a:ext>
                </a:extLst>
              </a:tr>
              <a:tr h="403013">
                <a:tc>
                  <a:txBody>
                    <a:bodyPr/>
                    <a:lstStyle/>
                    <a:p>
                      <a:pPr marL="0" lvl="0" indent="0" algn="ctr" rtl="0">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4</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0.98</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0.98</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0.96</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0.98</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0.97</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0.98</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982</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982</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extLst>
                  <a:ext uri="{0D108BD9-81ED-4DB2-BD59-A6C34878D82A}">
                    <a16:rowId xmlns:a16="http://schemas.microsoft.com/office/drawing/2014/main" val="10006"/>
                  </a:ext>
                </a:extLst>
              </a:tr>
              <a:tr h="403013">
                <a:tc>
                  <a:txBody>
                    <a:bodyPr/>
                    <a:lstStyle/>
                    <a:p>
                      <a:pPr marL="0" lvl="0" indent="0" algn="ctr" rtl="0">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5</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0.97</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0.98</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0.97</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0.98</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0.97</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0.98</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892</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892</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extLst>
                  <a:ext uri="{0D108BD9-81ED-4DB2-BD59-A6C34878D82A}">
                    <a16:rowId xmlns:a16="http://schemas.microsoft.com/office/drawing/2014/main" val="10007"/>
                  </a:ext>
                </a:extLst>
              </a:tr>
              <a:tr h="403013">
                <a:tc>
                  <a:txBody>
                    <a:bodyPr/>
                    <a:lstStyle/>
                    <a:p>
                      <a:pPr marL="0" lvl="0" indent="0" algn="ctr" rtl="0">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6</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0.98</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0.99</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0.99</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0.99</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0.98</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0.99</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958</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958</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extLst>
                  <a:ext uri="{0D108BD9-81ED-4DB2-BD59-A6C34878D82A}">
                    <a16:rowId xmlns:a16="http://schemas.microsoft.com/office/drawing/2014/main" val="10008"/>
                  </a:ext>
                </a:extLst>
              </a:tr>
              <a:tr h="403013">
                <a:tc>
                  <a:txBody>
                    <a:bodyPr/>
                    <a:lstStyle/>
                    <a:p>
                      <a:pPr marL="0" lvl="0" indent="0" algn="ctr" rtl="0">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7</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0.96</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0.98</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0.98</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0.99</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0.97</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0.98</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1028</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1028</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extLst>
                  <a:ext uri="{0D108BD9-81ED-4DB2-BD59-A6C34878D82A}">
                    <a16:rowId xmlns:a16="http://schemas.microsoft.com/office/drawing/2014/main" val="10009"/>
                  </a:ext>
                </a:extLst>
              </a:tr>
              <a:tr h="403013">
                <a:tc>
                  <a:txBody>
                    <a:bodyPr/>
                    <a:lstStyle/>
                    <a:p>
                      <a:pPr marL="0" lvl="0" indent="0" algn="ctr" rtl="0">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8</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0.99</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0.99</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0.96</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0.98</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0.97</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0.98</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974</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974</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extLst>
                  <a:ext uri="{0D108BD9-81ED-4DB2-BD59-A6C34878D82A}">
                    <a16:rowId xmlns:a16="http://schemas.microsoft.com/office/drawing/2014/main" val="10010"/>
                  </a:ext>
                </a:extLst>
              </a:tr>
              <a:tr h="403013">
                <a:tc>
                  <a:txBody>
                    <a:bodyPr/>
                    <a:lstStyle/>
                    <a:p>
                      <a:pPr marL="0" lvl="0" indent="0" algn="ctr" rtl="0">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9</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0.96</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0.97</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0.96</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0.96</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0.96</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0.97</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a:solidFill>
                            <a:srgbClr val="212121"/>
                          </a:solidFill>
                          <a:highlight>
                            <a:srgbClr val="FFFFFF"/>
                          </a:highlight>
                          <a:latin typeface="Courier New"/>
                          <a:ea typeface="Courier New"/>
                          <a:cs typeface="Courier New"/>
                          <a:sym typeface="Courier New"/>
                        </a:rPr>
                        <a:t>1009</a:t>
                      </a:r>
                      <a:endParaRPr sz="1300">
                        <a:solidFill>
                          <a:srgbClr val="212121"/>
                        </a:solidFill>
                        <a:highlight>
                          <a:srgbClr val="FFFFFF"/>
                        </a:highlight>
                        <a:latin typeface="Courier New"/>
                        <a:ea typeface="Courier New"/>
                        <a:cs typeface="Courier New"/>
                        <a:sym typeface="Courier New"/>
                      </a:endParaRPr>
                    </a:p>
                  </a:txBody>
                  <a:tcPr marL="63500" marR="63500" marT="84667" marB="84667"/>
                </a:tc>
                <a:tc>
                  <a:txBody>
                    <a:bodyPr/>
                    <a:lstStyle/>
                    <a:p>
                      <a:pPr marL="0" lvl="0" indent="0" algn="ctr" rtl="0">
                        <a:lnSpc>
                          <a:spcPct val="115000"/>
                        </a:lnSpc>
                        <a:spcBef>
                          <a:spcPts val="0"/>
                        </a:spcBef>
                        <a:spcAft>
                          <a:spcPts val="0"/>
                        </a:spcAft>
                        <a:buNone/>
                      </a:pPr>
                      <a:r>
                        <a:rPr lang="en" sz="1300" dirty="0">
                          <a:solidFill>
                            <a:srgbClr val="212121"/>
                          </a:solidFill>
                          <a:highlight>
                            <a:srgbClr val="FFFFFF"/>
                          </a:highlight>
                          <a:latin typeface="Courier New"/>
                          <a:ea typeface="Courier New"/>
                          <a:cs typeface="Courier New"/>
                          <a:sym typeface="Courier New"/>
                        </a:rPr>
                        <a:t>1009</a:t>
                      </a:r>
                      <a:endParaRPr sz="1300" dirty="0">
                        <a:solidFill>
                          <a:srgbClr val="212121"/>
                        </a:solidFill>
                        <a:highlight>
                          <a:srgbClr val="FFFFFF"/>
                        </a:highlight>
                        <a:latin typeface="Courier New"/>
                        <a:ea typeface="Courier New"/>
                        <a:cs typeface="Courier New"/>
                        <a:sym typeface="Courier New"/>
                      </a:endParaRPr>
                    </a:p>
                  </a:txBody>
                  <a:tcPr marL="63500" marR="63500" marT="84667" marB="84667"/>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332386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a:t>
            </a:r>
          </a:p>
        </p:txBody>
      </p:sp>
    </p:spTree>
    <p:extLst>
      <p:ext uri="{BB962C8B-B14F-4D97-AF65-F5344CB8AC3E}">
        <p14:creationId xmlns:p14="http://schemas.microsoft.com/office/powerpoint/2010/main" val="173625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5919-6EAF-4BEF-8DE8-49E756E3990A}"/>
              </a:ext>
            </a:extLst>
          </p:cNvPr>
          <p:cNvSpPr>
            <a:spLocks noGrp="1"/>
          </p:cNvSpPr>
          <p:nvPr>
            <p:ph type="title"/>
          </p:nvPr>
        </p:nvSpPr>
        <p:spPr>
          <a:xfrm>
            <a:off x="2428875" y="279663"/>
            <a:ext cx="3380980" cy="750198"/>
          </a:xfrm>
        </p:spPr>
        <p:txBody>
          <a:bodyPr>
            <a:normAutofit/>
          </a:bodyPr>
          <a:lstStyle/>
          <a:p>
            <a:r>
              <a:rPr lang="en-US" sz="4000" dirty="0">
                <a:latin typeface="Times New Roman" panose="02020603050405020304" pitchFamily="18" charset="0"/>
                <a:cs typeface="Times New Roman" panose="02020603050405020304" pitchFamily="18" charset="0"/>
              </a:rPr>
              <a:t>Introduction</a:t>
            </a:r>
            <a:endParaRPr lang="x-none"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E76E2C8-25D9-40F6-B4D3-DEA951834953}"/>
              </a:ext>
            </a:extLst>
          </p:cNvPr>
          <p:cNvSpPr txBox="1"/>
          <p:nvPr/>
        </p:nvSpPr>
        <p:spPr>
          <a:xfrm>
            <a:off x="429322" y="2541736"/>
            <a:ext cx="8714678" cy="369332"/>
          </a:xfrm>
          <a:prstGeom prst="rect">
            <a:avLst/>
          </a:prstGeom>
          <a:noFill/>
        </p:spPr>
        <p:txBody>
          <a:bodyPr wrap="square" rtlCol="0">
            <a:spAutoFit/>
          </a:bodyPr>
          <a:lstStyle/>
          <a:p>
            <a:pPr algn="just"/>
            <a:endParaRPr lang="x-none" dirty="0"/>
          </a:p>
        </p:txBody>
      </p:sp>
      <p:sp>
        <p:nvSpPr>
          <p:cNvPr id="4" name="Slide Number Placeholder 3">
            <a:extLst>
              <a:ext uri="{FF2B5EF4-FFF2-40B4-BE49-F238E27FC236}">
                <a16:creationId xmlns:a16="http://schemas.microsoft.com/office/drawing/2014/main" id="{2023B858-FA3B-4114-BB37-4A304E1E6188}"/>
              </a:ext>
            </a:extLst>
          </p:cNvPr>
          <p:cNvSpPr>
            <a:spLocks noGrp="1"/>
          </p:cNvSpPr>
          <p:nvPr>
            <p:ph type="sldNum" sz="quarter" idx="12"/>
          </p:nvPr>
        </p:nvSpPr>
        <p:spPr/>
        <p:txBody>
          <a:bodyPr/>
          <a:lstStyle/>
          <a:p>
            <a:fld id="{ED8A0117-26D8-4B81-859A-75B5CE5337B2}" type="slidenum">
              <a:rPr lang="x-none" smtClean="0"/>
              <a:t>27</a:t>
            </a:fld>
            <a:endParaRPr lang="x-none"/>
          </a:p>
        </p:txBody>
      </p:sp>
      <p:sp>
        <p:nvSpPr>
          <p:cNvPr id="6" name="Title 1">
            <a:extLst>
              <a:ext uri="{FF2B5EF4-FFF2-40B4-BE49-F238E27FC236}">
                <a16:creationId xmlns:a16="http://schemas.microsoft.com/office/drawing/2014/main" id="{4DEA9EAE-039E-4227-9CA0-3B3E8C6C870F}"/>
              </a:ext>
            </a:extLst>
          </p:cNvPr>
          <p:cNvSpPr txBox="1">
            <a:spLocks/>
          </p:cNvSpPr>
          <p:nvPr/>
        </p:nvSpPr>
        <p:spPr>
          <a:xfrm>
            <a:off x="111443" y="2045911"/>
            <a:ext cx="7886700" cy="8693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Times New Roman" panose="02020603050405020304" pitchFamily="18" charset="0"/>
                <a:cs typeface="Times New Roman" panose="02020603050405020304" pitchFamily="18" charset="0"/>
              </a:rPr>
              <a:t> </a:t>
            </a:r>
            <a:endParaRPr lang="x-none" sz="40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ADE867F3-522E-475A-8AB6-80D909665978}"/>
              </a:ext>
            </a:extLst>
          </p:cNvPr>
          <p:cNvSpPr txBox="1">
            <a:spLocks/>
          </p:cNvSpPr>
          <p:nvPr/>
        </p:nvSpPr>
        <p:spPr>
          <a:xfrm>
            <a:off x="4417401" y="1389861"/>
            <a:ext cx="4615158" cy="4231390"/>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Random Forest is a supervised learning algorithm which is used for both classification as well as regression.[1]</a:t>
            </a: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Literatures have shown that the accuracy of any given classifier is dependent on how well the algorithm treats the Biasness and the Variance of the dataset. </a:t>
            </a:r>
          </a:p>
          <a:p>
            <a:pPr marL="457200" indent="-457200" algn="just">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One of the advantages of the Random Forest is the ability to keep the variance and the bias low. This allows the model to predict accurately to the correct values.</a:t>
            </a:r>
          </a:p>
        </p:txBody>
      </p:sp>
      <p:pic>
        <p:nvPicPr>
          <p:cNvPr id="3" name="Picture 2">
            <a:extLst>
              <a:ext uri="{FF2B5EF4-FFF2-40B4-BE49-F238E27FC236}">
                <a16:creationId xmlns:a16="http://schemas.microsoft.com/office/drawing/2014/main" id="{EB4A1760-10DB-4F1F-ADBE-C8C2CA5B6B74}"/>
              </a:ext>
            </a:extLst>
          </p:cNvPr>
          <p:cNvPicPr>
            <a:picLocks noChangeAspect="1"/>
          </p:cNvPicPr>
          <p:nvPr/>
        </p:nvPicPr>
        <p:blipFill>
          <a:blip r:embed="rId2"/>
          <a:stretch>
            <a:fillRect/>
          </a:stretch>
        </p:blipFill>
        <p:spPr>
          <a:xfrm>
            <a:off x="120123" y="1541564"/>
            <a:ext cx="4297278" cy="3617568"/>
          </a:xfrm>
          <a:prstGeom prst="rect">
            <a:avLst/>
          </a:prstGeom>
        </p:spPr>
      </p:pic>
      <p:sp>
        <p:nvSpPr>
          <p:cNvPr id="8" name="TextBox 7">
            <a:extLst>
              <a:ext uri="{FF2B5EF4-FFF2-40B4-BE49-F238E27FC236}">
                <a16:creationId xmlns:a16="http://schemas.microsoft.com/office/drawing/2014/main" id="{35C17BF0-F197-4ACF-B54D-A3CC6A7F99A0}"/>
              </a:ext>
            </a:extLst>
          </p:cNvPr>
          <p:cNvSpPr txBox="1"/>
          <p:nvPr/>
        </p:nvSpPr>
        <p:spPr>
          <a:xfrm>
            <a:off x="816428" y="5316248"/>
            <a:ext cx="2362200" cy="646331"/>
          </a:xfrm>
          <a:prstGeom prst="rect">
            <a:avLst/>
          </a:prstGeom>
          <a:noFill/>
        </p:spPr>
        <p:txBody>
          <a:bodyPr wrap="square" rtlCol="0">
            <a:spAutoFit/>
          </a:bodyPr>
          <a:lstStyle/>
          <a:p>
            <a:r>
              <a:rPr lang="en-US" dirty="0"/>
              <a:t>Fig.1 Random Forest [3]</a:t>
            </a:r>
            <a:endParaRPr lang="x-none" dirty="0"/>
          </a:p>
        </p:txBody>
      </p:sp>
    </p:spTree>
    <p:extLst>
      <p:ext uri="{BB962C8B-B14F-4D97-AF65-F5344CB8AC3E}">
        <p14:creationId xmlns:p14="http://schemas.microsoft.com/office/powerpoint/2010/main" val="3432839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35F76-0C91-4C0E-A03E-0CE5E853DD65}"/>
              </a:ext>
            </a:extLst>
          </p:cNvPr>
          <p:cNvSpPr>
            <a:spLocks noGrp="1"/>
          </p:cNvSpPr>
          <p:nvPr>
            <p:ph type="title"/>
          </p:nvPr>
        </p:nvSpPr>
        <p:spPr>
          <a:xfrm>
            <a:off x="1" y="136526"/>
            <a:ext cx="6869500" cy="1325563"/>
          </a:xfrm>
        </p:spPr>
        <p:txBody>
          <a:bodyPr>
            <a:normAutofit/>
          </a:bodyPr>
          <a:lstStyle/>
          <a:p>
            <a:r>
              <a:rPr lang="en-US" sz="4000" dirty="0">
                <a:latin typeface="Times New Roman" panose="02020603050405020304" pitchFamily="18" charset="0"/>
                <a:cs typeface="Times New Roman" panose="02020603050405020304" pitchFamily="18" charset="0"/>
              </a:rPr>
              <a:t>			Introduction Cont’d</a:t>
            </a:r>
            <a:endParaRPr lang="x-none" sz="40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DC3CC644-0FE3-4CF7-8058-F7467FECE583}"/>
              </a:ext>
            </a:extLst>
          </p:cNvPr>
          <p:cNvSpPr>
            <a:spLocks noGrp="1"/>
          </p:cNvSpPr>
          <p:nvPr>
            <p:ph type="sldNum" sz="quarter" idx="12"/>
          </p:nvPr>
        </p:nvSpPr>
        <p:spPr/>
        <p:txBody>
          <a:bodyPr/>
          <a:lstStyle/>
          <a:p>
            <a:fld id="{ED8A0117-26D8-4B81-859A-75B5CE5337B2}" type="slidenum">
              <a:rPr lang="x-none" smtClean="0"/>
              <a:t>28</a:t>
            </a:fld>
            <a:endParaRPr lang="x-none"/>
          </a:p>
        </p:txBody>
      </p:sp>
      <p:sp>
        <p:nvSpPr>
          <p:cNvPr id="8" name="Title 1">
            <a:extLst>
              <a:ext uri="{FF2B5EF4-FFF2-40B4-BE49-F238E27FC236}">
                <a16:creationId xmlns:a16="http://schemas.microsoft.com/office/drawing/2014/main" id="{CCD80F83-6EE6-4178-9A8B-E34F136B2A6E}"/>
              </a:ext>
            </a:extLst>
          </p:cNvPr>
          <p:cNvSpPr txBox="1">
            <a:spLocks/>
          </p:cNvSpPr>
          <p:nvPr/>
        </p:nvSpPr>
        <p:spPr>
          <a:xfrm>
            <a:off x="448628" y="2766218"/>
            <a:ext cx="8246745" cy="189722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The handwritten analysis using </a:t>
            </a:r>
            <a:r>
              <a:rPr lang="en-US" sz="2800" dirty="0" err="1">
                <a:latin typeface="Times New Roman" panose="02020603050405020304" pitchFamily="18" charset="0"/>
                <a:cs typeface="Times New Roman" panose="02020603050405020304" pitchFamily="18" charset="0"/>
              </a:rPr>
              <a:t>RandomForest</a:t>
            </a:r>
            <a:r>
              <a:rPr lang="en-US" sz="2800" dirty="0">
                <a:latin typeface="Times New Roman" panose="02020603050405020304" pitchFamily="18" charset="0"/>
                <a:cs typeface="Times New Roman" panose="02020603050405020304" pitchFamily="18" charset="0"/>
              </a:rPr>
              <a:t> Classifier was done in the following order</a:t>
            </a:r>
          </a:p>
          <a:p>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Load  Dataset</a:t>
            </a:r>
          </a:p>
          <a:p>
            <a:endParaRPr lang="en-US" sz="28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Divide Data into Training and Test set</a:t>
            </a:r>
          </a:p>
          <a:p>
            <a:endParaRPr lang="en-US" sz="28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Exploratory data analysis (EDA)</a:t>
            </a:r>
          </a:p>
          <a:p>
            <a:pPr marL="571500" indent="-571500">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Create Model</a:t>
            </a:r>
          </a:p>
          <a:p>
            <a:pPr marL="571500" indent="-571500">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Prediction</a:t>
            </a:r>
            <a:endParaRPr lang="x-none"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0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35F76-0C91-4C0E-A03E-0CE5E853DD65}"/>
              </a:ext>
            </a:extLst>
          </p:cNvPr>
          <p:cNvSpPr>
            <a:spLocks noGrp="1"/>
          </p:cNvSpPr>
          <p:nvPr>
            <p:ph type="title"/>
          </p:nvPr>
        </p:nvSpPr>
        <p:spPr>
          <a:xfrm>
            <a:off x="1063625" y="83434"/>
            <a:ext cx="5031423" cy="1325563"/>
          </a:xfrm>
        </p:spPr>
        <p:txBody>
          <a:bodyPr>
            <a:normAutofit/>
          </a:bodyPr>
          <a:lstStyle/>
          <a:p>
            <a:pPr algn="just"/>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RandomForest</a:t>
            </a:r>
            <a:r>
              <a:rPr lang="en-US" sz="4000" dirty="0">
                <a:latin typeface="Times New Roman" panose="02020603050405020304" pitchFamily="18" charset="0"/>
                <a:cs typeface="Times New Roman" panose="02020603050405020304" pitchFamily="18" charset="0"/>
              </a:rPr>
              <a:t> Analysis</a:t>
            </a:r>
            <a:endParaRPr lang="x-none" sz="40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DC3CC644-0FE3-4CF7-8058-F7467FECE583}"/>
              </a:ext>
            </a:extLst>
          </p:cNvPr>
          <p:cNvSpPr>
            <a:spLocks noGrp="1"/>
          </p:cNvSpPr>
          <p:nvPr>
            <p:ph type="sldNum" sz="quarter" idx="12"/>
          </p:nvPr>
        </p:nvSpPr>
        <p:spPr/>
        <p:txBody>
          <a:bodyPr/>
          <a:lstStyle/>
          <a:p>
            <a:fld id="{ED8A0117-26D8-4B81-859A-75B5CE5337B2}" type="slidenum">
              <a:rPr lang="x-none" smtClean="0"/>
              <a:t>29</a:t>
            </a:fld>
            <a:endParaRPr lang="x-none"/>
          </a:p>
        </p:txBody>
      </p:sp>
      <p:pic>
        <p:nvPicPr>
          <p:cNvPr id="3" name="Picture 2">
            <a:extLst>
              <a:ext uri="{FF2B5EF4-FFF2-40B4-BE49-F238E27FC236}">
                <a16:creationId xmlns:a16="http://schemas.microsoft.com/office/drawing/2014/main" id="{7A2F3EAD-5FE5-493B-B1DC-342854FA9FAE}"/>
              </a:ext>
            </a:extLst>
          </p:cNvPr>
          <p:cNvPicPr>
            <a:picLocks noChangeAspect="1"/>
          </p:cNvPicPr>
          <p:nvPr/>
        </p:nvPicPr>
        <p:blipFill>
          <a:blip r:embed="rId2"/>
          <a:stretch>
            <a:fillRect/>
          </a:stretch>
        </p:blipFill>
        <p:spPr>
          <a:xfrm>
            <a:off x="103081" y="2297922"/>
            <a:ext cx="3876523" cy="2178193"/>
          </a:xfrm>
          <a:prstGeom prst="rect">
            <a:avLst/>
          </a:prstGeom>
        </p:spPr>
      </p:pic>
      <p:pic>
        <p:nvPicPr>
          <p:cNvPr id="4" name="Picture 3">
            <a:extLst>
              <a:ext uri="{FF2B5EF4-FFF2-40B4-BE49-F238E27FC236}">
                <a16:creationId xmlns:a16="http://schemas.microsoft.com/office/drawing/2014/main" id="{B47C5DF1-826E-4502-9413-BFB010C1202D}"/>
              </a:ext>
            </a:extLst>
          </p:cNvPr>
          <p:cNvPicPr>
            <a:picLocks noChangeAspect="1"/>
          </p:cNvPicPr>
          <p:nvPr/>
        </p:nvPicPr>
        <p:blipFill>
          <a:blip r:embed="rId3"/>
          <a:stretch>
            <a:fillRect/>
          </a:stretch>
        </p:blipFill>
        <p:spPr>
          <a:xfrm>
            <a:off x="493959" y="4621783"/>
            <a:ext cx="3231645" cy="2099693"/>
          </a:xfrm>
          <a:prstGeom prst="rect">
            <a:avLst/>
          </a:prstGeom>
        </p:spPr>
      </p:pic>
      <p:sp>
        <p:nvSpPr>
          <p:cNvPr id="12" name="TextBox 11">
            <a:extLst>
              <a:ext uri="{FF2B5EF4-FFF2-40B4-BE49-F238E27FC236}">
                <a16:creationId xmlns:a16="http://schemas.microsoft.com/office/drawing/2014/main" id="{4A693385-1CC2-4084-BEFC-AF93100075E6}"/>
              </a:ext>
            </a:extLst>
          </p:cNvPr>
          <p:cNvSpPr txBox="1"/>
          <p:nvPr/>
        </p:nvSpPr>
        <p:spPr>
          <a:xfrm>
            <a:off x="271463" y="1345289"/>
            <a:ext cx="8601075" cy="1015663"/>
          </a:xfrm>
          <a:prstGeom prst="rect">
            <a:avLst/>
          </a:prstGeom>
          <a:noFill/>
        </p:spPr>
        <p:txBody>
          <a:bodyPr wrap="square" rtlCol="0">
            <a:spAutoFit/>
          </a:bodyPr>
          <a:lstStyle/>
          <a:p>
            <a:r>
              <a:rPr lang="en-US" sz="2000" dirty="0"/>
              <a:t>The most important parameters of the Random Forest Classifier is the number of estimator. We try to  vary the estimator in order  20, 50, 75 and 100 to see how our algorithm performs.</a:t>
            </a:r>
            <a:endParaRPr lang="x-none" sz="2000" dirty="0"/>
          </a:p>
        </p:txBody>
      </p:sp>
      <p:pic>
        <p:nvPicPr>
          <p:cNvPr id="14" name="Picture 13">
            <a:extLst>
              <a:ext uri="{FF2B5EF4-FFF2-40B4-BE49-F238E27FC236}">
                <a16:creationId xmlns:a16="http://schemas.microsoft.com/office/drawing/2014/main" id="{3BFBC566-C69A-4C06-83CB-CF4C8CA9DF28}"/>
              </a:ext>
            </a:extLst>
          </p:cNvPr>
          <p:cNvPicPr>
            <a:picLocks noChangeAspect="1"/>
          </p:cNvPicPr>
          <p:nvPr/>
        </p:nvPicPr>
        <p:blipFill>
          <a:blip r:embed="rId4"/>
          <a:stretch>
            <a:fillRect/>
          </a:stretch>
        </p:blipFill>
        <p:spPr>
          <a:xfrm>
            <a:off x="3979605" y="2379022"/>
            <a:ext cx="4307145" cy="2066274"/>
          </a:xfrm>
          <a:prstGeom prst="rect">
            <a:avLst/>
          </a:prstGeom>
        </p:spPr>
      </p:pic>
      <p:pic>
        <p:nvPicPr>
          <p:cNvPr id="15" name="Picture 14">
            <a:extLst>
              <a:ext uri="{FF2B5EF4-FFF2-40B4-BE49-F238E27FC236}">
                <a16:creationId xmlns:a16="http://schemas.microsoft.com/office/drawing/2014/main" id="{6A5F6734-15DC-4DB1-9504-EEDCC4EB7B4F}"/>
              </a:ext>
            </a:extLst>
          </p:cNvPr>
          <p:cNvPicPr/>
          <p:nvPr/>
        </p:nvPicPr>
        <p:blipFill>
          <a:blip r:embed="rId5"/>
          <a:stretch>
            <a:fillRect/>
          </a:stretch>
        </p:blipFill>
        <p:spPr>
          <a:xfrm>
            <a:off x="4299834" y="4621783"/>
            <a:ext cx="3832228" cy="2030168"/>
          </a:xfrm>
          <a:prstGeom prst="rect">
            <a:avLst/>
          </a:prstGeom>
        </p:spPr>
      </p:pic>
    </p:spTree>
    <p:extLst>
      <p:ext uri="{BB962C8B-B14F-4D97-AF65-F5344CB8AC3E}">
        <p14:creationId xmlns:p14="http://schemas.microsoft.com/office/powerpoint/2010/main" val="1064313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DC54-887C-47E1-BCA5-6BAF99C8D461}"/>
              </a:ext>
            </a:extLst>
          </p:cNvPr>
          <p:cNvSpPr>
            <a:spLocks noGrp="1"/>
          </p:cNvSpPr>
          <p:nvPr>
            <p:ph type="title"/>
          </p:nvPr>
        </p:nvSpPr>
        <p:spPr>
          <a:xfrm>
            <a:off x="457200" y="1136710"/>
            <a:ext cx="8229600" cy="789744"/>
          </a:xfrm>
        </p:spPr>
        <p:txBody>
          <a:bodyPr/>
          <a:lstStyle/>
          <a:p>
            <a:r>
              <a:rPr lang="en-US" dirty="0"/>
              <a:t>Aim and Objectives</a:t>
            </a:r>
          </a:p>
        </p:txBody>
      </p:sp>
      <p:sp>
        <p:nvSpPr>
          <p:cNvPr id="3" name="Content Placeholder 2">
            <a:extLst>
              <a:ext uri="{FF2B5EF4-FFF2-40B4-BE49-F238E27FC236}">
                <a16:creationId xmlns:a16="http://schemas.microsoft.com/office/drawing/2014/main" id="{04385A75-30A3-4F3D-8C3C-589C91825043}"/>
              </a:ext>
            </a:extLst>
          </p:cNvPr>
          <p:cNvSpPr>
            <a:spLocks noGrp="1"/>
          </p:cNvSpPr>
          <p:nvPr>
            <p:ph idx="1"/>
          </p:nvPr>
        </p:nvSpPr>
        <p:spPr>
          <a:xfrm>
            <a:off x="457200" y="2077375"/>
            <a:ext cx="8229600" cy="3643915"/>
          </a:xfrm>
        </p:spPr>
        <p:txBody>
          <a:bodyPr>
            <a:normAutofit/>
          </a:bodyPr>
          <a:lstStyle/>
          <a:p>
            <a:r>
              <a:rPr lang="en-US" sz="2400" dirty="0"/>
              <a:t>Implement pattern classification (CNN) method to recognize hand-written digits using MNIST dataset.</a:t>
            </a:r>
          </a:p>
          <a:p>
            <a:r>
              <a:rPr lang="en-US" sz="2400" dirty="0"/>
              <a:t>Implement other machine learning classifiers (SVM, KNN, Random Forest Classifier, etc.)</a:t>
            </a:r>
          </a:p>
          <a:p>
            <a:r>
              <a:rPr lang="en-US" sz="2400" dirty="0"/>
              <a:t>Improve predictive power of existing models</a:t>
            </a:r>
          </a:p>
          <a:p>
            <a:r>
              <a:rPr lang="en-US" sz="2400" dirty="0"/>
              <a:t>Implement final algorithm in an android environment</a:t>
            </a:r>
          </a:p>
        </p:txBody>
      </p:sp>
      <p:sp>
        <p:nvSpPr>
          <p:cNvPr id="4" name="Slide Number Placeholder 3">
            <a:extLst>
              <a:ext uri="{FF2B5EF4-FFF2-40B4-BE49-F238E27FC236}">
                <a16:creationId xmlns:a16="http://schemas.microsoft.com/office/drawing/2014/main" id="{0F3D0FE6-57BE-48A5-B6A3-BCBC5A62DA64}"/>
              </a:ext>
            </a:extLst>
          </p:cNvPr>
          <p:cNvSpPr>
            <a:spLocks noGrp="1"/>
          </p:cNvSpPr>
          <p:nvPr>
            <p:ph type="sldNum" sz="quarter" idx="12"/>
          </p:nvPr>
        </p:nvSpPr>
        <p:spPr/>
        <p:txBody>
          <a:bodyPr/>
          <a:lstStyle/>
          <a:p>
            <a:fld id="{B64FC64E-1929-764D-B3E4-C468550F551E}" type="slidenum">
              <a:rPr lang="en-US" smtClean="0"/>
              <a:pPr/>
              <a:t>3</a:t>
            </a:fld>
            <a:endParaRPr lang="en-US"/>
          </a:p>
        </p:txBody>
      </p:sp>
    </p:spTree>
    <p:extLst>
      <p:ext uri="{BB962C8B-B14F-4D97-AF65-F5344CB8AC3E}">
        <p14:creationId xmlns:p14="http://schemas.microsoft.com/office/powerpoint/2010/main" val="4286828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35F76-0C91-4C0E-A03E-0CE5E853DD65}"/>
              </a:ext>
            </a:extLst>
          </p:cNvPr>
          <p:cNvSpPr>
            <a:spLocks noGrp="1"/>
          </p:cNvSpPr>
          <p:nvPr>
            <p:ph type="title"/>
          </p:nvPr>
        </p:nvSpPr>
        <p:spPr>
          <a:xfrm>
            <a:off x="0" y="60981"/>
            <a:ext cx="9358661" cy="1325563"/>
          </a:xfrm>
        </p:spPr>
        <p:txBody>
          <a:bodyPr>
            <a:normAutofit/>
          </a:bodyPr>
          <a:lstStyle/>
          <a:p>
            <a:pPr algn="ctr"/>
            <a:r>
              <a:rPr lang="en-US" sz="4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OPTIMIZING DIGIT RECOGNISTION WITH MNIST DATASET CONT’D</a:t>
            </a:r>
            <a:endParaRPr lang="x-none" sz="28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DC3CC644-0FE3-4CF7-8058-F7467FECE583}"/>
              </a:ext>
            </a:extLst>
          </p:cNvPr>
          <p:cNvSpPr>
            <a:spLocks noGrp="1"/>
          </p:cNvSpPr>
          <p:nvPr>
            <p:ph type="sldNum" sz="quarter" idx="12"/>
          </p:nvPr>
        </p:nvSpPr>
        <p:spPr/>
        <p:txBody>
          <a:bodyPr/>
          <a:lstStyle/>
          <a:p>
            <a:fld id="{ED8A0117-26D8-4B81-859A-75B5CE5337B2}" type="slidenum">
              <a:rPr lang="x-none" smtClean="0"/>
              <a:t>30</a:t>
            </a:fld>
            <a:endParaRPr lang="x-none"/>
          </a:p>
        </p:txBody>
      </p:sp>
      <p:pic>
        <p:nvPicPr>
          <p:cNvPr id="10" name="Picture 9">
            <a:extLst>
              <a:ext uri="{FF2B5EF4-FFF2-40B4-BE49-F238E27FC236}">
                <a16:creationId xmlns:a16="http://schemas.microsoft.com/office/drawing/2014/main" id="{0AA71252-FD27-4477-B237-4723EEC9E2F2}"/>
              </a:ext>
            </a:extLst>
          </p:cNvPr>
          <p:cNvPicPr>
            <a:picLocks noChangeAspect="1"/>
          </p:cNvPicPr>
          <p:nvPr/>
        </p:nvPicPr>
        <p:blipFill>
          <a:blip r:embed="rId2"/>
          <a:stretch>
            <a:fillRect/>
          </a:stretch>
        </p:blipFill>
        <p:spPr>
          <a:xfrm>
            <a:off x="206301" y="1735236"/>
            <a:ext cx="3873574" cy="2583442"/>
          </a:xfrm>
          <a:prstGeom prst="rect">
            <a:avLst/>
          </a:prstGeom>
        </p:spPr>
      </p:pic>
      <p:pic>
        <p:nvPicPr>
          <p:cNvPr id="11" name="Picture 10">
            <a:extLst>
              <a:ext uri="{FF2B5EF4-FFF2-40B4-BE49-F238E27FC236}">
                <a16:creationId xmlns:a16="http://schemas.microsoft.com/office/drawing/2014/main" id="{51B03304-EF7B-4EBF-BC7E-89CD1CF9C033}"/>
              </a:ext>
            </a:extLst>
          </p:cNvPr>
          <p:cNvPicPr/>
          <p:nvPr/>
        </p:nvPicPr>
        <p:blipFill>
          <a:blip r:embed="rId3"/>
          <a:stretch>
            <a:fillRect/>
          </a:stretch>
        </p:blipFill>
        <p:spPr>
          <a:xfrm>
            <a:off x="619126" y="4267716"/>
            <a:ext cx="3141722" cy="2368866"/>
          </a:xfrm>
          <a:prstGeom prst="rect">
            <a:avLst/>
          </a:prstGeom>
        </p:spPr>
      </p:pic>
      <p:pic>
        <p:nvPicPr>
          <p:cNvPr id="13" name="Picture 12">
            <a:extLst>
              <a:ext uri="{FF2B5EF4-FFF2-40B4-BE49-F238E27FC236}">
                <a16:creationId xmlns:a16="http://schemas.microsoft.com/office/drawing/2014/main" id="{C2192B27-D044-4A8F-A822-62459B563899}"/>
              </a:ext>
            </a:extLst>
          </p:cNvPr>
          <p:cNvPicPr>
            <a:picLocks noChangeAspect="1"/>
          </p:cNvPicPr>
          <p:nvPr/>
        </p:nvPicPr>
        <p:blipFill>
          <a:blip r:embed="rId4"/>
          <a:stretch>
            <a:fillRect/>
          </a:stretch>
        </p:blipFill>
        <p:spPr>
          <a:xfrm>
            <a:off x="4335523" y="1738996"/>
            <a:ext cx="4692435" cy="2578908"/>
          </a:xfrm>
          <a:prstGeom prst="rect">
            <a:avLst/>
          </a:prstGeom>
        </p:spPr>
      </p:pic>
      <p:pic>
        <p:nvPicPr>
          <p:cNvPr id="16" name="Picture 15">
            <a:extLst>
              <a:ext uri="{FF2B5EF4-FFF2-40B4-BE49-F238E27FC236}">
                <a16:creationId xmlns:a16="http://schemas.microsoft.com/office/drawing/2014/main" id="{9D9EB420-A80D-4573-873F-49FD62B140CD}"/>
              </a:ext>
            </a:extLst>
          </p:cNvPr>
          <p:cNvPicPr/>
          <p:nvPr/>
        </p:nvPicPr>
        <p:blipFill>
          <a:blip r:embed="rId5"/>
          <a:stretch>
            <a:fillRect/>
          </a:stretch>
        </p:blipFill>
        <p:spPr>
          <a:xfrm>
            <a:off x="5141443" y="4332121"/>
            <a:ext cx="3383432" cy="2367055"/>
          </a:xfrm>
          <a:prstGeom prst="rect">
            <a:avLst/>
          </a:prstGeom>
        </p:spPr>
      </p:pic>
    </p:spTree>
    <p:extLst>
      <p:ext uri="{BB962C8B-B14F-4D97-AF65-F5344CB8AC3E}">
        <p14:creationId xmlns:p14="http://schemas.microsoft.com/office/powerpoint/2010/main" val="2116737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35F76-0C91-4C0E-A03E-0CE5E853DD65}"/>
              </a:ext>
            </a:extLst>
          </p:cNvPr>
          <p:cNvSpPr>
            <a:spLocks noGrp="1"/>
          </p:cNvSpPr>
          <p:nvPr>
            <p:ph type="title"/>
          </p:nvPr>
        </p:nvSpPr>
        <p:spPr>
          <a:xfrm>
            <a:off x="2962043" y="1"/>
            <a:ext cx="9049215" cy="1325563"/>
          </a:xfrm>
        </p:spPr>
        <p:txBody>
          <a:bodyPr>
            <a:normAutofit/>
          </a:bodyPr>
          <a:lstStyle/>
          <a:p>
            <a:pPr algn="just"/>
            <a:r>
              <a:rPr lang="en-US" sz="4000" dirty="0">
                <a:latin typeface="Times New Roman" panose="02020603050405020304" pitchFamily="18" charset="0"/>
                <a:cs typeface="Times New Roman" panose="02020603050405020304" pitchFamily="18" charset="0"/>
              </a:rPr>
              <a:t>CONCLUSION</a:t>
            </a:r>
            <a:endParaRPr lang="x-none" sz="40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DC3CC644-0FE3-4CF7-8058-F7467FECE583}"/>
              </a:ext>
            </a:extLst>
          </p:cNvPr>
          <p:cNvSpPr>
            <a:spLocks noGrp="1"/>
          </p:cNvSpPr>
          <p:nvPr>
            <p:ph type="sldNum" sz="quarter" idx="12"/>
          </p:nvPr>
        </p:nvSpPr>
        <p:spPr/>
        <p:txBody>
          <a:bodyPr/>
          <a:lstStyle/>
          <a:p>
            <a:fld id="{ED8A0117-26D8-4B81-859A-75B5CE5337B2}" type="slidenum">
              <a:rPr lang="x-none" smtClean="0"/>
              <a:t>31</a:t>
            </a:fld>
            <a:endParaRPr lang="x-none"/>
          </a:p>
        </p:txBody>
      </p:sp>
      <p:sp>
        <p:nvSpPr>
          <p:cNvPr id="3" name="TextBox 2">
            <a:extLst>
              <a:ext uri="{FF2B5EF4-FFF2-40B4-BE49-F238E27FC236}">
                <a16:creationId xmlns:a16="http://schemas.microsoft.com/office/drawing/2014/main" id="{DAEFE144-AD33-40F1-998A-D41445A5DA6A}"/>
              </a:ext>
            </a:extLst>
          </p:cNvPr>
          <p:cNvSpPr txBox="1"/>
          <p:nvPr/>
        </p:nvSpPr>
        <p:spPr>
          <a:xfrm>
            <a:off x="200098" y="1228697"/>
            <a:ext cx="4371902" cy="5847753"/>
          </a:xfrm>
          <a:prstGeom prst="rect">
            <a:avLst/>
          </a:prstGeom>
          <a:noFill/>
        </p:spPr>
        <p:txBody>
          <a:bodyPr wrap="square" rtlCol="0">
            <a:spAutoFit/>
          </a:bodyPr>
          <a:lstStyle/>
          <a:p>
            <a:pPr algn="just"/>
            <a:r>
              <a:rPr lang="en-US" sz="2000" dirty="0"/>
              <a:t>The following points were deduced from the analysis:</a:t>
            </a:r>
          </a:p>
          <a:p>
            <a:pPr algn="just"/>
            <a:endParaRPr lang="en-US" sz="1600" dirty="0"/>
          </a:p>
          <a:p>
            <a:pPr marL="285750" indent="-285750" algn="just">
              <a:buFont typeface="Wingdings" panose="05000000000000000000" pitchFamily="2" charset="2"/>
              <a:buChar char="v"/>
            </a:pPr>
            <a:r>
              <a:rPr lang="en-US" sz="1400" dirty="0"/>
              <a:t>The accuracy obtained by varying the number of estimator does not have much effects on bigger trees </a:t>
            </a:r>
            <a:r>
              <a:rPr lang="en-US" sz="1400" dirty="0" err="1"/>
              <a:t>e.g</a:t>
            </a:r>
            <a:r>
              <a:rPr lang="en-US" sz="1400" dirty="0"/>
              <a:t> 50,75 and 100. However, the least estimator gave the accuracy of 96% and as such ranked 4</a:t>
            </a:r>
            <a:r>
              <a:rPr lang="en-US" sz="1400" baseline="30000" dirty="0"/>
              <a:t>th</a:t>
            </a:r>
            <a:r>
              <a:rPr lang="en-US" sz="1400" dirty="0"/>
              <a:t>.</a:t>
            </a:r>
          </a:p>
          <a:p>
            <a:pPr algn="just"/>
            <a:endParaRPr lang="en-US" sz="1400" dirty="0"/>
          </a:p>
          <a:p>
            <a:pPr marL="285750" indent="-285750" algn="just">
              <a:buFont typeface="Wingdings" panose="05000000000000000000" pitchFamily="2" charset="2"/>
              <a:buChar char="v"/>
            </a:pPr>
            <a:r>
              <a:rPr lang="en-US" sz="1400" dirty="0"/>
              <a:t>In general, the digits are well classified using the </a:t>
            </a:r>
            <a:r>
              <a:rPr lang="en-US" sz="1400" dirty="0" err="1"/>
              <a:t>RandomForest</a:t>
            </a:r>
            <a:r>
              <a:rPr lang="en-US" sz="1400" dirty="0"/>
              <a:t> except for the digit “9” which was weakly classify across the estimators.</a:t>
            </a:r>
          </a:p>
          <a:p>
            <a:pPr algn="just"/>
            <a:endParaRPr lang="en-US" sz="1400" dirty="0"/>
          </a:p>
          <a:p>
            <a:pPr marL="285750" indent="-285750" algn="just">
              <a:buFont typeface="Wingdings" panose="05000000000000000000" pitchFamily="2" charset="2"/>
              <a:buChar char="v"/>
            </a:pPr>
            <a:r>
              <a:rPr lang="en-US" sz="1400" dirty="0"/>
              <a:t>The digits 1,2,3 4, and 5 were predicted correctly. This tells how efficient the classifier could be.</a:t>
            </a:r>
          </a:p>
          <a:p>
            <a:pPr algn="just"/>
            <a:endParaRPr lang="en-US" sz="1400" dirty="0"/>
          </a:p>
          <a:p>
            <a:pPr marL="285750" indent="-285750" algn="just">
              <a:buFont typeface="Wingdings" panose="05000000000000000000" pitchFamily="2" charset="2"/>
              <a:buChar char="v"/>
            </a:pPr>
            <a:r>
              <a:rPr lang="en-US" sz="1400" dirty="0"/>
              <a:t>It was observed that the accuracy of the RFC is dependent on how well the parameters are carefully examined </a:t>
            </a:r>
            <a:r>
              <a:rPr lang="en-US" sz="1400" dirty="0" err="1"/>
              <a:t>e.g</a:t>
            </a:r>
            <a:r>
              <a:rPr lang="en-US" sz="1400" dirty="0"/>
              <a:t> the “n-estimator” and the “criterion”.</a:t>
            </a:r>
          </a:p>
          <a:p>
            <a:pPr algn="just"/>
            <a:endParaRPr lang="en-US" sz="1400" dirty="0"/>
          </a:p>
          <a:p>
            <a:pPr marL="285750" indent="-285750" algn="just">
              <a:buFont typeface="Wingdings" panose="05000000000000000000" pitchFamily="2" charset="2"/>
              <a:buChar char="v"/>
            </a:pPr>
            <a:r>
              <a:rPr lang="en-US" sz="1400" dirty="0"/>
              <a:t>Although, the larger n-estimator tends to have similar accuracy but with the confusion matrix and the RMSE, we can justify the ranking.</a:t>
            </a:r>
          </a:p>
          <a:p>
            <a:pPr algn="just"/>
            <a:r>
              <a:rPr lang="en-US" sz="1200" dirty="0"/>
              <a:t> </a:t>
            </a:r>
          </a:p>
          <a:p>
            <a:r>
              <a:rPr lang="en-US" sz="1200" dirty="0"/>
              <a:t> </a:t>
            </a:r>
            <a:endParaRPr lang="x-none" sz="1200" dirty="0"/>
          </a:p>
        </p:txBody>
      </p:sp>
      <p:graphicFrame>
        <p:nvGraphicFramePr>
          <p:cNvPr id="4" name="Table 4">
            <a:extLst>
              <a:ext uri="{FF2B5EF4-FFF2-40B4-BE49-F238E27FC236}">
                <a16:creationId xmlns:a16="http://schemas.microsoft.com/office/drawing/2014/main" id="{F3E80819-0CF3-4501-8A6E-AA03A1917E4E}"/>
              </a:ext>
            </a:extLst>
          </p:cNvPr>
          <p:cNvGraphicFramePr>
            <a:graphicFrameLocks noGrp="1"/>
          </p:cNvGraphicFramePr>
          <p:nvPr>
            <p:extLst>
              <p:ext uri="{D42A27DB-BD31-4B8C-83A1-F6EECF244321}">
                <p14:modId xmlns:p14="http://schemas.microsoft.com/office/powerpoint/2010/main" val="2280237240"/>
              </p:ext>
            </p:extLst>
          </p:nvPr>
        </p:nvGraphicFramePr>
        <p:xfrm>
          <a:off x="4635500" y="2523281"/>
          <a:ext cx="4272748" cy="2905248"/>
        </p:xfrm>
        <a:graphic>
          <a:graphicData uri="http://schemas.openxmlformats.org/drawingml/2006/table">
            <a:tbl>
              <a:tblPr firstRow="1" bandRow="1">
                <a:tableStyleId>{5C22544A-7EE6-4342-B048-85BDC9FD1C3A}</a:tableStyleId>
              </a:tblPr>
              <a:tblGrid>
                <a:gridCol w="1068187">
                  <a:extLst>
                    <a:ext uri="{9D8B030D-6E8A-4147-A177-3AD203B41FA5}">
                      <a16:colId xmlns:a16="http://schemas.microsoft.com/office/drawing/2014/main" val="2487940855"/>
                    </a:ext>
                  </a:extLst>
                </a:gridCol>
                <a:gridCol w="1068187">
                  <a:extLst>
                    <a:ext uri="{9D8B030D-6E8A-4147-A177-3AD203B41FA5}">
                      <a16:colId xmlns:a16="http://schemas.microsoft.com/office/drawing/2014/main" val="2388567348"/>
                    </a:ext>
                  </a:extLst>
                </a:gridCol>
                <a:gridCol w="1068187">
                  <a:extLst>
                    <a:ext uri="{9D8B030D-6E8A-4147-A177-3AD203B41FA5}">
                      <a16:colId xmlns:a16="http://schemas.microsoft.com/office/drawing/2014/main" val="1809768163"/>
                    </a:ext>
                  </a:extLst>
                </a:gridCol>
                <a:gridCol w="1068187">
                  <a:extLst>
                    <a:ext uri="{9D8B030D-6E8A-4147-A177-3AD203B41FA5}">
                      <a16:colId xmlns:a16="http://schemas.microsoft.com/office/drawing/2014/main" val="2189011213"/>
                    </a:ext>
                  </a:extLst>
                </a:gridCol>
              </a:tblGrid>
              <a:tr h="497712">
                <a:tc>
                  <a:txBody>
                    <a:bodyPr/>
                    <a:lstStyle/>
                    <a:p>
                      <a:r>
                        <a:rPr lang="en-US" dirty="0"/>
                        <a:t>S/N</a:t>
                      </a:r>
                      <a:endParaRPr lang="x-none" dirty="0"/>
                    </a:p>
                  </a:txBody>
                  <a:tcPr marL="68580" marR="68580"/>
                </a:tc>
                <a:tc>
                  <a:txBody>
                    <a:bodyPr/>
                    <a:lstStyle/>
                    <a:p>
                      <a:r>
                        <a:rPr lang="en-US" dirty="0"/>
                        <a:t>N- Estimator</a:t>
                      </a:r>
                      <a:endParaRPr lang="x-none" dirty="0"/>
                    </a:p>
                  </a:txBody>
                  <a:tcPr marL="68580" marR="68580"/>
                </a:tc>
                <a:tc>
                  <a:txBody>
                    <a:bodyPr/>
                    <a:lstStyle/>
                    <a:p>
                      <a:r>
                        <a:rPr lang="en-US" dirty="0"/>
                        <a:t>Accuracy</a:t>
                      </a:r>
                      <a:endParaRPr lang="x-none" dirty="0"/>
                    </a:p>
                  </a:txBody>
                  <a:tcPr marL="68580" marR="68580"/>
                </a:tc>
                <a:tc>
                  <a:txBody>
                    <a:bodyPr/>
                    <a:lstStyle/>
                    <a:p>
                      <a:r>
                        <a:rPr lang="en-US" dirty="0"/>
                        <a:t>Ranking</a:t>
                      </a:r>
                      <a:endParaRPr lang="x-none" dirty="0"/>
                    </a:p>
                  </a:txBody>
                  <a:tcPr marL="68580" marR="68580"/>
                </a:tc>
                <a:extLst>
                  <a:ext uri="{0D108BD9-81ED-4DB2-BD59-A6C34878D82A}">
                    <a16:rowId xmlns:a16="http://schemas.microsoft.com/office/drawing/2014/main" val="3106181277"/>
                  </a:ext>
                </a:extLst>
              </a:tr>
              <a:tr h="497712">
                <a:tc>
                  <a:txBody>
                    <a:bodyPr/>
                    <a:lstStyle/>
                    <a:p>
                      <a:r>
                        <a:rPr lang="en-US" dirty="0"/>
                        <a:t>1</a:t>
                      </a:r>
                      <a:endParaRPr lang="x-none" dirty="0"/>
                    </a:p>
                  </a:txBody>
                  <a:tcPr marL="68580" marR="68580"/>
                </a:tc>
                <a:tc>
                  <a:txBody>
                    <a:bodyPr/>
                    <a:lstStyle/>
                    <a:p>
                      <a:r>
                        <a:rPr lang="en-US" dirty="0"/>
                        <a:t>20</a:t>
                      </a:r>
                      <a:endParaRPr lang="x-none" dirty="0"/>
                    </a:p>
                  </a:txBody>
                  <a:tcPr marL="68580" marR="68580"/>
                </a:tc>
                <a:tc>
                  <a:txBody>
                    <a:bodyPr/>
                    <a:lstStyle/>
                    <a:p>
                      <a:r>
                        <a:rPr lang="en-US" dirty="0"/>
                        <a:t>96</a:t>
                      </a:r>
                      <a:endParaRPr lang="x-none" dirty="0"/>
                    </a:p>
                  </a:txBody>
                  <a:tcPr marL="68580" marR="68580"/>
                </a:tc>
                <a:tc>
                  <a:txBody>
                    <a:bodyPr/>
                    <a:lstStyle/>
                    <a:p>
                      <a:r>
                        <a:rPr lang="en-US" dirty="0"/>
                        <a:t>4</a:t>
                      </a:r>
                      <a:endParaRPr lang="x-none" dirty="0"/>
                    </a:p>
                  </a:txBody>
                  <a:tcPr marL="68580" marR="68580"/>
                </a:tc>
                <a:extLst>
                  <a:ext uri="{0D108BD9-81ED-4DB2-BD59-A6C34878D82A}">
                    <a16:rowId xmlns:a16="http://schemas.microsoft.com/office/drawing/2014/main" val="1848093280"/>
                  </a:ext>
                </a:extLst>
              </a:tr>
              <a:tr h="497712">
                <a:tc>
                  <a:txBody>
                    <a:bodyPr/>
                    <a:lstStyle/>
                    <a:p>
                      <a:r>
                        <a:rPr lang="en-US" dirty="0"/>
                        <a:t>2</a:t>
                      </a:r>
                      <a:endParaRPr lang="x-none" dirty="0"/>
                    </a:p>
                  </a:txBody>
                  <a:tcPr marL="68580" marR="68580"/>
                </a:tc>
                <a:tc>
                  <a:txBody>
                    <a:bodyPr/>
                    <a:lstStyle/>
                    <a:p>
                      <a:r>
                        <a:rPr lang="en-US" dirty="0"/>
                        <a:t>50</a:t>
                      </a:r>
                      <a:endParaRPr lang="x-none" dirty="0"/>
                    </a:p>
                  </a:txBody>
                  <a:tcPr marL="68580" marR="68580"/>
                </a:tc>
                <a:tc>
                  <a:txBody>
                    <a:bodyPr/>
                    <a:lstStyle/>
                    <a:p>
                      <a:r>
                        <a:rPr lang="en-US" dirty="0"/>
                        <a:t>97</a:t>
                      </a:r>
                      <a:endParaRPr lang="x-none" dirty="0"/>
                    </a:p>
                  </a:txBody>
                  <a:tcPr marL="68580" marR="68580"/>
                </a:tc>
                <a:tc>
                  <a:txBody>
                    <a:bodyPr/>
                    <a:lstStyle/>
                    <a:p>
                      <a:r>
                        <a:rPr lang="en-US" dirty="0"/>
                        <a:t>3</a:t>
                      </a:r>
                      <a:endParaRPr lang="x-none" dirty="0"/>
                    </a:p>
                  </a:txBody>
                  <a:tcPr marL="68580" marR="68580"/>
                </a:tc>
                <a:extLst>
                  <a:ext uri="{0D108BD9-81ED-4DB2-BD59-A6C34878D82A}">
                    <a16:rowId xmlns:a16="http://schemas.microsoft.com/office/drawing/2014/main" val="1015033467"/>
                  </a:ext>
                </a:extLst>
              </a:tr>
              <a:tr h="497712">
                <a:tc>
                  <a:txBody>
                    <a:bodyPr/>
                    <a:lstStyle/>
                    <a:p>
                      <a:r>
                        <a:rPr lang="en-US" dirty="0"/>
                        <a:t>3</a:t>
                      </a:r>
                      <a:endParaRPr lang="x-none" dirty="0"/>
                    </a:p>
                  </a:txBody>
                  <a:tcPr marL="68580" marR="68580"/>
                </a:tc>
                <a:tc>
                  <a:txBody>
                    <a:bodyPr/>
                    <a:lstStyle/>
                    <a:p>
                      <a:r>
                        <a:rPr lang="en-US" dirty="0"/>
                        <a:t>75</a:t>
                      </a:r>
                      <a:endParaRPr lang="x-none" dirty="0"/>
                    </a:p>
                  </a:txBody>
                  <a:tcPr marL="68580" marR="68580"/>
                </a:tc>
                <a:tc>
                  <a:txBody>
                    <a:bodyPr/>
                    <a:lstStyle/>
                    <a:p>
                      <a:r>
                        <a:rPr lang="en-US" dirty="0"/>
                        <a:t>97</a:t>
                      </a:r>
                      <a:endParaRPr lang="x-none" dirty="0"/>
                    </a:p>
                  </a:txBody>
                  <a:tcPr marL="68580" marR="68580"/>
                </a:tc>
                <a:tc>
                  <a:txBody>
                    <a:bodyPr/>
                    <a:lstStyle/>
                    <a:p>
                      <a:r>
                        <a:rPr lang="en-US" dirty="0"/>
                        <a:t>2</a:t>
                      </a:r>
                      <a:endParaRPr lang="x-none" dirty="0"/>
                    </a:p>
                  </a:txBody>
                  <a:tcPr marL="68580" marR="68580"/>
                </a:tc>
                <a:extLst>
                  <a:ext uri="{0D108BD9-81ED-4DB2-BD59-A6C34878D82A}">
                    <a16:rowId xmlns:a16="http://schemas.microsoft.com/office/drawing/2014/main" val="591206140"/>
                  </a:ext>
                </a:extLst>
              </a:tr>
              <a:tr h="497712">
                <a:tc>
                  <a:txBody>
                    <a:bodyPr/>
                    <a:lstStyle/>
                    <a:p>
                      <a:r>
                        <a:rPr lang="en-US" dirty="0"/>
                        <a:t>4</a:t>
                      </a:r>
                      <a:endParaRPr lang="x-none" dirty="0"/>
                    </a:p>
                  </a:txBody>
                  <a:tcPr marL="68580" marR="68580"/>
                </a:tc>
                <a:tc>
                  <a:txBody>
                    <a:bodyPr/>
                    <a:lstStyle/>
                    <a:p>
                      <a:r>
                        <a:rPr lang="en-US" dirty="0"/>
                        <a:t>100</a:t>
                      </a:r>
                      <a:endParaRPr lang="x-none" dirty="0"/>
                    </a:p>
                  </a:txBody>
                  <a:tcPr marL="68580" marR="68580"/>
                </a:tc>
                <a:tc>
                  <a:txBody>
                    <a:bodyPr/>
                    <a:lstStyle/>
                    <a:p>
                      <a:r>
                        <a:rPr lang="en-US" dirty="0"/>
                        <a:t>97</a:t>
                      </a:r>
                      <a:endParaRPr lang="x-none" dirty="0"/>
                    </a:p>
                  </a:txBody>
                  <a:tcPr marL="68580" marR="68580"/>
                </a:tc>
                <a:tc>
                  <a:txBody>
                    <a:bodyPr/>
                    <a:lstStyle/>
                    <a:p>
                      <a:r>
                        <a:rPr lang="en-US" dirty="0"/>
                        <a:t>1</a:t>
                      </a:r>
                      <a:endParaRPr lang="x-none" dirty="0"/>
                    </a:p>
                  </a:txBody>
                  <a:tcPr marL="68580" marR="68580"/>
                </a:tc>
                <a:extLst>
                  <a:ext uri="{0D108BD9-81ED-4DB2-BD59-A6C34878D82A}">
                    <a16:rowId xmlns:a16="http://schemas.microsoft.com/office/drawing/2014/main" val="3103060213"/>
                  </a:ext>
                </a:extLst>
              </a:tr>
            </a:tbl>
          </a:graphicData>
        </a:graphic>
      </p:graphicFrame>
    </p:spTree>
    <p:extLst>
      <p:ext uri="{BB962C8B-B14F-4D97-AF65-F5344CB8AC3E}">
        <p14:creationId xmlns:p14="http://schemas.microsoft.com/office/powerpoint/2010/main" val="163354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Convolutional Neural Network</a:t>
            </a:r>
          </a:p>
        </p:txBody>
      </p:sp>
    </p:spTree>
    <p:extLst>
      <p:ext uri="{BB962C8B-B14F-4D97-AF65-F5344CB8AC3E}">
        <p14:creationId xmlns:p14="http://schemas.microsoft.com/office/powerpoint/2010/main" val="162938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EF76A-CCDC-4201-9C05-13E8CDD59006}"/>
              </a:ext>
            </a:extLst>
          </p:cNvPr>
          <p:cNvSpPr>
            <a:spLocks noGrp="1"/>
          </p:cNvSpPr>
          <p:nvPr>
            <p:ph type="title"/>
          </p:nvPr>
        </p:nvSpPr>
        <p:spPr/>
        <p:txBody>
          <a:bodyPr/>
          <a:lstStyle/>
          <a:p>
            <a:r>
              <a:rPr lang="en-US" dirty="0"/>
              <a:t>CONVOLUTIONAL NEURAL NETS</a:t>
            </a:r>
          </a:p>
        </p:txBody>
      </p:sp>
      <p:pic>
        <p:nvPicPr>
          <p:cNvPr id="4" name="Content Placeholder 3">
            <a:extLst>
              <a:ext uri="{FF2B5EF4-FFF2-40B4-BE49-F238E27FC236}">
                <a16:creationId xmlns:a16="http://schemas.microsoft.com/office/drawing/2014/main" id="{BDFC8AD8-575D-49BF-A476-7166BDBF407E}"/>
              </a:ext>
            </a:extLst>
          </p:cNvPr>
          <p:cNvPicPr>
            <a:picLocks noGrp="1" noChangeAspect="1"/>
          </p:cNvPicPr>
          <p:nvPr>
            <p:ph idx="1"/>
          </p:nvPr>
        </p:nvPicPr>
        <p:blipFill>
          <a:blip r:embed="rId2"/>
          <a:stretch>
            <a:fillRect/>
          </a:stretch>
        </p:blipFill>
        <p:spPr>
          <a:xfrm>
            <a:off x="3668408" y="2246051"/>
            <a:ext cx="5182629" cy="3205321"/>
          </a:xfrm>
          <a:prstGeom prst="rect">
            <a:avLst/>
          </a:prstGeom>
        </p:spPr>
      </p:pic>
      <p:sp>
        <p:nvSpPr>
          <p:cNvPr id="5" name="TextBox 4">
            <a:extLst>
              <a:ext uri="{FF2B5EF4-FFF2-40B4-BE49-F238E27FC236}">
                <a16:creationId xmlns:a16="http://schemas.microsoft.com/office/drawing/2014/main" id="{CB629621-EDAF-4C35-B4C9-E77011872FE7}"/>
              </a:ext>
            </a:extLst>
          </p:cNvPr>
          <p:cNvSpPr txBox="1"/>
          <p:nvPr/>
        </p:nvSpPr>
        <p:spPr>
          <a:xfrm>
            <a:off x="457200" y="2841629"/>
            <a:ext cx="321120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Deep Learning algorithm</a:t>
            </a:r>
          </a:p>
          <a:p>
            <a:endParaRPr lang="en-US" dirty="0"/>
          </a:p>
          <a:p>
            <a:pPr marL="285750" indent="-285750">
              <a:buFont typeface="Arial" panose="020B0604020202020204" pitchFamily="34" charset="0"/>
              <a:buChar char="•"/>
            </a:pPr>
            <a:r>
              <a:rPr lang="en-US" dirty="0"/>
              <a:t>Receives images and assigns parameters (weights and biases)</a:t>
            </a:r>
          </a:p>
          <a:p>
            <a:endParaRPr lang="en-US" dirty="0"/>
          </a:p>
          <a:p>
            <a:pPr marL="285750" indent="-285750">
              <a:buFont typeface="Arial" panose="020B0604020202020204" pitchFamily="34" charset="0"/>
              <a:buChar char="•"/>
            </a:pPr>
            <a:r>
              <a:rPr lang="en-US" dirty="0"/>
              <a:t>Differentiates images</a:t>
            </a:r>
          </a:p>
        </p:txBody>
      </p:sp>
      <p:sp>
        <p:nvSpPr>
          <p:cNvPr id="6" name="Slide Number Placeholder 5">
            <a:extLst>
              <a:ext uri="{FF2B5EF4-FFF2-40B4-BE49-F238E27FC236}">
                <a16:creationId xmlns:a16="http://schemas.microsoft.com/office/drawing/2014/main" id="{3F0A6507-D369-4372-8CB8-0E2F4CD30C4E}"/>
              </a:ext>
            </a:extLst>
          </p:cNvPr>
          <p:cNvSpPr>
            <a:spLocks noGrp="1"/>
          </p:cNvSpPr>
          <p:nvPr>
            <p:ph type="sldNum" sz="quarter" idx="12"/>
          </p:nvPr>
        </p:nvSpPr>
        <p:spPr/>
        <p:txBody>
          <a:bodyPr/>
          <a:lstStyle/>
          <a:p>
            <a:fld id="{B64FC64E-1929-764D-B3E4-C468550F551E}" type="slidenum">
              <a:rPr lang="en-US" smtClean="0"/>
              <a:pPr/>
              <a:t>33</a:t>
            </a:fld>
            <a:endParaRPr lang="en-US"/>
          </a:p>
        </p:txBody>
      </p:sp>
    </p:spTree>
    <p:extLst>
      <p:ext uri="{BB962C8B-B14F-4D97-AF65-F5344CB8AC3E}">
        <p14:creationId xmlns:p14="http://schemas.microsoft.com/office/powerpoint/2010/main" val="34950664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1E21-68D3-4A75-82DC-5E89B1228096}"/>
              </a:ext>
            </a:extLst>
          </p:cNvPr>
          <p:cNvSpPr>
            <a:spLocks noGrp="1"/>
          </p:cNvSpPr>
          <p:nvPr>
            <p:ph type="title"/>
          </p:nvPr>
        </p:nvSpPr>
        <p:spPr/>
        <p:txBody>
          <a:bodyPr/>
          <a:lstStyle/>
          <a:p>
            <a:r>
              <a:rPr lang="en-US" dirty="0"/>
              <a:t>Components of CCN’s</a:t>
            </a:r>
          </a:p>
        </p:txBody>
      </p:sp>
      <p:pic>
        <p:nvPicPr>
          <p:cNvPr id="4" name="Content Placeholder 3">
            <a:extLst>
              <a:ext uri="{FF2B5EF4-FFF2-40B4-BE49-F238E27FC236}">
                <a16:creationId xmlns:a16="http://schemas.microsoft.com/office/drawing/2014/main" id="{49D65257-EF9B-4869-999F-9901B82EEE52}"/>
              </a:ext>
            </a:extLst>
          </p:cNvPr>
          <p:cNvPicPr>
            <a:picLocks noGrp="1" noChangeAspect="1"/>
          </p:cNvPicPr>
          <p:nvPr>
            <p:ph idx="1"/>
          </p:nvPr>
        </p:nvPicPr>
        <p:blipFill>
          <a:blip r:embed="rId2"/>
          <a:stretch>
            <a:fillRect/>
          </a:stretch>
        </p:blipFill>
        <p:spPr>
          <a:xfrm>
            <a:off x="457200" y="1524438"/>
            <a:ext cx="3336220" cy="3122752"/>
          </a:xfrm>
          <a:prstGeom prst="rect">
            <a:avLst/>
          </a:prstGeom>
        </p:spPr>
      </p:pic>
      <p:pic>
        <p:nvPicPr>
          <p:cNvPr id="2050" name="Picture 2" descr="https://miro.medium.com/max/1280/1*ciDgQEjViWLnCbmX-EeSrA.gif">
            <a:extLst>
              <a:ext uri="{FF2B5EF4-FFF2-40B4-BE49-F238E27FC236}">
                <a16:creationId xmlns:a16="http://schemas.microsoft.com/office/drawing/2014/main" id="{598AF8F9-3943-4108-8084-20A0CCC715FC}"/>
              </a:ext>
            </a:extLst>
          </p:cNvPr>
          <p:cNvPicPr>
            <a:picLocks noChangeAspect="1" noChangeArrowheads="1" noCrop="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249596" y="1587500"/>
            <a:ext cx="4892291" cy="2751913"/>
          </a:xfrm>
          <a:prstGeom prst="rect">
            <a:avLst/>
          </a:prstGeom>
          <a:solidFill>
            <a:schemeClr val="accent3"/>
          </a:solidFill>
        </p:spPr>
      </p:pic>
      <p:pic>
        <p:nvPicPr>
          <p:cNvPr id="6" name="Picture 5">
            <a:extLst>
              <a:ext uri="{FF2B5EF4-FFF2-40B4-BE49-F238E27FC236}">
                <a16:creationId xmlns:a16="http://schemas.microsoft.com/office/drawing/2014/main" id="{AE38040F-920C-4449-8146-A868DCD14BA1}"/>
              </a:ext>
            </a:extLst>
          </p:cNvPr>
          <p:cNvPicPr>
            <a:picLocks noChangeAspect="1"/>
          </p:cNvPicPr>
          <p:nvPr/>
        </p:nvPicPr>
        <p:blipFill>
          <a:blip r:embed="rId4"/>
          <a:stretch>
            <a:fillRect/>
          </a:stretch>
        </p:blipFill>
        <p:spPr>
          <a:xfrm>
            <a:off x="4572000" y="4339957"/>
            <a:ext cx="3005230" cy="2518043"/>
          </a:xfrm>
          <a:prstGeom prst="rect">
            <a:avLst/>
          </a:prstGeom>
        </p:spPr>
      </p:pic>
      <p:sp>
        <p:nvSpPr>
          <p:cNvPr id="7" name="Slide Number Placeholder 6">
            <a:extLst>
              <a:ext uri="{FF2B5EF4-FFF2-40B4-BE49-F238E27FC236}">
                <a16:creationId xmlns:a16="http://schemas.microsoft.com/office/drawing/2014/main" id="{290BD983-24B4-43BD-8F95-7DA002A348A4}"/>
              </a:ext>
            </a:extLst>
          </p:cNvPr>
          <p:cNvSpPr>
            <a:spLocks noGrp="1"/>
          </p:cNvSpPr>
          <p:nvPr>
            <p:ph type="sldNum" sz="quarter" idx="12"/>
          </p:nvPr>
        </p:nvSpPr>
        <p:spPr/>
        <p:txBody>
          <a:bodyPr/>
          <a:lstStyle/>
          <a:p>
            <a:fld id="{B64FC64E-1929-764D-B3E4-C468550F551E}" type="slidenum">
              <a:rPr lang="en-US" smtClean="0"/>
              <a:pPr/>
              <a:t>34</a:t>
            </a:fld>
            <a:endParaRPr lang="en-US"/>
          </a:p>
        </p:txBody>
      </p:sp>
    </p:spTree>
    <p:extLst>
      <p:ext uri="{BB962C8B-B14F-4D97-AF65-F5344CB8AC3E}">
        <p14:creationId xmlns:p14="http://schemas.microsoft.com/office/powerpoint/2010/main" val="164670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CC459F-CBC3-42D3-86D3-F3F618AEEF8A}"/>
              </a:ext>
            </a:extLst>
          </p:cNvPr>
          <p:cNvSpPr>
            <a:spLocks noGrp="1"/>
          </p:cNvSpPr>
          <p:nvPr>
            <p:ph sz="half" idx="1"/>
          </p:nvPr>
        </p:nvSpPr>
        <p:spPr>
          <a:xfrm>
            <a:off x="457199" y="1766007"/>
            <a:ext cx="8367205" cy="4525963"/>
          </a:xfrm>
        </p:spPr>
        <p:txBody>
          <a:bodyPr>
            <a:normAutofit/>
          </a:bodyPr>
          <a:lstStyle/>
          <a:p>
            <a:r>
              <a:rPr lang="en-US" dirty="0"/>
              <a:t>Architecture: Con2D-&gt;Conv2D-&gt;</a:t>
            </a:r>
            <a:r>
              <a:rPr lang="en-US" dirty="0" err="1"/>
              <a:t>MaxPooling</a:t>
            </a:r>
            <a:r>
              <a:rPr lang="en-US" dirty="0"/>
              <a:t>-&gt;S_E&gt;B_N&gt;Dropout-&gt;Con2D-MaxPool-&gt;Dropout-&gt;Flatten-&gt;Dense&gt;Dropout-&gt;Dense-&gt;prediction</a:t>
            </a:r>
          </a:p>
          <a:p>
            <a:r>
              <a:rPr lang="en-US" dirty="0"/>
              <a:t>Activation: ReLu, Softmax</a:t>
            </a:r>
          </a:p>
          <a:p>
            <a:r>
              <a:rPr lang="en-US" dirty="0"/>
              <a:t>Regularization: Dropout (threshold=0.5,0.25)</a:t>
            </a:r>
          </a:p>
          <a:p>
            <a:r>
              <a:rPr lang="en-US" dirty="0"/>
              <a:t>Optimizer: Adam </a:t>
            </a:r>
          </a:p>
          <a:p>
            <a:r>
              <a:rPr lang="en-US" dirty="0"/>
              <a:t>Learning rate: 0.001 </a:t>
            </a:r>
          </a:p>
          <a:p>
            <a:r>
              <a:rPr lang="en-US" dirty="0"/>
              <a:t>Data Augmentation to prevent overfitting</a:t>
            </a:r>
          </a:p>
          <a:p>
            <a:r>
              <a:rPr lang="en-US" dirty="0"/>
              <a:t>Epochs, Batch size: 20, 64</a:t>
            </a:r>
          </a:p>
          <a:p>
            <a:pPr marL="0" indent="0">
              <a:buNone/>
            </a:pPr>
            <a:endParaRPr lang="en-US" dirty="0"/>
          </a:p>
          <a:p>
            <a:pPr marL="0" indent="0">
              <a:buNone/>
            </a:pPr>
            <a:endParaRPr lang="en-US" dirty="0"/>
          </a:p>
        </p:txBody>
      </p:sp>
      <p:sp>
        <p:nvSpPr>
          <p:cNvPr id="4" name="Title 3">
            <a:extLst>
              <a:ext uri="{FF2B5EF4-FFF2-40B4-BE49-F238E27FC236}">
                <a16:creationId xmlns:a16="http://schemas.microsoft.com/office/drawing/2014/main" id="{AA433D0D-A861-43A7-9024-02C92E9D40A3}"/>
              </a:ext>
            </a:extLst>
          </p:cNvPr>
          <p:cNvSpPr>
            <a:spLocks noGrp="1"/>
          </p:cNvSpPr>
          <p:nvPr>
            <p:ph type="title"/>
          </p:nvPr>
        </p:nvSpPr>
        <p:spPr/>
        <p:txBody>
          <a:bodyPr/>
          <a:lstStyle/>
          <a:p>
            <a:r>
              <a:rPr lang="en-US" dirty="0"/>
              <a:t>Model</a:t>
            </a:r>
          </a:p>
        </p:txBody>
      </p:sp>
      <p:sp>
        <p:nvSpPr>
          <p:cNvPr id="5" name="Slide Number Placeholder 4">
            <a:extLst>
              <a:ext uri="{FF2B5EF4-FFF2-40B4-BE49-F238E27FC236}">
                <a16:creationId xmlns:a16="http://schemas.microsoft.com/office/drawing/2014/main" id="{5ECA5418-A65F-480A-962B-901B1C45D20C}"/>
              </a:ext>
            </a:extLst>
          </p:cNvPr>
          <p:cNvSpPr>
            <a:spLocks noGrp="1"/>
          </p:cNvSpPr>
          <p:nvPr>
            <p:ph type="sldNum" sz="quarter" idx="12"/>
          </p:nvPr>
        </p:nvSpPr>
        <p:spPr/>
        <p:txBody>
          <a:bodyPr/>
          <a:lstStyle/>
          <a:p>
            <a:fld id="{B64FC64E-1929-764D-B3E4-C468550F551E}" type="slidenum">
              <a:rPr lang="en-US" smtClean="0"/>
              <a:pPr/>
              <a:t>35</a:t>
            </a:fld>
            <a:endParaRPr lang="en-US"/>
          </a:p>
        </p:txBody>
      </p:sp>
    </p:spTree>
    <p:extLst>
      <p:ext uri="{BB962C8B-B14F-4D97-AF65-F5344CB8AC3E}">
        <p14:creationId xmlns:p14="http://schemas.microsoft.com/office/powerpoint/2010/main" val="2165983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0277-F910-44DC-9F85-BB5AB7461BED}"/>
              </a:ext>
            </a:extLst>
          </p:cNvPr>
          <p:cNvSpPr>
            <a:spLocks noGrp="1"/>
          </p:cNvSpPr>
          <p:nvPr>
            <p:ph type="title"/>
          </p:nvPr>
        </p:nvSpPr>
        <p:spPr/>
        <p:txBody>
          <a:bodyPr/>
          <a:lstStyle/>
          <a:p>
            <a:r>
              <a:rPr lang="en-US" dirty="0"/>
              <a:t>MODEL 	EVALUATION</a:t>
            </a:r>
          </a:p>
        </p:txBody>
      </p:sp>
      <p:pic>
        <p:nvPicPr>
          <p:cNvPr id="7" name="Content Placeholder 6">
            <a:extLst>
              <a:ext uri="{FF2B5EF4-FFF2-40B4-BE49-F238E27FC236}">
                <a16:creationId xmlns:a16="http://schemas.microsoft.com/office/drawing/2014/main" id="{B91B6087-0B16-41EC-A4B2-5E6FA0A3A44B}"/>
              </a:ext>
            </a:extLst>
          </p:cNvPr>
          <p:cNvPicPr>
            <a:picLocks noGrp="1" noChangeAspect="1"/>
          </p:cNvPicPr>
          <p:nvPr>
            <p:ph idx="1"/>
          </p:nvPr>
        </p:nvPicPr>
        <p:blipFill>
          <a:blip r:embed="rId2"/>
          <a:stretch>
            <a:fillRect/>
          </a:stretch>
        </p:blipFill>
        <p:spPr>
          <a:xfrm>
            <a:off x="526206" y="1813551"/>
            <a:ext cx="4402258" cy="3049423"/>
          </a:xfrm>
          <a:prstGeom prst="rect">
            <a:avLst/>
          </a:prstGeom>
        </p:spPr>
      </p:pic>
      <p:pic>
        <p:nvPicPr>
          <p:cNvPr id="8" name="Picture 7">
            <a:extLst>
              <a:ext uri="{FF2B5EF4-FFF2-40B4-BE49-F238E27FC236}">
                <a16:creationId xmlns:a16="http://schemas.microsoft.com/office/drawing/2014/main" id="{7FE1A1E1-CE79-49E0-AC5D-91778CA8C0CE}"/>
              </a:ext>
            </a:extLst>
          </p:cNvPr>
          <p:cNvPicPr>
            <a:picLocks noChangeAspect="1"/>
          </p:cNvPicPr>
          <p:nvPr/>
        </p:nvPicPr>
        <p:blipFill>
          <a:blip r:embed="rId3"/>
          <a:stretch>
            <a:fillRect/>
          </a:stretch>
        </p:blipFill>
        <p:spPr>
          <a:xfrm>
            <a:off x="4540250" y="1606382"/>
            <a:ext cx="4402258" cy="3637130"/>
          </a:xfrm>
          <a:prstGeom prst="rect">
            <a:avLst/>
          </a:prstGeom>
        </p:spPr>
      </p:pic>
      <p:pic>
        <p:nvPicPr>
          <p:cNvPr id="9" name="Picture 8">
            <a:extLst>
              <a:ext uri="{FF2B5EF4-FFF2-40B4-BE49-F238E27FC236}">
                <a16:creationId xmlns:a16="http://schemas.microsoft.com/office/drawing/2014/main" id="{32D8A948-0C0C-4E71-A420-F62E2716C5AB}"/>
              </a:ext>
            </a:extLst>
          </p:cNvPr>
          <p:cNvPicPr>
            <a:picLocks noChangeAspect="1"/>
          </p:cNvPicPr>
          <p:nvPr/>
        </p:nvPicPr>
        <p:blipFill>
          <a:blip r:embed="rId4"/>
          <a:stretch>
            <a:fillRect/>
          </a:stretch>
        </p:blipFill>
        <p:spPr>
          <a:xfrm>
            <a:off x="617440" y="4989054"/>
            <a:ext cx="4188091" cy="1614945"/>
          </a:xfrm>
          <a:prstGeom prst="rect">
            <a:avLst/>
          </a:prstGeom>
        </p:spPr>
      </p:pic>
      <p:sp>
        <p:nvSpPr>
          <p:cNvPr id="10" name="Slide Number Placeholder 9">
            <a:extLst>
              <a:ext uri="{FF2B5EF4-FFF2-40B4-BE49-F238E27FC236}">
                <a16:creationId xmlns:a16="http://schemas.microsoft.com/office/drawing/2014/main" id="{3C55BE85-EDDC-4330-B536-180E4ACCE59B}"/>
              </a:ext>
            </a:extLst>
          </p:cNvPr>
          <p:cNvSpPr>
            <a:spLocks noGrp="1"/>
          </p:cNvSpPr>
          <p:nvPr>
            <p:ph type="sldNum" sz="quarter" idx="12"/>
          </p:nvPr>
        </p:nvSpPr>
        <p:spPr/>
        <p:txBody>
          <a:bodyPr/>
          <a:lstStyle/>
          <a:p>
            <a:fld id="{B64FC64E-1929-764D-B3E4-C468550F551E}" type="slidenum">
              <a:rPr lang="en-US" smtClean="0"/>
              <a:pPr/>
              <a:t>36</a:t>
            </a:fld>
            <a:endParaRPr lang="en-US"/>
          </a:p>
        </p:txBody>
      </p:sp>
    </p:spTree>
    <p:extLst>
      <p:ext uri="{BB962C8B-B14F-4D97-AF65-F5344CB8AC3E}">
        <p14:creationId xmlns:p14="http://schemas.microsoft.com/office/powerpoint/2010/main" val="3264247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D1BAB2-FA4A-43FA-BD46-D547DA59F46C}"/>
              </a:ext>
            </a:extLst>
          </p:cNvPr>
          <p:cNvSpPr>
            <a:spLocks noGrp="1"/>
          </p:cNvSpPr>
          <p:nvPr>
            <p:ph type="sldNum" sz="quarter" idx="12"/>
          </p:nvPr>
        </p:nvSpPr>
        <p:spPr/>
        <p:txBody>
          <a:bodyPr/>
          <a:lstStyle/>
          <a:p>
            <a:fld id="{B64FC64E-1929-764D-B3E4-C468550F551E}" type="slidenum">
              <a:rPr lang="en-US" smtClean="0"/>
              <a:pPr/>
              <a:t>37</a:t>
            </a:fld>
            <a:endParaRPr lang="en-US"/>
          </a:p>
        </p:txBody>
      </p:sp>
      <p:sp>
        <p:nvSpPr>
          <p:cNvPr id="5" name="Title 4">
            <a:extLst>
              <a:ext uri="{FF2B5EF4-FFF2-40B4-BE49-F238E27FC236}">
                <a16:creationId xmlns:a16="http://schemas.microsoft.com/office/drawing/2014/main" id="{A006CF05-EF68-4304-9263-E8BEE16F9221}"/>
              </a:ext>
            </a:extLst>
          </p:cNvPr>
          <p:cNvSpPr>
            <a:spLocks noGrp="1"/>
          </p:cNvSpPr>
          <p:nvPr>
            <p:ph type="title"/>
          </p:nvPr>
        </p:nvSpPr>
        <p:spPr/>
        <p:txBody>
          <a:bodyPr/>
          <a:lstStyle/>
          <a:p>
            <a:r>
              <a:rPr lang="en-US" dirty="0"/>
              <a:t>TensorFlow Lite to Android</a:t>
            </a:r>
          </a:p>
        </p:txBody>
      </p:sp>
      <p:pic>
        <p:nvPicPr>
          <p:cNvPr id="2052" name="Picture 4" descr="E2E tf.Keras to TFLite to Android - Margaret Maynard-Reid - Medium">
            <a:extLst>
              <a:ext uri="{FF2B5EF4-FFF2-40B4-BE49-F238E27FC236}">
                <a16:creationId xmlns:a16="http://schemas.microsoft.com/office/drawing/2014/main" id="{B11BF63D-C8F9-4BDD-B300-17416A04C0B6}"/>
              </a:ext>
            </a:extLst>
          </p:cNvPr>
          <p:cNvPicPr>
            <a:picLocks noGrp="1" noChangeAspect="1" noChangeArrowheads="1"/>
          </p:cNvPicPr>
          <p:nvPr>
            <p:ph sz="half" idx="2"/>
          </p:nvPr>
        </p:nvPicPr>
        <p:blipFill>
          <a:blip r:embed="rId2" cstate="email">
            <a:extLst>
              <a:ext uri="{28A0092B-C50C-407E-A947-70E740481C1C}">
                <a14:useLocalDpi xmlns:a14="http://schemas.microsoft.com/office/drawing/2010/main" val="0"/>
              </a:ext>
            </a:extLst>
          </a:blip>
          <a:srcRect/>
          <a:stretch>
            <a:fillRect/>
          </a:stretch>
        </p:blipFill>
        <p:spPr bwMode="auto">
          <a:xfrm>
            <a:off x="701336" y="3933190"/>
            <a:ext cx="4038600" cy="2423160"/>
          </a:xfrm>
          <a:prstGeom prst="rect">
            <a:avLst/>
          </a:prstGeom>
          <a:noFill/>
          <a:extLst>
            <a:ext uri="{909E8E84-426E-40dd-AFC4-6F175D3DCCD1}">
              <a14:hiddenFill xmlns="" xmlns:a14="http://schemas.microsoft.com/office/drawing/2010/main">
                <a:solidFill>
                  <a:srgbClr val="FFFFFF"/>
                </a:solidFill>
              </a14:hiddenFill>
            </a:ext>
          </a:extLst>
        </p:spPr>
      </p:pic>
      <p:pic>
        <p:nvPicPr>
          <p:cNvPr id="2054" name="Picture 6" descr="Build a handwritten digit classifier app with TensorFlow Lite">
            <a:extLst>
              <a:ext uri="{FF2B5EF4-FFF2-40B4-BE49-F238E27FC236}">
                <a16:creationId xmlns:a16="http://schemas.microsoft.com/office/drawing/2014/main" id="{731E1056-2D1F-4B93-BF36-FCAD2BA9225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6400" y="2037890"/>
            <a:ext cx="2592280" cy="422974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3ECDFF9-E7D0-4EAF-B19F-35072AF521C3}"/>
              </a:ext>
            </a:extLst>
          </p:cNvPr>
          <p:cNvSpPr txBox="1"/>
          <p:nvPr/>
        </p:nvSpPr>
        <p:spPr>
          <a:xfrm>
            <a:off x="701336" y="1926454"/>
            <a:ext cx="3861786" cy="923330"/>
          </a:xfrm>
          <a:prstGeom prst="rect">
            <a:avLst/>
          </a:prstGeom>
          <a:noFill/>
        </p:spPr>
        <p:txBody>
          <a:bodyPr wrap="square" rtlCol="0">
            <a:spAutoFit/>
          </a:bodyPr>
          <a:lstStyle/>
          <a:p>
            <a:r>
              <a:rPr lang="en-US" dirty="0"/>
              <a:t>Quantization of </a:t>
            </a:r>
            <a:r>
              <a:rPr lang="en-US" dirty="0" err="1"/>
              <a:t>Tf</a:t>
            </a:r>
            <a:r>
              <a:rPr lang="en-US" dirty="0"/>
              <a:t> model</a:t>
            </a:r>
          </a:p>
          <a:p>
            <a:r>
              <a:rPr lang="en-US" dirty="0"/>
              <a:t>Reduce precision with decrease in accuracy. </a:t>
            </a:r>
          </a:p>
        </p:txBody>
      </p:sp>
    </p:spTree>
    <p:extLst>
      <p:ext uri="{BB962C8B-B14F-4D97-AF65-F5344CB8AC3E}">
        <p14:creationId xmlns:p14="http://schemas.microsoft.com/office/powerpoint/2010/main" val="26282313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9A0A-6387-44B6-B623-EA60B3B8C821}"/>
              </a:ext>
            </a:extLst>
          </p:cNvPr>
          <p:cNvSpPr>
            <a:spLocks noGrp="1"/>
          </p:cNvSpPr>
          <p:nvPr>
            <p:ph type="title"/>
          </p:nvPr>
        </p:nvSpPr>
        <p:spPr/>
        <p:txBody>
          <a:bodyPr/>
          <a:lstStyle/>
          <a:p>
            <a:r>
              <a:rPr lang="en-US" dirty="0"/>
              <a:t>Conclusion and Future works</a:t>
            </a:r>
          </a:p>
        </p:txBody>
      </p:sp>
      <p:sp>
        <p:nvSpPr>
          <p:cNvPr id="3" name="Content Placeholder 2">
            <a:extLst>
              <a:ext uri="{FF2B5EF4-FFF2-40B4-BE49-F238E27FC236}">
                <a16:creationId xmlns:a16="http://schemas.microsoft.com/office/drawing/2014/main" id="{C35FF16F-6E21-4BF4-BE68-A6620355E214}"/>
              </a:ext>
            </a:extLst>
          </p:cNvPr>
          <p:cNvSpPr>
            <a:spLocks noGrp="1"/>
          </p:cNvSpPr>
          <p:nvPr>
            <p:ph idx="1"/>
          </p:nvPr>
        </p:nvSpPr>
        <p:spPr/>
        <p:txBody>
          <a:bodyPr/>
          <a:lstStyle/>
          <a:p>
            <a:r>
              <a:rPr lang="en-US" dirty="0"/>
              <a:t>CNN had the best predictive power among the 4 models.</a:t>
            </a:r>
          </a:p>
          <a:p>
            <a:endParaRPr lang="en-US" dirty="0"/>
          </a:p>
          <a:p>
            <a:r>
              <a:rPr lang="en-US" dirty="0"/>
              <a:t>We could improve performance on the CNN again by using transfer learning (</a:t>
            </a:r>
            <a:r>
              <a:rPr lang="en-US" dirty="0" err="1"/>
              <a:t>AlexNet</a:t>
            </a:r>
            <a:r>
              <a:rPr lang="en-US" dirty="0"/>
              <a:t>, VGG16..etc)</a:t>
            </a:r>
          </a:p>
          <a:p>
            <a:endParaRPr lang="en-US" dirty="0"/>
          </a:p>
          <a:p>
            <a:r>
              <a:rPr lang="en-US" dirty="0"/>
              <a:t>Modify app for real time usage (integrate a camera component)</a:t>
            </a:r>
          </a:p>
          <a:p>
            <a:endParaRPr lang="en-US" dirty="0"/>
          </a:p>
          <a:p>
            <a:pPr marL="0" indent="0">
              <a:buNone/>
            </a:pPr>
            <a:endParaRPr lang="en-US" dirty="0"/>
          </a:p>
        </p:txBody>
      </p:sp>
    </p:spTree>
    <p:extLst>
      <p:ext uri="{BB962C8B-B14F-4D97-AF65-F5344CB8AC3E}">
        <p14:creationId xmlns:p14="http://schemas.microsoft.com/office/powerpoint/2010/main" val="31555480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5FFADA5-BC55-441C-8BB1-809974197270}"/>
              </a:ext>
            </a:extLst>
          </p:cNvPr>
          <p:cNvSpPr>
            <a:spLocks noGrp="1"/>
          </p:cNvSpPr>
          <p:nvPr>
            <p:ph type="sldNum" sz="quarter" idx="12"/>
          </p:nvPr>
        </p:nvSpPr>
        <p:spPr/>
        <p:txBody>
          <a:bodyPr/>
          <a:lstStyle/>
          <a:p>
            <a:fld id="{B64FC64E-1929-764D-B3E4-C468550F551E}" type="slidenum">
              <a:rPr lang="en-US" smtClean="0"/>
              <a:pPr/>
              <a:t>39</a:t>
            </a:fld>
            <a:endParaRPr lang="en-US"/>
          </a:p>
        </p:txBody>
      </p:sp>
      <p:pic>
        <p:nvPicPr>
          <p:cNvPr id="8" name="Picture 7">
            <a:extLst>
              <a:ext uri="{FF2B5EF4-FFF2-40B4-BE49-F238E27FC236}">
                <a16:creationId xmlns:a16="http://schemas.microsoft.com/office/drawing/2014/main" id="{C38CF7F4-3506-4552-AC37-B1F339B8E423}"/>
              </a:ext>
            </a:extLst>
          </p:cNvPr>
          <p:cNvPicPr>
            <a:picLocks noChangeAspect="1"/>
          </p:cNvPicPr>
          <p:nvPr/>
        </p:nvPicPr>
        <p:blipFill>
          <a:blip r:embed="rId2"/>
          <a:stretch>
            <a:fillRect/>
          </a:stretch>
        </p:blipFill>
        <p:spPr>
          <a:xfrm>
            <a:off x="1846554" y="1636220"/>
            <a:ext cx="4953741" cy="3715305"/>
          </a:xfrm>
          <a:prstGeom prst="rect">
            <a:avLst/>
          </a:prstGeom>
        </p:spPr>
      </p:pic>
    </p:spTree>
    <p:extLst>
      <p:ext uri="{BB962C8B-B14F-4D97-AF65-F5344CB8AC3E}">
        <p14:creationId xmlns:p14="http://schemas.microsoft.com/office/powerpoint/2010/main" val="1833074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B30A4-F369-49A7-89AA-738E44B6FC12}"/>
              </a:ext>
            </a:extLst>
          </p:cNvPr>
          <p:cNvSpPr>
            <a:spLocks noGrp="1"/>
          </p:cNvSpPr>
          <p:nvPr>
            <p:ph type="title"/>
          </p:nvPr>
        </p:nvSpPr>
        <p:spPr/>
        <p:txBody>
          <a:bodyPr/>
          <a:lstStyle/>
          <a:p>
            <a:r>
              <a:rPr lang="en-US" dirty="0"/>
              <a:t>EXISTING MODELS</a:t>
            </a:r>
          </a:p>
        </p:txBody>
      </p:sp>
      <p:graphicFrame>
        <p:nvGraphicFramePr>
          <p:cNvPr id="4" name="Content Placeholder 3">
            <a:extLst>
              <a:ext uri="{FF2B5EF4-FFF2-40B4-BE49-F238E27FC236}">
                <a16:creationId xmlns:a16="http://schemas.microsoft.com/office/drawing/2014/main" id="{EFDA17F2-27D6-4A05-8FE9-57D7FADC391F}"/>
              </a:ext>
            </a:extLst>
          </p:cNvPr>
          <p:cNvGraphicFramePr>
            <a:graphicFrameLocks noGrp="1"/>
          </p:cNvGraphicFramePr>
          <p:nvPr>
            <p:ph idx="1"/>
            <p:extLst>
              <p:ext uri="{D42A27DB-BD31-4B8C-83A1-F6EECF244321}">
                <p14:modId xmlns:p14="http://schemas.microsoft.com/office/powerpoint/2010/main" val="661049625"/>
              </p:ext>
            </p:extLst>
          </p:nvPr>
        </p:nvGraphicFramePr>
        <p:xfrm>
          <a:off x="457200" y="2397125"/>
          <a:ext cx="8229600" cy="36728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579936728"/>
                    </a:ext>
                  </a:extLst>
                </a:gridCol>
                <a:gridCol w="2743200">
                  <a:extLst>
                    <a:ext uri="{9D8B030D-6E8A-4147-A177-3AD203B41FA5}">
                      <a16:colId xmlns:a16="http://schemas.microsoft.com/office/drawing/2014/main" val="707964617"/>
                    </a:ext>
                  </a:extLst>
                </a:gridCol>
                <a:gridCol w="2743200">
                  <a:extLst>
                    <a:ext uri="{9D8B030D-6E8A-4147-A177-3AD203B41FA5}">
                      <a16:colId xmlns:a16="http://schemas.microsoft.com/office/drawing/2014/main" val="13455966"/>
                    </a:ext>
                  </a:extLst>
                </a:gridCol>
              </a:tblGrid>
              <a:tr h="370840">
                <a:tc>
                  <a:txBody>
                    <a:bodyPr/>
                    <a:lstStyle/>
                    <a:p>
                      <a:r>
                        <a:rPr lang="en-US" dirty="0"/>
                        <a:t>Model</a:t>
                      </a:r>
                    </a:p>
                  </a:txBody>
                  <a:tcPr/>
                </a:tc>
                <a:tc>
                  <a:txBody>
                    <a:bodyPr/>
                    <a:lstStyle/>
                    <a:p>
                      <a:r>
                        <a:rPr lang="en-US" dirty="0"/>
                        <a:t>Test error rate %</a:t>
                      </a:r>
                    </a:p>
                  </a:txBody>
                  <a:tcPr/>
                </a:tc>
                <a:tc>
                  <a:txBody>
                    <a:bodyPr/>
                    <a:lstStyle/>
                    <a:p>
                      <a:r>
                        <a:rPr lang="en-US" dirty="0"/>
                        <a:t>Reference</a:t>
                      </a:r>
                    </a:p>
                  </a:txBody>
                  <a:tcPr/>
                </a:tc>
                <a:extLst>
                  <a:ext uri="{0D108BD9-81ED-4DB2-BD59-A6C34878D82A}">
                    <a16:rowId xmlns:a16="http://schemas.microsoft.com/office/drawing/2014/main" val="123300335"/>
                  </a:ext>
                </a:extLst>
              </a:tr>
              <a:tr h="370840">
                <a:tc>
                  <a:txBody>
                    <a:bodyPr/>
                    <a:lstStyle/>
                    <a:p>
                      <a:r>
                        <a:rPr lang="en-US" dirty="0"/>
                        <a:t>Linear Classifier</a:t>
                      </a:r>
                    </a:p>
                  </a:txBody>
                  <a:tcPr/>
                </a:tc>
                <a:tc>
                  <a:txBody>
                    <a:bodyPr/>
                    <a:lstStyle/>
                    <a:p>
                      <a:r>
                        <a:rPr lang="en-US" dirty="0"/>
                        <a:t>7.6</a:t>
                      </a:r>
                    </a:p>
                  </a:txBody>
                  <a:tcPr/>
                </a:tc>
                <a:tc>
                  <a:txBody>
                    <a:bodyPr/>
                    <a:lstStyle/>
                    <a:p>
                      <a:r>
                        <a:rPr lang="en-US" dirty="0" err="1"/>
                        <a:t>LeCun</a:t>
                      </a:r>
                      <a:r>
                        <a:rPr lang="en-US" dirty="0"/>
                        <a:t> et al. 1998</a:t>
                      </a:r>
                    </a:p>
                  </a:txBody>
                  <a:tcPr/>
                </a:tc>
                <a:extLst>
                  <a:ext uri="{0D108BD9-81ED-4DB2-BD59-A6C34878D82A}">
                    <a16:rowId xmlns:a16="http://schemas.microsoft.com/office/drawing/2014/main" val="249693731"/>
                  </a:ext>
                </a:extLst>
              </a:tr>
              <a:tr h="370840">
                <a:tc>
                  <a:txBody>
                    <a:bodyPr/>
                    <a:lstStyle/>
                    <a:p>
                      <a:r>
                        <a:rPr lang="en-US" dirty="0"/>
                        <a:t>K-Nearest Neighbors</a:t>
                      </a:r>
                    </a:p>
                  </a:txBody>
                  <a:tcPr/>
                </a:tc>
                <a:tc>
                  <a:txBody>
                    <a:bodyPr/>
                    <a:lstStyle/>
                    <a:p>
                      <a:r>
                        <a:rPr lang="en-US" dirty="0"/>
                        <a:t>0.52</a:t>
                      </a:r>
                    </a:p>
                  </a:txBody>
                  <a:tcPr/>
                </a:tc>
                <a:tc>
                  <a:txBody>
                    <a:bodyPr/>
                    <a:lstStyle/>
                    <a:p>
                      <a:r>
                        <a:rPr lang="en-US" dirty="0" err="1"/>
                        <a:t>Keysers</a:t>
                      </a:r>
                      <a:r>
                        <a:rPr lang="en-US" dirty="0"/>
                        <a:t> et al. IEEE PAMI 2007</a:t>
                      </a:r>
                    </a:p>
                  </a:txBody>
                  <a:tcPr/>
                </a:tc>
                <a:extLst>
                  <a:ext uri="{0D108BD9-81ED-4DB2-BD59-A6C34878D82A}">
                    <a16:rowId xmlns:a16="http://schemas.microsoft.com/office/drawing/2014/main" val="1248735106"/>
                  </a:ext>
                </a:extLst>
              </a:tr>
              <a:tr h="370840">
                <a:tc>
                  <a:txBody>
                    <a:bodyPr/>
                    <a:lstStyle/>
                    <a:p>
                      <a:r>
                        <a:rPr lang="en-US" dirty="0"/>
                        <a:t>Non-Linear Classifiers</a:t>
                      </a:r>
                    </a:p>
                  </a:txBody>
                  <a:tcPr/>
                </a:tc>
                <a:tc>
                  <a:txBody>
                    <a:bodyPr/>
                    <a:lstStyle/>
                    <a:p>
                      <a:r>
                        <a:rPr lang="en-US" dirty="0"/>
                        <a:t>3.3</a:t>
                      </a:r>
                    </a:p>
                  </a:txBody>
                  <a:tcPr/>
                </a:tc>
                <a:tc>
                  <a:txBody>
                    <a:bodyPr/>
                    <a:lstStyle/>
                    <a:p>
                      <a:r>
                        <a:rPr lang="en-US" dirty="0" err="1"/>
                        <a:t>LeCun</a:t>
                      </a:r>
                      <a:r>
                        <a:rPr lang="en-US" dirty="0"/>
                        <a:t> et al. 1998</a:t>
                      </a:r>
                    </a:p>
                  </a:txBody>
                  <a:tcPr/>
                </a:tc>
                <a:extLst>
                  <a:ext uri="{0D108BD9-81ED-4DB2-BD59-A6C34878D82A}">
                    <a16:rowId xmlns:a16="http://schemas.microsoft.com/office/drawing/2014/main" val="2399239769"/>
                  </a:ext>
                </a:extLst>
              </a:tr>
              <a:tr h="370840">
                <a:tc>
                  <a:txBody>
                    <a:bodyPr/>
                    <a:lstStyle/>
                    <a:p>
                      <a:r>
                        <a:rPr lang="en-US" dirty="0"/>
                        <a:t>SVM</a:t>
                      </a:r>
                    </a:p>
                  </a:txBody>
                  <a:tcPr/>
                </a:tc>
                <a:tc>
                  <a:txBody>
                    <a:bodyPr/>
                    <a:lstStyle/>
                    <a:p>
                      <a:r>
                        <a:rPr lang="en-US" dirty="0"/>
                        <a:t>0.56</a:t>
                      </a:r>
                    </a:p>
                  </a:txBody>
                  <a:tcPr/>
                </a:tc>
                <a:tc>
                  <a:txBody>
                    <a:bodyPr/>
                    <a:lstStyle/>
                    <a:p>
                      <a:r>
                        <a:rPr lang="en-US" sz="1800" b="0" i="0" kern="1200" dirty="0" err="1">
                          <a:solidFill>
                            <a:schemeClr val="dk1"/>
                          </a:solidFill>
                          <a:effectLst/>
                          <a:latin typeface="+mn-lt"/>
                          <a:ea typeface="+mn-ea"/>
                          <a:cs typeface="+mn-cs"/>
                        </a:rPr>
                        <a:t>DeCoste</a:t>
                      </a:r>
                      <a:r>
                        <a:rPr lang="en-US" sz="1800" b="0" i="0" kern="1200" dirty="0">
                          <a:solidFill>
                            <a:schemeClr val="dk1"/>
                          </a:solidFill>
                          <a:effectLst/>
                          <a:latin typeface="+mn-lt"/>
                          <a:ea typeface="+mn-ea"/>
                          <a:cs typeface="+mn-cs"/>
                        </a:rPr>
                        <a:t> and </a:t>
                      </a:r>
                      <a:r>
                        <a:rPr lang="en-US" sz="1800" b="0" i="0" kern="1200" dirty="0" err="1">
                          <a:solidFill>
                            <a:schemeClr val="dk1"/>
                          </a:solidFill>
                          <a:effectLst/>
                          <a:latin typeface="+mn-lt"/>
                          <a:ea typeface="+mn-ea"/>
                          <a:cs typeface="+mn-cs"/>
                        </a:rPr>
                        <a:t>Scholkopf</a:t>
                      </a:r>
                      <a:r>
                        <a:rPr lang="en-US" sz="1800" b="0" i="0" kern="1200" dirty="0">
                          <a:solidFill>
                            <a:schemeClr val="dk1"/>
                          </a:solidFill>
                          <a:effectLst/>
                          <a:latin typeface="+mn-lt"/>
                          <a:ea typeface="+mn-ea"/>
                          <a:cs typeface="+mn-cs"/>
                        </a:rPr>
                        <a:t>, MLJ 2002</a:t>
                      </a:r>
                      <a:endParaRPr lang="en-US" dirty="0"/>
                    </a:p>
                  </a:txBody>
                  <a:tcPr/>
                </a:tc>
                <a:extLst>
                  <a:ext uri="{0D108BD9-81ED-4DB2-BD59-A6C34878D82A}">
                    <a16:rowId xmlns:a16="http://schemas.microsoft.com/office/drawing/2014/main" val="2001808175"/>
                  </a:ext>
                </a:extLst>
              </a:tr>
              <a:tr h="370840">
                <a:tc>
                  <a:txBody>
                    <a:bodyPr/>
                    <a:lstStyle/>
                    <a:p>
                      <a:r>
                        <a:rPr lang="en-US" dirty="0"/>
                        <a:t>Neural Nets</a:t>
                      </a:r>
                    </a:p>
                  </a:txBody>
                  <a:tcPr/>
                </a:tc>
                <a:tc>
                  <a:txBody>
                    <a:bodyPr/>
                    <a:lstStyle/>
                    <a:p>
                      <a:r>
                        <a:rPr lang="en-US" dirty="0"/>
                        <a:t>0.35</a:t>
                      </a:r>
                    </a:p>
                  </a:txBody>
                  <a:tcPr/>
                </a:tc>
                <a:tc>
                  <a:txBody>
                    <a:bodyPr/>
                    <a:lstStyle/>
                    <a:p>
                      <a:r>
                        <a:rPr lang="en-US" dirty="0" err="1"/>
                        <a:t>Ciresan</a:t>
                      </a:r>
                      <a:r>
                        <a:rPr lang="en-US" dirty="0"/>
                        <a:t> et al. Neural Computation 10, 2010</a:t>
                      </a:r>
                    </a:p>
                  </a:txBody>
                  <a:tcPr/>
                </a:tc>
                <a:extLst>
                  <a:ext uri="{0D108BD9-81ED-4DB2-BD59-A6C34878D82A}">
                    <a16:rowId xmlns:a16="http://schemas.microsoft.com/office/drawing/2014/main" val="4014648398"/>
                  </a:ext>
                </a:extLst>
              </a:tr>
              <a:tr h="370840">
                <a:tc>
                  <a:txBody>
                    <a:bodyPr/>
                    <a:lstStyle/>
                    <a:p>
                      <a:r>
                        <a:rPr lang="en-US" dirty="0"/>
                        <a:t>CNN</a:t>
                      </a:r>
                    </a:p>
                  </a:txBody>
                  <a:tcPr/>
                </a:tc>
                <a:tc>
                  <a:txBody>
                    <a:bodyPr/>
                    <a:lstStyle/>
                    <a:p>
                      <a:r>
                        <a:rPr lang="en-US" dirty="0"/>
                        <a:t>0.23</a:t>
                      </a:r>
                    </a:p>
                  </a:txBody>
                  <a:tcPr/>
                </a:tc>
                <a:tc>
                  <a:txBody>
                    <a:bodyPr/>
                    <a:lstStyle/>
                    <a:p>
                      <a:r>
                        <a:rPr lang="en-US" dirty="0" err="1"/>
                        <a:t>Ciresan</a:t>
                      </a:r>
                      <a:r>
                        <a:rPr lang="en-US" dirty="0"/>
                        <a:t> et al. CVPR 2012</a:t>
                      </a:r>
                    </a:p>
                  </a:txBody>
                  <a:tcPr/>
                </a:tc>
                <a:extLst>
                  <a:ext uri="{0D108BD9-81ED-4DB2-BD59-A6C34878D82A}">
                    <a16:rowId xmlns:a16="http://schemas.microsoft.com/office/drawing/2014/main" val="427828266"/>
                  </a:ext>
                </a:extLst>
              </a:tr>
            </a:tbl>
          </a:graphicData>
        </a:graphic>
      </p:graphicFrame>
      <p:sp>
        <p:nvSpPr>
          <p:cNvPr id="5" name="Slide Number Placeholder 4">
            <a:extLst>
              <a:ext uri="{FF2B5EF4-FFF2-40B4-BE49-F238E27FC236}">
                <a16:creationId xmlns:a16="http://schemas.microsoft.com/office/drawing/2014/main" id="{A5A40739-843F-42C7-8D4B-4744F1B2B39B}"/>
              </a:ext>
            </a:extLst>
          </p:cNvPr>
          <p:cNvSpPr>
            <a:spLocks noGrp="1"/>
          </p:cNvSpPr>
          <p:nvPr>
            <p:ph type="sldNum" sz="quarter" idx="12"/>
          </p:nvPr>
        </p:nvSpPr>
        <p:spPr/>
        <p:txBody>
          <a:bodyPr/>
          <a:lstStyle/>
          <a:p>
            <a:fld id="{B64FC64E-1929-764D-B3E4-C468550F551E}" type="slidenum">
              <a:rPr lang="en-US" smtClean="0"/>
              <a:pPr/>
              <a:t>4</a:t>
            </a:fld>
            <a:endParaRPr lang="en-US"/>
          </a:p>
        </p:txBody>
      </p:sp>
    </p:spTree>
    <p:extLst>
      <p:ext uri="{BB962C8B-B14F-4D97-AF65-F5344CB8AC3E}">
        <p14:creationId xmlns:p14="http://schemas.microsoft.com/office/powerpoint/2010/main" val="2877989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MNIST Database</a:t>
            </a:r>
          </a:p>
        </p:txBody>
      </p:sp>
      <p:sp>
        <p:nvSpPr>
          <p:cNvPr id="3" name="Content Placeholder 2"/>
          <p:cNvSpPr>
            <a:spLocks noGrp="1"/>
          </p:cNvSpPr>
          <p:nvPr>
            <p:ph idx="1"/>
          </p:nvPr>
        </p:nvSpPr>
        <p:spPr/>
        <p:txBody>
          <a:bodyPr/>
          <a:lstStyle/>
          <a:p>
            <a:r>
              <a:rPr lang="en-US" dirty="0"/>
              <a:t>Handwritten digits 0-9</a:t>
            </a:r>
          </a:p>
          <a:p>
            <a:r>
              <a:rPr lang="en-US" dirty="0"/>
              <a:t>28x28 pixels</a:t>
            </a:r>
          </a:p>
          <a:p>
            <a:r>
              <a:rPr lang="en-US" dirty="0"/>
              <a:t>60,000 training images, 10,000 testing images</a:t>
            </a:r>
          </a:p>
        </p:txBody>
      </p:sp>
      <p:pic>
        <p:nvPicPr>
          <p:cNvPr id="5" name="Picture 4" descr="MnistExampl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98" y="3000375"/>
            <a:ext cx="5981753" cy="3635375"/>
          </a:xfrm>
          <a:prstGeom prst="rect">
            <a:avLst/>
          </a:prstGeom>
        </p:spPr>
      </p:pic>
    </p:spTree>
    <p:extLst>
      <p:ext uri="{BB962C8B-B14F-4D97-AF65-F5344CB8AC3E}">
        <p14:creationId xmlns:p14="http://schemas.microsoft.com/office/powerpoint/2010/main" val="134789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Machines</a:t>
            </a:r>
          </a:p>
        </p:txBody>
      </p:sp>
    </p:spTree>
    <p:extLst>
      <p:ext uri="{BB962C8B-B14F-4D97-AF65-F5344CB8AC3E}">
        <p14:creationId xmlns:p14="http://schemas.microsoft.com/office/powerpoint/2010/main" val="10288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Machines</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46889563"/>
              </p:ext>
            </p:extLst>
          </p:nvPr>
        </p:nvGraphicFramePr>
        <p:xfrm>
          <a:off x="457200" y="2298700"/>
          <a:ext cx="8229600" cy="28041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gridSpan="3">
                  <a:txBody>
                    <a:bodyPr/>
                    <a:lstStyle/>
                    <a:p>
                      <a:pPr marL="0" marR="0" algn="ctr">
                        <a:spcBef>
                          <a:spcPts val="0"/>
                        </a:spcBef>
                        <a:spcAft>
                          <a:spcPts val="0"/>
                        </a:spcAft>
                      </a:pPr>
                      <a:r>
                        <a:rPr lang="en-US" sz="2400" dirty="0">
                          <a:ln>
                            <a:noFill/>
                          </a:ln>
                          <a:solidFill>
                            <a:srgbClr val="000000"/>
                          </a:solidFill>
                          <a:effectLst/>
                          <a:latin typeface="Helvetica Neue"/>
                          <a:ea typeface="Arial Unicode MS"/>
                          <a:cs typeface="Arial Unicode MS"/>
                        </a:rPr>
                        <a:t>Classes of SVM</a:t>
                      </a:r>
                    </a:p>
                  </a:txBody>
                  <a:tcPr marL="50800" marR="50800" marT="50800" marB="5080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pPr marL="0" marR="0" algn="l">
                        <a:spcBef>
                          <a:spcPts val="0"/>
                        </a:spcBef>
                        <a:spcAft>
                          <a:spcPts val="0"/>
                        </a:spcAft>
                      </a:pPr>
                      <a:r>
                        <a:rPr lang="en-US" sz="2400" dirty="0">
                          <a:ln>
                            <a:noFill/>
                          </a:ln>
                          <a:solidFill>
                            <a:srgbClr val="000000"/>
                          </a:solidFill>
                          <a:effectLst/>
                          <a:latin typeface="Helvetica Neue"/>
                          <a:ea typeface="Arial Unicode MS"/>
                          <a:cs typeface="Arial Unicode MS"/>
                        </a:rPr>
                        <a:t>Class</a:t>
                      </a:r>
                    </a:p>
                  </a:txBody>
                  <a:tcPr marL="50800" marR="50800" marT="50800" marB="50800">
                    <a:solidFill>
                      <a:srgbClr val="AD8F67"/>
                    </a:solidFill>
                  </a:tcPr>
                </a:tc>
                <a:tc>
                  <a:txBody>
                    <a:bodyPr/>
                    <a:lstStyle/>
                    <a:p>
                      <a:pPr marL="0" marR="0" algn="l">
                        <a:spcBef>
                          <a:spcPts val="0"/>
                        </a:spcBef>
                        <a:spcAft>
                          <a:spcPts val="0"/>
                        </a:spcAft>
                      </a:pPr>
                      <a:r>
                        <a:rPr lang="en-US" sz="2400" dirty="0">
                          <a:ln>
                            <a:noFill/>
                          </a:ln>
                          <a:solidFill>
                            <a:srgbClr val="000000"/>
                          </a:solidFill>
                          <a:effectLst/>
                          <a:latin typeface="Helvetica Neue"/>
                          <a:ea typeface="Arial Unicode MS"/>
                          <a:cs typeface="Arial Unicode MS"/>
                        </a:rPr>
                        <a:t>Error %</a:t>
                      </a:r>
                    </a:p>
                  </a:txBody>
                  <a:tcPr marL="50800" marR="50800" marT="50800" marB="50800">
                    <a:solidFill>
                      <a:srgbClr val="AD8F67"/>
                    </a:solidFill>
                  </a:tcPr>
                </a:tc>
                <a:tc>
                  <a:txBody>
                    <a:bodyPr/>
                    <a:lstStyle/>
                    <a:p>
                      <a:pPr marL="0" marR="0" algn="l">
                        <a:spcBef>
                          <a:spcPts val="0"/>
                        </a:spcBef>
                        <a:spcAft>
                          <a:spcPts val="0"/>
                        </a:spcAft>
                      </a:pPr>
                      <a:r>
                        <a:rPr lang="en-US" sz="2400" dirty="0">
                          <a:ln>
                            <a:noFill/>
                          </a:ln>
                          <a:solidFill>
                            <a:srgbClr val="000000"/>
                          </a:solidFill>
                          <a:effectLst/>
                          <a:latin typeface="Helvetica Neue"/>
                          <a:ea typeface="Arial Unicode MS"/>
                          <a:cs typeface="Arial Unicode MS"/>
                        </a:rPr>
                        <a:t>Total Time Taken</a:t>
                      </a:r>
                    </a:p>
                  </a:txBody>
                  <a:tcPr marL="50800" marR="50800" marT="50800" marB="50800">
                    <a:solidFill>
                      <a:srgbClr val="AD8F67"/>
                    </a:solidFill>
                  </a:tcPr>
                </a:tc>
                <a:extLst>
                  <a:ext uri="{0D108BD9-81ED-4DB2-BD59-A6C34878D82A}">
                    <a16:rowId xmlns:a16="http://schemas.microsoft.com/office/drawing/2014/main" val="10001"/>
                  </a:ext>
                </a:extLst>
              </a:tr>
              <a:tr h="370840">
                <a:tc>
                  <a:txBody>
                    <a:bodyPr/>
                    <a:lstStyle/>
                    <a:p>
                      <a:pPr marL="0" marR="0" algn="l">
                        <a:spcBef>
                          <a:spcPts val="0"/>
                        </a:spcBef>
                        <a:spcAft>
                          <a:spcPts val="0"/>
                        </a:spcAft>
                      </a:pPr>
                      <a:r>
                        <a:rPr lang="en-US" sz="2400" dirty="0">
                          <a:ln>
                            <a:noFill/>
                          </a:ln>
                          <a:solidFill>
                            <a:srgbClr val="000000"/>
                          </a:solidFill>
                          <a:effectLst/>
                          <a:latin typeface="Helvetica Neue"/>
                          <a:ea typeface="Arial Unicode MS"/>
                          <a:cs typeface="Arial Unicode MS"/>
                        </a:rPr>
                        <a:t>SVC</a:t>
                      </a:r>
                    </a:p>
                  </a:txBody>
                  <a:tcPr marL="50800" marR="50800" marT="50800" marB="50800"/>
                </a:tc>
                <a:tc>
                  <a:txBody>
                    <a:bodyPr/>
                    <a:lstStyle/>
                    <a:p>
                      <a:pPr marL="0" marR="0" algn="l">
                        <a:spcBef>
                          <a:spcPts val="0"/>
                        </a:spcBef>
                        <a:spcAft>
                          <a:spcPts val="0"/>
                        </a:spcAft>
                      </a:pPr>
                      <a:r>
                        <a:rPr lang="en-US" sz="2400" dirty="0">
                          <a:ln>
                            <a:noFill/>
                          </a:ln>
                          <a:solidFill>
                            <a:srgbClr val="000000"/>
                          </a:solidFill>
                          <a:effectLst/>
                          <a:latin typeface="Helvetica Neue"/>
                          <a:ea typeface="Arial Unicode MS"/>
                          <a:cs typeface="Arial Unicode MS"/>
                        </a:rPr>
                        <a:t>2.08</a:t>
                      </a:r>
                    </a:p>
                  </a:txBody>
                  <a:tcPr marL="50800" marR="50800" marT="50800" marB="50800"/>
                </a:tc>
                <a:tc>
                  <a:txBody>
                    <a:bodyPr/>
                    <a:lstStyle/>
                    <a:p>
                      <a:pPr marL="0" marR="0" algn="l">
                        <a:spcBef>
                          <a:spcPts val="0"/>
                        </a:spcBef>
                        <a:spcAft>
                          <a:spcPts val="0"/>
                        </a:spcAft>
                      </a:pPr>
                      <a:r>
                        <a:rPr lang="en-US" sz="2400">
                          <a:effectLst/>
                          <a:latin typeface="Times New Roman"/>
                          <a:ea typeface="Arial Unicode MS"/>
                          <a:cs typeface="Times New Roman"/>
                        </a:rPr>
                        <a:t> </a:t>
                      </a:r>
                    </a:p>
                  </a:txBody>
                  <a:tcPr marL="50800" marR="50800" marT="50800" marB="50800"/>
                </a:tc>
                <a:extLst>
                  <a:ext uri="{0D108BD9-81ED-4DB2-BD59-A6C34878D82A}">
                    <a16:rowId xmlns:a16="http://schemas.microsoft.com/office/drawing/2014/main" val="10002"/>
                  </a:ext>
                </a:extLst>
              </a:tr>
              <a:tr h="370840">
                <a:tc>
                  <a:txBody>
                    <a:bodyPr/>
                    <a:lstStyle/>
                    <a:p>
                      <a:pPr marL="0" marR="0" algn="l">
                        <a:spcBef>
                          <a:spcPts val="0"/>
                        </a:spcBef>
                        <a:spcAft>
                          <a:spcPts val="0"/>
                        </a:spcAft>
                      </a:pPr>
                      <a:r>
                        <a:rPr lang="en-US" sz="2400">
                          <a:ln>
                            <a:noFill/>
                          </a:ln>
                          <a:solidFill>
                            <a:srgbClr val="000000"/>
                          </a:solidFill>
                          <a:effectLst/>
                          <a:latin typeface="Helvetica Neue"/>
                          <a:ea typeface="Arial Unicode MS"/>
                          <a:cs typeface="Arial Unicode MS"/>
                        </a:rPr>
                        <a:t>NuSVC</a:t>
                      </a:r>
                    </a:p>
                  </a:txBody>
                  <a:tcPr marL="50800" marR="50800" marT="50800" marB="50800"/>
                </a:tc>
                <a:tc>
                  <a:txBody>
                    <a:bodyPr/>
                    <a:lstStyle/>
                    <a:p>
                      <a:pPr marL="0" marR="0" algn="l">
                        <a:spcBef>
                          <a:spcPts val="0"/>
                        </a:spcBef>
                        <a:spcAft>
                          <a:spcPts val="0"/>
                        </a:spcAft>
                      </a:pPr>
                      <a:r>
                        <a:rPr lang="en-US" sz="2400">
                          <a:ln>
                            <a:noFill/>
                          </a:ln>
                          <a:solidFill>
                            <a:srgbClr val="000000"/>
                          </a:solidFill>
                          <a:effectLst/>
                          <a:latin typeface="Helvetica Neue"/>
                          <a:ea typeface="Arial Unicode MS"/>
                          <a:cs typeface="Arial Unicode MS"/>
                        </a:rPr>
                        <a:t>7.87</a:t>
                      </a:r>
                    </a:p>
                  </a:txBody>
                  <a:tcPr marL="50800" marR="50800" marT="50800" marB="50800"/>
                </a:tc>
                <a:tc>
                  <a:txBody>
                    <a:bodyPr/>
                    <a:lstStyle/>
                    <a:p>
                      <a:pPr marL="0" marR="0" algn="l">
                        <a:spcBef>
                          <a:spcPts val="0"/>
                        </a:spcBef>
                        <a:spcAft>
                          <a:spcPts val="0"/>
                        </a:spcAft>
                      </a:pPr>
                      <a:r>
                        <a:rPr lang="en-US" sz="2400">
                          <a:effectLst/>
                          <a:latin typeface="Times New Roman"/>
                          <a:ea typeface="Arial Unicode MS"/>
                          <a:cs typeface="Times New Roman"/>
                        </a:rPr>
                        <a:t> </a:t>
                      </a:r>
                    </a:p>
                  </a:txBody>
                  <a:tcPr marL="50800" marR="50800" marT="50800" marB="50800"/>
                </a:tc>
                <a:extLst>
                  <a:ext uri="{0D108BD9-81ED-4DB2-BD59-A6C34878D82A}">
                    <a16:rowId xmlns:a16="http://schemas.microsoft.com/office/drawing/2014/main" val="10003"/>
                  </a:ext>
                </a:extLst>
              </a:tr>
              <a:tr h="370840">
                <a:tc>
                  <a:txBody>
                    <a:bodyPr/>
                    <a:lstStyle/>
                    <a:p>
                      <a:pPr marL="0" marR="0" algn="l">
                        <a:spcBef>
                          <a:spcPts val="0"/>
                        </a:spcBef>
                        <a:spcAft>
                          <a:spcPts val="0"/>
                        </a:spcAft>
                      </a:pPr>
                      <a:r>
                        <a:rPr lang="en-US" sz="2400">
                          <a:ln>
                            <a:noFill/>
                          </a:ln>
                          <a:solidFill>
                            <a:srgbClr val="000000"/>
                          </a:solidFill>
                          <a:effectLst/>
                          <a:latin typeface="Helvetica Neue"/>
                          <a:ea typeface="Arial Unicode MS"/>
                          <a:cs typeface="Arial Unicode MS"/>
                        </a:rPr>
                        <a:t>LinearSVC</a:t>
                      </a:r>
                    </a:p>
                  </a:txBody>
                  <a:tcPr marL="50800" marR="50800" marT="50800" marB="50800"/>
                </a:tc>
                <a:tc>
                  <a:txBody>
                    <a:bodyPr/>
                    <a:lstStyle/>
                    <a:p>
                      <a:pPr marL="0" marR="0" algn="l">
                        <a:spcBef>
                          <a:spcPts val="0"/>
                        </a:spcBef>
                        <a:spcAft>
                          <a:spcPts val="0"/>
                        </a:spcAft>
                      </a:pPr>
                      <a:r>
                        <a:rPr lang="en-US" sz="2400">
                          <a:ln>
                            <a:noFill/>
                          </a:ln>
                          <a:solidFill>
                            <a:srgbClr val="000000"/>
                          </a:solidFill>
                          <a:effectLst/>
                          <a:latin typeface="Helvetica Neue"/>
                          <a:ea typeface="Arial Unicode MS"/>
                          <a:cs typeface="Arial Unicode MS"/>
                        </a:rPr>
                        <a:t>14.63</a:t>
                      </a:r>
                    </a:p>
                  </a:txBody>
                  <a:tcPr marL="50800" marR="50800" marT="50800" marB="50800"/>
                </a:tc>
                <a:tc>
                  <a:txBody>
                    <a:bodyPr/>
                    <a:lstStyle/>
                    <a:p>
                      <a:pPr marL="0" marR="0" algn="l">
                        <a:spcBef>
                          <a:spcPts val="0"/>
                        </a:spcBef>
                        <a:spcAft>
                          <a:spcPts val="0"/>
                        </a:spcAft>
                      </a:pPr>
                      <a:r>
                        <a:rPr lang="en-US" sz="2400">
                          <a:effectLst/>
                          <a:latin typeface="Times New Roman"/>
                          <a:ea typeface="Arial Unicode MS"/>
                          <a:cs typeface="Times New Roman"/>
                        </a:rPr>
                        <a:t> </a:t>
                      </a:r>
                    </a:p>
                  </a:txBody>
                  <a:tcPr marL="50800" marR="50800" marT="50800" marB="50800"/>
                </a:tc>
                <a:extLst>
                  <a:ext uri="{0D108BD9-81ED-4DB2-BD59-A6C34878D82A}">
                    <a16:rowId xmlns:a16="http://schemas.microsoft.com/office/drawing/2014/main" val="10004"/>
                  </a:ext>
                </a:extLst>
              </a:tr>
              <a:tr h="370840">
                <a:tc>
                  <a:txBody>
                    <a:bodyPr/>
                    <a:lstStyle/>
                    <a:p>
                      <a:pPr marL="0" marR="0" algn="l">
                        <a:spcBef>
                          <a:spcPts val="0"/>
                        </a:spcBef>
                        <a:spcAft>
                          <a:spcPts val="0"/>
                        </a:spcAft>
                      </a:pPr>
                      <a:r>
                        <a:rPr lang="en-US" sz="2400">
                          <a:effectLst/>
                          <a:latin typeface="Times New Roman"/>
                          <a:ea typeface="Arial Unicode MS"/>
                          <a:cs typeface="Times New Roman"/>
                        </a:rPr>
                        <a:t> </a:t>
                      </a:r>
                    </a:p>
                  </a:txBody>
                  <a:tcPr marL="50800" marR="50800" marT="50800" marB="50800"/>
                </a:tc>
                <a:tc>
                  <a:txBody>
                    <a:bodyPr/>
                    <a:lstStyle/>
                    <a:p>
                      <a:pPr marL="0" marR="0" algn="l">
                        <a:spcBef>
                          <a:spcPts val="0"/>
                        </a:spcBef>
                        <a:spcAft>
                          <a:spcPts val="0"/>
                        </a:spcAft>
                      </a:pPr>
                      <a:r>
                        <a:rPr lang="en-US" sz="2400">
                          <a:effectLst/>
                          <a:latin typeface="Times New Roman"/>
                          <a:ea typeface="Arial Unicode MS"/>
                          <a:cs typeface="Times New Roman"/>
                        </a:rPr>
                        <a:t> </a:t>
                      </a:r>
                    </a:p>
                  </a:txBody>
                  <a:tcPr marL="50800" marR="50800" marT="50800" marB="50800"/>
                </a:tc>
                <a:tc>
                  <a:txBody>
                    <a:bodyPr/>
                    <a:lstStyle/>
                    <a:p>
                      <a:pPr marL="0" marR="0" algn="l">
                        <a:spcBef>
                          <a:spcPts val="0"/>
                        </a:spcBef>
                        <a:spcAft>
                          <a:spcPts val="0"/>
                        </a:spcAft>
                      </a:pPr>
                      <a:r>
                        <a:rPr lang="en-US" sz="2400" dirty="0">
                          <a:ln>
                            <a:noFill/>
                          </a:ln>
                          <a:solidFill>
                            <a:srgbClr val="000000"/>
                          </a:solidFill>
                          <a:effectLst/>
                          <a:latin typeface="Helvetica Neue"/>
                          <a:ea typeface="Arial Unicode MS"/>
                          <a:cs typeface="Arial Unicode MS"/>
                        </a:rPr>
                        <a:t>115.74 minutes</a:t>
                      </a:r>
                    </a:p>
                  </a:txBody>
                  <a:tcPr marL="50800" marR="50800" marT="50800" marB="508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66052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Deskewing</a:t>
            </a:r>
            <a:r>
              <a:rPr lang="en-US" dirty="0"/>
              <a:t> the Data</a:t>
            </a:r>
          </a:p>
        </p:txBody>
      </p:sp>
      <p:sp>
        <p:nvSpPr>
          <p:cNvPr id="3" name="Content Placeholder 2"/>
          <p:cNvSpPr>
            <a:spLocks noGrp="1"/>
          </p:cNvSpPr>
          <p:nvPr>
            <p:ph idx="1"/>
          </p:nvPr>
        </p:nvSpPr>
        <p:spPr/>
        <p:txBody>
          <a:bodyPr/>
          <a:lstStyle/>
          <a:p>
            <a:r>
              <a:rPr lang="en-US" dirty="0"/>
              <a:t>Preprocess the data</a:t>
            </a:r>
          </a:p>
        </p:txBody>
      </p:sp>
      <p:pic>
        <p:nvPicPr>
          <p:cNvPr id="4" name="officeArt object"/>
          <p:cNvPicPr/>
          <p:nvPr/>
        </p:nvPicPr>
        <p:blipFill>
          <a:blip r:embed="rId2"/>
          <a:stretch>
            <a:fillRect/>
          </a:stretch>
        </p:blipFill>
        <p:spPr>
          <a:xfrm>
            <a:off x="2813050" y="2066925"/>
            <a:ext cx="1936750" cy="4444150"/>
          </a:xfrm>
          <a:prstGeom prst="rect">
            <a:avLst/>
          </a:prstGeom>
          <a:ln w="12700" cap="flat">
            <a:noFill/>
            <a:miter lim="400000"/>
          </a:ln>
          <a:effectLst/>
        </p:spPr>
      </p:pic>
      <p:pic>
        <p:nvPicPr>
          <p:cNvPr id="5" name="officeArt object"/>
          <p:cNvPicPr/>
          <p:nvPr/>
        </p:nvPicPr>
        <p:blipFill>
          <a:blip r:embed="rId3"/>
          <a:stretch>
            <a:fillRect/>
          </a:stretch>
        </p:blipFill>
        <p:spPr>
          <a:xfrm>
            <a:off x="4934584" y="2145030"/>
            <a:ext cx="1779389" cy="4294570"/>
          </a:xfrm>
          <a:prstGeom prst="rect">
            <a:avLst/>
          </a:prstGeom>
          <a:ln w="12700" cap="flat">
            <a:noFill/>
            <a:miter lim="400000"/>
          </a:ln>
          <a:effectLst/>
        </p:spPr>
      </p:pic>
    </p:spTree>
    <p:extLst>
      <p:ext uri="{BB962C8B-B14F-4D97-AF65-F5344CB8AC3E}">
        <p14:creationId xmlns:p14="http://schemas.microsoft.com/office/powerpoint/2010/main" val="184418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Deskewing</a:t>
            </a:r>
            <a:r>
              <a:rPr lang="en-US" dirty="0"/>
              <a:t> the Data</a:t>
            </a:r>
          </a:p>
        </p:txBody>
      </p:sp>
      <p:sp>
        <p:nvSpPr>
          <p:cNvPr id="3" name="Content Placeholder 2"/>
          <p:cNvSpPr>
            <a:spLocks noGrp="1"/>
          </p:cNvSpPr>
          <p:nvPr>
            <p:ph idx="1"/>
          </p:nvPr>
        </p:nvSpPr>
        <p:spPr/>
        <p:txBody>
          <a:bodyPr/>
          <a:lstStyle/>
          <a:p>
            <a:r>
              <a:rPr lang="en-US" dirty="0"/>
              <a:t>Results</a:t>
            </a:r>
          </a:p>
        </p:txBody>
      </p:sp>
      <p:graphicFrame>
        <p:nvGraphicFramePr>
          <p:cNvPr id="4" name="Content Placeholder 8"/>
          <p:cNvGraphicFramePr>
            <a:graphicFrameLocks/>
          </p:cNvGraphicFramePr>
          <p:nvPr>
            <p:extLst>
              <p:ext uri="{D42A27DB-BD31-4B8C-83A1-F6EECF244321}">
                <p14:modId xmlns:p14="http://schemas.microsoft.com/office/powerpoint/2010/main" val="1223972682"/>
              </p:ext>
            </p:extLst>
          </p:nvPr>
        </p:nvGraphicFramePr>
        <p:xfrm>
          <a:off x="457200" y="2298700"/>
          <a:ext cx="8229600" cy="353568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gridSpan="3">
                  <a:txBody>
                    <a:bodyPr/>
                    <a:lstStyle/>
                    <a:p>
                      <a:pPr marL="0" marR="0" algn="ctr">
                        <a:spcBef>
                          <a:spcPts val="0"/>
                        </a:spcBef>
                        <a:spcAft>
                          <a:spcPts val="0"/>
                        </a:spcAft>
                      </a:pPr>
                      <a:r>
                        <a:rPr lang="en-US" sz="2400">
                          <a:ln>
                            <a:noFill/>
                          </a:ln>
                          <a:solidFill>
                            <a:srgbClr val="000000"/>
                          </a:solidFill>
                          <a:effectLst/>
                          <a:latin typeface="Helvetica Neue"/>
                          <a:ea typeface="Arial Unicode MS"/>
                          <a:cs typeface="Arial Unicode MS"/>
                        </a:rPr>
                        <a:t>Skewed vs. Deskewed</a:t>
                      </a:r>
                    </a:p>
                  </a:txBody>
                  <a:tcPr marL="50800" marR="50800" marT="50800" marB="5080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pPr marL="0" marR="0" algn="l">
                        <a:spcBef>
                          <a:spcPts val="0"/>
                        </a:spcBef>
                        <a:spcAft>
                          <a:spcPts val="0"/>
                        </a:spcAft>
                      </a:pPr>
                      <a:r>
                        <a:rPr lang="en-US" sz="2400">
                          <a:ln>
                            <a:noFill/>
                          </a:ln>
                          <a:solidFill>
                            <a:srgbClr val="000000"/>
                          </a:solidFill>
                          <a:effectLst/>
                          <a:latin typeface="Helvetica Neue"/>
                          <a:ea typeface="Arial Unicode MS"/>
                          <a:cs typeface="Arial Unicode MS"/>
                        </a:rPr>
                        <a:t>Preprocessing</a:t>
                      </a:r>
                    </a:p>
                  </a:txBody>
                  <a:tcPr marL="50800" marR="50800" marT="50800" marB="50800">
                    <a:solidFill>
                      <a:srgbClr val="AD8F67"/>
                    </a:solidFill>
                  </a:tcPr>
                </a:tc>
                <a:tc>
                  <a:txBody>
                    <a:bodyPr/>
                    <a:lstStyle/>
                    <a:p>
                      <a:pPr marL="0" marR="0" algn="l">
                        <a:spcBef>
                          <a:spcPts val="0"/>
                        </a:spcBef>
                        <a:spcAft>
                          <a:spcPts val="0"/>
                        </a:spcAft>
                      </a:pPr>
                      <a:r>
                        <a:rPr lang="en-US" sz="2400">
                          <a:ln>
                            <a:noFill/>
                          </a:ln>
                          <a:solidFill>
                            <a:srgbClr val="000000"/>
                          </a:solidFill>
                          <a:effectLst/>
                          <a:latin typeface="Helvetica Neue"/>
                          <a:ea typeface="Arial Unicode MS"/>
                          <a:cs typeface="Arial Unicode MS"/>
                        </a:rPr>
                        <a:t>Error %</a:t>
                      </a:r>
                    </a:p>
                  </a:txBody>
                  <a:tcPr marL="50800" marR="50800" marT="50800" marB="50800">
                    <a:solidFill>
                      <a:srgbClr val="AD8F67"/>
                    </a:solidFill>
                  </a:tcPr>
                </a:tc>
                <a:tc>
                  <a:txBody>
                    <a:bodyPr/>
                    <a:lstStyle/>
                    <a:p>
                      <a:pPr marL="0" marR="0" algn="l">
                        <a:spcBef>
                          <a:spcPts val="0"/>
                        </a:spcBef>
                        <a:spcAft>
                          <a:spcPts val="0"/>
                        </a:spcAft>
                      </a:pPr>
                      <a:r>
                        <a:rPr lang="en-US" sz="2400">
                          <a:ln>
                            <a:noFill/>
                          </a:ln>
                          <a:solidFill>
                            <a:srgbClr val="000000"/>
                          </a:solidFill>
                          <a:effectLst/>
                          <a:latin typeface="Helvetica Neue"/>
                          <a:ea typeface="Arial Unicode MS"/>
                          <a:cs typeface="Arial Unicode MS"/>
                        </a:rPr>
                        <a:t>Total Time Taken</a:t>
                      </a:r>
                    </a:p>
                  </a:txBody>
                  <a:tcPr marL="50800" marR="50800" marT="50800" marB="50800">
                    <a:solidFill>
                      <a:srgbClr val="AD8F67"/>
                    </a:solidFill>
                  </a:tcPr>
                </a:tc>
                <a:extLst>
                  <a:ext uri="{0D108BD9-81ED-4DB2-BD59-A6C34878D82A}">
                    <a16:rowId xmlns:a16="http://schemas.microsoft.com/office/drawing/2014/main" val="10001"/>
                  </a:ext>
                </a:extLst>
              </a:tr>
              <a:tr h="370840">
                <a:tc>
                  <a:txBody>
                    <a:bodyPr/>
                    <a:lstStyle/>
                    <a:p>
                      <a:pPr marL="0" marR="0" algn="l">
                        <a:spcBef>
                          <a:spcPts val="0"/>
                        </a:spcBef>
                        <a:spcAft>
                          <a:spcPts val="0"/>
                        </a:spcAft>
                      </a:pPr>
                      <a:r>
                        <a:rPr lang="en-US" sz="2400">
                          <a:ln>
                            <a:noFill/>
                          </a:ln>
                          <a:solidFill>
                            <a:srgbClr val="000000"/>
                          </a:solidFill>
                          <a:effectLst/>
                          <a:latin typeface="Helvetica Neue"/>
                          <a:ea typeface="Arial Unicode MS"/>
                          <a:cs typeface="Arial Unicode MS"/>
                        </a:rPr>
                        <a:t>Skewed</a:t>
                      </a:r>
                    </a:p>
                  </a:txBody>
                  <a:tcPr marL="50800" marR="50800" marT="50800" marB="50800"/>
                </a:tc>
                <a:tc>
                  <a:txBody>
                    <a:bodyPr/>
                    <a:lstStyle/>
                    <a:p>
                      <a:pPr marL="0" marR="0" algn="l">
                        <a:spcBef>
                          <a:spcPts val="0"/>
                        </a:spcBef>
                        <a:spcAft>
                          <a:spcPts val="0"/>
                        </a:spcAft>
                      </a:pPr>
                      <a:r>
                        <a:rPr lang="en-US" sz="2400">
                          <a:ln>
                            <a:noFill/>
                          </a:ln>
                          <a:solidFill>
                            <a:srgbClr val="000000"/>
                          </a:solidFill>
                          <a:effectLst/>
                          <a:latin typeface="Helvetica Neue"/>
                          <a:ea typeface="Arial Unicode MS"/>
                          <a:cs typeface="Arial Unicode MS"/>
                        </a:rPr>
                        <a:t>2.08</a:t>
                      </a:r>
                    </a:p>
                  </a:txBody>
                  <a:tcPr marL="50800" marR="50800" marT="50800" marB="50800"/>
                </a:tc>
                <a:tc>
                  <a:txBody>
                    <a:bodyPr/>
                    <a:lstStyle/>
                    <a:p>
                      <a:pPr marL="0" marR="0" algn="l">
                        <a:spcBef>
                          <a:spcPts val="0"/>
                        </a:spcBef>
                        <a:spcAft>
                          <a:spcPts val="0"/>
                        </a:spcAft>
                      </a:pPr>
                      <a:r>
                        <a:rPr lang="en-US" sz="2400">
                          <a:effectLst/>
                          <a:latin typeface="Times New Roman"/>
                          <a:ea typeface="Arial Unicode MS"/>
                          <a:cs typeface="Times New Roman"/>
                        </a:rPr>
                        <a:t> </a:t>
                      </a:r>
                    </a:p>
                  </a:txBody>
                  <a:tcPr marL="50800" marR="50800" marT="50800" marB="50800"/>
                </a:tc>
                <a:extLst>
                  <a:ext uri="{0D108BD9-81ED-4DB2-BD59-A6C34878D82A}">
                    <a16:rowId xmlns:a16="http://schemas.microsoft.com/office/drawing/2014/main" val="10002"/>
                  </a:ext>
                </a:extLst>
              </a:tr>
              <a:tr h="370840">
                <a:tc>
                  <a:txBody>
                    <a:bodyPr/>
                    <a:lstStyle/>
                    <a:p>
                      <a:pPr marL="0" marR="0" algn="l">
                        <a:spcBef>
                          <a:spcPts val="0"/>
                        </a:spcBef>
                        <a:spcAft>
                          <a:spcPts val="0"/>
                        </a:spcAft>
                      </a:pPr>
                      <a:r>
                        <a:rPr lang="en-US" sz="2400">
                          <a:ln>
                            <a:noFill/>
                          </a:ln>
                          <a:solidFill>
                            <a:srgbClr val="000000"/>
                          </a:solidFill>
                          <a:effectLst/>
                          <a:latin typeface="Helvetica Neue"/>
                          <a:ea typeface="Arial Unicode MS"/>
                          <a:cs typeface="Arial Unicode MS"/>
                        </a:rPr>
                        <a:t>Deskewed test and train data</a:t>
                      </a:r>
                    </a:p>
                  </a:txBody>
                  <a:tcPr marL="50800" marR="50800" marT="50800" marB="50800"/>
                </a:tc>
                <a:tc>
                  <a:txBody>
                    <a:bodyPr/>
                    <a:lstStyle/>
                    <a:p>
                      <a:pPr marL="0" marR="0" algn="l">
                        <a:spcBef>
                          <a:spcPts val="0"/>
                        </a:spcBef>
                        <a:spcAft>
                          <a:spcPts val="0"/>
                        </a:spcAft>
                      </a:pPr>
                      <a:r>
                        <a:rPr lang="en-US" sz="2400">
                          <a:ln>
                            <a:noFill/>
                          </a:ln>
                          <a:solidFill>
                            <a:srgbClr val="000000"/>
                          </a:solidFill>
                          <a:effectLst/>
                          <a:latin typeface="Helvetica Neue"/>
                          <a:ea typeface="Arial Unicode MS"/>
                          <a:cs typeface="Arial Unicode MS"/>
                        </a:rPr>
                        <a:t>1.38</a:t>
                      </a:r>
                    </a:p>
                  </a:txBody>
                  <a:tcPr marL="50800" marR="50800" marT="50800" marB="50800"/>
                </a:tc>
                <a:tc>
                  <a:txBody>
                    <a:bodyPr/>
                    <a:lstStyle/>
                    <a:p>
                      <a:pPr marL="0" marR="0" algn="l">
                        <a:spcBef>
                          <a:spcPts val="0"/>
                        </a:spcBef>
                        <a:spcAft>
                          <a:spcPts val="0"/>
                        </a:spcAft>
                      </a:pPr>
                      <a:r>
                        <a:rPr lang="en-US" sz="2400">
                          <a:effectLst/>
                          <a:latin typeface="Times New Roman"/>
                          <a:ea typeface="Arial Unicode MS"/>
                          <a:cs typeface="Times New Roman"/>
                        </a:rPr>
                        <a:t> </a:t>
                      </a:r>
                    </a:p>
                  </a:txBody>
                  <a:tcPr marL="50800" marR="50800" marT="50800" marB="50800"/>
                </a:tc>
                <a:extLst>
                  <a:ext uri="{0D108BD9-81ED-4DB2-BD59-A6C34878D82A}">
                    <a16:rowId xmlns:a16="http://schemas.microsoft.com/office/drawing/2014/main" val="10003"/>
                  </a:ext>
                </a:extLst>
              </a:tr>
              <a:tr h="370840">
                <a:tc>
                  <a:txBody>
                    <a:bodyPr/>
                    <a:lstStyle/>
                    <a:p>
                      <a:pPr marL="0" marR="0" algn="l">
                        <a:spcBef>
                          <a:spcPts val="0"/>
                        </a:spcBef>
                        <a:spcAft>
                          <a:spcPts val="0"/>
                        </a:spcAft>
                      </a:pPr>
                      <a:r>
                        <a:rPr lang="en-US" sz="2400">
                          <a:ln>
                            <a:noFill/>
                          </a:ln>
                          <a:solidFill>
                            <a:srgbClr val="000000"/>
                          </a:solidFill>
                          <a:effectLst/>
                          <a:latin typeface="Helvetica Neue"/>
                          <a:ea typeface="Arial Unicode MS"/>
                          <a:cs typeface="Arial Unicode MS"/>
                        </a:rPr>
                        <a:t>Deskewed only train data</a:t>
                      </a:r>
                    </a:p>
                  </a:txBody>
                  <a:tcPr marL="50800" marR="50800" marT="50800" marB="50800"/>
                </a:tc>
                <a:tc>
                  <a:txBody>
                    <a:bodyPr/>
                    <a:lstStyle/>
                    <a:p>
                      <a:pPr marL="0" marR="0" algn="l">
                        <a:spcBef>
                          <a:spcPts val="0"/>
                        </a:spcBef>
                        <a:spcAft>
                          <a:spcPts val="0"/>
                        </a:spcAft>
                      </a:pPr>
                      <a:r>
                        <a:rPr lang="en-US" sz="2400">
                          <a:ln>
                            <a:noFill/>
                          </a:ln>
                          <a:solidFill>
                            <a:srgbClr val="000000"/>
                          </a:solidFill>
                          <a:effectLst/>
                          <a:latin typeface="Helvetica Neue"/>
                          <a:ea typeface="Arial Unicode MS"/>
                          <a:cs typeface="Arial Unicode MS"/>
                        </a:rPr>
                        <a:t>89.68</a:t>
                      </a:r>
                    </a:p>
                  </a:txBody>
                  <a:tcPr marL="50800" marR="50800" marT="50800" marB="50800"/>
                </a:tc>
                <a:tc>
                  <a:txBody>
                    <a:bodyPr/>
                    <a:lstStyle/>
                    <a:p>
                      <a:pPr marL="0" marR="0" algn="l">
                        <a:spcBef>
                          <a:spcPts val="0"/>
                        </a:spcBef>
                        <a:spcAft>
                          <a:spcPts val="0"/>
                        </a:spcAft>
                      </a:pPr>
                      <a:r>
                        <a:rPr lang="en-US" sz="2400">
                          <a:effectLst/>
                          <a:latin typeface="Times New Roman"/>
                          <a:ea typeface="Arial Unicode MS"/>
                          <a:cs typeface="Times New Roman"/>
                        </a:rPr>
                        <a:t> </a:t>
                      </a:r>
                    </a:p>
                  </a:txBody>
                  <a:tcPr marL="50800" marR="50800" marT="50800" marB="50800"/>
                </a:tc>
                <a:extLst>
                  <a:ext uri="{0D108BD9-81ED-4DB2-BD59-A6C34878D82A}">
                    <a16:rowId xmlns:a16="http://schemas.microsoft.com/office/drawing/2014/main" val="10004"/>
                  </a:ext>
                </a:extLst>
              </a:tr>
              <a:tr h="370840">
                <a:tc>
                  <a:txBody>
                    <a:bodyPr/>
                    <a:lstStyle/>
                    <a:p>
                      <a:pPr marL="0" marR="0" algn="l">
                        <a:spcBef>
                          <a:spcPts val="0"/>
                        </a:spcBef>
                        <a:spcAft>
                          <a:spcPts val="0"/>
                        </a:spcAft>
                      </a:pPr>
                      <a:r>
                        <a:rPr lang="en-US" sz="2400">
                          <a:effectLst/>
                          <a:latin typeface="Times New Roman"/>
                          <a:ea typeface="Arial Unicode MS"/>
                          <a:cs typeface="Times New Roman"/>
                        </a:rPr>
                        <a:t> </a:t>
                      </a:r>
                    </a:p>
                  </a:txBody>
                  <a:tcPr marL="50800" marR="50800" marT="50800" marB="50800"/>
                </a:tc>
                <a:tc>
                  <a:txBody>
                    <a:bodyPr/>
                    <a:lstStyle/>
                    <a:p>
                      <a:pPr marL="0" marR="0" algn="l">
                        <a:spcBef>
                          <a:spcPts val="0"/>
                        </a:spcBef>
                        <a:spcAft>
                          <a:spcPts val="0"/>
                        </a:spcAft>
                      </a:pPr>
                      <a:r>
                        <a:rPr lang="en-US" sz="2400">
                          <a:effectLst/>
                          <a:latin typeface="Times New Roman"/>
                          <a:ea typeface="Arial Unicode MS"/>
                          <a:cs typeface="Times New Roman"/>
                        </a:rPr>
                        <a:t> </a:t>
                      </a:r>
                    </a:p>
                  </a:txBody>
                  <a:tcPr marL="50800" marR="50800" marT="50800" marB="50800"/>
                </a:tc>
                <a:tc>
                  <a:txBody>
                    <a:bodyPr/>
                    <a:lstStyle/>
                    <a:p>
                      <a:pPr marL="0" marR="0" algn="l">
                        <a:spcBef>
                          <a:spcPts val="0"/>
                        </a:spcBef>
                        <a:spcAft>
                          <a:spcPts val="0"/>
                        </a:spcAft>
                      </a:pPr>
                      <a:r>
                        <a:rPr lang="en-US" sz="2400" dirty="0">
                          <a:ln>
                            <a:noFill/>
                          </a:ln>
                          <a:solidFill>
                            <a:srgbClr val="000000"/>
                          </a:solidFill>
                          <a:effectLst/>
                          <a:latin typeface="Helvetica Neue"/>
                          <a:ea typeface="Arial Unicode MS"/>
                          <a:cs typeface="Arial Unicode MS"/>
                        </a:rPr>
                        <a:t>14.4 minutes</a:t>
                      </a:r>
                    </a:p>
                  </a:txBody>
                  <a:tcPr marL="50800" marR="50800" marT="50800" marB="508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84954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2525</TotalTime>
  <Words>1456</Words>
  <Application>Microsoft Office PowerPoint</Application>
  <PresentationFormat>On-screen Show (4:3)</PresentationFormat>
  <Paragraphs>489</Paragraphs>
  <Slides>39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Courier New</vt:lpstr>
      <vt:lpstr>Helvetica Neue</vt:lpstr>
      <vt:lpstr>Times New Roman</vt:lpstr>
      <vt:lpstr>Wingdings</vt:lpstr>
      <vt:lpstr>Clarity</vt:lpstr>
      <vt:lpstr>Optimizing Digit Recognition with the MNIST Database</vt:lpstr>
      <vt:lpstr>Introduction</vt:lpstr>
      <vt:lpstr>Aim and Objectives</vt:lpstr>
      <vt:lpstr>EXISTING MODELS</vt:lpstr>
      <vt:lpstr>MNIST Database</vt:lpstr>
      <vt:lpstr>Support Vector Machines</vt:lpstr>
      <vt:lpstr>Support Vector Machines</vt:lpstr>
      <vt:lpstr>Deskewing the Data</vt:lpstr>
      <vt:lpstr>Deskewing the Data</vt:lpstr>
      <vt:lpstr>Optimizing over Kernel</vt:lpstr>
      <vt:lpstr>Optimizing over Polynomial Degree</vt:lpstr>
      <vt:lpstr>Optimizing over Polynomial Degree</vt:lpstr>
      <vt:lpstr>Pixel Jittering</vt:lpstr>
      <vt:lpstr>Optimizing over Polynomial Degree</vt:lpstr>
      <vt:lpstr>Optimal SVC Model</vt:lpstr>
      <vt:lpstr>What did this model get wrong?</vt:lpstr>
      <vt:lpstr>What did this model get wrong?</vt:lpstr>
      <vt:lpstr>What did this model get wrong?</vt:lpstr>
      <vt:lpstr>K-Nearest Neighbor</vt:lpstr>
      <vt:lpstr>KNN on original data</vt:lpstr>
      <vt:lpstr>KNN on skewed data</vt:lpstr>
      <vt:lpstr>Effect of changing distance metric </vt:lpstr>
      <vt:lpstr>Confusion Matrices cont’d</vt:lpstr>
      <vt:lpstr>Confusion Matrices</vt:lpstr>
      <vt:lpstr>Classification Report</vt:lpstr>
      <vt:lpstr>Random Forest</vt:lpstr>
      <vt:lpstr>Introduction</vt:lpstr>
      <vt:lpstr>   Introduction Cont’d</vt:lpstr>
      <vt:lpstr> RandomForest Analysis</vt:lpstr>
      <vt:lpstr> OPTIMIZING DIGIT RECOGNISTION WITH MNIST DATASET CONT’D</vt:lpstr>
      <vt:lpstr>CONCLUSION</vt:lpstr>
      <vt:lpstr>Convolutional Neural Network</vt:lpstr>
      <vt:lpstr>CONVOLUTIONAL NEURAL NETS</vt:lpstr>
      <vt:lpstr>Components of CCN’s</vt:lpstr>
      <vt:lpstr>Model</vt:lpstr>
      <vt:lpstr>MODEL  EVALUATION</vt:lpstr>
      <vt:lpstr>TensorFlow Lite to Android</vt:lpstr>
      <vt:lpstr>Conclusion and Future works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Digit Recognition with the MNIST Database</dc:title>
  <dc:creator>Paul</dc:creator>
  <cp:lastModifiedBy>Prosper Anyidoho</cp:lastModifiedBy>
  <cp:revision>19</cp:revision>
  <dcterms:created xsi:type="dcterms:W3CDTF">2020-05-18T17:13:46Z</dcterms:created>
  <dcterms:modified xsi:type="dcterms:W3CDTF">2020-05-28T02:28:14Z</dcterms:modified>
</cp:coreProperties>
</file>