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069ca7f7d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069ca7f7d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069ca7f7d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069ca7f7d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069ca7f7d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069ca7f7d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069ca7f7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069ca7f7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069ca7f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069ca7f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69ca7f7d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69ca7f7d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069ca7f7d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069ca7f7d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069ca7f7d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069ca7f7d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069ca7f7d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069ca7f7d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069ca7f7d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069ca7f7d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069ca7f7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069ca7f7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675075" y="600075"/>
            <a:ext cx="8122500" cy="14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A DATABASE SYSTEM FOR TRACKING WATER CONTAMINANTS AND RECOMMENDING FILTERS</a:t>
            </a:r>
            <a:endParaRPr b="1" sz="2400"/>
          </a:p>
        </p:txBody>
      </p:sp>
      <p:sp>
        <p:nvSpPr>
          <p:cNvPr id="105" name="Google Shape;105;p25"/>
          <p:cNvSpPr txBox="1"/>
          <p:nvPr/>
        </p:nvSpPr>
        <p:spPr>
          <a:xfrm>
            <a:off x="2889825" y="3209600"/>
            <a:ext cx="3693000" cy="13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Fall 2020</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Trevor Seidel, Prosper Kosi Anyidoho, Akshat Katoch, </a:t>
            </a:r>
            <a:r>
              <a:rPr lang="en">
                <a:solidFill>
                  <a:schemeClr val="lt1"/>
                </a:solidFill>
              </a:rPr>
              <a:t>Dionne Williams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ctr">
              <a:spcBef>
                <a:spcPts val="0"/>
              </a:spcBef>
              <a:spcAft>
                <a:spcPts val="0"/>
              </a:spcAft>
              <a:buNone/>
            </a:pPr>
            <a:r>
              <a:t/>
            </a:r>
            <a:endParaRPr>
              <a:solidFill>
                <a:srgbClr val="FFFFFF"/>
              </a:solidFill>
            </a:endParaRPr>
          </a:p>
          <a:p>
            <a:pPr indent="0" lvl="0" marL="0" rtl="0" algn="ctr">
              <a:spcBef>
                <a:spcPts val="0"/>
              </a:spcBef>
              <a:spcAft>
                <a:spcPts val="0"/>
              </a:spcAft>
              <a:buNone/>
            </a:pPr>
            <a:r>
              <a:rPr lang="en">
                <a:solidFill>
                  <a:srgbClr val="FFFFFF"/>
                </a:solidFill>
              </a:rPr>
              <a:t>Datasharks</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4"/>
          <p:cNvPicPr preferRelativeResize="0"/>
          <p:nvPr/>
        </p:nvPicPr>
        <p:blipFill>
          <a:blip r:embed="rId3">
            <a:alphaModFix/>
          </a:blip>
          <a:stretch>
            <a:fillRect/>
          </a:stretch>
        </p:blipFill>
        <p:spPr>
          <a:xfrm>
            <a:off x="1108125" y="1310700"/>
            <a:ext cx="6927725" cy="3228550"/>
          </a:xfrm>
          <a:prstGeom prst="rect">
            <a:avLst/>
          </a:prstGeom>
          <a:noFill/>
          <a:ln>
            <a:noFill/>
          </a:ln>
        </p:spPr>
      </p:pic>
      <p:sp>
        <p:nvSpPr>
          <p:cNvPr id="156" name="Google Shape;156;p34"/>
          <p:cNvSpPr txBox="1"/>
          <p:nvPr/>
        </p:nvSpPr>
        <p:spPr>
          <a:xfrm>
            <a:off x="1199225" y="519975"/>
            <a:ext cx="73302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Indexes to Optimize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5"/>
          <p:cNvPicPr preferRelativeResize="0"/>
          <p:nvPr/>
        </p:nvPicPr>
        <p:blipFill>
          <a:blip r:embed="rId3">
            <a:alphaModFix/>
          </a:blip>
          <a:stretch>
            <a:fillRect/>
          </a:stretch>
        </p:blipFill>
        <p:spPr>
          <a:xfrm>
            <a:off x="579913" y="1017725"/>
            <a:ext cx="6391275" cy="3733800"/>
          </a:xfrm>
          <a:prstGeom prst="rect">
            <a:avLst/>
          </a:prstGeom>
          <a:noFill/>
          <a:ln>
            <a:noFill/>
          </a:ln>
        </p:spPr>
      </p:pic>
      <p:sp>
        <p:nvSpPr>
          <p:cNvPr id="163" name="Google Shape;16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Slightly improved with an index on userID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Idea: </a:t>
            </a:r>
            <a:r>
              <a:rPr lang="en">
                <a:solidFill>
                  <a:srgbClr val="000000"/>
                </a:solidFill>
              </a:rPr>
              <a:t>Identify communities with high water </a:t>
            </a:r>
            <a:r>
              <a:rPr lang="en">
                <a:solidFill>
                  <a:srgbClr val="000000"/>
                </a:solidFill>
              </a:rPr>
              <a:t>contaminants</a:t>
            </a:r>
            <a:r>
              <a:rPr lang="en">
                <a:solidFill>
                  <a:srgbClr val="000000"/>
                </a:solidFill>
              </a:rPr>
              <a:t> to implement an efficient water filtration system.</a:t>
            </a:r>
            <a:endParaRPr>
              <a:solidFill>
                <a:srgbClr val="000000"/>
              </a:solidFill>
            </a:endParaRPr>
          </a:p>
          <a:p>
            <a:pPr indent="0" lvl="0" marL="0" rtl="0" algn="l">
              <a:spcBef>
                <a:spcPts val="1600"/>
              </a:spcBef>
              <a:spcAft>
                <a:spcPts val="0"/>
              </a:spcAft>
              <a:buNone/>
            </a:pPr>
            <a:r>
              <a:rPr b="1" lang="en">
                <a:solidFill>
                  <a:srgbClr val="000000"/>
                </a:solidFill>
              </a:rPr>
              <a:t>Problem </a:t>
            </a:r>
            <a:r>
              <a:rPr lang="en">
                <a:solidFill>
                  <a:srgbClr val="000000"/>
                </a:solidFill>
              </a:rPr>
              <a:t>: Water contaminants in drinking water.</a:t>
            </a:r>
            <a:endParaRPr>
              <a:solidFill>
                <a:srgbClr val="000000"/>
              </a:solidFill>
            </a:endParaRPr>
          </a:p>
          <a:p>
            <a:pPr indent="0" lvl="0" marL="0" rtl="0" algn="l">
              <a:spcBef>
                <a:spcPts val="1600"/>
              </a:spcBef>
              <a:spcAft>
                <a:spcPts val="0"/>
              </a:spcAft>
              <a:buClr>
                <a:schemeClr val="dk1"/>
              </a:buClr>
              <a:buSzPts val="1100"/>
              <a:buFont typeface="Arial"/>
              <a:buNone/>
            </a:pPr>
            <a:r>
              <a:rPr b="1" lang="en">
                <a:solidFill>
                  <a:srgbClr val="000000"/>
                </a:solidFill>
              </a:rPr>
              <a:t>Solution</a:t>
            </a:r>
            <a:r>
              <a:rPr lang="en">
                <a:solidFill>
                  <a:srgbClr val="000000"/>
                </a:solidFill>
              </a:rPr>
              <a:t>: Providing a service (product recommendations) to improve quality of life to at-risk residents by replacing outdated water filters.</a:t>
            </a:r>
            <a:endParaRPr>
              <a:solidFill>
                <a:srgbClr val="000000"/>
              </a:solidFill>
            </a:endParaRPr>
          </a:p>
          <a:p>
            <a:pPr indent="0" lvl="0" marL="0" rtl="0" algn="l">
              <a:spcBef>
                <a:spcPts val="1600"/>
              </a:spcBef>
              <a:spcAft>
                <a:spcPts val="1600"/>
              </a:spcAft>
              <a:buClr>
                <a:schemeClr val="dk1"/>
              </a:buClr>
              <a:buSzPts val="1100"/>
              <a:buFont typeface="Arial"/>
              <a:buNone/>
            </a:pPr>
            <a:r>
              <a:rPr b="1" lang="en">
                <a:solidFill>
                  <a:srgbClr val="000000"/>
                </a:solidFill>
              </a:rPr>
              <a:t>Approach </a:t>
            </a:r>
            <a:r>
              <a:rPr lang="en">
                <a:solidFill>
                  <a:srgbClr val="000000"/>
                </a:solidFill>
              </a:rPr>
              <a:t>: Compile information in a database to identify communities with high level water contaminants in order to recommend products to reduce or eliminate hazardous drinking water.</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17" name="Google Shape;11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key examples:</a:t>
            </a:r>
            <a:endParaRPr/>
          </a:p>
          <a:p>
            <a:pPr indent="-342900" lvl="0" marL="457200" rtl="0" algn="l">
              <a:spcBef>
                <a:spcPts val="1600"/>
              </a:spcBef>
              <a:spcAft>
                <a:spcPts val="0"/>
              </a:spcAft>
              <a:buSzPts val="1800"/>
              <a:buChar char="●"/>
            </a:pPr>
            <a:r>
              <a:rPr lang="en"/>
              <a:t>As a homeowner, I want to search water quality in my area so that I can know whether my home has safe drinking water.</a:t>
            </a:r>
            <a:endParaRPr/>
          </a:p>
          <a:p>
            <a:pPr indent="-342900" lvl="0" marL="457200" rtl="0" algn="l">
              <a:spcBef>
                <a:spcPts val="0"/>
              </a:spcBef>
              <a:spcAft>
                <a:spcPts val="0"/>
              </a:spcAft>
              <a:buSzPts val="1800"/>
              <a:buChar char="●"/>
            </a:pPr>
            <a:r>
              <a:rPr lang="en"/>
              <a:t>As a healthcare researcher, I want to look up a list of communities that have dangerous levels of contaminants.</a:t>
            </a:r>
            <a:endParaRPr/>
          </a:p>
          <a:p>
            <a:pPr indent="-342900" lvl="0" marL="457200" rtl="0" algn="l">
              <a:spcBef>
                <a:spcPts val="0"/>
              </a:spcBef>
              <a:spcAft>
                <a:spcPts val="0"/>
              </a:spcAft>
              <a:buSzPts val="1800"/>
              <a:buChar char="●"/>
            </a:pPr>
            <a:r>
              <a:rPr lang="en"/>
              <a:t>As a business owner I would like to recommend products that are applicable to the user’s needs based on contaminant levels in the user's area.</a:t>
            </a:r>
            <a:endParaRPr/>
          </a:p>
          <a:p>
            <a:pPr indent="-342900" lvl="0" marL="457200" rtl="0" algn="l">
              <a:spcBef>
                <a:spcPts val="0"/>
              </a:spcBef>
              <a:spcAft>
                <a:spcPts val="0"/>
              </a:spcAft>
              <a:buSzPts val="1800"/>
              <a:buChar char="●"/>
            </a:pPr>
            <a:r>
              <a:rPr lang="en"/>
              <a:t>As a customer I want to be able to write reviews on product satisfactory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Generation and Insertion</a:t>
            </a:r>
            <a:endParaRPr/>
          </a:p>
          <a:p>
            <a:pPr indent="0" lvl="0" marL="0" rtl="0" algn="l">
              <a:spcBef>
                <a:spcPts val="0"/>
              </a:spcBef>
              <a:spcAft>
                <a:spcPts val="0"/>
              </a:spcAft>
              <a:buNone/>
            </a:pPr>
            <a:r>
              <a:t/>
            </a:r>
            <a:endParaRPr/>
          </a:p>
        </p:txBody>
      </p:sp>
      <p:sp>
        <p:nvSpPr>
          <p:cNvPr id="123" name="Google Shape;12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scripts were used to randomly generate data and stored in csv files. The pandas library was very useful in this situation due to its ability to store the data in a dataframe and write it to the csv files.</a:t>
            </a:r>
            <a:endParaRPr/>
          </a:p>
          <a:p>
            <a:pPr indent="-342900" lvl="0" marL="457200" rtl="0" algn="l">
              <a:spcBef>
                <a:spcPts val="0"/>
              </a:spcBef>
              <a:spcAft>
                <a:spcPts val="0"/>
              </a:spcAft>
              <a:buSzPts val="1800"/>
              <a:buChar char="●"/>
            </a:pPr>
            <a:r>
              <a:rPr lang="en"/>
              <a:t>Built web scraper in python to obtain data on water filter names, prices, ratings and reviews.  </a:t>
            </a:r>
            <a:endParaRPr/>
          </a:p>
          <a:p>
            <a:pPr indent="-342900" lvl="0" marL="457200" rtl="0" algn="l">
              <a:spcBef>
                <a:spcPts val="0"/>
              </a:spcBef>
              <a:spcAft>
                <a:spcPts val="0"/>
              </a:spcAft>
              <a:buSzPts val="1800"/>
              <a:buChar char="●"/>
            </a:pPr>
            <a:r>
              <a:rPr lang="en"/>
              <a:t>Process to create data sequentially would have taken many hours, therefore we parallelized the code and ran on Caviness node. </a:t>
            </a:r>
            <a:endParaRPr/>
          </a:p>
          <a:p>
            <a:pPr indent="-342900" lvl="0" marL="457200" rtl="0" algn="l">
              <a:spcBef>
                <a:spcPts val="0"/>
              </a:spcBef>
              <a:spcAft>
                <a:spcPts val="0"/>
              </a:spcAft>
              <a:buSzPts val="1800"/>
              <a:buChar char="●"/>
            </a:pPr>
            <a:r>
              <a:rPr lang="en"/>
              <a:t>Geographic</a:t>
            </a:r>
            <a:r>
              <a:rPr lang="en"/>
              <a:t> data from GIS (eg. zip codes, counties)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for our Stories</a:t>
            </a:r>
            <a:endParaRPr/>
          </a:p>
        </p:txBody>
      </p:sp>
      <p:pic>
        <p:nvPicPr>
          <p:cNvPr id="129" name="Google Shape;129;p29"/>
          <p:cNvPicPr preferRelativeResize="0"/>
          <p:nvPr/>
        </p:nvPicPr>
        <p:blipFill>
          <a:blip r:embed="rId3">
            <a:alphaModFix/>
          </a:blip>
          <a:stretch>
            <a:fillRect/>
          </a:stretch>
        </p:blipFill>
        <p:spPr>
          <a:xfrm>
            <a:off x="0" y="1529975"/>
            <a:ext cx="9144000" cy="244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318825" y="107616"/>
            <a:ext cx="6710300" cy="492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1"/>
          <p:cNvPicPr preferRelativeResize="0"/>
          <p:nvPr/>
        </p:nvPicPr>
        <p:blipFill>
          <a:blip r:embed="rId3">
            <a:alphaModFix/>
          </a:blip>
          <a:stretch>
            <a:fillRect/>
          </a:stretch>
        </p:blipFill>
        <p:spPr>
          <a:xfrm>
            <a:off x="166450" y="917175"/>
            <a:ext cx="8505825" cy="301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2"/>
          <p:cNvPicPr preferRelativeResize="0"/>
          <p:nvPr/>
        </p:nvPicPr>
        <p:blipFill>
          <a:blip r:embed="rId3">
            <a:alphaModFix/>
          </a:blip>
          <a:stretch>
            <a:fillRect/>
          </a:stretch>
        </p:blipFill>
        <p:spPr>
          <a:xfrm>
            <a:off x="152400" y="798850"/>
            <a:ext cx="8839200" cy="30696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Optimization</a:t>
            </a:r>
            <a:endParaRPr/>
          </a:p>
        </p:txBody>
      </p:sp>
      <p:sp>
        <p:nvSpPr>
          <p:cNvPr id="150" name="Google Shape;150;p33"/>
          <p:cNvSpPr txBox="1"/>
          <p:nvPr>
            <p:ph idx="1" type="body"/>
          </p:nvPr>
        </p:nvSpPr>
        <p:spPr>
          <a:xfrm>
            <a:off x="274675"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Appropriate</a:t>
            </a:r>
            <a:r>
              <a:rPr lang="en"/>
              <a:t> filter indexes for efficient retrieval of information. Queries that involved retrieval of few tuples should have good seek index to avoid index scan</a:t>
            </a:r>
            <a:endParaRPr sz="1600"/>
          </a:p>
          <a:p>
            <a:pPr indent="-342900" lvl="0" marL="457200" rtl="0" algn="l">
              <a:spcBef>
                <a:spcPts val="0"/>
              </a:spcBef>
              <a:spcAft>
                <a:spcPts val="0"/>
              </a:spcAft>
              <a:buSzPts val="1800"/>
              <a:buChar char="●"/>
            </a:pPr>
            <a:r>
              <a:rPr lang="en"/>
              <a:t>The default InnoDB transactional storage engine helped with performance.</a:t>
            </a:r>
            <a:endParaRPr/>
          </a:p>
          <a:p>
            <a:pPr indent="-342900" lvl="0" marL="457200" rtl="0" algn="l">
              <a:spcBef>
                <a:spcPts val="0"/>
              </a:spcBef>
              <a:spcAft>
                <a:spcPts val="0"/>
              </a:spcAft>
              <a:buSzPts val="1800"/>
              <a:buChar char="●"/>
            </a:pPr>
            <a:r>
              <a:rPr lang="en"/>
              <a:t>We discovered that adding an index didn’t initially improve our query-- we also had to increase our innodb_buffer_pool_size (8M to 1G)</a:t>
            </a:r>
            <a:endParaRPr/>
          </a:p>
          <a:p>
            <a:pPr indent="0" lvl="0" marL="457200" rtl="0" algn="l">
              <a:spcBef>
                <a:spcPts val="160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