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63" r:id="rId6"/>
    <p:sldId id="265" r:id="rId7"/>
    <p:sldId id="266" r:id="rId8"/>
    <p:sldId id="272" r:id="rId9"/>
    <p:sldId id="273" r:id="rId10"/>
    <p:sldId id="275" r:id="rId11"/>
    <p:sldId id="261" r:id="rId12"/>
    <p:sldId id="267" r:id="rId13"/>
    <p:sldId id="268" r:id="rId14"/>
    <p:sldId id="259" r:id="rId15"/>
    <p:sldId id="269" r:id="rId16"/>
    <p:sldId id="270" r:id="rId17"/>
    <p:sldId id="271" r:id="rId18"/>
    <p:sldId id="274" r:id="rId19"/>
    <p:sldId id="260" r:id="rId20"/>
    <p:sldId id="276" r:id="rId21"/>
    <p:sldId id="282" r:id="rId22"/>
    <p:sldId id="278" r:id="rId23"/>
    <p:sldId id="277" r:id="rId24"/>
    <p:sldId id="279" r:id="rId25"/>
    <p:sldId id="280" r:id="rId26"/>
    <p:sldId id="281" r:id="rId27"/>
    <p:sldId id="283" r:id="rId28"/>
    <p:sldId id="262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/>
    <p:restoredTop sz="94709"/>
  </p:normalViewPr>
  <p:slideViewPr>
    <p:cSldViewPr snapToGrid="0">
      <p:cViewPr varScale="1">
        <p:scale>
          <a:sx n="110" d="100"/>
          <a:sy n="110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34FA-6A67-F04A-55CB-F3D672E2B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8735" y="3825017"/>
            <a:ext cx="5078627" cy="1723167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WELCOME TO THE</a:t>
            </a:r>
            <a:br>
              <a:rPr lang="en-US" dirty="0"/>
            </a:br>
            <a:r>
              <a:rPr lang="en-US" dirty="0"/>
              <a:t>[City] </a:t>
            </a:r>
            <a:r>
              <a:rPr lang="en-US" dirty="0" err="1"/>
              <a:t>UserCon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4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34FA-6A67-F04A-55CB-F3D672E2B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8692" y="4485503"/>
            <a:ext cx="5078627" cy="1087395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WELCOME TO THE</a:t>
            </a:r>
            <a:br>
              <a:rPr lang="en-US" dirty="0"/>
            </a:br>
            <a:r>
              <a:rPr lang="en-US" dirty="0"/>
              <a:t>[City] </a:t>
            </a:r>
            <a:r>
              <a:rPr lang="en-US" dirty="0" err="1"/>
              <a:t>UserCon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9DC5-C3F1-5C27-BEE9-D351B20DA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8" y="539652"/>
            <a:ext cx="8502935" cy="64022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0E986D-5EA0-018F-4FF5-F822A7DE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616423"/>
            <a:ext cx="11168914" cy="482144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 sz="2000">
                <a:solidFill>
                  <a:schemeClr val="tx1"/>
                </a:solidFill>
                <a:latin typeface="Consolas" panose="020B0609020204030204" pitchFamily="49" charset="0"/>
              </a:defRPr>
            </a:lvl2pPr>
            <a:lvl3pPr>
              <a:defRPr sz="1800">
                <a:solidFill>
                  <a:schemeClr val="tx1"/>
                </a:solidFill>
                <a:latin typeface="Consolas" panose="020B0609020204030204" pitchFamily="49" charset="0"/>
              </a:defRPr>
            </a:lvl3pPr>
            <a:lvl4pPr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4pPr>
            <a:lvl5pPr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81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9DC5-C3F1-5C27-BEE9-D351B20DA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66" y="296562"/>
            <a:ext cx="11611233" cy="742048"/>
          </a:xfrm>
        </p:spPr>
        <p:txBody>
          <a:bodyPr anchor="b">
            <a:normAutofit/>
          </a:bodyPr>
          <a:lstStyle>
            <a:lvl1pPr algn="l"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0E986D-5EA0-018F-4FF5-F822A7DE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67" y="1158360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latin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073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9DC5-C3F1-5C27-BEE9-D351B20DA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66" y="296562"/>
            <a:ext cx="11611233" cy="742048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0E986D-5EA0-018F-4FF5-F822A7DE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67" y="1158360"/>
            <a:ext cx="11611232" cy="47852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713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9DC5-C3F1-5C27-BEE9-D351B20DA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2" y="2665970"/>
            <a:ext cx="5161008" cy="1526059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0E986D-5EA0-018F-4FF5-F822A7DE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069" y="1248032"/>
            <a:ext cx="4992129" cy="52269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29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9DC5-C3F1-5C27-BEE9-D351B20DA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0" y="1220229"/>
            <a:ext cx="11421760" cy="917489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65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66A3B-51B5-BFC3-32F6-5EC7F8F6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DAF2-2838-0B54-AB46-8CE43F212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71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4" r:id="rId3"/>
    <p:sldLayoutId id="2147483649" r:id="rId4"/>
    <p:sldLayoutId id="2147483661" r:id="rId5"/>
    <p:sldLayoutId id="2147483662" r:id="rId6"/>
    <p:sldLayoutId id="2147483663" r:id="rId7"/>
    <p:sldLayoutId id="214748365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E998-3F03-8E5B-A792-3DB49672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b="1" i="0" dirty="0">
                <a:effectLst/>
                <a:latin typeface="Lato" panose="020F0502020204030203" pitchFamily="34" charset="0"/>
              </a:rPr>
              <a:t>Revolutionizing Automation: Unleashing Cloud Power on Your VMware Realm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5FC28-7AB3-5E58-698C-B828BA2D5EBF}"/>
              </a:ext>
            </a:extLst>
          </p:cNvPr>
          <p:cNvSpPr txBox="1"/>
          <p:nvPr/>
        </p:nvSpPr>
        <p:spPr>
          <a:xfrm>
            <a:off x="8378456" y="680483"/>
            <a:ext cx="33917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b="1" dirty="0"/>
              <a:t>Richard Garsthagen</a:t>
            </a:r>
          </a:p>
          <a:p>
            <a:pPr algn="ctr"/>
            <a:r>
              <a:rPr lang="en-NL" sz="1400" strike="sngStrike" dirty="0"/>
              <a:t>Oracle Cloud V</a:t>
            </a:r>
            <a:r>
              <a:rPr lang="en-GB" sz="1400" strike="sngStrike" dirty="0" err="1"/>
              <a:t>Mware</a:t>
            </a:r>
            <a:r>
              <a:rPr lang="en-GB" sz="1400" strike="sngStrike" dirty="0"/>
              <a:t> Solution Specialist</a:t>
            </a:r>
          </a:p>
          <a:p>
            <a:pPr algn="ctr"/>
            <a:r>
              <a:rPr lang="en-GB" sz="1400" dirty="0"/>
              <a:t>VMware Enthusiast 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49933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281-3761-F43B-433F-D0123B9B5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Terraform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364B-003F-1CE3-0592-A724E1CC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66" y="1357021"/>
            <a:ext cx="10231167" cy="2956331"/>
          </a:xfrm>
        </p:spPr>
        <p:txBody>
          <a:bodyPr/>
          <a:lstStyle/>
          <a:p>
            <a:r>
              <a:rPr lang="en-US"/>
              <a:t>All files.tf in </a:t>
            </a:r>
            <a:r>
              <a:rPr lang="en-US" u="sng"/>
              <a:t>one directory </a:t>
            </a:r>
            <a:r>
              <a:rPr lang="en-US"/>
              <a:t>are joined automatically</a:t>
            </a:r>
          </a:p>
          <a:p>
            <a:r>
              <a:rPr lang="en-US"/>
              <a:t>Terraform figures out dependencies and order of execution</a:t>
            </a:r>
          </a:p>
          <a:p>
            <a:r>
              <a:rPr lang="en-US"/>
              <a:t>For ease of use, easy to organize components using different files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034C9-9A39-3EE1-875C-7A0A14F3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496" y="3256022"/>
            <a:ext cx="6864703" cy="21146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47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281-3761-F43B-433F-D0123B9B5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Terraform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364B-003F-1CE3-0592-A724E1CC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66" y="1357021"/>
            <a:ext cx="10231167" cy="2956331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provider.tf</a:t>
            </a:r>
          </a:p>
          <a:p>
            <a:r>
              <a:rPr lang="en-US"/>
              <a:t>Define your connections details</a:t>
            </a:r>
          </a:p>
          <a:p>
            <a:r>
              <a:rPr lang="en-US"/>
              <a:t>Based on the provider(s) terraform will automatically install all the optional modules to support each provider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58686-50CA-F5E4-33DF-8A7004D3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45" y="2998950"/>
            <a:ext cx="5626389" cy="25020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073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281-3761-F43B-433F-D0123B9B5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Terraform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364B-003F-1CE3-0592-A724E1CC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66" y="1357021"/>
            <a:ext cx="10231167" cy="2956331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vars.tf</a:t>
            </a:r>
          </a:p>
          <a:p>
            <a:r>
              <a:rPr lang="en-US"/>
              <a:t>Define your variables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53D22-949E-1BF8-EC32-8410782B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662" y="1357021"/>
            <a:ext cx="6553537" cy="42483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108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281-3761-F43B-433F-D0123B9B5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Terraform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364B-003F-1CE3-0592-A724E1CC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66" y="1357021"/>
            <a:ext cx="5295101" cy="2956331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data.tf</a:t>
            </a:r>
          </a:p>
          <a:p>
            <a:r>
              <a:rPr lang="en-US"/>
              <a:t>Query information</a:t>
            </a:r>
          </a:p>
          <a:p>
            <a:r>
              <a:rPr lang="en-US"/>
              <a:t>When creating resources often identifiers are needed, not friendly names</a:t>
            </a:r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37FD9-0A55-53D0-4593-0D475243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260" y="1357021"/>
            <a:ext cx="6083613" cy="34355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123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281-3761-F43B-433F-D0123B9B5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Terraform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364B-003F-1CE3-0592-A724E1CC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66" y="1357021"/>
            <a:ext cx="4609301" cy="2956331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resources.tf</a:t>
            </a:r>
          </a:p>
          <a:p>
            <a:r>
              <a:rPr lang="en-US"/>
              <a:t>Create, update and delete resources</a:t>
            </a:r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6CB6D-9C5D-50E8-C323-433D71D00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83" y="1168539"/>
            <a:ext cx="6285616" cy="452092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998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281-3761-F43B-433F-D0123B9B5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Terraform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364B-003F-1CE3-0592-A724E1CC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66" y="1357021"/>
            <a:ext cx="10585685" cy="41293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Running terraform</a:t>
            </a:r>
          </a:p>
          <a:p>
            <a:r>
              <a:rPr lang="en-US"/>
              <a:t>terraform </a:t>
            </a:r>
            <a:r>
              <a:rPr lang="en-US" u="sng"/>
              <a:t>init</a:t>
            </a:r>
          </a:p>
          <a:p>
            <a:pPr lvl="1"/>
            <a:r>
              <a:rPr lang="en-US"/>
              <a:t>Based on the providers, downloads and install the correct modules</a:t>
            </a:r>
          </a:p>
          <a:p>
            <a:pPr lvl="1"/>
            <a:endParaRPr lang="en-US"/>
          </a:p>
          <a:p>
            <a:r>
              <a:rPr lang="en-US"/>
              <a:t>terraform </a:t>
            </a:r>
            <a:r>
              <a:rPr lang="en-US" u="sng"/>
              <a:t>plan</a:t>
            </a:r>
          </a:p>
          <a:p>
            <a:pPr lvl="1"/>
            <a:r>
              <a:rPr lang="en-US"/>
              <a:t>Validates the code and show what will be done</a:t>
            </a:r>
          </a:p>
          <a:p>
            <a:pPr lvl="1"/>
            <a:endParaRPr lang="en-US"/>
          </a:p>
          <a:p>
            <a:r>
              <a:rPr lang="en-US"/>
              <a:t>terraform </a:t>
            </a:r>
            <a:r>
              <a:rPr lang="en-US" u="sng"/>
              <a:t>apply</a:t>
            </a:r>
          </a:p>
          <a:p>
            <a:pPr lvl="1"/>
            <a:r>
              <a:rPr lang="en-US"/>
              <a:t>Executes the code. This could mean creating or updating resources</a:t>
            </a:r>
          </a:p>
          <a:p>
            <a:pPr lvl="1"/>
            <a:endParaRPr lang="en-US"/>
          </a:p>
          <a:p>
            <a:r>
              <a:rPr lang="en-US"/>
              <a:t>terraform </a:t>
            </a:r>
            <a:r>
              <a:rPr lang="en-US" u="sng"/>
              <a:t>destroy</a:t>
            </a:r>
          </a:p>
          <a:p>
            <a:pPr lvl="1"/>
            <a:r>
              <a:rPr lang="en-US"/>
              <a:t>Rollsback / deletes all the resources</a:t>
            </a:r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CA4B-ACD6-DEA8-48AC-9B9355CE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67" y="1605516"/>
            <a:ext cx="11611232" cy="30146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569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B2A1-3D95-E310-15A0-997A64877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Cloud-init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43B3F-7508-D834-A01D-BF90FFE1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410" y="569479"/>
            <a:ext cx="5464657" cy="5444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5104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281-3761-F43B-433F-D0123B9B5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Cloud-</a:t>
            </a:r>
            <a:r>
              <a:rPr lang="en-US" dirty="0" err="1"/>
              <a:t>init</a:t>
            </a:r>
            <a:r>
              <a:rPr lang="en-US" dirty="0"/>
              <a:t>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DF895-BDAB-A7A4-320A-2A826D8F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220" y="1253330"/>
            <a:ext cx="60217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Cloud-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init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is an open-source package that provides an automated process for initializing “cloud” instances during their first boot.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Automatic configuration of a instance with network configuration, disk resizing, and custom scripts, enabling a seamless, script-driven environment setup directly after the instance is provisioned.</a:t>
            </a:r>
          </a:p>
          <a:p>
            <a:pPr marL="0" indent="0">
              <a:buNone/>
            </a:pPr>
            <a:endParaRPr lang="en-US" sz="1800" dirty="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404040"/>
                </a:solidFill>
                <a:highlight>
                  <a:srgbClr val="FCFCFC"/>
                </a:highlight>
              </a:rPr>
              <a:t>Supported by many platforms!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04040"/>
                </a:solidFill>
                <a:highlight>
                  <a:srgbClr val="FCFCFC"/>
                </a:highlight>
              </a:rPr>
              <a:t>vSphere 7.0 Update 3: the vSphere Guest Operating System (OS) Customization Engine has added native support for using cloud-</a:t>
            </a:r>
            <a:r>
              <a:rPr lang="en-US" sz="1800" dirty="0" err="1">
                <a:solidFill>
                  <a:srgbClr val="404040"/>
                </a:solidFill>
                <a:highlight>
                  <a:srgbClr val="FCFCFC"/>
                </a:highlight>
              </a:rPr>
              <a:t>init</a:t>
            </a:r>
            <a:r>
              <a:rPr lang="en-US" sz="1800" dirty="0">
                <a:solidFill>
                  <a:srgbClr val="404040"/>
                </a:solidFill>
                <a:highlight>
                  <a:srgbClr val="FCFCFC"/>
                </a:highlight>
              </a:rPr>
              <a:t>!</a:t>
            </a:r>
            <a:endParaRPr lang="en-US" sz="18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43E30-DE3B-716E-74F8-191177E3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933" y="545552"/>
            <a:ext cx="4406682" cy="57668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2700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281-3761-F43B-433F-D0123B9B5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Cloudbase-init</a:t>
            </a:r>
            <a:r>
              <a:rPr lang="en-US" dirty="0"/>
              <a:t> (windows)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DF895-BDAB-A7A4-320A-2A826D8F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220" y="1253330"/>
            <a:ext cx="60217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Cloudbase-init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is the Windows equivalent of the Cloud-Init project used on most OpenStack Linux images.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When deployed as a service on Windows,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Cloudbase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-Init takes care of all the guest initialization actions: disk volume expansion, user creation, password generation, custom PowerShell, CMD and Bash scripts execution, Heat templates, PowerShell remoting setup and much more.</a:t>
            </a:r>
            <a:endParaRPr lang="en-US" sz="1800" dirty="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30F4B-D765-F3E9-67FE-1008806A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50"/>
          <a:stretch/>
        </p:blipFill>
        <p:spPr>
          <a:xfrm>
            <a:off x="7705825" y="1182240"/>
            <a:ext cx="3762276" cy="39519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585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E4E4-12E0-32FE-5564-305EFF172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Automation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A9C3-9C05-610F-3DAF-F28E382A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58" y="2081349"/>
            <a:ext cx="5093391" cy="436523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VMware by Broadcom</a:t>
            </a:r>
          </a:p>
          <a:p>
            <a:r>
              <a:rPr lang="en-US"/>
              <a:t>vRealize/Aria Automation</a:t>
            </a:r>
          </a:p>
          <a:p>
            <a:r>
              <a:rPr lang="en-US"/>
              <a:t>Pyvmomi</a:t>
            </a:r>
          </a:p>
          <a:p>
            <a:r>
              <a:rPr lang="en-US"/>
              <a:t>Powershell PowerCLI</a:t>
            </a:r>
          </a:p>
          <a:p>
            <a:r>
              <a:rPr lang="en-US"/>
              <a:t>vSphere SDK</a:t>
            </a:r>
          </a:p>
        </p:txBody>
      </p:sp>
    </p:spTree>
    <p:extLst>
      <p:ext uri="{BB962C8B-B14F-4D97-AF65-F5344CB8AC3E}">
        <p14:creationId xmlns:p14="http://schemas.microsoft.com/office/powerpoint/2010/main" val="45161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E4E4-12E0-32FE-5564-305EFF172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BEA1D-EDBB-4ADB-549F-8A578C7DFD24}"/>
              </a:ext>
            </a:extLst>
          </p:cNvPr>
          <p:cNvSpPr txBox="1"/>
          <p:nvPr/>
        </p:nvSpPr>
        <p:spPr>
          <a:xfrm>
            <a:off x="677119" y="1604416"/>
            <a:ext cx="60998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Metadata: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would include server name, instance id, display name and other cloud specific details.</a:t>
            </a:r>
          </a:p>
          <a:p>
            <a:endParaRPr lang="en-GB" b="1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r>
              <a:rPr lang="en-GB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Userdata</a:t>
            </a:r>
            <a:r>
              <a:rPr lang="en-GB" b="1" dirty="0">
                <a:solidFill>
                  <a:srgbClr val="404040"/>
                </a:solidFill>
                <a:latin typeface="Lato" panose="020F0502020204030203" pitchFamily="34" charset="0"/>
              </a:rPr>
              <a:t>: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would include files, YAML, and shell scripts while typical metadata would include server name, instance id, display name and other cloud specific details.</a:t>
            </a:r>
            <a:endParaRPr lang="en-NL" dirty="0"/>
          </a:p>
          <a:p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7C16D-1557-41FD-8D3D-09E39BCD9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39" y="4204026"/>
            <a:ext cx="10914474" cy="211432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3730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CA4B-ACD6-DEA8-48AC-9B9355CE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67" y="1158360"/>
            <a:ext cx="11611232" cy="34617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45282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B2A1-3D95-E310-15A0-997A64877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Steampipe</a:t>
            </a:r>
          </a:p>
        </p:txBody>
      </p:sp>
    </p:spTree>
    <p:extLst>
      <p:ext uri="{BB962C8B-B14F-4D97-AF65-F5344CB8AC3E}">
        <p14:creationId xmlns:p14="http://schemas.microsoft.com/office/powerpoint/2010/main" val="140678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E4E4-12E0-32FE-5564-305EFF172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Steampipe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A9C3-9C05-610F-3DAF-F28E382A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5966"/>
            <a:ext cx="12191999" cy="8953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teampipeSQL"/>
              </a:rPr>
              <a:t>select * from cloud;</a:t>
            </a:r>
            <a:endParaRPr lang="en-US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CB037-FFEE-C8AD-9DE2-881E829D5D50}"/>
              </a:ext>
            </a:extLst>
          </p:cNvPr>
          <p:cNvSpPr txBox="1"/>
          <p:nvPr/>
        </p:nvSpPr>
        <p:spPr>
          <a:xfrm>
            <a:off x="3048571" y="6133682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/>
              <a:t>https://steampipe.io/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4C102-D09B-F66C-C9A3-35F9E4F55A3F}"/>
              </a:ext>
            </a:extLst>
          </p:cNvPr>
          <p:cNvSpPr txBox="1"/>
          <p:nvPr/>
        </p:nvSpPr>
        <p:spPr>
          <a:xfrm>
            <a:off x="3048571" y="2084239"/>
            <a:ext cx="6094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ui-sans-serif"/>
              </a:rPr>
              <a:t>Dynamically query APIs, code and more with SQL.</a:t>
            </a:r>
            <a:br>
              <a:rPr lang="en-US"/>
            </a:br>
            <a:r>
              <a:rPr lang="en-US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ui-sans-serif"/>
              </a:rPr>
              <a:t>Zero-ETL from 140 data sources.</a:t>
            </a:r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3DAFB-6D19-7C13-08BC-117F2DB19E8D}"/>
              </a:ext>
            </a:extLst>
          </p:cNvPr>
          <p:cNvSpPr txBox="1"/>
          <p:nvPr/>
        </p:nvSpPr>
        <p:spPr>
          <a:xfrm>
            <a:off x="1643064" y="3105835"/>
            <a:ext cx="942975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</a:p>
          <a:p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name,power</a:t>
            </a: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num_cpu</a:t>
            </a: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memory, </a:t>
            </a:r>
            <a:r>
              <a:rPr lang="en-GB" sz="2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ip_address</a:t>
            </a:r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</a:p>
          <a:p>
            <a:r>
              <a:rPr lang="en-GB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vsphere_vm</a:t>
            </a:r>
            <a:endParaRPr lang="en-GB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L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CA4B-ACD6-DEA8-48AC-9B9355CE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67" y="1158360"/>
            <a:ext cx="11611232" cy="34617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38473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AFF2-822C-5827-9668-776DB6AE9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C7141-4BB7-8FF6-89CC-2BD7167E406B}"/>
              </a:ext>
            </a:extLst>
          </p:cNvPr>
          <p:cNvSpPr txBox="1"/>
          <p:nvPr/>
        </p:nvSpPr>
        <p:spPr>
          <a:xfrm>
            <a:off x="385120" y="2367550"/>
            <a:ext cx="60998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Today’s Examples and PPT:</a:t>
            </a:r>
          </a:p>
          <a:p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https://github.com/AnykeyNL/vmugNL</a:t>
            </a:r>
          </a:p>
        </p:txBody>
      </p:sp>
    </p:spTree>
    <p:extLst>
      <p:ext uri="{BB962C8B-B14F-4D97-AF65-F5344CB8AC3E}">
        <p14:creationId xmlns:p14="http://schemas.microsoft.com/office/powerpoint/2010/main" val="83031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2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E4E4-12E0-32FE-5564-305EFF172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Automation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A9C3-9C05-610F-3DAF-F28E382A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58" y="2081349"/>
            <a:ext cx="5093391" cy="436523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VMware by Broadcom</a:t>
            </a:r>
          </a:p>
          <a:p>
            <a:r>
              <a:rPr lang="en-US"/>
              <a:t>vRealize/Aria Automation</a:t>
            </a:r>
          </a:p>
          <a:p>
            <a:r>
              <a:rPr lang="en-US"/>
              <a:t>Pyvmomi</a:t>
            </a:r>
          </a:p>
          <a:p>
            <a:r>
              <a:rPr lang="en-US"/>
              <a:t>Powershell PowerCLI</a:t>
            </a:r>
          </a:p>
          <a:p>
            <a:r>
              <a:rPr lang="en-US"/>
              <a:t>vSphere SDK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F6B1CC-E3AA-7A3F-0DA9-AA7C721D0792}"/>
              </a:ext>
            </a:extLst>
          </p:cNvPr>
          <p:cNvSpPr txBox="1">
            <a:spLocks/>
          </p:cNvSpPr>
          <p:nvPr/>
        </p:nvSpPr>
        <p:spPr>
          <a:xfrm>
            <a:off x="6379027" y="2081349"/>
            <a:ext cx="5093391" cy="436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Open “cloud” standards</a:t>
            </a:r>
          </a:p>
          <a:p>
            <a:r>
              <a:rPr lang="en-US"/>
              <a:t>terraform</a:t>
            </a:r>
          </a:p>
          <a:p>
            <a:r>
              <a:rPr lang="en-US"/>
              <a:t>ansible</a:t>
            </a:r>
          </a:p>
          <a:p>
            <a:r>
              <a:rPr lang="en-US"/>
              <a:t>Cloud-init</a:t>
            </a:r>
          </a:p>
          <a:p>
            <a:r>
              <a:rPr lang="en-US"/>
              <a:t>steampipe</a:t>
            </a:r>
          </a:p>
        </p:txBody>
      </p:sp>
    </p:spTree>
    <p:extLst>
      <p:ext uri="{BB962C8B-B14F-4D97-AF65-F5344CB8AC3E}">
        <p14:creationId xmlns:p14="http://schemas.microsoft.com/office/powerpoint/2010/main" val="190728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E4E4-12E0-32FE-5564-305EFF172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Automation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A9C3-9C05-610F-3DAF-F28E382A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58" y="2081349"/>
            <a:ext cx="5093391" cy="436523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VMware by Broadcom</a:t>
            </a:r>
          </a:p>
          <a:p>
            <a:r>
              <a:rPr lang="en-US"/>
              <a:t>vRealize/Aria Automation</a:t>
            </a:r>
          </a:p>
          <a:p>
            <a:r>
              <a:rPr lang="en-US"/>
              <a:t>Pyvmomi</a:t>
            </a:r>
          </a:p>
          <a:p>
            <a:r>
              <a:rPr lang="en-US"/>
              <a:t>Powershell PowerCLI</a:t>
            </a:r>
          </a:p>
          <a:p>
            <a:r>
              <a:rPr lang="en-US"/>
              <a:t>vSphere SDK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F6B1CC-E3AA-7A3F-0DA9-AA7C721D0792}"/>
              </a:ext>
            </a:extLst>
          </p:cNvPr>
          <p:cNvSpPr txBox="1">
            <a:spLocks/>
          </p:cNvSpPr>
          <p:nvPr/>
        </p:nvSpPr>
        <p:spPr>
          <a:xfrm>
            <a:off x="6379027" y="2081349"/>
            <a:ext cx="5093391" cy="436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Open “cloud” standards</a:t>
            </a:r>
          </a:p>
          <a:p>
            <a:r>
              <a:rPr lang="en-US"/>
              <a:t>terraform</a:t>
            </a:r>
          </a:p>
          <a:p>
            <a:r>
              <a:rPr lang="en-US"/>
              <a:t>ansible</a:t>
            </a:r>
          </a:p>
          <a:p>
            <a:r>
              <a:rPr lang="en-US"/>
              <a:t>Cloud-init</a:t>
            </a:r>
          </a:p>
          <a:p>
            <a:r>
              <a:rPr lang="en-US"/>
              <a:t>steampipe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91F6D-AE40-AB30-3A1A-5CF3B5D022C9}"/>
              </a:ext>
            </a:extLst>
          </p:cNvPr>
          <p:cNvSpPr txBox="1"/>
          <p:nvPr/>
        </p:nvSpPr>
        <p:spPr>
          <a:xfrm>
            <a:off x="862149" y="5042263"/>
            <a:ext cx="104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/>
              <a:t>No judgement, all are great </a:t>
            </a:r>
            <a:r>
              <a:rPr lang="en-US" sz="3600" i="1">
                <a:sym typeface="Wingdings" panose="05000000000000000000" pitchFamily="2" charset="2"/>
              </a:rPr>
              <a:t></a:t>
            </a:r>
            <a:endParaRPr lang="en-NL" sz="3600" i="1"/>
          </a:p>
        </p:txBody>
      </p:sp>
    </p:spTree>
    <p:extLst>
      <p:ext uri="{BB962C8B-B14F-4D97-AF65-F5344CB8AC3E}">
        <p14:creationId xmlns:p14="http://schemas.microsoft.com/office/powerpoint/2010/main" val="62632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E4E4-12E0-32FE-5564-305EFF172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Infrastructure as code RULEZZZ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1C04C9-C4D7-DFBB-9B9F-A1B527DB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65" y="1655574"/>
            <a:ext cx="11168914" cy="3556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Infrastructure as code is great because: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Can be managed as code; version control, automated code validation, reviewer, full history, easy roll back, repeatable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82236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E4E4-12E0-32FE-5564-305EFF172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Infrastructure as code RULEZZZ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1C04C9-C4D7-DFBB-9B9F-A1B527DB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65" y="1650645"/>
            <a:ext cx="11168914" cy="3556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Infrastructure as code is great because: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Can be managed as code; version control, automated code validation, reviewer, full history, easy roll back, repeatable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0384F-7A87-77A1-1C9B-0E9BDBC7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710" y="3429000"/>
            <a:ext cx="5549925" cy="25509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64FD7-2AB7-6872-DD07-793A01796FA1}"/>
              </a:ext>
            </a:extLst>
          </p:cNvPr>
          <p:cNvSpPr txBox="1"/>
          <p:nvPr/>
        </p:nvSpPr>
        <p:spPr>
          <a:xfrm>
            <a:off x="636365" y="3719445"/>
            <a:ext cx="47744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>
                <a:latin typeface="Consolas" panose="020B0609020204030204" pitchFamily="49" charset="0"/>
              </a:rPr>
              <a:t> Code = language!!</a:t>
            </a:r>
          </a:p>
          <a:p>
            <a:pPr algn="ctr"/>
            <a:br>
              <a:rPr lang="en-US" sz="2000">
                <a:latin typeface="Consolas" panose="020B0609020204030204" pitchFamily="49" charset="0"/>
              </a:rPr>
            </a:br>
            <a:r>
              <a:rPr lang="en-US" sz="2000" b="1">
                <a:latin typeface="Consolas" panose="020B0609020204030204" pitchFamily="49" charset="0"/>
              </a:rPr>
              <a:t>Can use full power of </a:t>
            </a:r>
            <a:br>
              <a:rPr lang="en-US" sz="2000" b="1">
                <a:latin typeface="Consolas" panose="020B0609020204030204" pitchFamily="49" charset="0"/>
              </a:rPr>
            </a:br>
            <a:r>
              <a:rPr lang="en-US" sz="2000" b="1">
                <a:latin typeface="Consolas" panose="020B0609020204030204" pitchFamily="49" charset="0"/>
              </a:rPr>
              <a:t>AI / LLM / ChatGPTs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3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E4E4-12E0-32FE-5564-305EFF172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Infrastructure as code RULEZZZ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1C04C9-C4D7-DFBB-9B9F-A1B527DB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641823"/>
            <a:ext cx="5645896" cy="4903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Infrastructure as code is great because: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Works against almost any platform: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/>
              <a:t>vSphere, NSX, vCloud Director, vRA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/>
              <a:t>Fortigate, Cisco, Commvault, Citrix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/>
              <a:t>AWS, Azure, GCP, Oracle Cloud, Alibaba Cloud…</a:t>
            </a:r>
          </a:p>
          <a:p>
            <a:pPr>
              <a:buFont typeface="Wingdings" panose="05000000000000000000" pitchFamily="2" charset="2"/>
              <a:buChar char="ü"/>
            </a:pPr>
            <a:endParaRPr lang="en-US"/>
          </a:p>
          <a:p>
            <a:pPr marL="0" indent="0">
              <a:buNone/>
            </a:pPr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BC4DF-D7E0-9302-9D7D-CAE2F8EB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51" y="1414993"/>
            <a:ext cx="5509064" cy="49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1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B2A1-3D95-E310-15A0-997A64877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Terraform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7FE83-0DAC-6AAD-36F7-501B7771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53" y="751102"/>
            <a:ext cx="6114099" cy="50790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1932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E4E4-12E0-32FE-5564-305EFF172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Terraform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A9C3-9C05-610F-3DAF-F28E382A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5966"/>
            <a:ext cx="12191999" cy="4415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/>
              <a:t>Simple install, just one executable</a:t>
            </a:r>
          </a:p>
          <a:p>
            <a:pPr marL="0" indent="0" algn="ctr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AC9BD-A513-A048-3C4E-64871A0C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99" y="859762"/>
            <a:ext cx="4325799" cy="557953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5CB037-FFEE-C8AD-9DE2-881E829D5D50}"/>
              </a:ext>
            </a:extLst>
          </p:cNvPr>
          <p:cNvSpPr txBox="1"/>
          <p:nvPr/>
        </p:nvSpPr>
        <p:spPr>
          <a:xfrm>
            <a:off x="3048571" y="6133682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/>
              <a:t>https://developer.hashicorp.com/terraform/install</a:t>
            </a:r>
          </a:p>
        </p:txBody>
      </p:sp>
    </p:spTree>
    <p:extLst>
      <p:ext uri="{BB962C8B-B14F-4D97-AF65-F5344CB8AC3E}">
        <p14:creationId xmlns:p14="http://schemas.microsoft.com/office/powerpoint/2010/main" val="428337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998FDDA16D77418582C1B4005E90E8" ma:contentTypeVersion="18" ma:contentTypeDescription="Create a new document." ma:contentTypeScope="" ma:versionID="52722aa5243cbdfb09aa69bed20a3b7c">
  <xsd:schema xmlns:xsd="http://www.w3.org/2001/XMLSchema" xmlns:xs="http://www.w3.org/2001/XMLSchema" xmlns:p="http://schemas.microsoft.com/office/2006/metadata/properties" xmlns:ns2="a58eaed8-3a70-44a6-ae34-877afb169bf1" xmlns:ns3="b6b8de13-c7c3-4782-a75d-a83bba901197" targetNamespace="http://schemas.microsoft.com/office/2006/metadata/properties" ma:root="true" ma:fieldsID="6306066f2e9f7256cb1c57b0dacd6e1b" ns2:_="" ns3:_="">
    <xsd:import namespace="a58eaed8-3a70-44a6-ae34-877afb169bf1"/>
    <xsd:import namespace="b6b8de13-c7c3-4782-a75d-a83bba9011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eaed8-3a70-44a6-ae34-877afb169b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970bcee-5342-47fa-aaeb-95d4aa590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b8de13-c7c3-4782-a75d-a83bba90119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f479fbe-5518-4deb-b338-76089a58c45e}" ma:internalName="TaxCatchAll" ma:showField="CatchAllData" ma:web="b6b8de13-c7c3-4782-a75d-a83bba9011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b8de13-c7c3-4782-a75d-a83bba901197" xsi:nil="true"/>
    <lcf76f155ced4ddcb4097134ff3c332f xmlns="a58eaed8-3a70-44a6-ae34-877afb169b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96F6818-FC73-4DAE-B64A-13EB961230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53D9AB-6764-4F8A-902D-8A910F6A51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8eaed8-3a70-44a6-ae34-877afb169bf1"/>
    <ds:schemaRef ds:uri="b6b8de13-c7c3-4782-a75d-a83bba9011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BA663C-FF07-4B75-B89C-63A1CFDB8617}">
  <ds:schemaRefs>
    <ds:schemaRef ds:uri="http://schemas.microsoft.com/office/2006/metadata/properties"/>
    <ds:schemaRef ds:uri="http://schemas.microsoft.com/office/infopath/2007/PartnerControls"/>
    <ds:schemaRef ds:uri="b6b8de13-c7c3-4782-a75d-a83bba901197"/>
    <ds:schemaRef ds:uri="a58eaed8-3a70-44a6-ae34-877afb169b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653</Words>
  <Application>Microsoft Macintosh PowerPoint</Application>
  <PresentationFormat>Widescreen</PresentationFormat>
  <Paragraphs>119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Lato</vt:lpstr>
      <vt:lpstr>SteampipeSQL</vt:lpstr>
      <vt:lpstr>ui-sans-serif</vt:lpstr>
      <vt:lpstr>Wingdings</vt:lpstr>
      <vt:lpstr>Office Theme</vt:lpstr>
      <vt:lpstr>Revolutionizing Automation: Unleashing Cloud Power on Your VMware Realm</vt:lpstr>
      <vt:lpstr>Automation options</vt:lpstr>
      <vt:lpstr>Automation options</vt:lpstr>
      <vt:lpstr>Automation options</vt:lpstr>
      <vt:lpstr>Infrastructure as code RULEZZZ</vt:lpstr>
      <vt:lpstr>Infrastructure as code RULEZZZ</vt:lpstr>
      <vt:lpstr>Infrastructure as code RULEZZZ</vt:lpstr>
      <vt:lpstr>Terraform</vt:lpstr>
      <vt:lpstr>Terraform basics</vt:lpstr>
      <vt:lpstr>Terraform configuration</vt:lpstr>
      <vt:lpstr>Terraform configuration</vt:lpstr>
      <vt:lpstr>Terraform configuration</vt:lpstr>
      <vt:lpstr>Terraform configuration</vt:lpstr>
      <vt:lpstr>Terraform configuration</vt:lpstr>
      <vt:lpstr>Terraform execution</vt:lpstr>
      <vt:lpstr>PowerPoint Presentation</vt:lpstr>
      <vt:lpstr>Cloud-init</vt:lpstr>
      <vt:lpstr>Cloud-init (linux)</vt:lpstr>
      <vt:lpstr>Cloudbase-init (windows)</vt:lpstr>
      <vt:lpstr>Cloud-init</vt:lpstr>
      <vt:lpstr>PowerPoint Presentation</vt:lpstr>
      <vt:lpstr>Steampipe</vt:lpstr>
      <vt:lpstr>Steampipe</vt:lpstr>
      <vt:lpstr>PowerPoint Presentation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McClendon (IG)</dc:creator>
  <cp:lastModifiedBy>Richard Garsthagen</cp:lastModifiedBy>
  <cp:revision>10</cp:revision>
  <dcterms:created xsi:type="dcterms:W3CDTF">2023-12-15T16:18:32Z</dcterms:created>
  <dcterms:modified xsi:type="dcterms:W3CDTF">2024-03-26T00:04:52Z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0x01010090998FDDA16D77418582C1B4005E90E8</vt:lpwstr>
  </property>
</Properties>
</file>