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4"/>
  </p:notesMasterIdLst>
  <p:sldIdLst>
    <p:sldId id="279" r:id="rId2"/>
    <p:sldId id="266" r:id="rId3"/>
    <p:sldId id="277" r:id="rId4"/>
    <p:sldId id="262" r:id="rId5"/>
    <p:sldId id="263" r:id="rId6"/>
    <p:sldId id="268" r:id="rId7"/>
    <p:sldId id="260" r:id="rId8"/>
    <p:sldId id="264" r:id="rId9"/>
    <p:sldId id="265" r:id="rId10"/>
    <p:sldId id="269" r:id="rId11"/>
    <p:sldId id="272" r:id="rId12"/>
    <p:sldId id="258" r:id="rId13"/>
    <p:sldId id="278" r:id="rId14"/>
    <p:sldId id="270" r:id="rId15"/>
    <p:sldId id="271" r:id="rId16"/>
    <p:sldId id="274" r:id="rId17"/>
    <p:sldId id="275" r:id="rId18"/>
    <p:sldId id="267" r:id="rId19"/>
    <p:sldId id="273" r:id="rId20"/>
    <p:sldId id="280" r:id="rId21"/>
    <p:sldId id="27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D09C9-271D-4EF0-B72D-1682D45BDFB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6D014-5306-46F7-94EF-061C7FEA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7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83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36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91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 - two li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6081714"/>
            <a:ext cx="1222604" cy="45402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2000" y="1499871"/>
            <a:ext cx="912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2013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2000" y="324000"/>
            <a:ext cx="11040000" cy="923330"/>
          </a:xfrm>
        </p:spPr>
        <p:txBody>
          <a:bodyPr anchor="t" anchorCtr="0">
            <a:noAutofit/>
          </a:bodyPr>
          <a:lstStyle>
            <a:lvl1pPr>
              <a:defRPr sz="30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000" dirty="0" smtClean="0"/>
              <a:t>Alternate Presentation Title</a:t>
            </a:r>
            <a:br>
              <a:rPr lang="en-US" sz="3000" dirty="0" smtClean="0"/>
            </a:br>
            <a:r>
              <a:rPr lang="en-US" sz="3000" dirty="0" smtClean="0"/>
              <a:t>Breaks to Two 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126E-8297-468B-B7C2-84C596DD716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89DE00-4021-4243-BF5D-BC8E7DB6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SAPcd\Projects\02_F-K\IDEX\IDEX_Geman_Solutions\01_Specification\SP18_2015_10\PB297_REMADV_Legal_Change_and_MeMi_Change\IDX_SP18_Spec_PB297_Enable_REMADV_Inbound_for_MEMI(10_2105)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Zhao / CD</a:t>
            </a:r>
            <a:br>
              <a:rPr lang="en-US" dirty="0" smtClean="0"/>
            </a:br>
            <a:r>
              <a:rPr lang="en-US" dirty="0" smtClean="0"/>
              <a:t>March 03,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MEMI SP02 </a:t>
            </a:r>
            <a:r>
              <a:rPr lang="en-US" dirty="0"/>
              <a:t>Solution KT Session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718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58" y="-45053"/>
            <a:ext cx="11754998" cy="1325563"/>
          </a:xfrm>
        </p:spPr>
        <p:txBody>
          <a:bodyPr/>
          <a:lstStyle/>
          <a:p>
            <a:r>
              <a:rPr lang="en-US" dirty="0" smtClean="0"/>
              <a:t>PAN Supplier Merge Mixed REMADV Process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92295" y="1049156"/>
            <a:ext cx="2335576" cy="56906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</a:t>
            </a:r>
            <a:r>
              <a:rPr lang="en-US" dirty="0" err="1" smtClean="0"/>
              <a:t>IDoc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DOC1: Grid Usage</a:t>
            </a:r>
          </a:p>
          <a:p>
            <a:pPr algn="ctr"/>
            <a:r>
              <a:rPr lang="en-US" dirty="0" smtClean="0"/>
              <a:t>Supplier: SUP1</a:t>
            </a:r>
          </a:p>
          <a:p>
            <a:pPr algn="ctr"/>
            <a:r>
              <a:rPr lang="en-US" dirty="0" smtClean="0"/>
              <a:t>PAN Amount: 200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DOC2: Grid Usage</a:t>
            </a:r>
          </a:p>
          <a:p>
            <a:pPr algn="ctr"/>
            <a:r>
              <a:rPr lang="en-US" dirty="0" smtClean="0"/>
              <a:t>Supplier: SUP2</a:t>
            </a:r>
          </a:p>
          <a:p>
            <a:pPr algn="ctr"/>
            <a:r>
              <a:rPr lang="en-US" dirty="0" smtClean="0"/>
              <a:t>PAN Amount: -100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DOC3: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Supplier: SUP1</a:t>
            </a:r>
          </a:p>
          <a:p>
            <a:pPr algn="ctr"/>
            <a:r>
              <a:rPr lang="en-US" dirty="0" smtClean="0"/>
              <a:t>PAN Amount: 300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DOC4: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Supplier: SUP2</a:t>
            </a:r>
          </a:p>
          <a:p>
            <a:pPr algn="ctr"/>
            <a:r>
              <a:rPr lang="en-US" dirty="0" smtClean="0"/>
              <a:t>PAN Amount: -200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Amount of REMADV 200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58498" y="4096035"/>
            <a:ext cx="3492348" cy="187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PAN3: MEMI</a:t>
            </a:r>
          </a:p>
          <a:p>
            <a:pPr algn="ctr"/>
            <a:r>
              <a:rPr lang="en-US" dirty="0" smtClean="0"/>
              <a:t>Supplier: SUP1</a:t>
            </a:r>
          </a:p>
          <a:p>
            <a:pPr algn="ctr"/>
            <a:r>
              <a:rPr lang="en-US" dirty="0" smtClean="0"/>
              <a:t>PAN Amount: 300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</a:t>
            </a:r>
          </a:p>
          <a:p>
            <a:pPr algn="ctr"/>
            <a:r>
              <a:rPr lang="en-US" dirty="0" smtClean="0"/>
              <a:t>/IDEXGE/ORIG_AMOUNT2: 200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03363" y="3398703"/>
            <a:ext cx="2721167" cy="991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Format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28033" y="4096034"/>
            <a:ext cx="3492348" cy="187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PAN4: MEMI</a:t>
            </a:r>
          </a:p>
          <a:p>
            <a:pPr algn="ctr"/>
            <a:r>
              <a:rPr lang="en-US" dirty="0" smtClean="0"/>
              <a:t>Supplier: SUP2</a:t>
            </a:r>
          </a:p>
          <a:p>
            <a:pPr algn="ctr"/>
            <a:r>
              <a:rPr lang="en-US" dirty="0" smtClean="0"/>
              <a:t>PAN Amount: -200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</a:t>
            </a:r>
          </a:p>
          <a:p>
            <a:pPr algn="ctr"/>
            <a:r>
              <a:rPr lang="en-US" dirty="0" smtClean="0"/>
              <a:t>/IDEXGE/ORIG_AMOUNT2: 200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3590579" y="4378285"/>
            <a:ext cx="2148289" cy="141566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new fields in TINV_INV_DOC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58498" y="1519926"/>
            <a:ext cx="3492348" cy="187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PAN1: Grid Usage</a:t>
            </a:r>
          </a:p>
          <a:p>
            <a:pPr algn="ctr"/>
            <a:r>
              <a:rPr lang="en-US" dirty="0" smtClean="0"/>
              <a:t>Supplier: SUP1</a:t>
            </a:r>
          </a:p>
          <a:p>
            <a:pPr algn="ctr"/>
            <a:r>
              <a:rPr lang="en-US" dirty="0" smtClean="0"/>
              <a:t>PAN Amount: 200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</a:t>
            </a:r>
          </a:p>
          <a:p>
            <a:pPr algn="ctr"/>
            <a:r>
              <a:rPr lang="en-US" dirty="0" smtClean="0"/>
              <a:t>/IDEXGE/ORIG_AMOUNT2: 200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28033" y="1519926"/>
            <a:ext cx="3492348" cy="187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PAN2: Grid Usage</a:t>
            </a:r>
          </a:p>
          <a:p>
            <a:pPr algn="ctr"/>
            <a:r>
              <a:rPr lang="en-US" dirty="0" smtClean="0"/>
              <a:t>Supplier: SUP2</a:t>
            </a:r>
          </a:p>
          <a:p>
            <a:pPr algn="ctr"/>
            <a:r>
              <a:rPr lang="en-US" dirty="0" smtClean="0"/>
              <a:t>PAN Amount: -100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</a:t>
            </a:r>
          </a:p>
          <a:p>
            <a:pPr algn="ctr"/>
            <a:r>
              <a:rPr lang="en-US" dirty="0" smtClean="0"/>
              <a:t>/IDEXGE/ORIG_AMOUNT2: 200</a:t>
            </a:r>
          </a:p>
        </p:txBody>
      </p:sp>
    </p:spTree>
    <p:extLst>
      <p:ext uri="{BB962C8B-B14F-4D97-AF65-F5344CB8AC3E}">
        <p14:creationId xmlns:p14="http://schemas.microsoft.com/office/powerpoint/2010/main" val="80622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696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Compliant Notification Mixed REMADV Process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838200" y="1460167"/>
            <a:ext cx="2335576" cy="489656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</a:t>
            </a:r>
            <a:r>
              <a:rPr lang="en-US" dirty="0" err="1" smtClean="0"/>
              <a:t>IDoc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DOC1: Grid Usage</a:t>
            </a:r>
          </a:p>
          <a:p>
            <a:pPr algn="ctr"/>
            <a:r>
              <a:rPr lang="en-US" dirty="0" smtClean="0"/>
              <a:t>PAN Amount: 100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DOC2: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DOC3: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200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Amount of REMADV 400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87238" y="1460167"/>
            <a:ext cx="4666562" cy="17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Complaint Note 1: Grid Usage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Empty</a:t>
            </a:r>
          </a:p>
          <a:p>
            <a:pPr algn="ctr"/>
            <a:r>
              <a:rPr lang="en-US" dirty="0" smtClean="0"/>
              <a:t>/IDEXGE/NEG_PAN2: Empty</a:t>
            </a:r>
          </a:p>
          <a:p>
            <a:pPr algn="ctr"/>
            <a:r>
              <a:rPr lang="en-US" dirty="0" smtClean="0"/>
              <a:t>/IDEXGE/ORIG_AMOUNT2: Empty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03363" y="3398703"/>
            <a:ext cx="3183875" cy="991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Format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87238" y="3325168"/>
            <a:ext cx="4666562" cy="17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Complaint Note 2: MEMI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Empty</a:t>
            </a:r>
          </a:p>
          <a:p>
            <a:pPr algn="ctr"/>
            <a:r>
              <a:rPr lang="en-US" dirty="0" smtClean="0"/>
              <a:t>/IDEXGE/NEG_PAN2: Empty</a:t>
            </a:r>
          </a:p>
          <a:p>
            <a:pPr algn="ctr"/>
            <a:r>
              <a:rPr lang="en-US" dirty="0" smtClean="0"/>
              <a:t>/IDEXGE/ORIG_AMOUNT2: Empty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3787964" y="4366349"/>
            <a:ext cx="2148289" cy="141566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new fields updated in TINV_INV_DOC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87238" y="5162226"/>
            <a:ext cx="4666562" cy="17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Complaint Note </a:t>
            </a:r>
            <a:r>
              <a:rPr lang="en-US" dirty="0"/>
              <a:t>3</a:t>
            </a:r>
            <a:r>
              <a:rPr lang="en-US" dirty="0" smtClean="0"/>
              <a:t>: MEMI</a:t>
            </a:r>
          </a:p>
          <a:p>
            <a:pPr algn="ctr"/>
            <a:r>
              <a:rPr lang="en-US" dirty="0" smtClean="0"/>
              <a:t>PAN Amount: 200</a:t>
            </a:r>
          </a:p>
          <a:p>
            <a:pPr algn="ctr"/>
            <a:r>
              <a:rPr lang="en-US" dirty="0" smtClean="0"/>
              <a:t>/IDEXGE/SPLIT: Empty</a:t>
            </a:r>
          </a:p>
          <a:p>
            <a:pPr algn="ctr"/>
            <a:r>
              <a:rPr lang="en-US" dirty="0" smtClean="0"/>
              <a:t>/IDEXGE/NEG_PAN2: Empty</a:t>
            </a:r>
          </a:p>
          <a:p>
            <a:pPr algn="ctr"/>
            <a:r>
              <a:rPr lang="en-US" dirty="0" smtClean="0"/>
              <a:t>/IDEXGE/ORIG_AMOUNT2: Empty</a:t>
            </a:r>
          </a:p>
        </p:txBody>
      </p:sp>
    </p:spTree>
    <p:extLst>
      <p:ext uri="{BB962C8B-B14F-4D97-AF65-F5344CB8AC3E}">
        <p14:creationId xmlns:p14="http://schemas.microsoft.com/office/powerpoint/2010/main" val="4035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PAN type:</a:t>
            </a:r>
          </a:p>
          <a:p>
            <a:pPr lvl="1"/>
            <a:r>
              <a:rPr lang="en-US" dirty="0" smtClean="0"/>
              <a:t>7 (Payment Advice Note for </a:t>
            </a:r>
            <a:r>
              <a:rPr lang="en-US" dirty="0" err="1" smtClean="0"/>
              <a:t>MeMi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8 (Complaint Notification(Receipt) for </a:t>
            </a:r>
            <a:r>
              <a:rPr lang="en-US" dirty="0" err="1" smtClean="0"/>
              <a:t>MeMi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document type:</a:t>
            </a:r>
          </a:p>
          <a:p>
            <a:pPr lvl="1"/>
            <a:r>
              <a:rPr lang="en-US" dirty="0" smtClean="0"/>
              <a:t>12 (Payment Advice Note for </a:t>
            </a:r>
            <a:r>
              <a:rPr lang="en-US" dirty="0" err="1" smtClean="0"/>
              <a:t>MeMi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13 (Complaint Notification(Receipt) for </a:t>
            </a:r>
            <a:r>
              <a:rPr lang="en-US" dirty="0" err="1" smtClean="0"/>
              <a:t>MeMi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PAN Process Configuration:</a:t>
            </a:r>
          </a:p>
          <a:p>
            <a:pPr lvl="1"/>
            <a:r>
              <a:rPr lang="en-US" dirty="0" smtClean="0"/>
              <a:t>IMG Path: SAP Utilities-&gt;Intercompany Data Exchange-&gt;Bill and Payment Advice Note Processing-&gt;Make Basic Settings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IMG Path: SAP Utilities-&gt;Intercompany Data Exchange-&gt;Bill and Payment Advice Note Processing-&gt;Define Process Control (Part 1)</a:t>
            </a:r>
          </a:p>
        </p:txBody>
      </p:sp>
    </p:spTree>
    <p:extLst>
      <p:ext uri="{BB962C8B-B14F-4D97-AF65-F5344CB8AC3E}">
        <p14:creationId xmlns:p14="http://schemas.microsoft.com/office/powerpoint/2010/main" val="13507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361"/>
          </a:xfrm>
        </p:spPr>
        <p:txBody>
          <a:bodyPr>
            <a:normAutofit/>
          </a:bodyPr>
          <a:lstStyle/>
          <a:p>
            <a:r>
              <a:rPr lang="en-US" dirty="0" smtClean="0"/>
              <a:t>/IDEXGE/T_AT_REM</a:t>
            </a:r>
          </a:p>
          <a:p>
            <a:pPr lvl="1"/>
            <a:r>
              <a:rPr lang="en-US" dirty="0" smtClean="0"/>
              <a:t>New entry maintained for mapping of </a:t>
            </a:r>
            <a:r>
              <a:rPr lang="en-US" dirty="0" err="1" smtClean="0"/>
              <a:t>MeMi</a:t>
            </a:r>
            <a:r>
              <a:rPr lang="en-US" dirty="0" smtClean="0"/>
              <a:t> payment advice note type and invoice type and document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39896"/>
            <a:ext cx="7605781" cy="29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Advice Note Process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838200" y="1662745"/>
            <a:ext cx="3932104" cy="123388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Identification:</a:t>
            </a:r>
          </a:p>
          <a:p>
            <a:pPr algn="ctr"/>
            <a:r>
              <a:rPr lang="en-US" dirty="0" smtClean="0"/>
              <a:t>/IDXMM/ISU_IDENTPOD_INVADV</a:t>
            </a:r>
            <a:endParaRPr lang="en-US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838200" y="3503364"/>
            <a:ext cx="3932104" cy="1244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Data Before Data Transfer:</a:t>
            </a:r>
          </a:p>
          <a:p>
            <a:pPr algn="ctr"/>
            <a:r>
              <a:rPr lang="en-US" dirty="0" smtClean="0"/>
              <a:t>/IDXMM/DEREG_INV_CHECKB_071</a:t>
            </a:r>
          </a:p>
          <a:p>
            <a:pPr algn="ctr"/>
            <a:r>
              <a:rPr lang="en-US" dirty="0" smtClean="0"/>
              <a:t>/IDXMM/DEREG_INV_CHECKB_072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838200" y="5371125"/>
            <a:ext cx="3579564" cy="1244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Transfer:</a:t>
            </a:r>
          </a:p>
          <a:p>
            <a:pPr algn="ctr"/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686320" y="1690688"/>
            <a:ext cx="4033091" cy="1244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Data After Data Transfer:</a:t>
            </a:r>
          </a:p>
          <a:p>
            <a:pPr algn="ctr"/>
            <a:r>
              <a:rPr lang="en-US" dirty="0" smtClean="0"/>
              <a:t>/IDXMM/ISU_DEREG_INV_CHECKA 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686320" y="3562120"/>
            <a:ext cx="4033091" cy="1244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Transfer:</a:t>
            </a:r>
          </a:p>
          <a:p>
            <a:pPr algn="ctr"/>
            <a:r>
              <a:rPr lang="en-US" dirty="0" smtClean="0"/>
              <a:t>/IDXMM/DEREG_INV_TRANS_0AVIS 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358069" y="2935594"/>
            <a:ext cx="539826" cy="567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358069" y="4775812"/>
            <a:ext cx="539826" cy="567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432952" y="2978226"/>
            <a:ext cx="539826" cy="567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8116772">
            <a:off x="3709082" y="4212543"/>
            <a:ext cx="3769832" cy="440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Notification Process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838200" y="1662745"/>
            <a:ext cx="3821934" cy="123388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Identification:</a:t>
            </a:r>
          </a:p>
          <a:p>
            <a:pPr algn="ctr"/>
            <a:r>
              <a:rPr lang="en-US" dirty="0" smtClean="0"/>
              <a:t>/IDXMM/ISU_IDENTPOD_INVADV</a:t>
            </a:r>
            <a:endParaRPr lang="en-US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838199" y="3503364"/>
            <a:ext cx="3821935" cy="1244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Data Before Data Transfer:</a:t>
            </a:r>
          </a:p>
          <a:p>
            <a:pPr algn="ctr"/>
            <a:r>
              <a:rPr lang="en-US" dirty="0" smtClean="0"/>
              <a:t>/IDXMM/DEREG_INV_CHECKB_071</a:t>
            </a:r>
          </a:p>
          <a:p>
            <a:pPr algn="ctr"/>
            <a:r>
              <a:rPr lang="en-US" dirty="0" smtClean="0"/>
              <a:t>/IDXMM/ISU_INV_CHECKB_040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838200" y="5371125"/>
            <a:ext cx="3579564" cy="1244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Transfer:</a:t>
            </a:r>
          </a:p>
          <a:p>
            <a:pPr algn="ctr"/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686320" y="1690688"/>
            <a:ext cx="4033091" cy="1244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Data After Data Transfer:</a:t>
            </a:r>
          </a:p>
          <a:p>
            <a:pPr algn="ctr"/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686320" y="3562120"/>
            <a:ext cx="4033091" cy="1244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Transfer:</a:t>
            </a:r>
          </a:p>
          <a:p>
            <a:pPr algn="ctr"/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358069" y="2935594"/>
            <a:ext cx="539826" cy="567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358069" y="4775812"/>
            <a:ext cx="539826" cy="567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432952" y="2978226"/>
            <a:ext cx="539826" cy="567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8116772">
            <a:off x="3709082" y="4212543"/>
            <a:ext cx="3769832" cy="440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Advice Note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361"/>
          </a:xfrm>
        </p:spPr>
        <p:txBody>
          <a:bodyPr>
            <a:normAutofit/>
          </a:bodyPr>
          <a:lstStyle/>
          <a:p>
            <a:r>
              <a:rPr lang="en-US" dirty="0" smtClean="0"/>
              <a:t>/IDXMM/ISU_IDENTPOD_INVADV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 err="1" smtClean="0"/>
              <a:t>MeMi</a:t>
            </a:r>
            <a:r>
              <a:rPr lang="en-US" dirty="0" smtClean="0"/>
              <a:t> document based on cross reference number for each line item.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/IDXMM/DEREG_INV_CHECKB_071</a:t>
            </a:r>
          </a:p>
          <a:p>
            <a:pPr lvl="1"/>
            <a:r>
              <a:rPr lang="en-US" dirty="0" smtClean="0"/>
              <a:t>Do duplicate check.</a:t>
            </a:r>
          </a:p>
          <a:p>
            <a:pPr lvl="1"/>
            <a:r>
              <a:rPr lang="en-US" dirty="0" smtClean="0"/>
              <a:t>Do reversal check.</a:t>
            </a:r>
          </a:p>
          <a:p>
            <a:pPr lvl="1"/>
            <a:endParaRPr lang="en-US" dirty="0"/>
          </a:p>
          <a:p>
            <a:r>
              <a:rPr lang="en-US" dirty="0" smtClean="0"/>
              <a:t>/IDXMM/DEREG_INV_CHECKB_072</a:t>
            </a:r>
          </a:p>
          <a:p>
            <a:pPr lvl="1"/>
            <a:r>
              <a:rPr lang="en-US" dirty="0" smtClean="0"/>
              <a:t>Do payment clearing check.</a:t>
            </a:r>
          </a:p>
          <a:p>
            <a:pPr lvl="1"/>
            <a:r>
              <a:rPr lang="en-US" dirty="0" smtClean="0"/>
              <a:t>Update document status of </a:t>
            </a:r>
            <a:r>
              <a:rPr lang="en-US" dirty="0" err="1" smtClean="0"/>
              <a:t>MeMi</a:t>
            </a:r>
            <a:r>
              <a:rPr lang="en-US" dirty="0" smtClean="0"/>
              <a:t> document.</a:t>
            </a:r>
          </a:p>
          <a:p>
            <a:pPr lvl="1"/>
            <a:r>
              <a:rPr lang="en-US" dirty="0" smtClean="0"/>
              <a:t>Allocate payment advice note to block open item on posting document.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07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Advice Note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361"/>
          </a:xfrm>
        </p:spPr>
        <p:txBody>
          <a:bodyPr>
            <a:normAutofit/>
          </a:bodyPr>
          <a:lstStyle/>
          <a:p>
            <a:r>
              <a:rPr lang="en-US" dirty="0" smtClean="0"/>
              <a:t>/IDXMM/ISU_INV_CHECKB_040</a:t>
            </a:r>
          </a:p>
          <a:p>
            <a:pPr lvl="1"/>
            <a:r>
              <a:rPr lang="en-US" dirty="0" smtClean="0"/>
              <a:t>Update document status of </a:t>
            </a:r>
            <a:r>
              <a:rPr lang="en-US" dirty="0" err="1" smtClean="0"/>
              <a:t>MeMi</a:t>
            </a:r>
            <a:r>
              <a:rPr lang="en-US" dirty="0" smtClean="0"/>
              <a:t> document.</a:t>
            </a:r>
          </a:p>
          <a:p>
            <a:pPr lvl="1"/>
            <a:r>
              <a:rPr lang="en-US" dirty="0" smtClean="0"/>
              <a:t>Do complaint notification check.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/IDXMM/ISU_DEREG_INV_CHECKA </a:t>
            </a:r>
          </a:p>
          <a:p>
            <a:pPr lvl="1"/>
            <a:r>
              <a:rPr lang="en-US" dirty="0" smtClean="0"/>
              <a:t>Check payment information.</a:t>
            </a:r>
          </a:p>
          <a:p>
            <a:pPr lvl="1"/>
            <a:endParaRPr lang="en-US" dirty="0"/>
          </a:p>
          <a:p>
            <a:r>
              <a:rPr lang="en-US" dirty="0" smtClean="0"/>
              <a:t>/IDXMM/DEREG_INV_TRANS_0AVIS </a:t>
            </a:r>
          </a:p>
          <a:p>
            <a:pPr lvl="1"/>
            <a:r>
              <a:rPr lang="en-US" dirty="0" smtClean="0"/>
              <a:t>Do automatic clearing for zero balance document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92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Payment Process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Payment Lot (FP05)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/IDEXGE/PAYMENT_LOT_SELS_0230</a:t>
            </a:r>
          </a:p>
          <a:p>
            <a:pPr lvl="2"/>
            <a:r>
              <a:rPr lang="en-US" dirty="0" smtClean="0"/>
              <a:t>Assign function module to FICA event 230</a:t>
            </a:r>
          </a:p>
          <a:p>
            <a:pPr lvl="2"/>
            <a:r>
              <a:rPr lang="en-US" dirty="0" smtClean="0"/>
              <a:t>Store selection condition on global memory which will be used in clearing proposal.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/IDEXGE/SELCAT_EXT_AVIS_0210</a:t>
            </a:r>
          </a:p>
          <a:p>
            <a:pPr lvl="2"/>
            <a:r>
              <a:rPr lang="en-US" dirty="0" smtClean="0"/>
              <a:t>Assign function module to FICA event 210</a:t>
            </a:r>
          </a:p>
          <a:p>
            <a:pPr lvl="2"/>
            <a:r>
              <a:rPr lang="en-US" dirty="0" smtClean="0"/>
              <a:t>Distribute payment amount to open item on posting document.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/IDEXGE/ASSIGN_PAY2SUPL_TFK115</a:t>
            </a:r>
          </a:p>
          <a:p>
            <a:pPr lvl="2"/>
            <a:r>
              <a:rPr lang="en-US" dirty="0" smtClean="0"/>
              <a:t>Create clearing proposal.</a:t>
            </a:r>
          </a:p>
        </p:txBody>
      </p:sp>
    </p:spTree>
    <p:extLst>
      <p:ext uri="{BB962C8B-B14F-4D97-AF65-F5344CB8AC3E}">
        <p14:creationId xmlns:p14="http://schemas.microsoft.com/office/powerpoint/2010/main" val="309079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Outgoing Payment Process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Negative PAN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/IDXMM/DEREG_INV_CHECKB_072</a:t>
            </a:r>
          </a:p>
          <a:p>
            <a:pPr lvl="2"/>
            <a:r>
              <a:rPr lang="en-US" dirty="0" smtClean="0"/>
              <a:t>Allocate process advice note to posting document to block open item.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Execute Payment Run (FPY1)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/IDEXGE/DEREG_DEACTIVATE_ITEMS</a:t>
            </a:r>
          </a:p>
          <a:p>
            <a:pPr lvl="2"/>
            <a:r>
              <a:rPr lang="en-US" dirty="0" smtClean="0"/>
              <a:t>Check amount based on payment group and unit.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35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REMADV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361"/>
          </a:xfrm>
        </p:spPr>
        <p:txBody>
          <a:bodyPr>
            <a:normAutofit/>
          </a:bodyPr>
          <a:lstStyle/>
          <a:p>
            <a:r>
              <a:rPr lang="en-US" dirty="0" smtClean="0"/>
              <a:t>Table TINV_INV_DOC Enhancement</a:t>
            </a:r>
          </a:p>
          <a:p>
            <a:pPr lvl="1"/>
            <a:r>
              <a:rPr lang="en-US" dirty="0" smtClean="0"/>
              <a:t>/IDEXGE/NEG_PAN2: Negative flag based on sign of total amount of REMADV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/IDEXGE/ORIG_AMOUNT2: Total amount of REMADV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/IDEXGE/IDOCNUM: REMADV </a:t>
            </a:r>
            <a:r>
              <a:rPr lang="en-US" dirty="0" err="1" smtClean="0"/>
              <a:t>Idoc</a:t>
            </a:r>
            <a:r>
              <a:rPr lang="en-US" dirty="0" smtClean="0"/>
              <a:t> number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/IDEXGE/SPLIT: Split flag for supplier merge scenario and </a:t>
            </a:r>
            <a:r>
              <a:rPr lang="en-US" dirty="0" err="1" smtClean="0"/>
              <a:t>MeMi</a:t>
            </a:r>
            <a:r>
              <a:rPr lang="en-US" dirty="0" smtClean="0"/>
              <a:t>/Grid usage mix scenario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/IDEXGE/MEMI_ENABLE: PAN is available for new REMADV process solution</a:t>
            </a:r>
          </a:p>
        </p:txBody>
      </p:sp>
    </p:spTree>
    <p:extLst>
      <p:ext uri="{BB962C8B-B14F-4D97-AF65-F5344CB8AC3E}">
        <p14:creationId xmlns:p14="http://schemas.microsoft.com/office/powerpoint/2010/main" val="254549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paid account</a:t>
            </a:r>
          </a:p>
          <a:p>
            <a:pPr lvl="1"/>
            <a:r>
              <a:rPr lang="en-US" dirty="0" smtClean="0"/>
              <a:t>Same bank information</a:t>
            </a:r>
          </a:p>
          <a:p>
            <a:pPr lvl="1"/>
            <a:r>
              <a:rPr lang="en-US" smtClean="0"/>
              <a:t>Same paid BP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09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Balance Payment Process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zero-balance PAN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/IDXMM/DEREG_INV_TRANS_0AVIS</a:t>
            </a:r>
          </a:p>
          <a:p>
            <a:pPr lvl="2"/>
            <a:r>
              <a:rPr lang="en-US" dirty="0" smtClean="0"/>
              <a:t>Do automatic clearing for zero-balance PAN.</a:t>
            </a:r>
          </a:p>
        </p:txBody>
      </p:sp>
    </p:spTree>
    <p:extLst>
      <p:ext uri="{BB962C8B-B14F-4D97-AF65-F5344CB8AC3E}">
        <p14:creationId xmlns:p14="http://schemas.microsoft.com/office/powerpoint/2010/main" val="182780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5536"/>
          </a:xfrm>
        </p:spPr>
        <p:txBody>
          <a:bodyPr>
            <a:normAutofit/>
          </a:bodyPr>
          <a:lstStyle/>
          <a:p>
            <a:r>
              <a:rPr lang="en-US" dirty="0" smtClean="0"/>
              <a:t>/IDEXGE/RP_PAN_CONVERSION</a:t>
            </a:r>
          </a:p>
          <a:p>
            <a:pPr lvl="1"/>
            <a:r>
              <a:rPr lang="en-US" dirty="0" smtClean="0"/>
              <a:t>This report is used to convert the existing payment advice note in customer system for new fields enhances in table TINV_INV_DOC.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06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3600" dirty="0">
                <a:solidFill>
                  <a:schemeClr val="accent1"/>
                </a:solidFill>
              </a:rPr>
              <a:t>Central Function Module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966598"/>
            <a:ext cx="10515600" cy="15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/IDEXGE/MEMI_ENA_SPLIT_PAN_SEL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function module is used to get the payment advice note group based on REMADV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Idoc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duplicate case.</a:t>
            </a:r>
          </a:p>
        </p:txBody>
      </p:sp>
    </p:spTree>
    <p:extLst>
      <p:ext uri="{BB962C8B-B14F-4D97-AF65-F5344CB8AC3E}">
        <p14:creationId xmlns:p14="http://schemas.microsoft.com/office/powerpoint/2010/main" val="222028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REMADV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3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/IDEXGE/CL_REMADV_27A_CL </a:t>
            </a:r>
          </a:p>
          <a:p>
            <a:pPr lvl="1"/>
            <a:r>
              <a:rPr lang="en-US" dirty="0" smtClean="0"/>
              <a:t>Format class to process REMADV </a:t>
            </a:r>
            <a:r>
              <a:rPr lang="en-US" dirty="0" err="1" smtClean="0"/>
              <a:t>Idoc</a:t>
            </a:r>
            <a:r>
              <a:rPr lang="en-US" dirty="0" smtClean="0"/>
              <a:t> with new logic to adapt both grid usage billing and </a:t>
            </a:r>
            <a:r>
              <a:rPr lang="en-US" dirty="0" err="1" smtClean="0"/>
              <a:t>MeMi</a:t>
            </a:r>
            <a:r>
              <a:rPr lang="en-US" dirty="0" smtClean="0"/>
              <a:t> billing.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u="sng" dirty="0">
                <a:hlinkClick r:id="rId3"/>
              </a:rPr>
              <a:t>\\SAPcd\Projects\02_F-K\IDEX\IDEX_Geman_Solutions\01_Specification\SP18_2015_10\PB297_REMADV_Legal_Change_and_MeMi_Change\IDX_SP18_Spec_PB297_Enable_REMADV_Inbound_for_MEMI(10_2105).docx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98255" y="2115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285142"/>
              </p:ext>
            </p:extLst>
          </p:nvPr>
        </p:nvGraphicFramePr>
        <p:xfrm>
          <a:off x="838200" y="2736503"/>
          <a:ext cx="3746755" cy="236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5" imgW="3448069" imgH="3924164" progId="Visio.Drawing.15">
                  <p:embed/>
                </p:oleObj>
              </mc:Choice>
              <mc:Fallback>
                <p:oleObj name="Visio" r:id="rId5" imgW="3448069" imgH="39241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36503"/>
                        <a:ext cx="3746755" cy="2369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17160" y="2952113"/>
            <a:ext cx="147881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 Positive </a:t>
            </a:r>
            <a:r>
              <a:rPr lang="en-US" dirty="0" err="1" smtClean="0"/>
              <a:t>MeMi</a:t>
            </a:r>
            <a:r>
              <a:rPr lang="en-US" dirty="0" smtClean="0"/>
              <a:t> REMADV Process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838200" y="2294261"/>
            <a:ext cx="2335576" cy="32004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</a:t>
            </a:r>
            <a:r>
              <a:rPr lang="en-US" dirty="0" err="1" smtClean="0"/>
              <a:t>IDoc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DOC1: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DOC2: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Amount of REMADV 200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03363" y="3398703"/>
            <a:ext cx="3183875" cy="991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Format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18593" y="2907075"/>
            <a:ext cx="4666562" cy="197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PAN1: MEMI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Empty</a:t>
            </a:r>
          </a:p>
          <a:p>
            <a:pPr algn="ctr"/>
            <a:r>
              <a:rPr lang="en-US" dirty="0" smtClean="0"/>
              <a:t>/IDEXGE/NEG_PAN2: Empty</a:t>
            </a:r>
          </a:p>
          <a:p>
            <a:pPr algn="ctr"/>
            <a:r>
              <a:rPr lang="en-US" dirty="0" smtClean="0"/>
              <a:t>/IDEXGE/ORIG_AMOUNT2: 200 </a:t>
            </a:r>
          </a:p>
        </p:txBody>
      </p:sp>
      <p:sp>
        <p:nvSpPr>
          <p:cNvPr id="3" name="Up Arrow Callout 2"/>
          <p:cNvSpPr/>
          <p:nvPr/>
        </p:nvSpPr>
        <p:spPr>
          <a:xfrm>
            <a:off x="3789802" y="4390221"/>
            <a:ext cx="2148289" cy="141566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new fields in TINV_INV_DOC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 Negative </a:t>
            </a:r>
            <a:r>
              <a:rPr lang="en-US" dirty="0" err="1" smtClean="0"/>
              <a:t>MeMi</a:t>
            </a:r>
            <a:r>
              <a:rPr lang="en-US" dirty="0" smtClean="0"/>
              <a:t> REMADV Process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838200" y="2294261"/>
            <a:ext cx="2335576" cy="32004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</a:t>
            </a:r>
            <a:r>
              <a:rPr lang="en-US" dirty="0" err="1" smtClean="0"/>
              <a:t>IDoc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DOC1: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-200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DOC2: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Amount of REMADV -100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03363" y="3398703"/>
            <a:ext cx="3183875" cy="991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Format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18593" y="2907075"/>
            <a:ext cx="4666562" cy="197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PAN1: MEMI</a:t>
            </a:r>
          </a:p>
          <a:p>
            <a:pPr algn="ctr"/>
            <a:r>
              <a:rPr lang="en-US" dirty="0" smtClean="0"/>
              <a:t>PAN Amount: -100</a:t>
            </a:r>
          </a:p>
          <a:p>
            <a:pPr algn="ctr"/>
            <a:r>
              <a:rPr lang="en-US" dirty="0" smtClean="0"/>
              <a:t>/IDEXGE/SPLIT: Empty</a:t>
            </a:r>
          </a:p>
          <a:p>
            <a:pPr algn="ctr"/>
            <a:r>
              <a:rPr lang="en-US" dirty="0" smtClean="0"/>
              <a:t>/IDEXGE/NEG_PAN2: X</a:t>
            </a:r>
          </a:p>
          <a:p>
            <a:pPr algn="ctr"/>
            <a:r>
              <a:rPr lang="en-US" dirty="0" smtClean="0"/>
              <a:t>/IDEXGE/ORIG_AMOUNT2: -100 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3789802" y="4390221"/>
            <a:ext cx="2148289" cy="141566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new fields in TINV_INV_DOC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4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92931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PAN Supplier Merge </a:t>
            </a:r>
            <a:r>
              <a:rPr lang="en-US" dirty="0" err="1" smtClean="0"/>
              <a:t>MeMi</a:t>
            </a:r>
            <a:r>
              <a:rPr lang="en-US" dirty="0" smtClean="0"/>
              <a:t> REMADV Process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838200" y="1690689"/>
            <a:ext cx="2335576" cy="44016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</a:t>
            </a:r>
            <a:r>
              <a:rPr lang="en-US" dirty="0" err="1" smtClean="0"/>
              <a:t>IDoc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DOC1: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Supplier: SUP1</a:t>
            </a:r>
          </a:p>
          <a:p>
            <a:pPr algn="ctr"/>
            <a:r>
              <a:rPr lang="en-US" dirty="0" smtClean="0"/>
              <a:t>PAN Amount: 100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DOC2: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Supplier: SUP2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Amount of REMADV 200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87238" y="1690688"/>
            <a:ext cx="4666562" cy="187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PAN1: MEMI</a:t>
            </a:r>
          </a:p>
          <a:p>
            <a:pPr algn="ctr"/>
            <a:r>
              <a:rPr lang="en-US" dirty="0" smtClean="0"/>
              <a:t>Supplier: SUP1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</a:t>
            </a:r>
          </a:p>
          <a:p>
            <a:pPr algn="ctr"/>
            <a:r>
              <a:rPr lang="en-US" dirty="0" smtClean="0"/>
              <a:t>/IDEXGE/ORIG_AMOUNT2: 200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03363" y="3398703"/>
            <a:ext cx="3183875" cy="991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Format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87238" y="4213548"/>
            <a:ext cx="4666562" cy="187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PAN2: MEMI</a:t>
            </a:r>
          </a:p>
          <a:p>
            <a:pPr algn="ctr"/>
            <a:r>
              <a:rPr lang="en-US" dirty="0" smtClean="0"/>
              <a:t>Supplier: SUP2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</a:t>
            </a:r>
          </a:p>
          <a:p>
            <a:pPr algn="ctr"/>
            <a:r>
              <a:rPr lang="en-US" dirty="0" smtClean="0"/>
              <a:t>/IDEXGE/ORIG_AMOUNT2: 200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3787964" y="4366349"/>
            <a:ext cx="2148289" cy="141566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new fields in TINV_INV_DOC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 Positive Mixed REMADV Process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838200" y="1690689"/>
            <a:ext cx="2335576" cy="44016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</a:t>
            </a:r>
            <a:r>
              <a:rPr lang="en-US" dirty="0" err="1" smtClean="0"/>
              <a:t>IDoc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DOC1: Grid Usage</a:t>
            </a:r>
          </a:p>
          <a:p>
            <a:pPr algn="ctr"/>
            <a:r>
              <a:rPr lang="en-US" dirty="0" smtClean="0"/>
              <a:t>PAN Amount: 100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DOC2: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Amount of REMADV 200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87238" y="1690688"/>
            <a:ext cx="4666562" cy="17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PAN1: Grid Usage PAN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Empty</a:t>
            </a:r>
          </a:p>
          <a:p>
            <a:pPr algn="ctr"/>
            <a:r>
              <a:rPr lang="en-US" dirty="0" smtClean="0"/>
              <a:t>/IDEXGE/ORIG_AMOUNT2: 200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03363" y="3398703"/>
            <a:ext cx="3183875" cy="991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Format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87238" y="4384311"/>
            <a:ext cx="4666562" cy="170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PAN2: MEMI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Empty</a:t>
            </a:r>
          </a:p>
          <a:p>
            <a:pPr algn="ctr"/>
            <a:r>
              <a:rPr lang="en-US" dirty="0" smtClean="0"/>
              <a:t>/IDEXGE/ORIG_AMOUNT2: 200 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3789802" y="4390221"/>
            <a:ext cx="2148289" cy="141566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new fields in TINV_INV_DOC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 Negative Mixed REMADV Process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838200" y="1690689"/>
            <a:ext cx="2335576" cy="44016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</a:t>
            </a:r>
            <a:r>
              <a:rPr lang="en-US" dirty="0" err="1" smtClean="0"/>
              <a:t>IDoc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DOC1: Grid Usage</a:t>
            </a:r>
          </a:p>
          <a:p>
            <a:pPr algn="ctr"/>
            <a:r>
              <a:rPr lang="en-US" dirty="0" smtClean="0"/>
              <a:t>PAN Amount: 100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DOC2: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-300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Amount of REMADV -200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87238" y="1690688"/>
            <a:ext cx="4666562" cy="17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PAN1: Grid Usage PAN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X</a:t>
            </a:r>
          </a:p>
          <a:p>
            <a:pPr algn="ctr"/>
            <a:r>
              <a:rPr lang="en-US" dirty="0" smtClean="0"/>
              <a:t>/IDEXGE/ORIG_AMOUNT2: -200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03363" y="3398703"/>
            <a:ext cx="3183875" cy="991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Format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87238" y="4384311"/>
            <a:ext cx="4666562" cy="170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PAN2: MEMI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X</a:t>
            </a:r>
          </a:p>
          <a:p>
            <a:pPr algn="ctr"/>
            <a:r>
              <a:rPr lang="en-US" dirty="0" smtClean="0"/>
              <a:t>/IDEXGE/ORIG_AMOUNT2: -200 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3942202" y="4542621"/>
            <a:ext cx="2148289" cy="141566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new fields in TINV_INV_DOC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2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 Zero-Balance Mixed REMADV Process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838200" y="1451271"/>
            <a:ext cx="2335576" cy="48863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</a:t>
            </a:r>
            <a:r>
              <a:rPr lang="en-US" dirty="0" err="1" smtClean="0"/>
              <a:t>IDoc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DOC1: Grid Usage</a:t>
            </a:r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DOC2: Grid Usage</a:t>
            </a:r>
          </a:p>
          <a:p>
            <a:pPr algn="ctr"/>
            <a:r>
              <a:rPr lang="en-US" dirty="0" smtClean="0"/>
              <a:t>PAN Amount: -100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DOC3: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100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DOC4: </a:t>
            </a:r>
            <a:r>
              <a:rPr lang="en-US" dirty="0" err="1" smtClean="0"/>
              <a:t>MeMi</a:t>
            </a:r>
            <a:endParaRPr lang="en-US" dirty="0" smtClean="0"/>
          </a:p>
          <a:p>
            <a:pPr algn="ctr"/>
            <a:r>
              <a:rPr lang="en-US" dirty="0" smtClean="0"/>
              <a:t>PAN Amount: -100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Amount of REMADV 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03363" y="3398703"/>
            <a:ext cx="3183875" cy="991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REMADV Format 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87238" y="1690688"/>
            <a:ext cx="4666562" cy="17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PAN1: Grid Usage PAN</a:t>
            </a:r>
          </a:p>
          <a:p>
            <a:pPr algn="ctr"/>
            <a:r>
              <a:rPr lang="en-US" dirty="0" smtClean="0"/>
              <a:t>PAN Amount: 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Empty</a:t>
            </a:r>
          </a:p>
          <a:p>
            <a:pPr algn="ctr"/>
            <a:r>
              <a:rPr lang="en-US" dirty="0" smtClean="0"/>
              <a:t>/IDEXGE/ORIG_AMOUNT2: 0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87238" y="4384311"/>
            <a:ext cx="4666562" cy="170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PAN2: MEMI</a:t>
            </a:r>
          </a:p>
          <a:p>
            <a:pPr algn="ctr"/>
            <a:r>
              <a:rPr lang="en-US" dirty="0" smtClean="0"/>
              <a:t>PAN Amount: 0</a:t>
            </a:r>
          </a:p>
          <a:p>
            <a:pPr algn="ctr"/>
            <a:r>
              <a:rPr lang="en-US" dirty="0" smtClean="0"/>
              <a:t>/IDEXGE/SPLIT: X</a:t>
            </a:r>
          </a:p>
          <a:p>
            <a:pPr algn="ctr"/>
            <a:r>
              <a:rPr lang="en-US" dirty="0" smtClean="0"/>
              <a:t>/IDEXGE/NEG_PAN2: Empty</a:t>
            </a:r>
          </a:p>
          <a:p>
            <a:pPr algn="ctr"/>
            <a:r>
              <a:rPr lang="en-US" dirty="0" smtClean="0"/>
              <a:t>/IDEXGE/ORIG_AMOUNT2: 0</a:t>
            </a:r>
          </a:p>
        </p:txBody>
      </p:sp>
      <p:sp>
        <p:nvSpPr>
          <p:cNvPr id="12" name="Up Arrow Callout 11"/>
          <p:cNvSpPr/>
          <p:nvPr/>
        </p:nvSpPr>
        <p:spPr>
          <a:xfrm>
            <a:off x="3942202" y="4542621"/>
            <a:ext cx="2148289" cy="141566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new fields in TINV_INV_DOC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69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1590</TotalTime>
  <Words>1232</Words>
  <Application>Microsoft Office PowerPoint</Application>
  <PresentationFormat>Widescreen</PresentationFormat>
  <Paragraphs>338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Visio</vt:lpstr>
      <vt:lpstr>MEMI SP02 Solution KT Session</vt:lpstr>
      <vt:lpstr>REMADV Process</vt:lpstr>
      <vt:lpstr>REMADV Process</vt:lpstr>
      <vt:lpstr>PAN Positive MeMi REMADV Process</vt:lpstr>
      <vt:lpstr>PAN Negative MeMi REMADV Process</vt:lpstr>
      <vt:lpstr>PAN Supplier Merge MeMi REMADV Process</vt:lpstr>
      <vt:lpstr>PAN Positive Mixed REMADV Process</vt:lpstr>
      <vt:lpstr>PAN Negative Mixed REMADV Process</vt:lpstr>
      <vt:lpstr>PAN Zero-Balance Mixed REMADV Process</vt:lpstr>
      <vt:lpstr>PAN Supplier Merge Mixed REMADV Process</vt:lpstr>
      <vt:lpstr>Compliant Notification Mixed REMADV Process</vt:lpstr>
      <vt:lpstr>PAN Process</vt:lpstr>
      <vt:lpstr>PAN Process</vt:lpstr>
      <vt:lpstr>Payment Advice Note Process</vt:lpstr>
      <vt:lpstr>Complaint Notification Process</vt:lpstr>
      <vt:lpstr>Payment Advice Note Process</vt:lpstr>
      <vt:lpstr>Payment Advice Note Process</vt:lpstr>
      <vt:lpstr>Incoming Payment Process</vt:lpstr>
      <vt:lpstr>Outgoing Payment Process</vt:lpstr>
      <vt:lpstr>Payment Process</vt:lpstr>
      <vt:lpstr>Zero Balance Payment Process</vt:lpstr>
      <vt:lpstr>Conversion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Jay</dc:creator>
  <cp:lastModifiedBy>Zhao, Jay</cp:lastModifiedBy>
  <cp:revision>29</cp:revision>
  <dcterms:created xsi:type="dcterms:W3CDTF">2016-03-01T05:54:30Z</dcterms:created>
  <dcterms:modified xsi:type="dcterms:W3CDTF">2016-03-03T02:29:34Z</dcterms:modified>
</cp:coreProperties>
</file>