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56"/>
  </p:notesMasterIdLst>
  <p:handoutMasterIdLst>
    <p:handoutMasterId r:id="rId57"/>
  </p:handoutMasterIdLst>
  <p:sldIdLst>
    <p:sldId id="361" r:id="rId2"/>
    <p:sldId id="366" r:id="rId3"/>
    <p:sldId id="367" r:id="rId4"/>
    <p:sldId id="371" r:id="rId5"/>
    <p:sldId id="372" r:id="rId6"/>
    <p:sldId id="375" r:id="rId7"/>
    <p:sldId id="376" r:id="rId8"/>
    <p:sldId id="373" r:id="rId9"/>
    <p:sldId id="368" r:id="rId10"/>
    <p:sldId id="369" r:id="rId11"/>
    <p:sldId id="370" r:id="rId12"/>
    <p:sldId id="374" r:id="rId13"/>
    <p:sldId id="386" r:id="rId14"/>
    <p:sldId id="387" r:id="rId15"/>
    <p:sldId id="389" r:id="rId16"/>
    <p:sldId id="390" r:id="rId17"/>
    <p:sldId id="391" r:id="rId18"/>
    <p:sldId id="392" r:id="rId19"/>
    <p:sldId id="393" r:id="rId20"/>
    <p:sldId id="394" r:id="rId21"/>
    <p:sldId id="395" r:id="rId22"/>
    <p:sldId id="396" r:id="rId23"/>
    <p:sldId id="400" r:id="rId24"/>
    <p:sldId id="401" r:id="rId25"/>
    <p:sldId id="403" r:id="rId26"/>
    <p:sldId id="418" r:id="rId27"/>
    <p:sldId id="419" r:id="rId28"/>
    <p:sldId id="397" r:id="rId29"/>
    <p:sldId id="398" r:id="rId30"/>
    <p:sldId id="399" r:id="rId31"/>
    <p:sldId id="385" r:id="rId32"/>
    <p:sldId id="378" r:id="rId33"/>
    <p:sldId id="379" r:id="rId34"/>
    <p:sldId id="380" r:id="rId35"/>
    <p:sldId id="381" r:id="rId36"/>
    <p:sldId id="382" r:id="rId37"/>
    <p:sldId id="383" r:id="rId38"/>
    <p:sldId id="384" r:id="rId39"/>
    <p:sldId id="404" r:id="rId40"/>
    <p:sldId id="406" r:id="rId41"/>
    <p:sldId id="405" r:id="rId42"/>
    <p:sldId id="407" r:id="rId43"/>
    <p:sldId id="412" r:id="rId44"/>
    <p:sldId id="413" r:id="rId45"/>
    <p:sldId id="414" r:id="rId46"/>
    <p:sldId id="415" r:id="rId47"/>
    <p:sldId id="416" r:id="rId48"/>
    <p:sldId id="411" r:id="rId49"/>
    <p:sldId id="417" r:id="rId50"/>
    <p:sldId id="409" r:id="rId51"/>
    <p:sldId id="410" r:id="rId52"/>
    <p:sldId id="365" r:id="rId53"/>
    <p:sldId id="265" r:id="rId54"/>
    <p:sldId id="339" r:id="rId55"/>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6E95A2-8B9A-4CFB-ABD5-70196BF5ED6E}">
          <p14:sldIdLst>
            <p14:sldId id="361"/>
          </p14:sldIdLst>
        </p14:section>
        <p14:section name="MeMi Overview" id="{A9E8A467-5290-49CF-8B08-EDDCA5F9FB5A}">
          <p14:sldIdLst>
            <p14:sldId id="366"/>
            <p14:sldId id="367"/>
            <p14:sldId id="371"/>
            <p14:sldId id="372"/>
            <p14:sldId id="375"/>
            <p14:sldId id="376"/>
            <p14:sldId id="373"/>
            <p14:sldId id="368"/>
            <p14:sldId id="369"/>
            <p14:sldId id="370"/>
            <p14:sldId id="374"/>
          </p14:sldIdLst>
        </p14:section>
        <p14:section name="MeMi CI Integration" id="{059CA15D-9D2C-4314-A85E-773574946F9E}">
          <p14:sldIdLst>
            <p14:sldId id="386"/>
            <p14:sldId id="387"/>
            <p14:sldId id="389"/>
          </p14:sldIdLst>
        </p14:section>
        <p14:section name="MeMi Reversal Solution" id="{7B82E8A9-540C-47BD-AC39-23630B7491B4}">
          <p14:sldIdLst>
            <p14:sldId id="390"/>
            <p14:sldId id="391"/>
            <p14:sldId id="392"/>
            <p14:sldId id="393"/>
            <p14:sldId id="394"/>
            <p14:sldId id="395"/>
            <p14:sldId id="396"/>
            <p14:sldId id="400"/>
            <p14:sldId id="401"/>
            <p14:sldId id="403"/>
            <p14:sldId id="418"/>
            <p14:sldId id="419"/>
            <p14:sldId id="397"/>
            <p14:sldId id="398"/>
            <p14:sldId id="399"/>
          </p14:sldIdLst>
        </p14:section>
        <p14:section name="MGV Billing" id="{85806015-EBF8-4420-A074-F197F9C9B2FD}">
          <p14:sldIdLst>
            <p14:sldId id="385"/>
            <p14:sldId id="378"/>
            <p14:sldId id="379"/>
            <p14:sldId id="380"/>
            <p14:sldId id="381"/>
            <p14:sldId id="382"/>
            <p14:sldId id="383"/>
            <p14:sldId id="384"/>
          </p14:sldIdLst>
        </p14:section>
        <p14:section name="MeMi Simulation" id="{21039728-97E6-4319-8B5D-724847EF0F44}">
          <p14:sldIdLst>
            <p14:sldId id="404"/>
            <p14:sldId id="406"/>
            <p14:sldId id="405"/>
          </p14:sldIdLst>
        </p14:section>
        <p14:section name="Allocation List" id="{01876B2F-68ED-4FE9-8643-066B02DF6135}">
          <p14:sldIdLst>
            <p14:sldId id="407"/>
            <p14:sldId id="412"/>
            <p14:sldId id="413"/>
            <p14:sldId id="414"/>
            <p14:sldId id="415"/>
            <p14:sldId id="416"/>
            <p14:sldId id="411"/>
            <p14:sldId id="417"/>
          </p14:sldIdLst>
        </p14:section>
        <p14:section name="End" id="{D493BD98-5090-40D6-804E-D7B5636E0845}">
          <p14:sldIdLst>
            <p14:sldId id="409"/>
            <p14:sldId id="410"/>
            <p14:sldId id="365"/>
            <p14:sldId id="265"/>
            <p14:sldId id="339"/>
          </p14:sldIdLst>
        </p14:section>
      </p14:sectionLst>
    </p:ex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 Shuai (external - Project)" initials="WS(-P" lastIdx="1" clrIdx="0">
    <p:extLst>
      <p:ext uri="{19B8F6BF-5375-455C-9EA6-DF929625EA0E}">
        <p15:presenceInfo xmlns:p15="http://schemas.microsoft.com/office/powerpoint/2012/main" userId="S-1-5-21-74642-3284969411-2123768488-96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7" autoAdjust="0"/>
    <p:restoredTop sz="90868" autoAdjust="0"/>
  </p:normalViewPr>
  <p:slideViewPr>
    <p:cSldViewPr snapToGrid="0" showGuides="1">
      <p:cViewPr varScale="1">
        <p:scale>
          <a:sx n="72" d="100"/>
          <a:sy n="72" d="100"/>
        </p:scale>
        <p:origin x="1320" y="67"/>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43458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0"/>
              </a:spcBef>
              <a:buFontTx/>
              <a:buChar char="-"/>
            </a:pPr>
            <a:r>
              <a:rPr lang="en-US" altLang="en-US" dirty="0"/>
              <a:t>Update Error Reason or Status</a:t>
            </a:r>
          </a:p>
          <a:p>
            <a:pPr marL="285750" indent="-285750">
              <a:spcBef>
                <a:spcPct val="0"/>
              </a:spcBef>
            </a:pPr>
            <a:r>
              <a:rPr lang="en-US" altLang="en-US" dirty="0"/>
              <a:t>Overtake and Undertake Quantities Billing for German Energy Utilities -&gt; Define Error Reason Codes</a:t>
            </a:r>
          </a:p>
          <a:p>
            <a:pPr marL="285750" indent="-285750">
              <a:spcBef>
                <a:spcPct val="0"/>
              </a:spcBef>
            </a:pPr>
            <a:r>
              <a:rPr lang="en-US" altLang="en-US" dirty="0"/>
              <a:t>Overtake and Undertake Quantities Billing for German Energy Utilities -&gt; Define Mapping Between Error Reason Code and Check Result</a:t>
            </a:r>
          </a:p>
          <a:p>
            <a:pPr marL="285750" indent="-285750">
              <a:spcBef>
                <a:spcPct val="0"/>
              </a:spcBef>
            </a:pPr>
            <a:endParaRPr lang="en-US" altLang="en-US" dirty="0"/>
          </a:p>
          <a:p>
            <a:pPr marL="285750" indent="-285750">
              <a:spcBef>
                <a:spcPct val="0"/>
              </a:spcBef>
              <a:buFontTx/>
              <a:buChar char="-"/>
            </a:pPr>
            <a:r>
              <a:rPr lang="en-US" altLang="en-US" dirty="0"/>
              <a:t>Determine MeMi Quantities &amp; Amounts</a:t>
            </a:r>
          </a:p>
          <a:p>
            <a:pPr marL="285750" indent="-285750">
              <a:spcBef>
                <a:spcPct val="0"/>
              </a:spcBef>
            </a:pPr>
            <a:r>
              <a:rPr lang="en-US" altLang="en-US" dirty="0"/>
              <a:t>IDXGC configuration (check framework).   Check ID methods call BAdI /IDXMM/BADI_MEMI_DOCUMENT-&gt;DETERMINE_PRICE, /IDXMM/BADI_MEMI_DOCUMENT-&gt;DETERMINE_APPL_YEAR_MONTH</a:t>
            </a:r>
          </a:p>
          <a:p>
            <a:pPr marL="285750" indent="-285750">
              <a:spcBef>
                <a:spcPct val="0"/>
              </a:spcBef>
              <a:buFontTx/>
              <a:buChar char="-"/>
            </a:pPr>
            <a:r>
              <a:rPr lang="en-US" altLang="en-US" dirty="0"/>
              <a:t>Trigger MSCONS:  IDXGC configuration(process framework)</a:t>
            </a:r>
          </a:p>
          <a:p>
            <a:pPr marL="285750" indent="-285750">
              <a:spcBef>
                <a:spcPct val="0"/>
              </a:spcBef>
            </a:pPr>
            <a:endParaRPr lang="en-US" altLang="en-US" dirty="0"/>
          </a:p>
          <a:p>
            <a:pPr marL="285750" indent="-285750">
              <a:spcBef>
                <a:spcPct val="0"/>
              </a:spcBef>
              <a:buFontTx/>
              <a:buChar char="-"/>
            </a:pPr>
            <a:r>
              <a:rPr lang="en-US" altLang="en-US" dirty="0"/>
              <a:t>Create Billable Items</a:t>
            </a:r>
          </a:p>
          <a:p>
            <a:pPr marL="285750" indent="-285750">
              <a:spcBef>
                <a:spcPct val="0"/>
              </a:spcBef>
            </a:pPr>
            <a:r>
              <a:rPr lang="en-US" altLang="en-US" dirty="0"/>
              <a:t>BAdI /IDXMM/BADI_MEMI_DOCUMENT-&gt;DETERMINE_PARAMETERS_FOR_BIT, default implementation reads IMG customizing</a:t>
            </a:r>
          </a:p>
          <a:p>
            <a:pPr marL="285750" indent="-285750">
              <a:spcBef>
                <a:spcPct val="0"/>
              </a:spcBef>
            </a:pPr>
            <a:r>
              <a:rPr lang="en-US" altLang="en-US" dirty="0"/>
              <a:t>IMG… -&gt; Overtake and Undertake Quantities Billing for German Energy Utilities -&gt; Determine Parameters for Creating Billable Items</a:t>
            </a:r>
          </a:p>
          <a:p>
            <a:pPr marL="285750" indent="-285750">
              <a:spcBef>
                <a:spcPct val="0"/>
              </a:spcBef>
              <a:buFontTx/>
              <a:buChar char="-"/>
            </a:pPr>
            <a:r>
              <a:rPr lang="en-US" altLang="en-US" dirty="0"/>
              <a:t>Billing BITs   CI customizing, in sample BC-Set for CI, /MEMI/CI_00 </a:t>
            </a:r>
          </a:p>
          <a:p>
            <a:pPr marL="285750" indent="-285750">
              <a:spcBef>
                <a:spcPct val="0"/>
              </a:spcBef>
              <a:buFontTx/>
              <a:buChar char="-"/>
            </a:pPr>
            <a:r>
              <a:rPr lang="en-US" altLang="en-US" dirty="0"/>
              <a:t>Invoicing CI customizing, , in sample BC-Set for CI</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29976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47737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8784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68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371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921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84491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5304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2571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89514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6720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08146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13411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5097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6152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68545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5604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 typeface="Arial" panose="020B0604020202020204" pitchFamily="34" charset="0"/>
              <a:buChar char="•"/>
            </a:pPr>
            <a:r>
              <a:rPr lang="en-US" dirty="0"/>
              <a:t>Report /IDXMM/RP_MGV_DETIF_CONVERSION is designed for customers that would upgrade</a:t>
            </a:r>
            <a:r>
              <a:rPr lang="en-US" baseline="0" dirty="0"/>
              <a:t> from MeMi SP01 to SP02, and it is used to collect information of MeMi documents for which MGV detail information entry should be created, and then create these entries in database. It should only be executed once after upgrading to SP02.</a:t>
            </a:r>
          </a:p>
          <a:p>
            <a:pPr marL="285750" indent="-285750">
              <a:buFont typeface="Arial" panose="020B0604020202020204" pitchFamily="34" charset="0"/>
              <a:buChar char="•"/>
            </a:pPr>
            <a:r>
              <a:rPr lang="en-US" dirty="0"/>
              <a:t>Report /IDXMM/RP_MGV_DETIF_UPDT_CORR is used to update MGV detail information entry if MeMi quantity, application</a:t>
            </a:r>
            <a:r>
              <a:rPr lang="en-US" baseline="0" dirty="0"/>
              <a:t> year and application month are failed to be populated.</a:t>
            </a:r>
            <a:endParaRPr lang="en-US" dirty="0"/>
          </a:p>
        </p:txBody>
      </p:sp>
    </p:spTree>
    <p:extLst>
      <p:ext uri="{BB962C8B-B14F-4D97-AF65-F5344CB8AC3E}">
        <p14:creationId xmlns:p14="http://schemas.microsoft.com/office/powerpoint/2010/main" val="1744839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1088776" fontAlgn="auto">
              <a:spcBef>
                <a:spcPts val="0"/>
              </a:spcBef>
              <a:spcAft>
                <a:spcPts val="0"/>
              </a:spcAft>
              <a:defRPr/>
            </a:pPr>
            <a:endParaRPr lang="en-US" dirty="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sz="2100">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7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4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5pPr>
            <a:lvl6pPr marL="25146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6pPr>
            <a:lvl7pPr marL="29718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7pPr>
            <a:lvl8pPr marL="34290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8pPr>
            <a:lvl9pPr marL="38862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9pPr>
          </a:lstStyle>
          <a:p>
            <a:fld id="{EF22D631-6176-4526-ADD3-C2E405545CE4}" type="slidenum">
              <a:rPr lang="de-DE" altLang="de-DE" sz="1000"/>
              <a:pPr/>
              <a:t>34</a:t>
            </a:fld>
            <a:endParaRPr lang="de-DE" altLang="de-DE" sz="1000"/>
          </a:p>
        </p:txBody>
      </p:sp>
    </p:spTree>
    <p:extLst>
      <p:ext uri="{BB962C8B-B14F-4D97-AF65-F5344CB8AC3E}">
        <p14:creationId xmlns:p14="http://schemas.microsoft.com/office/powerpoint/2010/main" val="4061050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t>Function modules for Rating: /IDXMM/FM_RATING_EVENT_10, /IDXMM/FM_RATING_EVENT_30</a:t>
            </a:r>
          </a:p>
          <a:p>
            <a:pPr defTabSz="1088776" fontAlgn="auto">
              <a:spcBef>
                <a:spcPts val="0"/>
              </a:spcBef>
              <a:spcAft>
                <a:spcPts val="0"/>
              </a:spcAft>
              <a:defRPr/>
            </a:pPr>
            <a:r>
              <a:rPr lang="en-US" dirty="0"/>
              <a:t>Event for Billing: [T-code FQEVENTS] 8135 (Create reference in billing document) / 8137 (Send SSQNOT</a:t>
            </a:r>
            <a:r>
              <a:rPr lang="en-US" baseline="0" dirty="0"/>
              <a:t> IDoc</a:t>
            </a:r>
            <a:r>
              <a:rPr lang="en-US" dirty="0"/>
              <a: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sz="2100">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7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4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5pPr>
            <a:lvl6pPr marL="25146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6pPr>
            <a:lvl7pPr marL="29718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7pPr>
            <a:lvl8pPr marL="34290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8pPr>
            <a:lvl9pPr marL="3886200" indent="-228600" defTabSz="1087438" fontAlgn="base">
              <a:spcBef>
                <a:spcPct val="0"/>
              </a:spcBef>
              <a:spcAft>
                <a:spcPct val="0"/>
              </a:spcAft>
              <a:buClr>
                <a:srgbClr val="666666"/>
              </a:buClr>
              <a:buSzPct val="80000"/>
              <a:buFont typeface="Arial" panose="020B0604020202020204" pitchFamily="34" charset="0"/>
              <a:buChar char=""/>
              <a:defRPr sz="1200">
                <a:solidFill>
                  <a:schemeClr val="tx1"/>
                </a:solidFill>
                <a:latin typeface="Arial" panose="020B0604020202020204" pitchFamily="34" charset="0"/>
              </a:defRPr>
            </a:lvl9pPr>
          </a:lstStyle>
          <a:p>
            <a:fld id="{EF22D631-6176-4526-ADD3-C2E405545CE4}" type="slidenum">
              <a:rPr lang="de-DE" altLang="de-DE" sz="1000"/>
              <a:pPr/>
              <a:t>36</a:t>
            </a:fld>
            <a:endParaRPr lang="de-DE" altLang="de-DE" sz="1000"/>
          </a:p>
        </p:txBody>
      </p:sp>
    </p:spTree>
    <p:extLst>
      <p:ext uri="{BB962C8B-B14F-4D97-AF65-F5344CB8AC3E}">
        <p14:creationId xmlns:p14="http://schemas.microsoft.com/office/powerpoint/2010/main" val="86171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435300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 typeface="Arial" panose="020B0604020202020204" pitchFamily="34" charset="0"/>
              <a:buChar char="•"/>
            </a:pPr>
            <a:r>
              <a:rPr lang="en-US" dirty="0"/>
              <a:t>If billable item is not created when MeMi</a:t>
            </a:r>
            <a:r>
              <a:rPr lang="en-US" baseline="0" dirty="0"/>
              <a:t> document is reversed, which means that </a:t>
            </a:r>
            <a:r>
              <a:rPr lang="en-US" dirty="0"/>
              <a:t>MeMi document will not be invoiced anymore, we should set obsolete flag of MGV detail information to 'X'.</a:t>
            </a:r>
          </a:p>
          <a:p>
            <a:pPr marL="285750" indent="-285750">
              <a:buFont typeface="Arial" panose="020B0604020202020204" pitchFamily="34" charset="0"/>
              <a:buChar char="•"/>
            </a:pPr>
            <a:r>
              <a:rPr lang="en-US" dirty="0"/>
              <a:t>This is the case if we have already created an MGV entry after receiving external EDM response or determining settlement info from internal EDM, but have not created any BIT and the MeMi document is reversed.</a:t>
            </a:r>
          </a:p>
        </p:txBody>
      </p:sp>
    </p:spTree>
    <p:extLst>
      <p:ext uri="{BB962C8B-B14F-4D97-AF65-F5344CB8AC3E}">
        <p14:creationId xmlns:p14="http://schemas.microsoft.com/office/powerpoint/2010/main" val="3282416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08839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23469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T-code of Simulation Billing:</a:t>
            </a:r>
            <a:r>
              <a:rPr lang="en-US" baseline="0" dirty="0"/>
              <a:t> EASISI</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1551855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22715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chemeClr val="tx1">
                    <a:lumMod val="65000"/>
                    <a:lumOff val="35000"/>
                  </a:schemeClr>
                </a:solidFill>
              </a:rPr>
              <a:t>T-code: </a:t>
            </a:r>
            <a:r>
              <a:rPr lang="en-US" dirty="0">
                <a:solidFill>
                  <a:schemeClr val="tx1">
                    <a:lumMod val="65000"/>
                    <a:lumOff val="35000"/>
                  </a:schemeClr>
                </a:solidFill>
              </a:rPr>
              <a:t>/IDXMM/SUBSCR_ALOCAT</a:t>
            </a:r>
          </a:p>
          <a:p>
            <a:r>
              <a:rPr lang="en-US" dirty="0"/>
              <a:t>Market Document: \\Sapcd\projects\03_L-R\RCS_MeMi_R-ESB\05_Specification\Market_Documents\EN\2014-10-14_Mehr-Mindermengenabrechnung_Energieinfo_final_EN.docx</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43</a:t>
            </a:fld>
            <a:endParaRPr lang="de-DE" dirty="0"/>
          </a:p>
        </p:txBody>
      </p:sp>
    </p:spTree>
    <p:extLst>
      <p:ext uri="{BB962C8B-B14F-4D97-AF65-F5344CB8AC3E}">
        <p14:creationId xmlns:p14="http://schemas.microsoft.com/office/powerpoint/2010/main" val="1600072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Type Z02: End Subscription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44</a:t>
            </a:fld>
            <a:endParaRPr lang="de-DE" dirty="0"/>
          </a:p>
        </p:txBody>
      </p:sp>
    </p:spTree>
    <p:extLst>
      <p:ext uri="{BB962C8B-B14F-4D97-AF65-F5344CB8AC3E}">
        <p14:creationId xmlns:p14="http://schemas.microsoft.com/office/powerpoint/2010/main" val="3571411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dirty="0"/>
              <a:t>Process Type Z02: End Subscription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45</a:t>
            </a:fld>
            <a:endParaRPr lang="de-DE" dirty="0"/>
          </a:p>
        </p:txBody>
      </p:sp>
    </p:spTree>
    <p:extLst>
      <p:ext uri="{BB962C8B-B14F-4D97-AF65-F5344CB8AC3E}">
        <p14:creationId xmlns:p14="http://schemas.microsoft.com/office/powerpoint/2010/main" val="3646427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dirty="0"/>
              <a:t>Process Type Z01: Start Subscription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46</a:t>
            </a:fld>
            <a:endParaRPr lang="de-DE" dirty="0"/>
          </a:p>
        </p:txBody>
      </p:sp>
    </p:spTree>
    <p:extLst>
      <p:ext uri="{BB962C8B-B14F-4D97-AF65-F5344CB8AC3E}">
        <p14:creationId xmlns:p14="http://schemas.microsoft.com/office/powerpoint/2010/main" val="1702239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dirty="0"/>
              <a:t>Process Type Z01: Start Subscription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47</a:t>
            </a:fld>
            <a:endParaRPr lang="de-DE" dirty="0"/>
          </a:p>
        </p:txBody>
      </p:sp>
    </p:spTree>
    <p:extLst>
      <p:ext uri="{BB962C8B-B14F-4D97-AF65-F5344CB8AC3E}">
        <p14:creationId xmlns:p14="http://schemas.microsoft.com/office/powerpoint/2010/main" val="388573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8971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48</a:t>
            </a:fld>
            <a:endParaRPr lang="de-DE" dirty="0"/>
          </a:p>
        </p:txBody>
      </p:sp>
    </p:spTree>
    <p:extLst>
      <p:ext uri="{BB962C8B-B14F-4D97-AF65-F5344CB8AC3E}">
        <p14:creationId xmlns:p14="http://schemas.microsoft.com/office/powerpoint/2010/main" val="1054081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49</a:t>
            </a:fld>
            <a:endParaRPr lang="de-DE" dirty="0"/>
          </a:p>
        </p:txBody>
      </p:sp>
    </p:spTree>
    <p:extLst>
      <p:ext uri="{BB962C8B-B14F-4D97-AF65-F5344CB8AC3E}">
        <p14:creationId xmlns:p14="http://schemas.microsoft.com/office/powerpoint/2010/main" val="16571779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51</a:t>
            </a:fld>
            <a:endParaRPr lang="de-DE" dirty="0"/>
          </a:p>
        </p:txBody>
      </p:sp>
    </p:spTree>
    <p:extLst>
      <p:ext uri="{BB962C8B-B14F-4D97-AF65-F5344CB8AC3E}">
        <p14:creationId xmlns:p14="http://schemas.microsoft.com/office/powerpoint/2010/main" val="12997520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62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407980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426508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a:xfrm>
            <a:off x="557213" y="661988"/>
            <a:ext cx="5715000" cy="3214687"/>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770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0"/>
              </a:spcBef>
              <a:buFontTx/>
              <a:buChar char="-"/>
            </a:pPr>
            <a:r>
              <a:rPr lang="en-US" altLang="en-US" dirty="0"/>
              <a:t>Grid Usage Billing Triggering: </a:t>
            </a:r>
          </a:p>
          <a:p>
            <a:pPr marL="285750" indent="-285750">
              <a:spcBef>
                <a:spcPct val="0"/>
              </a:spcBef>
            </a:pPr>
            <a:r>
              <a:rPr lang="en-US" altLang="en-US" dirty="0"/>
              <a:t>	Config:   IMG…-&gt;Overtake and Undertake Quantities Billing for German Energy Utilities -&gt;Define Creation Process</a:t>
            </a:r>
          </a:p>
          <a:p>
            <a:pPr marL="285750" indent="-285750">
              <a:spcBef>
                <a:spcPct val="0"/>
              </a:spcBef>
            </a:pPr>
            <a:r>
              <a:rPr lang="en-US" altLang="en-US" dirty="0"/>
              <a:t>	BAdI ISU_BI_FUNCNAME_VARIANT, implementation /IDXMM/BADI_IM_ISU_BI_FUNCNAME</a:t>
            </a:r>
          </a:p>
          <a:p>
            <a:pPr marL="285750" indent="-285750">
              <a:spcBef>
                <a:spcPct val="0"/>
              </a:spcBef>
            </a:pPr>
            <a:r>
              <a:rPr lang="en-US" altLang="en-US" dirty="0"/>
              <a:t>	BAdI ISU_BI_UPDATE,  implementation /IDXMM/BADI_IM_ISU_BI_UPDATE</a:t>
            </a:r>
          </a:p>
          <a:p>
            <a:pPr marL="285750" indent="-285750">
              <a:spcBef>
                <a:spcPct val="0"/>
              </a:spcBef>
            </a:pPr>
            <a:r>
              <a:rPr lang="en-US" altLang="en-US" dirty="0"/>
              <a:t>	Variant</a:t>
            </a:r>
            <a:r>
              <a:rPr lang="en-US" altLang="en-US" baseline="0" dirty="0"/>
              <a:t> program MEMIDOC1 is available, which creates customer specific line items in the billing document.  Within this variant program, grid usage billing period and grid usage billing quantity will be taken for the MEMI document. </a:t>
            </a:r>
            <a:endParaRPr lang="en-US" altLang="en-US" dirty="0"/>
          </a:p>
          <a:p>
            <a:pPr marL="285750" indent="-285750">
              <a:spcBef>
                <a:spcPct val="0"/>
              </a:spcBef>
              <a:buFontTx/>
              <a:buChar char="-"/>
            </a:pPr>
            <a:r>
              <a:rPr lang="en-US" altLang="en-US" dirty="0"/>
              <a:t>Create MeMi document</a:t>
            </a:r>
          </a:p>
          <a:p>
            <a:pPr lvl="1" indent="0">
              <a:spcBef>
                <a:spcPct val="0"/>
              </a:spcBef>
              <a:buFontTx/>
              <a:buNone/>
            </a:pPr>
            <a:r>
              <a:rPr lang="en-US" altLang="en-US" dirty="0"/>
              <a:t>Enhancement Sport /IDXMM/ES_BO, BAdI /IDXMM/BADI_MEMI_DOCUMENT, Default fallback class /IDXMM/CL_DEF_BADI_MEMI_DOC.</a:t>
            </a:r>
          </a:p>
          <a:p>
            <a:pPr marL="285750" indent="-285750">
              <a:spcBef>
                <a:spcPct val="0"/>
              </a:spcBef>
              <a:buFontTx/>
              <a:buChar char="-"/>
            </a:pPr>
            <a:r>
              <a:rPr lang="en-US" altLang="en-US" dirty="0"/>
              <a:t>Single Processing: Mass Process N:1 General Configuration – Package Size</a:t>
            </a:r>
          </a:p>
          <a:p>
            <a:pPr marL="285750" indent="-285750">
              <a:spcBef>
                <a:spcPct val="0"/>
              </a:spcBef>
              <a:buFontTx/>
              <a:buChar char="-"/>
            </a:pPr>
            <a:r>
              <a:rPr lang="en-US" altLang="en-US" dirty="0"/>
              <a:t>Determine EDM System Type: General Configuration – EDM type</a:t>
            </a:r>
          </a:p>
          <a:p>
            <a:pPr marL="285750" indent="-285750">
              <a:spcBef>
                <a:spcPct val="0"/>
              </a:spcBef>
              <a:buFontTx/>
              <a:buChar char="-"/>
            </a:pPr>
            <a:r>
              <a:rPr lang="en-US" altLang="en-US" dirty="0"/>
              <a:t>Determine Settlement Info </a:t>
            </a:r>
          </a:p>
          <a:p>
            <a:pPr marL="285750" indent="-285750">
              <a:spcBef>
                <a:spcPct val="0"/>
              </a:spcBef>
            </a:pPr>
            <a:r>
              <a:rPr lang="en-US" altLang="en-US" dirty="0"/>
              <a:t>Enhancement Spot /IDXMM/ES_EDM_SERVICE,  BAdI /IDXMM/BADI_EDM_SERVICE,  no implementation delivered.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319062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9162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a:solidFill>
                  <a:schemeClr val="tx1"/>
                </a:solidFill>
              </a:rPr>
              <a:t>2015 SAP SE or an SAP affiliate company. All rights reserved.</a:t>
            </a:r>
          </a:p>
        </p:txBody>
      </p:sp>
    </p:spTree>
    <p:extLst>
      <p:ext uri="{BB962C8B-B14F-4D97-AF65-F5344CB8AC3E}">
        <p14:creationId xmlns:p14="http://schemas.microsoft.com/office/powerpoint/2010/main" val="164353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package" Target="../embeddings/Microsoft_Excel_Worksheet.xlsx"/><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e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package" Target="../embeddings/Microsoft_Excel_Worksheet1.xlsx"/><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3200" dirty="0"/>
              <a:t>Overtake and Undertake Quantities Billing for</a:t>
            </a:r>
            <a:br>
              <a:rPr lang="en-US" sz="3200" dirty="0"/>
            </a:br>
            <a:r>
              <a:rPr lang="en-US" sz="3200" dirty="0"/>
              <a:t>German Energy Utilities (MeMi)</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a:t>Shelwin Wei</a:t>
            </a:r>
            <a:br>
              <a:rPr lang="en-US" sz="1800" dirty="0"/>
            </a:br>
            <a:r>
              <a:rPr lang="en-US" sz="1800" dirty="0"/>
              <a:t>Aug. 2016</a:t>
            </a:r>
          </a:p>
        </p:txBody>
      </p:sp>
      <p:sp>
        <p:nvSpPr>
          <p:cNvPr id="22" name="ConfidentialFlag"/>
          <p:cNvSpPr txBox="1"/>
          <p:nvPr/>
        </p:nvSpPr>
        <p:spPr>
          <a:xfrm>
            <a:off x="11119127" y="177100"/>
            <a:ext cx="694789"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Internal</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TextBox 3"/>
          <p:cNvSpPr txBox="1"/>
          <p:nvPr/>
        </p:nvSpPr>
        <p:spPr>
          <a:xfrm>
            <a:off x="6882459" y="1296837"/>
            <a:ext cx="2571077"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dirty="0"/>
              <a:t>Support Package 02</a:t>
            </a:r>
            <a:endParaRPr lang="en-US"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Core Billing Process Detailed View - </a:t>
            </a:r>
            <a:r>
              <a:rPr lang="en-US" sz="2800" b="1" kern="1200" dirty="0">
                <a:solidFill>
                  <a:schemeClr val="accent2"/>
                </a:solidFill>
                <a:latin typeface="+mj-lt"/>
                <a:ea typeface="+mj-ea"/>
                <a:cs typeface="+mj-cs"/>
              </a:rPr>
              <a:t>External EDM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84" y="1277528"/>
            <a:ext cx="10496337" cy="5208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311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Core Billing Process Detailed View – </a:t>
            </a:r>
            <a:r>
              <a:rPr lang="en-US" sz="2800" b="1" kern="1200" dirty="0">
                <a:solidFill>
                  <a:schemeClr val="accent2"/>
                </a:solidFill>
                <a:latin typeface="+mj-lt"/>
                <a:ea typeface="+mj-ea"/>
                <a:cs typeface="+mj-cs"/>
              </a:rPr>
              <a:t>Continued for both internal and external EDM type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458" y="1269290"/>
            <a:ext cx="9764784" cy="517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452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Practice</a:t>
            </a:r>
            <a:endParaRPr lang="en-US" dirty="0"/>
          </a:p>
        </p:txBody>
      </p:sp>
      <p:sp>
        <p:nvSpPr>
          <p:cNvPr id="3" name="Text Placeholder 2"/>
          <p:cNvSpPr>
            <a:spLocks noGrp="1"/>
          </p:cNvSpPr>
          <p:nvPr>
            <p:ph type="body" sz="quarter" idx="10"/>
          </p:nvPr>
        </p:nvSpPr>
        <p:spPr>
          <a:xfrm>
            <a:off x="324000" y="1366221"/>
            <a:ext cx="11545200" cy="4862457"/>
          </a:xfrm>
        </p:spPr>
        <p:txBody>
          <a:bodyPr/>
          <a:lstStyle/>
          <a:p>
            <a:pPr marL="342900" indent="-342900">
              <a:buFont typeface="Wingdings" panose="05000000000000000000" pitchFamily="2" charset="2"/>
              <a:buChar char="v"/>
            </a:pPr>
            <a:r>
              <a:rPr lang="en-US" dirty="0"/>
              <a:t>Automation Tool:</a:t>
            </a:r>
            <a:br>
              <a:rPr lang="en-US" b="0" dirty="0"/>
            </a:br>
            <a:br>
              <a:rPr lang="en-US" b="0" dirty="0"/>
            </a:br>
            <a:r>
              <a:rPr lang="en-US" b="0" dirty="0"/>
              <a:t>1) Scenario Test Report (T-code: /IDXMM/TEST)</a:t>
            </a:r>
          </a:p>
          <a:p>
            <a:pPr marL="342900" indent="-342900">
              <a:buFont typeface="Wingdings" panose="05000000000000000000" pitchFamily="2" charset="2"/>
              <a:buChar char="v"/>
            </a:pPr>
            <a:r>
              <a:rPr lang="en-US" dirty="0"/>
              <a:t>Manual Creation:</a:t>
            </a:r>
            <a:br>
              <a:rPr lang="en-US" b="0" dirty="0"/>
            </a:br>
            <a:br>
              <a:rPr lang="en-US" b="0" dirty="0"/>
            </a:br>
            <a:r>
              <a:rPr lang="en-US" b="0" dirty="0"/>
              <a:t>[Normal billing]</a:t>
            </a:r>
            <a:br>
              <a:rPr lang="en-US" b="0" dirty="0"/>
            </a:br>
            <a:r>
              <a:rPr lang="en-US" b="0" dirty="0"/>
              <a:t>1) Create master data (Report: /IDXMM/RP_MEMI_MD_CREATE)</a:t>
            </a:r>
            <a:br>
              <a:rPr lang="en-US" b="0" dirty="0"/>
            </a:br>
            <a:r>
              <a:rPr lang="en-US" b="0" dirty="0"/>
              <a:t>2) Individual bill (T-code: EASIBI)</a:t>
            </a:r>
            <a:br>
              <a:rPr lang="en-US" b="0" dirty="0"/>
            </a:br>
            <a:br>
              <a:rPr lang="en-US" b="0" dirty="0"/>
            </a:br>
            <a:r>
              <a:rPr lang="en-US" b="0" dirty="0"/>
              <a:t>[Outsorted billing]</a:t>
            </a:r>
            <a:br>
              <a:rPr lang="en-US" b="0" dirty="0"/>
            </a:br>
            <a:r>
              <a:rPr lang="en-US" b="0" dirty="0"/>
              <a:t>1) Create master data (Report: /IDXMM/RP_MEMI_MD_CREATE)</a:t>
            </a:r>
            <a:br>
              <a:rPr lang="en-US" b="0" dirty="0"/>
            </a:br>
            <a:r>
              <a:rPr lang="en-US" b="0" dirty="0"/>
              <a:t>2) Display Installation (Get contract number) (T-code: ES32) -&gt; Change Contract (Add outsorting check group for billing) (T-code: ES21)</a:t>
            </a:r>
            <a:br>
              <a:rPr lang="en-US" b="0" dirty="0"/>
            </a:br>
            <a:r>
              <a:rPr lang="en-US" b="0" dirty="0"/>
              <a:t>3) Individual bill (T-code: EASIBI)</a:t>
            </a:r>
            <a:br>
              <a:rPr lang="en-US" b="0" dirty="0"/>
            </a:br>
            <a:r>
              <a:rPr lang="en-US" b="0" dirty="0"/>
              <a:t>4) List outsorted billing documents and release (T-code: EA05)</a:t>
            </a:r>
          </a:p>
        </p:txBody>
      </p:sp>
    </p:spTree>
    <p:extLst>
      <p:ext uri="{BB962C8B-B14F-4D97-AF65-F5344CB8AC3E}">
        <p14:creationId xmlns:p14="http://schemas.microsoft.com/office/powerpoint/2010/main" val="426345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509512"/>
            <a:ext cx="11545200" cy="4493256"/>
          </a:xfrm>
        </p:spPr>
        <p:txBody>
          <a:bodyPr/>
          <a:lstStyle/>
          <a:p>
            <a:pPr marL="342900" indent="-342900">
              <a:buFont typeface="Wingdings" panose="05000000000000000000" pitchFamily="2" charset="2"/>
              <a:buChar char="Ø"/>
            </a:pPr>
            <a:r>
              <a:rPr lang="en-US" sz="2400" dirty="0">
                <a:latin typeface="+mj-lt"/>
              </a:rPr>
              <a:t>MeMi Overview</a:t>
            </a:r>
          </a:p>
          <a:p>
            <a:pPr marL="342900" indent="-342900">
              <a:buFont typeface="Wingdings" panose="05000000000000000000" pitchFamily="2" charset="2"/>
              <a:buChar char="Ø"/>
            </a:pPr>
            <a:r>
              <a:rPr lang="en-US" sz="2400" u="sng" dirty="0">
                <a:latin typeface="+mj-lt"/>
              </a:rPr>
              <a:t>MeMi CI Integration</a:t>
            </a:r>
          </a:p>
          <a:p>
            <a:pPr marL="342900" indent="-342900">
              <a:buFont typeface="Wingdings" panose="05000000000000000000" pitchFamily="2" charset="2"/>
              <a:buChar char="Ø"/>
            </a:pPr>
            <a:r>
              <a:rPr lang="en-US" altLang="zh-CN" sz="2400" dirty="0">
                <a:latin typeface="+mj-lt"/>
              </a:rPr>
              <a:t>MeMi Reversal Solution</a:t>
            </a:r>
          </a:p>
          <a:p>
            <a:pPr marL="342900" indent="-342900">
              <a:buFont typeface="Wingdings" panose="05000000000000000000" pitchFamily="2" charset="2"/>
              <a:buChar char="Ø"/>
            </a:pPr>
            <a:r>
              <a:rPr lang="en-US" sz="2400" dirty="0">
                <a:latin typeface="+mj-lt"/>
              </a:rPr>
              <a:t>MGV Billing Process</a:t>
            </a:r>
          </a:p>
          <a:p>
            <a:pPr marL="342900" indent="-342900">
              <a:buFont typeface="Wingdings" panose="05000000000000000000" pitchFamily="2" charset="2"/>
              <a:buChar char="Ø"/>
            </a:pPr>
            <a:r>
              <a:rPr lang="en-US" sz="2400" dirty="0">
                <a:latin typeface="+mj-lt"/>
              </a:rPr>
              <a:t>MeMi Simulation</a:t>
            </a:r>
          </a:p>
          <a:p>
            <a:pPr marL="342900" indent="-342900">
              <a:buFont typeface="Wingdings" panose="05000000000000000000" pitchFamily="2" charset="2"/>
              <a:buChar char="Ø"/>
            </a:pPr>
            <a:r>
              <a:rPr lang="en-US" sz="2400" dirty="0"/>
              <a:t>Subscription of Allocation List</a:t>
            </a:r>
          </a:p>
        </p:txBody>
      </p:sp>
    </p:spTree>
    <p:extLst>
      <p:ext uri="{BB962C8B-B14F-4D97-AF65-F5344CB8AC3E}">
        <p14:creationId xmlns:p14="http://schemas.microsoft.com/office/powerpoint/2010/main" val="8683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Convergent Invoicing used in </a:t>
            </a:r>
            <a:r>
              <a:rPr lang="en-US" sz="3200" b="0" dirty="0" err="1"/>
              <a:t>MeMi</a:t>
            </a:r>
            <a:endParaRPr lang="en-US" sz="3200" b="0" dirty="0"/>
          </a:p>
        </p:txBody>
      </p:sp>
      <p:cxnSp>
        <p:nvCxnSpPr>
          <p:cNvPr id="12" name="Straight Arrow Connector 11"/>
          <p:cNvCxnSpPr/>
          <p:nvPr/>
        </p:nvCxnSpPr>
        <p:spPr>
          <a:xfrm flipV="1">
            <a:off x="3168777" y="3211286"/>
            <a:ext cx="1170040" cy="632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a:off x="7688614" y="3535680"/>
            <a:ext cx="1356852" cy="1076632"/>
          </a:xfrm>
          <a:prstGeom prst="curved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1842031" y="2912629"/>
            <a:ext cx="1704631" cy="653143"/>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Billable Items 1</a:t>
            </a:r>
          </a:p>
        </p:txBody>
      </p:sp>
      <p:sp>
        <p:nvSpPr>
          <p:cNvPr id="15" name="Rounded Rectangle 14"/>
          <p:cNvSpPr/>
          <p:nvPr/>
        </p:nvSpPr>
        <p:spPr bwMode="gray">
          <a:xfrm>
            <a:off x="4319450" y="2908663"/>
            <a:ext cx="1614739" cy="6270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Billing</a:t>
            </a:r>
            <a:r>
              <a:rPr kumimoji="0" lang="en-US" sz="2000" b="0" i="0" u="none" strike="noStrike" kern="0" cap="none" spc="0" normalizeH="0" noProof="0" dirty="0">
                <a:ln>
                  <a:noFill/>
                </a:ln>
                <a:effectLst/>
                <a:uLnTx/>
                <a:uFillTx/>
                <a:ea typeface="Arial Unicode MS" pitchFamily="34" charset="-128"/>
                <a:cs typeface="Arial Unicode MS" pitchFamily="34" charset="-128"/>
              </a:rPr>
              <a:t> Doc 1</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ounded Rectangle 15"/>
          <p:cNvSpPr/>
          <p:nvPr/>
        </p:nvSpPr>
        <p:spPr bwMode="gray">
          <a:xfrm>
            <a:off x="6786505" y="2882537"/>
            <a:ext cx="1804219" cy="653143"/>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Invoicing</a:t>
            </a:r>
            <a:r>
              <a:rPr kumimoji="0" lang="en-US" sz="2000" b="0" i="0" u="none" strike="noStrike" kern="0" cap="none" spc="0" normalizeH="0" noProof="0" dirty="0">
                <a:ln>
                  <a:noFill/>
                </a:ln>
                <a:effectLst/>
                <a:uLnTx/>
                <a:uFillTx/>
                <a:ea typeface="Arial Unicode MS" pitchFamily="34" charset="-128"/>
                <a:cs typeface="Arial Unicode MS" pitchFamily="34" charset="-128"/>
              </a:rPr>
              <a:t> Doc</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ounded Rectangle 16"/>
          <p:cNvSpPr/>
          <p:nvPr/>
        </p:nvSpPr>
        <p:spPr bwMode="gray">
          <a:xfrm>
            <a:off x="9045466" y="4285740"/>
            <a:ext cx="1804219" cy="653143"/>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FI-CA Posting</a:t>
            </a:r>
            <a:r>
              <a:rPr kumimoji="0" lang="en-US" sz="2000" b="0" i="0" u="none" strike="noStrike" kern="0" cap="none" spc="0" normalizeH="0" noProof="0" dirty="0">
                <a:ln>
                  <a:noFill/>
                </a:ln>
                <a:effectLst/>
                <a:uLnTx/>
                <a:uFillTx/>
                <a:ea typeface="Arial Unicode MS" pitchFamily="34" charset="-128"/>
                <a:cs typeface="Arial Unicode MS" pitchFamily="34" charset="-128"/>
              </a:rPr>
              <a:t> Doc</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15" idx="3"/>
            <a:endCxn id="16" idx="1"/>
          </p:cNvCxnSpPr>
          <p:nvPr/>
        </p:nvCxnSpPr>
        <p:spPr>
          <a:xfrm flipV="1">
            <a:off x="5934189" y="3209109"/>
            <a:ext cx="852316" cy="130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gray">
          <a:xfrm>
            <a:off x="644434" y="1532709"/>
            <a:ext cx="1288869" cy="391885"/>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noProof="0" dirty="0" err="1">
                <a:ln>
                  <a:noFill/>
                </a:ln>
                <a:effectLst/>
                <a:uLnTx/>
                <a:uFillTx/>
                <a:ea typeface="Arial Unicode MS" pitchFamily="34" charset="-128"/>
                <a:cs typeface="Arial Unicode MS" pitchFamily="34" charset="-128"/>
              </a:rPr>
              <a:t>MeMi</a:t>
            </a:r>
            <a:r>
              <a:rPr kumimoji="0" lang="en-US" sz="1000" b="0" i="0" u="none" strike="noStrike" kern="0" cap="none" spc="0" normalizeH="0" baseline="0" noProof="0" dirty="0">
                <a:ln>
                  <a:noFill/>
                </a:ln>
                <a:effectLst/>
                <a:uLnTx/>
                <a:uFillTx/>
                <a:ea typeface="Arial Unicode MS" pitchFamily="34" charset="-128"/>
                <a:cs typeface="Arial Unicode MS" pitchFamily="34" charset="-128"/>
              </a:rPr>
              <a:t> Doc 1</a:t>
            </a:r>
          </a:p>
        </p:txBody>
      </p:sp>
      <p:sp>
        <p:nvSpPr>
          <p:cNvPr id="29" name="Oval 28"/>
          <p:cNvSpPr/>
          <p:nvPr/>
        </p:nvSpPr>
        <p:spPr bwMode="gray">
          <a:xfrm>
            <a:off x="173121" y="3470302"/>
            <a:ext cx="1288869" cy="391885"/>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err="1">
                <a:ea typeface="Arial Unicode MS" pitchFamily="34" charset="-128"/>
                <a:cs typeface="Arial Unicode MS" pitchFamily="34" charset="-128"/>
              </a:rPr>
              <a:t>MeMi</a:t>
            </a:r>
            <a:r>
              <a:rPr lang="en-US" sz="1000" kern="0" dirty="0">
                <a:ea typeface="Arial Unicode MS" pitchFamily="34" charset="-128"/>
                <a:cs typeface="Arial Unicode MS" pitchFamily="34" charset="-128"/>
              </a:rPr>
              <a:t> Doc 2</a:t>
            </a:r>
          </a:p>
        </p:txBody>
      </p:sp>
      <p:sp>
        <p:nvSpPr>
          <p:cNvPr id="32" name="Oval 31"/>
          <p:cNvSpPr/>
          <p:nvPr/>
        </p:nvSpPr>
        <p:spPr bwMode="gray">
          <a:xfrm>
            <a:off x="-10897" y="5050844"/>
            <a:ext cx="1288869" cy="391885"/>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000" kern="0" dirty="0" err="1">
                <a:ea typeface="Arial Unicode MS" pitchFamily="34" charset="-128"/>
                <a:cs typeface="Arial Unicode MS" pitchFamily="34" charset="-128"/>
              </a:rPr>
              <a:t>MeMi</a:t>
            </a:r>
            <a:r>
              <a:rPr lang="en-US" sz="1000" kern="0" dirty="0">
                <a:ea typeface="Arial Unicode MS" pitchFamily="34" charset="-128"/>
                <a:cs typeface="Arial Unicode MS" pitchFamily="34" charset="-128"/>
              </a:rPr>
              <a:t> Doc N</a:t>
            </a:r>
          </a:p>
        </p:txBody>
      </p:sp>
      <p:cxnSp>
        <p:nvCxnSpPr>
          <p:cNvPr id="34" name="Curved Connector 33"/>
          <p:cNvCxnSpPr>
            <a:stCxn id="28" idx="6"/>
            <a:endCxn id="5" idx="0"/>
          </p:cNvCxnSpPr>
          <p:nvPr/>
        </p:nvCxnSpPr>
        <p:spPr>
          <a:xfrm>
            <a:off x="1933303" y="1728652"/>
            <a:ext cx="761044" cy="1183977"/>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2" idx="0"/>
          </p:cNvCxnSpPr>
          <p:nvPr/>
        </p:nvCxnSpPr>
        <p:spPr>
          <a:xfrm rot="16200000" flipH="1">
            <a:off x="1236323" y="4448058"/>
            <a:ext cx="199909" cy="1405480"/>
          </a:xfrm>
          <a:prstGeom prst="curvedConnector3">
            <a:avLst>
              <a:gd name="adj1" fmla="val -11435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gray">
          <a:xfrm>
            <a:off x="1842030" y="4073996"/>
            <a:ext cx="1704631" cy="65050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Billable Items 2</a:t>
            </a:r>
          </a:p>
        </p:txBody>
      </p:sp>
      <p:sp>
        <p:nvSpPr>
          <p:cNvPr id="20" name="Rounded Rectangle 19"/>
          <p:cNvSpPr/>
          <p:nvPr/>
        </p:nvSpPr>
        <p:spPr bwMode="gray">
          <a:xfrm>
            <a:off x="1819943" y="5240171"/>
            <a:ext cx="1704631" cy="653143"/>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Billable Items N</a:t>
            </a:r>
          </a:p>
        </p:txBody>
      </p:sp>
      <p:cxnSp>
        <p:nvCxnSpPr>
          <p:cNvPr id="4" name="Curved Connector 3"/>
          <p:cNvCxnSpPr>
            <a:stCxn id="19" idx="3"/>
            <a:endCxn id="15" idx="1"/>
          </p:cNvCxnSpPr>
          <p:nvPr/>
        </p:nvCxnSpPr>
        <p:spPr>
          <a:xfrm flipV="1">
            <a:off x="3546661" y="3222172"/>
            <a:ext cx="772789" cy="1177078"/>
          </a:xfrm>
          <a:prstGeom prst="curved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20" idx="3"/>
            <a:endCxn id="15" idx="1"/>
          </p:cNvCxnSpPr>
          <p:nvPr/>
        </p:nvCxnSpPr>
        <p:spPr>
          <a:xfrm flipV="1">
            <a:off x="3524574" y="3222172"/>
            <a:ext cx="794876" cy="2344571"/>
          </a:xfrm>
          <a:prstGeom prst="curved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gray">
          <a:xfrm>
            <a:off x="4316369" y="3666245"/>
            <a:ext cx="1564944" cy="6270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Billing</a:t>
            </a:r>
            <a:r>
              <a:rPr kumimoji="0" lang="en-US" sz="2000" b="0" i="0" u="none" strike="noStrike" kern="0" cap="none" spc="0" normalizeH="0" noProof="0" dirty="0">
                <a:ln>
                  <a:noFill/>
                </a:ln>
                <a:effectLst/>
                <a:uLnTx/>
                <a:uFillTx/>
                <a:ea typeface="Arial Unicode MS" pitchFamily="34" charset="-128"/>
                <a:cs typeface="Arial Unicode MS" pitchFamily="34" charset="-128"/>
              </a:rPr>
              <a:t> Doc 2</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ounded Rectangle 22"/>
          <p:cNvSpPr/>
          <p:nvPr/>
        </p:nvSpPr>
        <p:spPr bwMode="gray">
          <a:xfrm>
            <a:off x="4316369" y="4423827"/>
            <a:ext cx="1564944" cy="6270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Billing</a:t>
            </a:r>
            <a:r>
              <a:rPr kumimoji="0" lang="en-US" sz="2000" b="0" i="0" u="none" strike="noStrike" kern="0" cap="none" spc="0" normalizeH="0" noProof="0" dirty="0">
                <a:ln>
                  <a:noFill/>
                </a:ln>
                <a:effectLst/>
                <a:uLnTx/>
                <a:uFillTx/>
                <a:ea typeface="Arial Unicode MS" pitchFamily="34" charset="-128"/>
                <a:cs typeface="Arial Unicode MS" pitchFamily="34" charset="-128"/>
              </a:rPr>
              <a:t> Doc 3</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ounded Rectangle 24"/>
          <p:cNvSpPr/>
          <p:nvPr/>
        </p:nvSpPr>
        <p:spPr bwMode="gray">
          <a:xfrm>
            <a:off x="4316369" y="5342039"/>
            <a:ext cx="1564944" cy="6351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Billing</a:t>
            </a:r>
            <a:r>
              <a:rPr kumimoji="0" lang="en-US" sz="2000" b="0" i="0" u="none" strike="noStrike" kern="0" cap="none" spc="0" normalizeH="0" noProof="0" dirty="0">
                <a:ln>
                  <a:noFill/>
                </a:ln>
                <a:effectLst/>
                <a:uLnTx/>
                <a:uFillTx/>
                <a:ea typeface="Arial Unicode MS" pitchFamily="34" charset="-128"/>
                <a:cs typeface="Arial Unicode MS" pitchFamily="34" charset="-128"/>
              </a:rPr>
              <a:t> Doc N</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6" name="Curved Connector 35"/>
          <p:cNvCxnSpPr>
            <a:stCxn id="29" idx="6"/>
          </p:cNvCxnSpPr>
          <p:nvPr/>
        </p:nvCxnSpPr>
        <p:spPr>
          <a:xfrm>
            <a:off x="1461990" y="3666245"/>
            <a:ext cx="761045" cy="69194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9574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Convergent Invoicing Integrated in </a:t>
            </a:r>
            <a:r>
              <a:rPr lang="en-US" sz="3200" b="0" dirty="0" err="1"/>
              <a:t>MeMi</a:t>
            </a:r>
            <a:endParaRPr lang="en-US" sz="3200" b="0" dirty="0"/>
          </a:p>
        </p:txBody>
      </p:sp>
      <p:sp>
        <p:nvSpPr>
          <p:cNvPr id="39" name="Text Placeholder 2"/>
          <p:cNvSpPr>
            <a:spLocks noGrp="1"/>
          </p:cNvSpPr>
          <p:nvPr>
            <p:ph type="body" sz="quarter" idx="10"/>
          </p:nvPr>
        </p:nvSpPr>
        <p:spPr>
          <a:xfrm>
            <a:off x="238275" y="1293329"/>
            <a:ext cx="11545200" cy="4517881"/>
          </a:xfrm>
        </p:spPr>
        <p:txBody>
          <a:bodyPr/>
          <a:lstStyle/>
          <a:p>
            <a:pPr marL="0" lvl="2" indent="0">
              <a:spcBef>
                <a:spcPts val="2401"/>
              </a:spcBef>
              <a:buSzPct val="80000"/>
              <a:buNone/>
            </a:pPr>
            <a:r>
              <a:rPr lang="en-US" b="1" dirty="0"/>
              <a:t>Related Customizing:</a:t>
            </a:r>
          </a:p>
          <a:p>
            <a:pPr marL="0" lvl="2" indent="0">
              <a:spcBef>
                <a:spcPts val="2401"/>
              </a:spcBef>
              <a:buSzPct val="80000"/>
              <a:buNone/>
            </a:pPr>
            <a:endParaRPr lang="en-US" sz="1600" b="1" dirty="0"/>
          </a:p>
        </p:txBody>
      </p:sp>
      <p:pic>
        <p:nvPicPr>
          <p:cNvPr id="3" name="Picture 2"/>
          <p:cNvPicPr>
            <a:picLocks noChangeAspect="1"/>
          </p:cNvPicPr>
          <p:nvPr/>
        </p:nvPicPr>
        <p:blipFill>
          <a:blip r:embed="rId3"/>
          <a:stretch>
            <a:fillRect/>
          </a:stretch>
        </p:blipFill>
        <p:spPr>
          <a:xfrm>
            <a:off x="238275" y="1602377"/>
            <a:ext cx="6584169" cy="4344194"/>
          </a:xfrm>
          <a:prstGeom prst="rect">
            <a:avLst/>
          </a:prstGeom>
        </p:spPr>
      </p:pic>
    </p:spTree>
    <p:extLst>
      <p:ext uri="{BB962C8B-B14F-4D97-AF65-F5344CB8AC3E}">
        <p14:creationId xmlns:p14="http://schemas.microsoft.com/office/powerpoint/2010/main" val="31366622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509512"/>
            <a:ext cx="11545200" cy="4493256"/>
          </a:xfrm>
        </p:spPr>
        <p:txBody>
          <a:bodyPr/>
          <a:lstStyle/>
          <a:p>
            <a:pPr marL="342900" indent="-342900">
              <a:buFont typeface="Wingdings" panose="05000000000000000000" pitchFamily="2" charset="2"/>
              <a:buChar char="Ø"/>
            </a:pPr>
            <a:r>
              <a:rPr lang="en-US" sz="2400" dirty="0">
                <a:latin typeface="+mj-lt"/>
              </a:rPr>
              <a:t>MeMi Overview</a:t>
            </a:r>
          </a:p>
          <a:p>
            <a:pPr marL="342900" indent="-342900">
              <a:buFont typeface="Wingdings" panose="05000000000000000000" pitchFamily="2" charset="2"/>
              <a:buChar char="Ø"/>
            </a:pPr>
            <a:r>
              <a:rPr lang="en-US" sz="2400" dirty="0">
                <a:latin typeface="+mj-lt"/>
              </a:rPr>
              <a:t>MeMi CI Integration</a:t>
            </a:r>
          </a:p>
          <a:p>
            <a:pPr marL="342900" indent="-342900">
              <a:buFont typeface="Wingdings" panose="05000000000000000000" pitchFamily="2" charset="2"/>
              <a:buChar char="Ø"/>
            </a:pPr>
            <a:r>
              <a:rPr lang="en-US" altLang="zh-CN" sz="2400" u="sng" dirty="0">
                <a:latin typeface="+mj-lt"/>
              </a:rPr>
              <a:t>MeMi Reversal Solution</a:t>
            </a:r>
          </a:p>
          <a:p>
            <a:pPr marL="342900" indent="-342900">
              <a:buFont typeface="Wingdings" panose="05000000000000000000" pitchFamily="2" charset="2"/>
              <a:buChar char="Ø"/>
            </a:pPr>
            <a:r>
              <a:rPr lang="en-US" sz="2400" dirty="0">
                <a:latin typeface="+mj-lt"/>
              </a:rPr>
              <a:t>MGV Billing Process</a:t>
            </a:r>
          </a:p>
          <a:p>
            <a:pPr marL="342900" indent="-342900">
              <a:buFont typeface="Wingdings" panose="05000000000000000000" pitchFamily="2" charset="2"/>
              <a:buChar char="Ø"/>
            </a:pPr>
            <a:r>
              <a:rPr lang="en-US" sz="2400" dirty="0">
                <a:latin typeface="+mj-lt"/>
              </a:rPr>
              <a:t>MeMi Simulation</a:t>
            </a:r>
          </a:p>
          <a:p>
            <a:pPr marL="342900" indent="-342900">
              <a:buFont typeface="Wingdings" panose="05000000000000000000" pitchFamily="2" charset="2"/>
              <a:buChar char="Ø"/>
            </a:pPr>
            <a:r>
              <a:rPr lang="en-US" sz="2400" dirty="0"/>
              <a:t>Subscription of Allocation List</a:t>
            </a:r>
          </a:p>
        </p:txBody>
      </p:sp>
    </p:spTree>
    <p:extLst>
      <p:ext uri="{BB962C8B-B14F-4D97-AF65-F5344CB8AC3E}">
        <p14:creationId xmlns:p14="http://schemas.microsoft.com/office/powerpoint/2010/main" val="171378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1" b="0" dirty="0"/>
              <a:t>Reversal</a:t>
            </a:r>
          </a:p>
        </p:txBody>
      </p:sp>
      <p:sp>
        <p:nvSpPr>
          <p:cNvPr id="3" name="Text Placeholder 2"/>
          <p:cNvSpPr>
            <a:spLocks noGrp="1"/>
          </p:cNvSpPr>
          <p:nvPr>
            <p:ph type="body" sz="quarter" idx="10"/>
          </p:nvPr>
        </p:nvSpPr>
        <p:spPr>
          <a:xfrm>
            <a:off x="324000" y="1321904"/>
            <a:ext cx="11545200" cy="4517881"/>
          </a:xfrm>
        </p:spPr>
        <p:txBody>
          <a:bodyPr/>
          <a:lstStyle/>
          <a:p>
            <a:pPr marL="0" lvl="2" indent="0">
              <a:spcBef>
                <a:spcPts val="2401"/>
              </a:spcBef>
              <a:buSzPct val="80000"/>
              <a:buNone/>
            </a:pPr>
            <a:r>
              <a:rPr lang="en-US" sz="2000" b="1" dirty="0"/>
              <a:t>General Ideas</a:t>
            </a:r>
          </a:p>
          <a:p>
            <a:pPr lvl="2"/>
            <a:r>
              <a:rPr lang="en-US" sz="1600" dirty="0"/>
              <a:t>Reversal document rolls back all actions executed by the original MeMi document</a:t>
            </a:r>
          </a:p>
          <a:p>
            <a:pPr lvl="2"/>
            <a:r>
              <a:rPr lang="en-US" sz="1600" dirty="0"/>
              <a:t>Stops all market communications once executed</a:t>
            </a:r>
          </a:p>
          <a:p>
            <a:pPr lvl="2"/>
            <a:r>
              <a:rPr lang="en-US" sz="1600" dirty="0"/>
              <a:t>Posting of an inverse BIT in Convergent Invoicing</a:t>
            </a:r>
          </a:p>
          <a:p>
            <a:pPr lvl="3"/>
            <a:r>
              <a:rPr lang="en-US" sz="1600" dirty="0"/>
              <a:t>Reversal posting and original posting document are counterbalancing </a:t>
            </a:r>
          </a:p>
          <a:p>
            <a:pPr lvl="2"/>
            <a:r>
              <a:rPr lang="en-US" sz="1600" dirty="0"/>
              <a:t>Automatic clearing of reversal and original posting document is done</a:t>
            </a:r>
          </a:p>
          <a:p>
            <a:pPr lvl="3"/>
            <a:r>
              <a:rPr lang="en-US" sz="1600" dirty="0"/>
              <a:t>Once the reversal is executed without sending out an INVOIC message to the market partner</a:t>
            </a:r>
          </a:p>
          <a:p>
            <a:pPr lvl="3"/>
            <a:r>
              <a:rPr lang="en-US" sz="1600" dirty="0"/>
              <a:t>Once a complaint notification PAN is received and the original document is reversed</a:t>
            </a:r>
          </a:p>
          <a:p>
            <a:pPr lvl="2"/>
            <a:r>
              <a:rPr lang="en-US" sz="1600" dirty="0"/>
              <a:t>Reversal of a MeMi document without a grid usage reversal leads always to a new and empty MeMi document</a:t>
            </a:r>
          </a:p>
          <a:p>
            <a:pPr lvl="3"/>
            <a:r>
              <a:rPr lang="en-US" sz="1600" dirty="0"/>
              <a:t>The replacement document is processed like usual and reflects the corrections </a:t>
            </a:r>
          </a:p>
          <a:p>
            <a:pPr lvl="2"/>
            <a:endParaRPr lang="en-US" sz="1600" dirty="0"/>
          </a:p>
          <a:p>
            <a:pPr marL="0" lvl="2" indent="0">
              <a:spcBef>
                <a:spcPts val="2401"/>
              </a:spcBef>
              <a:buSzPct val="80000"/>
              <a:buNone/>
            </a:pPr>
            <a:r>
              <a:rPr lang="en-US" sz="2000" b="1" dirty="0"/>
              <a:t>Reversal triggers</a:t>
            </a:r>
          </a:p>
          <a:p>
            <a:pPr lvl="2"/>
            <a:r>
              <a:rPr lang="en-US" sz="1600" dirty="0"/>
              <a:t>MeMi UI reversal button</a:t>
            </a:r>
          </a:p>
          <a:p>
            <a:pPr lvl="2"/>
            <a:r>
              <a:rPr lang="en-US" sz="1600" dirty="0"/>
              <a:t>Mass reversal transaction</a:t>
            </a:r>
          </a:p>
          <a:p>
            <a:pPr lvl="2"/>
            <a:r>
              <a:rPr lang="en-US" sz="1600" dirty="0"/>
              <a:t>Reversal of grid usage bill</a:t>
            </a:r>
          </a:p>
        </p:txBody>
      </p:sp>
    </p:spTree>
    <p:extLst>
      <p:ext uri="{BB962C8B-B14F-4D97-AF65-F5344CB8AC3E}">
        <p14:creationId xmlns:p14="http://schemas.microsoft.com/office/powerpoint/2010/main" val="246408176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Reversal Process</a:t>
            </a:r>
            <a:endParaRPr lang="en-US" sz="2401" b="0" dirty="0"/>
          </a:p>
        </p:txBody>
      </p:sp>
      <p:sp>
        <p:nvSpPr>
          <p:cNvPr id="52" name="Gestreifter Pfeil nach rechts 51"/>
          <p:cNvSpPr/>
          <p:nvPr/>
        </p:nvSpPr>
        <p:spPr bwMode="gray">
          <a:xfrm>
            <a:off x="2346677" y="2325966"/>
            <a:ext cx="724158"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Gestreifter Pfeil nach rechts 52"/>
          <p:cNvSpPr/>
          <p:nvPr/>
        </p:nvSpPr>
        <p:spPr bwMode="gray">
          <a:xfrm rot="5400000">
            <a:off x="4468198" y="3682674"/>
            <a:ext cx="755063"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Flussdiagramm: Dokument 3"/>
          <p:cNvSpPr/>
          <p:nvPr/>
        </p:nvSpPr>
        <p:spPr bwMode="gray">
          <a:xfrm>
            <a:off x="539901" y="1951316"/>
            <a:ext cx="1634008" cy="1181100"/>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a:ln>
                  <a:noFill/>
                </a:ln>
                <a:effectLst/>
                <a:uLnTx/>
                <a:uFillTx/>
                <a:ea typeface="Arial Unicode MS" pitchFamily="34" charset="-128"/>
                <a:cs typeface="Arial Unicode MS" pitchFamily="34" charset="-128"/>
              </a:rPr>
              <a:t>MeMi</a:t>
            </a:r>
            <a:r>
              <a:rPr kumimoji="0" lang="en-US" sz="2000" b="0" i="0" u="none" strike="noStrike" kern="0" cap="none" spc="0" normalizeH="0" baseline="0" noProof="0" dirty="0">
                <a:ln>
                  <a:noFill/>
                </a:ln>
                <a:effectLst/>
                <a:uLnTx/>
                <a:uFillTx/>
                <a:ea typeface="Arial Unicode MS" pitchFamily="34" charset="-128"/>
                <a:cs typeface="Arial Unicode MS" pitchFamily="34" charset="-128"/>
              </a:rPr>
              <a:t> document</a:t>
            </a:r>
          </a:p>
        </p:txBody>
      </p:sp>
      <p:grpSp>
        <p:nvGrpSpPr>
          <p:cNvPr id="8" name="Gruppieren 7"/>
          <p:cNvGrpSpPr/>
          <p:nvPr/>
        </p:nvGrpSpPr>
        <p:grpSpPr>
          <a:xfrm>
            <a:off x="7721771" y="1518063"/>
            <a:ext cx="3952524" cy="2047607"/>
            <a:chOff x="7505871" y="1733963"/>
            <a:chExt cx="3952524" cy="2047607"/>
          </a:xfrm>
        </p:grpSpPr>
        <p:sp>
          <p:nvSpPr>
            <p:cNvPr id="24" name="Flussdiagramm: Dokument 23"/>
            <p:cNvSpPr/>
            <p:nvPr/>
          </p:nvSpPr>
          <p:spPr bwMode="gray">
            <a:xfrm>
              <a:off x="7505871" y="1733963"/>
              <a:ext cx="3952524" cy="2047607"/>
            </a:xfrm>
            <a:prstGeom prst="flowChartDocument">
              <a:avLst/>
            </a:prstGeom>
            <a:solidFill>
              <a:schemeClr val="accent1"/>
            </a:solidFill>
            <a:ln w="6350" algn="ctr">
              <a:no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Mass Reversal Process document</a:t>
              </a:r>
            </a:p>
          </p:txBody>
        </p:sp>
        <p:grpSp>
          <p:nvGrpSpPr>
            <p:cNvPr id="6" name="Gruppieren 5"/>
            <p:cNvGrpSpPr/>
            <p:nvPr/>
          </p:nvGrpSpPr>
          <p:grpSpPr>
            <a:xfrm>
              <a:off x="7696066" y="2199868"/>
              <a:ext cx="3572135" cy="1048473"/>
              <a:chOff x="1546518" y="3591745"/>
              <a:chExt cx="3572135" cy="1048473"/>
            </a:xfrm>
          </p:grpSpPr>
          <p:sp>
            <p:nvSpPr>
              <p:cNvPr id="5" name="Rechteck 4"/>
              <p:cNvSpPr/>
              <p:nvPr/>
            </p:nvSpPr>
            <p:spPr bwMode="gray">
              <a:xfrm>
                <a:off x="1546518" y="3591745"/>
                <a:ext cx="3572134" cy="320799"/>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Inform External EDM System about Reversal</a:t>
                </a:r>
              </a:p>
            </p:txBody>
          </p:sp>
          <p:sp>
            <p:nvSpPr>
              <p:cNvPr id="26" name="Rechteck 25"/>
              <p:cNvSpPr/>
              <p:nvPr/>
            </p:nvSpPr>
            <p:spPr bwMode="gray">
              <a:xfrm>
                <a:off x="1556443" y="3955582"/>
                <a:ext cx="3562209" cy="320799"/>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Trigger Reversal MSCONS Outbound Message</a:t>
                </a:r>
              </a:p>
            </p:txBody>
          </p:sp>
          <p:sp>
            <p:nvSpPr>
              <p:cNvPr id="27" name="Rechteck 26"/>
              <p:cNvSpPr/>
              <p:nvPr/>
            </p:nvSpPr>
            <p:spPr bwMode="gray">
              <a:xfrm>
                <a:off x="1555651" y="4319419"/>
                <a:ext cx="3563002" cy="320799"/>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Create Billable Items for Reversal Documents</a:t>
                </a:r>
              </a:p>
            </p:txBody>
          </p:sp>
        </p:grpSp>
      </p:grpSp>
      <p:grpSp>
        <p:nvGrpSpPr>
          <p:cNvPr id="9" name="Gruppieren 8"/>
          <p:cNvGrpSpPr/>
          <p:nvPr/>
        </p:nvGrpSpPr>
        <p:grpSpPr>
          <a:xfrm>
            <a:off x="3294079" y="1644567"/>
            <a:ext cx="3103304" cy="1794598"/>
            <a:chOff x="3078179" y="1786820"/>
            <a:chExt cx="3103304" cy="1794598"/>
          </a:xfrm>
        </p:grpSpPr>
        <p:sp>
          <p:nvSpPr>
            <p:cNvPr id="22" name="Flussdiagramm: Dokument 21"/>
            <p:cNvSpPr/>
            <p:nvPr/>
          </p:nvSpPr>
          <p:spPr bwMode="gray">
            <a:xfrm>
              <a:off x="3078179" y="1786820"/>
              <a:ext cx="3103304" cy="1794598"/>
            </a:xfrm>
            <a:prstGeom prst="flowChartDocument">
              <a:avLst/>
            </a:prstGeom>
            <a:solidFill>
              <a:schemeClr val="accent1"/>
            </a:solidFill>
            <a:ln w="6350" algn="ctr">
              <a:no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Reversal </a:t>
              </a:r>
              <a:r>
                <a:rPr kumimoji="0" lang="en-US" sz="2000" b="0" i="0" u="none" strike="noStrike" kern="0" cap="none" spc="0" normalizeH="0" baseline="0" noProof="0" dirty="0" err="1">
                  <a:ln>
                    <a:noFill/>
                  </a:ln>
                  <a:effectLst/>
                  <a:uLnTx/>
                  <a:uFillTx/>
                  <a:ea typeface="Arial Unicode MS" pitchFamily="34" charset="-128"/>
                  <a:cs typeface="Arial Unicode MS" pitchFamily="34" charset="-128"/>
                </a:rPr>
                <a:t>MeMi</a:t>
              </a:r>
              <a:r>
                <a:rPr kumimoji="0" lang="en-US" sz="2000" b="0" i="0" u="none" strike="noStrike" kern="0" cap="none" spc="0" normalizeH="0" baseline="0" noProof="0" dirty="0">
                  <a:ln>
                    <a:noFill/>
                  </a:ln>
                  <a:effectLst/>
                  <a:uLnTx/>
                  <a:uFillTx/>
                  <a:ea typeface="Arial Unicode MS" pitchFamily="34" charset="-128"/>
                  <a:cs typeface="Arial Unicode MS" pitchFamily="34" charset="-128"/>
                </a:rPr>
                <a:t> document</a:t>
              </a:r>
            </a:p>
          </p:txBody>
        </p:sp>
        <p:grpSp>
          <p:nvGrpSpPr>
            <p:cNvPr id="29" name="Gruppieren 28"/>
            <p:cNvGrpSpPr/>
            <p:nvPr/>
          </p:nvGrpSpPr>
          <p:grpSpPr>
            <a:xfrm>
              <a:off x="3345922" y="2341801"/>
              <a:ext cx="2567818" cy="684636"/>
              <a:chOff x="1546518" y="3591745"/>
              <a:chExt cx="2567818" cy="684636"/>
            </a:xfrm>
          </p:grpSpPr>
          <p:sp>
            <p:nvSpPr>
              <p:cNvPr id="32" name="Rechteck 31"/>
              <p:cNvSpPr/>
              <p:nvPr/>
            </p:nvSpPr>
            <p:spPr bwMode="gray">
              <a:xfrm>
                <a:off x="1546518" y="3591745"/>
                <a:ext cx="2567817" cy="320799"/>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Send Reversal MSCON Message</a:t>
                </a:r>
              </a:p>
            </p:txBody>
          </p:sp>
          <p:sp>
            <p:nvSpPr>
              <p:cNvPr id="33" name="Rechteck 32"/>
              <p:cNvSpPr/>
              <p:nvPr/>
            </p:nvSpPr>
            <p:spPr bwMode="gray">
              <a:xfrm>
                <a:off x="1556444" y="3955582"/>
                <a:ext cx="2557892" cy="320799"/>
              </a:xfrm>
              <a:prstGeom prst="rect">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Send Reversal INVOIC Message</a:t>
                </a:r>
              </a:p>
            </p:txBody>
          </p:sp>
        </p:grpSp>
      </p:grpSp>
      <p:sp>
        <p:nvSpPr>
          <p:cNvPr id="35" name="Flussdiagramm: Dokument 34"/>
          <p:cNvSpPr/>
          <p:nvPr/>
        </p:nvSpPr>
        <p:spPr bwMode="gray">
          <a:xfrm>
            <a:off x="3941112" y="4506583"/>
            <a:ext cx="1809234" cy="1181100"/>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Replacement </a:t>
            </a:r>
            <a:r>
              <a:rPr kumimoji="0" lang="en-US" sz="2000" b="0" i="0" u="none" strike="noStrike" kern="0" cap="none" spc="0" normalizeH="0" baseline="0" noProof="0" dirty="0" err="1">
                <a:ln>
                  <a:noFill/>
                </a:ln>
                <a:effectLst/>
                <a:uLnTx/>
                <a:uFillTx/>
                <a:ea typeface="Arial Unicode MS" pitchFamily="34" charset="-128"/>
                <a:cs typeface="Arial Unicode MS" pitchFamily="34" charset="-128"/>
              </a:rPr>
              <a:t>MeMi</a:t>
            </a:r>
            <a:r>
              <a:rPr kumimoji="0" lang="en-US" sz="2000" b="0" i="0" u="none" strike="noStrike" kern="0" cap="none" spc="0" normalizeH="0" baseline="0" noProof="0" dirty="0">
                <a:ln>
                  <a:noFill/>
                </a:ln>
                <a:effectLst/>
                <a:uLnTx/>
                <a:uFillTx/>
                <a:ea typeface="Arial Unicode MS" pitchFamily="34" charset="-128"/>
                <a:cs typeface="Arial Unicode MS" pitchFamily="34" charset="-128"/>
              </a:rPr>
              <a:t> document</a:t>
            </a:r>
          </a:p>
        </p:txBody>
      </p:sp>
      <p:sp>
        <p:nvSpPr>
          <p:cNvPr id="30" name="Multiplizieren 29"/>
          <p:cNvSpPr/>
          <p:nvPr/>
        </p:nvSpPr>
        <p:spPr bwMode="gray">
          <a:xfrm>
            <a:off x="244756" y="1462346"/>
            <a:ext cx="2224298" cy="2058696"/>
          </a:xfrm>
          <a:prstGeom prst="mathMultiply">
            <a:avLst>
              <a:gd name="adj1" fmla="val 3469"/>
            </a:avLst>
          </a:prstGeom>
          <a:solidFill>
            <a:schemeClr val="accent5">
              <a:alpha val="72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0" name="Gruppieren 9"/>
          <p:cNvGrpSpPr/>
          <p:nvPr/>
        </p:nvGrpSpPr>
        <p:grpSpPr>
          <a:xfrm>
            <a:off x="6697498" y="2156508"/>
            <a:ext cx="724158" cy="770717"/>
            <a:chOff x="6407131" y="2241049"/>
            <a:chExt cx="724158" cy="770717"/>
          </a:xfrm>
        </p:grpSpPr>
        <p:sp>
          <p:nvSpPr>
            <p:cNvPr id="23" name="Gestreifter Pfeil nach rechts 22"/>
            <p:cNvSpPr/>
            <p:nvPr/>
          </p:nvSpPr>
          <p:spPr bwMode="gray">
            <a:xfrm>
              <a:off x="6407131" y="2241049"/>
              <a:ext cx="724158"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Gestreifter Pfeil nach rechts 35"/>
            <p:cNvSpPr/>
            <p:nvPr/>
          </p:nvSpPr>
          <p:spPr bwMode="gray">
            <a:xfrm rot="10800000">
              <a:off x="6407131" y="2579966"/>
              <a:ext cx="724158"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8" name="Text Placeholder 2"/>
          <p:cNvSpPr>
            <a:spLocks noGrp="1"/>
          </p:cNvSpPr>
          <p:nvPr>
            <p:ph type="body" sz="quarter" idx="10"/>
          </p:nvPr>
        </p:nvSpPr>
        <p:spPr>
          <a:xfrm>
            <a:off x="6565900" y="4368800"/>
            <a:ext cx="5303301" cy="1905000"/>
          </a:xfrm>
        </p:spPr>
        <p:txBody>
          <a:bodyPr/>
          <a:lstStyle/>
          <a:p>
            <a:pPr marL="0" lvl="2" indent="0">
              <a:spcBef>
                <a:spcPts val="2401"/>
              </a:spcBef>
              <a:buSzPct val="80000"/>
              <a:buNone/>
            </a:pPr>
            <a:endParaRPr lang="en-US" sz="2000" b="1" dirty="0"/>
          </a:p>
          <a:p>
            <a:pPr lvl="2"/>
            <a:r>
              <a:rPr lang="en-US" sz="1600" dirty="0"/>
              <a:t>Replacement document is created automatically if the grid usage bill is not yet reversed</a:t>
            </a:r>
          </a:p>
          <a:p>
            <a:pPr lvl="2"/>
            <a:r>
              <a:rPr lang="en-US" sz="1600" dirty="0"/>
              <a:t>Deadlines of Mass reversal document can be set individually according to reversal origin (</a:t>
            </a:r>
            <a:r>
              <a:rPr lang="en-US" sz="1600" dirty="0" err="1"/>
              <a:t>MeMi</a:t>
            </a:r>
            <a:r>
              <a:rPr lang="en-US" sz="1600" dirty="0"/>
              <a:t> reversal, Grid Usage reversal)</a:t>
            </a:r>
          </a:p>
          <a:p>
            <a:pPr marL="0" lvl="2" indent="0">
              <a:buNone/>
            </a:pPr>
            <a:endParaRPr lang="en-US" sz="1600" dirty="0"/>
          </a:p>
        </p:txBody>
      </p:sp>
    </p:spTree>
    <p:extLst>
      <p:ext uri="{BB962C8B-B14F-4D97-AF65-F5344CB8AC3E}">
        <p14:creationId xmlns:p14="http://schemas.microsoft.com/office/powerpoint/2010/main" val="24319322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Reversal</a:t>
            </a:r>
            <a:br>
              <a:rPr lang="en-US" dirty="0"/>
            </a:br>
            <a:r>
              <a:rPr lang="en-US" sz="2401" b="0" dirty="0"/>
              <a:t>No EDM request sent</a:t>
            </a:r>
          </a:p>
        </p:txBody>
      </p:sp>
      <p:sp>
        <p:nvSpPr>
          <p:cNvPr id="3" name="Rechteck 2"/>
          <p:cNvSpPr/>
          <p:nvPr/>
        </p:nvSpPr>
        <p:spPr bwMode="gray">
          <a:xfrm>
            <a:off x="467139" y="1620078"/>
            <a:ext cx="2279719" cy="4502426"/>
          </a:xfrm>
          <a:prstGeom prst="rect">
            <a:avLst/>
          </a:prstGeom>
          <a:solidFill>
            <a:schemeClr val="bg1"/>
          </a:solidFill>
          <a:ln w="57150" algn="ctr">
            <a:solidFill>
              <a:schemeClr val="accent1"/>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MeM</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Document</a:t>
            </a:r>
          </a:p>
          <a:p>
            <a:pPr marR="0"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Application Month: </a:t>
            </a:r>
            <a:r>
              <a:rPr lang="en-US" sz="1200" kern="0" dirty="0">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type: ?</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Gross amount: ?</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Rechteck 44"/>
          <p:cNvSpPr/>
          <p:nvPr/>
        </p:nvSpPr>
        <p:spPr bwMode="gray">
          <a:xfrm>
            <a:off x="9494838" y="1606824"/>
            <a:ext cx="2281784" cy="4502426"/>
          </a:xfrm>
          <a:prstGeom prst="rect">
            <a:avLst/>
          </a:prstGeom>
          <a:solidFill>
            <a:schemeClr val="bg1"/>
          </a:solidFill>
          <a:ln w="57150" algn="ctr">
            <a:solidFill>
              <a:schemeClr val="accent1"/>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MeM</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Reversal Document</a:t>
            </a:r>
          </a:p>
          <a:p>
            <a:pPr marR="0" defTabSz="914400" eaLnBrk="1" fontAlgn="base" latinLnBrk="0" hangingPunct="1">
              <a:lnSpc>
                <a:spcPct val="100000"/>
              </a:lnSpc>
              <a:spcBef>
                <a:spcPct val="50000"/>
              </a:spcBef>
              <a:spcAft>
                <a:spcPct val="0"/>
              </a:spcAft>
              <a:buClr>
                <a:srgbClr val="F0AB00"/>
              </a:buClr>
              <a:buSzPct val="80000"/>
              <a:tabLst/>
            </a:pPr>
            <a:endParaRPr lang="en-US" sz="1800" kern="0" dirty="0">
              <a:ea typeface="Arial Unicode MS" pitchFamily="34" charset="-128"/>
              <a:cs typeface="Arial Unicode MS" pitchFamily="34" charset="-128"/>
            </a:endParaRP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Application Month: </a:t>
            </a:r>
            <a:r>
              <a:rPr lang="en-US" sz="1200" kern="0" dirty="0">
                <a:solidFill>
                  <a:srgbClr val="000000"/>
                </a:solidFill>
                <a:ea typeface="Arial Unicode MS" pitchFamily="34" charset="-128"/>
                <a:cs typeface="Arial Unicode MS" pitchFamily="34" charset="-128"/>
              </a:rPr>
              <a:t>?</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Quantity type: ?</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Quantity: ?</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Gross amount: ?</a:t>
            </a:r>
            <a:endParaRPr lang="en-US" sz="1600" kern="0" dirty="0">
              <a:solidFill>
                <a:srgbClr val="000000"/>
              </a:solidFill>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Flussdiagramm: Magnetplattenspeicher 14"/>
          <p:cNvSpPr/>
          <p:nvPr/>
        </p:nvSpPr>
        <p:spPr bwMode="gray">
          <a:xfrm>
            <a:off x="5220391" y="1620078"/>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EDM</a:t>
            </a:r>
          </a:p>
        </p:txBody>
      </p:sp>
      <p:sp>
        <p:nvSpPr>
          <p:cNvPr id="16" name="Smiley 15"/>
          <p:cNvSpPr/>
          <p:nvPr/>
        </p:nvSpPr>
        <p:spPr bwMode="gray">
          <a:xfrm>
            <a:off x="5577233" y="2750102"/>
            <a:ext cx="1087230" cy="1006889"/>
          </a:xfrm>
          <a:prstGeom prst="smileyFac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sz="12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Supplier</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54" name="Gruppieren 53"/>
          <p:cNvGrpSpPr/>
          <p:nvPr/>
        </p:nvGrpSpPr>
        <p:grpSpPr>
          <a:xfrm>
            <a:off x="3130481" y="1704898"/>
            <a:ext cx="1706286" cy="781878"/>
            <a:chOff x="7130774" y="3111500"/>
            <a:chExt cx="895626" cy="781878"/>
          </a:xfrm>
          <a:solidFill>
            <a:schemeClr val="accent3"/>
          </a:solidFill>
        </p:grpSpPr>
        <p:sp>
          <p:nvSpPr>
            <p:cNvPr id="52" name="Gestreifter Pfeil nach rechts 51"/>
            <p:cNvSpPr/>
            <p:nvPr/>
          </p:nvSpPr>
          <p:spPr bwMode="gray">
            <a:xfrm>
              <a:off x="7146235" y="3111500"/>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Gestreifter Pfeil nach rechts 52"/>
            <p:cNvSpPr/>
            <p:nvPr/>
          </p:nvSpPr>
          <p:spPr bwMode="gray">
            <a:xfrm rot="10800000">
              <a:off x="7130774" y="3461578"/>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8" name="Gruppieren 67"/>
          <p:cNvGrpSpPr/>
          <p:nvPr/>
        </p:nvGrpSpPr>
        <p:grpSpPr>
          <a:xfrm>
            <a:off x="5094357" y="5415389"/>
            <a:ext cx="2052982" cy="810158"/>
            <a:chOff x="3294270" y="5335876"/>
            <a:chExt cx="2052982" cy="810158"/>
          </a:xfrm>
        </p:grpSpPr>
        <p:grpSp>
          <p:nvGrpSpPr>
            <p:cNvPr id="17" name="Gruppieren 16"/>
            <p:cNvGrpSpPr/>
            <p:nvPr/>
          </p:nvGrpSpPr>
          <p:grpSpPr>
            <a:xfrm>
              <a:off x="3294270" y="5335876"/>
              <a:ext cx="2052982" cy="810158"/>
              <a:chOff x="4921851" y="5146261"/>
              <a:chExt cx="2052982" cy="810158"/>
            </a:xfrm>
          </p:grpSpPr>
          <p:cxnSp>
            <p:nvCxnSpPr>
              <p:cNvPr id="7" name="Gerader Verbinder 6"/>
              <p:cNvCxnSpPr/>
              <p:nvPr/>
            </p:nvCxnSpPr>
            <p:spPr>
              <a:xfrm flipV="1">
                <a:off x="4921851" y="5406115"/>
                <a:ext cx="2052982" cy="123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p:cNvCxnSpPr/>
              <p:nvPr/>
            </p:nvCxnSpPr>
            <p:spPr>
              <a:xfrm>
                <a:off x="5267236" y="5146261"/>
                <a:ext cx="7179" cy="8101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feld 59"/>
            <p:cNvSpPr txBox="1"/>
            <p:nvPr/>
          </p:nvSpPr>
          <p:spPr>
            <a:xfrm>
              <a:off x="3773695" y="5345815"/>
              <a:ext cx="1446696" cy="5078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Account Balance</a:t>
              </a:r>
            </a:p>
            <a:p>
              <a:pPr algn="r" fontAlgn="base">
                <a:spcBef>
                  <a:spcPts val="600"/>
                </a:spcBef>
                <a:spcAft>
                  <a:spcPct val="0"/>
                </a:spcAft>
                <a:buClr>
                  <a:srgbClr val="F0AB00"/>
                </a:buClr>
                <a:buSzPct val="80000"/>
              </a:pPr>
              <a:endParaRPr lang="en-US" sz="1400" kern="0" dirty="0">
                <a:ea typeface="Arial Unicode MS" pitchFamily="34" charset="-128"/>
                <a:cs typeface="Arial Unicode MS" pitchFamily="34" charset="-128"/>
              </a:endParaRPr>
            </a:p>
          </p:txBody>
        </p:sp>
      </p:grpSp>
      <p:sp>
        <p:nvSpPr>
          <p:cNvPr id="69" name="Gestreifter Pfeil nach rechts 68"/>
          <p:cNvSpPr/>
          <p:nvPr/>
        </p:nvSpPr>
        <p:spPr bwMode="gray">
          <a:xfrm rot="5400000">
            <a:off x="5957696" y="4976457"/>
            <a:ext cx="326307"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Gestreifter Pfeil nach rechts 72"/>
          <p:cNvSpPr/>
          <p:nvPr/>
        </p:nvSpPr>
        <p:spPr bwMode="gray">
          <a:xfrm rot="10800000">
            <a:off x="7433970" y="1810578"/>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Flussdiagramm: Magnetplattenspeicher 77"/>
          <p:cNvSpPr/>
          <p:nvPr/>
        </p:nvSpPr>
        <p:spPr bwMode="gray">
          <a:xfrm>
            <a:off x="5210949" y="4124742"/>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BIT</a:t>
            </a:r>
          </a:p>
        </p:txBody>
      </p:sp>
      <p:sp>
        <p:nvSpPr>
          <p:cNvPr id="30" name="Multiplizieren 29"/>
          <p:cNvSpPr/>
          <p:nvPr/>
        </p:nvSpPr>
        <p:spPr bwMode="gray">
          <a:xfrm>
            <a:off x="3286223" y="1415803"/>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Multiplizieren 30"/>
          <p:cNvSpPr/>
          <p:nvPr/>
        </p:nvSpPr>
        <p:spPr bwMode="gray">
          <a:xfrm>
            <a:off x="7642550" y="1329794"/>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Multiplizieren 19"/>
          <p:cNvSpPr/>
          <p:nvPr/>
        </p:nvSpPr>
        <p:spPr bwMode="gray">
          <a:xfrm>
            <a:off x="4600870" y="3539497"/>
            <a:ext cx="2991461" cy="3061429"/>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512750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509512"/>
            <a:ext cx="11545200" cy="4493256"/>
          </a:xfrm>
        </p:spPr>
        <p:txBody>
          <a:bodyPr/>
          <a:lstStyle/>
          <a:p>
            <a:pPr marL="342900" indent="-342900">
              <a:buFont typeface="Wingdings" panose="05000000000000000000" pitchFamily="2" charset="2"/>
              <a:buChar char="Ø"/>
            </a:pPr>
            <a:r>
              <a:rPr lang="en-US" sz="2400" u="sng" dirty="0">
                <a:latin typeface="+mj-lt"/>
              </a:rPr>
              <a:t>MeMi Overview</a:t>
            </a:r>
          </a:p>
          <a:p>
            <a:pPr marL="342900" indent="-342900">
              <a:buFont typeface="Wingdings" panose="05000000000000000000" pitchFamily="2" charset="2"/>
              <a:buChar char="Ø"/>
            </a:pPr>
            <a:r>
              <a:rPr lang="en-US" sz="2400" dirty="0">
                <a:latin typeface="+mj-lt"/>
              </a:rPr>
              <a:t>MeMi CI Integration</a:t>
            </a:r>
          </a:p>
          <a:p>
            <a:pPr marL="342900" indent="-342900">
              <a:buFont typeface="Wingdings" panose="05000000000000000000" pitchFamily="2" charset="2"/>
              <a:buChar char="Ø"/>
            </a:pPr>
            <a:r>
              <a:rPr lang="en-US" altLang="zh-CN" sz="2400" dirty="0">
                <a:latin typeface="+mj-lt"/>
              </a:rPr>
              <a:t>MeMi Reversal Solution</a:t>
            </a:r>
          </a:p>
          <a:p>
            <a:pPr marL="342900" indent="-342900">
              <a:buFont typeface="Wingdings" panose="05000000000000000000" pitchFamily="2" charset="2"/>
              <a:buChar char="Ø"/>
            </a:pPr>
            <a:r>
              <a:rPr lang="en-US" sz="2400" dirty="0">
                <a:latin typeface="+mj-lt"/>
              </a:rPr>
              <a:t>MGV Billing Process</a:t>
            </a:r>
          </a:p>
          <a:p>
            <a:pPr marL="342900" indent="-342900">
              <a:buFont typeface="Wingdings" panose="05000000000000000000" pitchFamily="2" charset="2"/>
              <a:buChar char="Ø"/>
            </a:pPr>
            <a:r>
              <a:rPr lang="en-US" sz="2400" dirty="0">
                <a:latin typeface="+mj-lt"/>
              </a:rPr>
              <a:t>MeMi Simulation</a:t>
            </a:r>
          </a:p>
          <a:p>
            <a:pPr marL="342900" indent="-342900">
              <a:buFont typeface="Wingdings" panose="05000000000000000000" pitchFamily="2" charset="2"/>
              <a:buChar char="Ø"/>
            </a:pPr>
            <a:r>
              <a:rPr lang="en-US" sz="2400" dirty="0">
                <a:latin typeface="+mj-lt"/>
              </a:rPr>
              <a:t>Subscription of Allocation List</a:t>
            </a:r>
          </a:p>
        </p:txBody>
      </p:sp>
    </p:spTree>
    <p:extLst>
      <p:ext uri="{BB962C8B-B14F-4D97-AF65-F5344CB8AC3E}">
        <p14:creationId xmlns:p14="http://schemas.microsoft.com/office/powerpoint/2010/main" val="251233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Reversal</a:t>
            </a:r>
            <a:br>
              <a:rPr lang="en-US" dirty="0"/>
            </a:br>
            <a:r>
              <a:rPr lang="en-US" sz="2401" b="0" dirty="0"/>
              <a:t>BIT not yet created</a:t>
            </a:r>
          </a:p>
        </p:txBody>
      </p:sp>
      <p:sp>
        <p:nvSpPr>
          <p:cNvPr id="3" name="Rechteck 2"/>
          <p:cNvSpPr/>
          <p:nvPr/>
        </p:nvSpPr>
        <p:spPr bwMode="gray">
          <a:xfrm>
            <a:off x="467139" y="1620078"/>
            <a:ext cx="2279719" cy="4502426"/>
          </a:xfrm>
          <a:prstGeom prst="rect">
            <a:avLst/>
          </a:prstGeom>
          <a:solidFill>
            <a:schemeClr val="bg1"/>
          </a:solidFill>
          <a:ln w="57150" algn="ctr">
            <a:solidFill>
              <a:schemeClr val="accent1"/>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MeM</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Document</a:t>
            </a:r>
          </a:p>
          <a:p>
            <a:pPr marR="0"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Application Month: </a:t>
            </a:r>
            <a:r>
              <a:rPr lang="en-US" sz="1200" kern="0" dirty="0">
                <a:ea typeface="Arial Unicode MS" pitchFamily="34" charset="-128"/>
                <a:cs typeface="Arial Unicode MS" pitchFamily="34" charset="-128"/>
              </a:rPr>
              <a:t>10/2015</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type: Overtake</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3035 kWh</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Gross amount: -122,87 </a:t>
            </a:r>
            <a:r>
              <a:rPr lang="en-US" sz="1600" kern="0" dirty="0">
                <a:ea typeface="Arial Unicode MS" pitchFamily="34" charset="-128"/>
                <a:cs typeface="Arial Unicode MS" pitchFamily="34" charset="-128"/>
              </a:rPr>
              <a:t>€</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Rechteck 44"/>
          <p:cNvSpPr/>
          <p:nvPr/>
        </p:nvSpPr>
        <p:spPr bwMode="gray">
          <a:xfrm>
            <a:off x="9494838" y="1606824"/>
            <a:ext cx="2281784" cy="4502426"/>
          </a:xfrm>
          <a:prstGeom prst="rect">
            <a:avLst/>
          </a:prstGeom>
          <a:solidFill>
            <a:schemeClr val="bg1"/>
          </a:solidFill>
          <a:ln w="57150" algn="ctr">
            <a:solidFill>
              <a:schemeClr val="accent1"/>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MeM</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Reversal Document</a:t>
            </a:r>
          </a:p>
          <a:p>
            <a:pPr marR="0" defTabSz="914400" eaLnBrk="1" fontAlgn="base" latinLnBrk="0" hangingPunct="1">
              <a:lnSpc>
                <a:spcPct val="100000"/>
              </a:lnSpc>
              <a:spcBef>
                <a:spcPct val="50000"/>
              </a:spcBef>
              <a:spcAft>
                <a:spcPct val="0"/>
              </a:spcAft>
              <a:buClr>
                <a:srgbClr val="F0AB00"/>
              </a:buClr>
              <a:buSzPct val="80000"/>
              <a:tabLst/>
            </a:pPr>
            <a:endParaRPr lang="en-US" sz="1800" kern="0" dirty="0">
              <a:ea typeface="Arial Unicode MS" pitchFamily="34" charset="-128"/>
              <a:cs typeface="Arial Unicode MS" pitchFamily="34" charset="-128"/>
            </a:endParaRP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Application Month: </a:t>
            </a:r>
            <a:r>
              <a:rPr lang="en-US" sz="1200" kern="0" dirty="0">
                <a:solidFill>
                  <a:srgbClr val="000000"/>
                </a:solidFill>
                <a:ea typeface="Arial Unicode MS" pitchFamily="34" charset="-128"/>
                <a:cs typeface="Arial Unicode MS" pitchFamily="34" charset="-128"/>
              </a:rPr>
              <a:t>10/2015</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Quantity type: Reversal Overtake</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Quantity: 3035 kWh</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Gross amount: +122,87 </a:t>
            </a:r>
            <a:r>
              <a:rPr lang="en-US" sz="1600" kern="0" dirty="0">
                <a:solidFill>
                  <a:srgbClr val="000000"/>
                </a:solidFill>
                <a:ea typeface="Arial Unicode MS" pitchFamily="34" charset="-128"/>
                <a:cs typeface="Arial Unicode MS" pitchFamily="34" charset="-128"/>
              </a:rPr>
              <a:t>€</a:t>
            </a:r>
          </a:p>
          <a:p>
            <a:pPr marR="0"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Flussdiagramm: Magnetplattenspeicher 14"/>
          <p:cNvSpPr/>
          <p:nvPr/>
        </p:nvSpPr>
        <p:spPr bwMode="gray">
          <a:xfrm>
            <a:off x="5220391" y="1620078"/>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EDM</a:t>
            </a:r>
          </a:p>
        </p:txBody>
      </p:sp>
      <p:sp>
        <p:nvSpPr>
          <p:cNvPr id="16" name="Smiley 15"/>
          <p:cNvSpPr/>
          <p:nvPr/>
        </p:nvSpPr>
        <p:spPr bwMode="gray">
          <a:xfrm>
            <a:off x="5577233" y="2750102"/>
            <a:ext cx="1087230" cy="1006889"/>
          </a:xfrm>
          <a:prstGeom prst="smileyFac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sz="12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Supplier</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Flussdiagramm: Dokument 46"/>
          <p:cNvSpPr/>
          <p:nvPr/>
        </p:nvSpPr>
        <p:spPr bwMode="gray">
          <a:xfrm>
            <a:off x="3270396" y="2754166"/>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MSCONS</a:t>
            </a:r>
          </a:p>
        </p:txBody>
      </p:sp>
      <p:grpSp>
        <p:nvGrpSpPr>
          <p:cNvPr id="54" name="Gruppieren 53"/>
          <p:cNvGrpSpPr/>
          <p:nvPr/>
        </p:nvGrpSpPr>
        <p:grpSpPr>
          <a:xfrm>
            <a:off x="3130481" y="1704898"/>
            <a:ext cx="1706286" cy="781878"/>
            <a:chOff x="7130774" y="3111500"/>
            <a:chExt cx="895626" cy="781878"/>
          </a:xfrm>
          <a:solidFill>
            <a:schemeClr val="accent3"/>
          </a:solidFill>
        </p:grpSpPr>
        <p:sp>
          <p:nvSpPr>
            <p:cNvPr id="52" name="Gestreifter Pfeil nach rechts 51"/>
            <p:cNvSpPr/>
            <p:nvPr/>
          </p:nvSpPr>
          <p:spPr bwMode="gray">
            <a:xfrm>
              <a:off x="7146235" y="3111500"/>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Gestreifter Pfeil nach rechts 52"/>
            <p:cNvSpPr/>
            <p:nvPr/>
          </p:nvSpPr>
          <p:spPr bwMode="gray">
            <a:xfrm rot="10800000">
              <a:off x="7130774" y="3461578"/>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9" name="Flussdiagramm: Dokument 58"/>
          <p:cNvSpPr/>
          <p:nvPr/>
        </p:nvSpPr>
        <p:spPr bwMode="gray">
          <a:xfrm>
            <a:off x="4053544" y="2741944"/>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INVOIC</a:t>
            </a:r>
          </a:p>
        </p:txBody>
      </p:sp>
      <p:grpSp>
        <p:nvGrpSpPr>
          <p:cNvPr id="68" name="Gruppieren 67"/>
          <p:cNvGrpSpPr/>
          <p:nvPr/>
        </p:nvGrpSpPr>
        <p:grpSpPr>
          <a:xfrm>
            <a:off x="5094357" y="5415389"/>
            <a:ext cx="2052982" cy="810158"/>
            <a:chOff x="3294270" y="5335876"/>
            <a:chExt cx="2052982" cy="810158"/>
          </a:xfrm>
        </p:grpSpPr>
        <p:grpSp>
          <p:nvGrpSpPr>
            <p:cNvPr id="17" name="Gruppieren 16"/>
            <p:cNvGrpSpPr/>
            <p:nvPr/>
          </p:nvGrpSpPr>
          <p:grpSpPr>
            <a:xfrm>
              <a:off x="3294270" y="5335876"/>
              <a:ext cx="2052982" cy="810158"/>
              <a:chOff x="4921851" y="5146261"/>
              <a:chExt cx="2052982" cy="810158"/>
            </a:xfrm>
          </p:grpSpPr>
          <p:cxnSp>
            <p:nvCxnSpPr>
              <p:cNvPr id="7" name="Gerader Verbinder 6"/>
              <p:cNvCxnSpPr/>
              <p:nvPr/>
            </p:nvCxnSpPr>
            <p:spPr>
              <a:xfrm flipV="1">
                <a:off x="4921851" y="5406115"/>
                <a:ext cx="2052982" cy="123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p:cNvCxnSpPr/>
              <p:nvPr/>
            </p:nvCxnSpPr>
            <p:spPr>
              <a:xfrm>
                <a:off x="5267236" y="5146261"/>
                <a:ext cx="7179" cy="8101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feld 59"/>
            <p:cNvSpPr txBox="1"/>
            <p:nvPr/>
          </p:nvSpPr>
          <p:spPr>
            <a:xfrm>
              <a:off x="3773695" y="5345815"/>
              <a:ext cx="1446696" cy="50783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Account Balance</a:t>
              </a:r>
            </a:p>
            <a:p>
              <a:pPr algn="r" fontAlgn="base">
                <a:spcBef>
                  <a:spcPts val="600"/>
                </a:spcBef>
                <a:spcAft>
                  <a:spcPct val="0"/>
                </a:spcAft>
                <a:buClr>
                  <a:srgbClr val="F0AB00"/>
                </a:buClr>
                <a:buSzPct val="80000"/>
              </a:pPr>
              <a:endParaRPr lang="en-US" sz="1400" kern="0" dirty="0">
                <a:ea typeface="Arial Unicode MS" pitchFamily="34" charset="-128"/>
                <a:cs typeface="Arial Unicode MS" pitchFamily="34" charset="-128"/>
              </a:endParaRPr>
            </a:p>
          </p:txBody>
        </p:sp>
      </p:grpSp>
      <p:sp>
        <p:nvSpPr>
          <p:cNvPr id="63" name="Gestreifter Pfeil nach rechts 62"/>
          <p:cNvSpPr/>
          <p:nvPr/>
        </p:nvSpPr>
        <p:spPr bwMode="gray">
          <a:xfrm>
            <a:off x="3159936" y="3460842"/>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Gestreifter Pfeil nach rechts 64"/>
          <p:cNvSpPr/>
          <p:nvPr/>
        </p:nvSpPr>
        <p:spPr bwMode="gray">
          <a:xfrm>
            <a:off x="3159936" y="4282307"/>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Gestreifter Pfeil nach rechts 68"/>
          <p:cNvSpPr/>
          <p:nvPr/>
        </p:nvSpPr>
        <p:spPr bwMode="gray">
          <a:xfrm rot="5400000">
            <a:off x="5957696" y="4976457"/>
            <a:ext cx="326307"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Gestreifter Pfeil nach rechts 72"/>
          <p:cNvSpPr/>
          <p:nvPr/>
        </p:nvSpPr>
        <p:spPr bwMode="gray">
          <a:xfrm rot="10800000">
            <a:off x="7433970" y="1810578"/>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Flussdiagramm: Dokument 73"/>
          <p:cNvSpPr/>
          <p:nvPr/>
        </p:nvSpPr>
        <p:spPr bwMode="gray">
          <a:xfrm>
            <a:off x="7492243" y="2703580"/>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Reversal</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MSCONS</a:t>
            </a:r>
          </a:p>
        </p:txBody>
      </p:sp>
      <p:sp>
        <p:nvSpPr>
          <p:cNvPr id="75" name="Flussdiagramm: Dokument 74"/>
          <p:cNvSpPr/>
          <p:nvPr/>
        </p:nvSpPr>
        <p:spPr bwMode="gray">
          <a:xfrm>
            <a:off x="8275391" y="2691358"/>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Reversal</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INVOIC</a:t>
            </a:r>
          </a:p>
        </p:txBody>
      </p:sp>
      <p:sp>
        <p:nvSpPr>
          <p:cNvPr id="76" name="Gestreifter Pfeil nach rechts 75"/>
          <p:cNvSpPr/>
          <p:nvPr/>
        </p:nvSpPr>
        <p:spPr bwMode="gray">
          <a:xfrm rot="10800000">
            <a:off x="7433970" y="3460842"/>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Gestreifter Pfeil nach rechts 76"/>
          <p:cNvSpPr/>
          <p:nvPr/>
        </p:nvSpPr>
        <p:spPr bwMode="gray">
          <a:xfrm rot="10800000">
            <a:off x="7433970" y="4282307"/>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Flussdiagramm: Magnetplattenspeicher 77"/>
          <p:cNvSpPr/>
          <p:nvPr/>
        </p:nvSpPr>
        <p:spPr bwMode="gray">
          <a:xfrm>
            <a:off x="5210949" y="4124742"/>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BIT</a:t>
            </a:r>
          </a:p>
        </p:txBody>
      </p:sp>
      <p:sp>
        <p:nvSpPr>
          <p:cNvPr id="4" name="Multiplizieren 3"/>
          <p:cNvSpPr/>
          <p:nvPr/>
        </p:nvSpPr>
        <p:spPr bwMode="gray">
          <a:xfrm>
            <a:off x="3711488" y="2363610"/>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Multiplizieren 26"/>
          <p:cNvSpPr/>
          <p:nvPr/>
        </p:nvSpPr>
        <p:spPr bwMode="gray">
          <a:xfrm>
            <a:off x="7930083" y="2319362"/>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Multiplizieren 27"/>
          <p:cNvSpPr/>
          <p:nvPr/>
        </p:nvSpPr>
        <p:spPr bwMode="gray">
          <a:xfrm>
            <a:off x="3306944" y="3807667"/>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Multiplizieren 28"/>
          <p:cNvSpPr/>
          <p:nvPr/>
        </p:nvSpPr>
        <p:spPr bwMode="gray">
          <a:xfrm>
            <a:off x="7657091" y="3789713"/>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6991737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Reversal</a:t>
            </a:r>
            <a:br>
              <a:rPr lang="en-US" dirty="0"/>
            </a:br>
            <a:r>
              <a:rPr lang="en-US" sz="2401" b="0" dirty="0"/>
              <a:t>Invoice not yet sent</a:t>
            </a:r>
          </a:p>
        </p:txBody>
      </p:sp>
      <p:sp>
        <p:nvSpPr>
          <p:cNvPr id="3" name="Rechteck 2"/>
          <p:cNvSpPr/>
          <p:nvPr/>
        </p:nvSpPr>
        <p:spPr bwMode="gray">
          <a:xfrm>
            <a:off x="467139" y="1620078"/>
            <a:ext cx="2279719" cy="4502426"/>
          </a:xfrm>
          <a:prstGeom prst="rect">
            <a:avLst/>
          </a:prstGeom>
          <a:solidFill>
            <a:schemeClr val="bg1"/>
          </a:solidFill>
          <a:ln w="57150" algn="ctr">
            <a:solidFill>
              <a:schemeClr val="accent1"/>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MeM</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Document</a:t>
            </a:r>
          </a:p>
          <a:p>
            <a:pPr marR="0"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Application Month: </a:t>
            </a:r>
            <a:r>
              <a:rPr lang="en-US" sz="1200" kern="0" dirty="0">
                <a:ea typeface="Arial Unicode MS" pitchFamily="34" charset="-128"/>
                <a:cs typeface="Arial Unicode MS" pitchFamily="34" charset="-128"/>
              </a:rPr>
              <a:t>10/2015</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type: Overtake</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3035 kWh</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Gross amount: -122,87 </a:t>
            </a:r>
            <a:r>
              <a:rPr lang="en-US" sz="1600" kern="0" dirty="0">
                <a:ea typeface="Arial Unicode MS" pitchFamily="34" charset="-128"/>
                <a:cs typeface="Arial Unicode MS" pitchFamily="34" charset="-128"/>
              </a:rPr>
              <a:t>€</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Rechteck 44"/>
          <p:cNvSpPr/>
          <p:nvPr/>
        </p:nvSpPr>
        <p:spPr bwMode="gray">
          <a:xfrm>
            <a:off x="9494838" y="1606824"/>
            <a:ext cx="2281784" cy="4502426"/>
          </a:xfrm>
          <a:prstGeom prst="rect">
            <a:avLst/>
          </a:prstGeom>
          <a:solidFill>
            <a:schemeClr val="bg1"/>
          </a:solidFill>
          <a:ln w="57150" algn="ctr">
            <a:solidFill>
              <a:schemeClr val="accent1"/>
            </a:solidFill>
            <a:miter lim="800000"/>
            <a:headEnd/>
            <a:tailEnd/>
          </a:ln>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MeM</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Reversal Document</a:t>
            </a:r>
          </a:p>
          <a:p>
            <a:pPr marR="0" defTabSz="914400" eaLnBrk="1" fontAlgn="base" latinLnBrk="0" hangingPunct="1">
              <a:lnSpc>
                <a:spcPct val="100000"/>
              </a:lnSpc>
              <a:spcBef>
                <a:spcPct val="50000"/>
              </a:spcBef>
              <a:spcAft>
                <a:spcPct val="0"/>
              </a:spcAft>
              <a:buClr>
                <a:srgbClr val="F0AB00"/>
              </a:buClr>
              <a:buSzPct val="80000"/>
              <a:tabLst/>
            </a:pPr>
            <a:endParaRPr lang="en-US" sz="1800" kern="0" dirty="0">
              <a:ea typeface="Arial Unicode MS" pitchFamily="34" charset="-128"/>
              <a:cs typeface="Arial Unicode MS" pitchFamily="34" charset="-128"/>
            </a:endParaRP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Application Month: </a:t>
            </a:r>
            <a:r>
              <a:rPr lang="en-US" sz="1200" kern="0" dirty="0">
                <a:solidFill>
                  <a:srgbClr val="000000"/>
                </a:solidFill>
                <a:ea typeface="Arial Unicode MS" pitchFamily="34" charset="-128"/>
                <a:cs typeface="Arial Unicode MS" pitchFamily="34" charset="-128"/>
              </a:rPr>
              <a:t>10/2015</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Quantity type: Reversal Overtake</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Quantity: 3035 kWh</a:t>
            </a:r>
          </a:p>
          <a:p>
            <a:pPr lvl="0" algn="ctr" defTabSz="914400" fontAlgn="base">
              <a:spcBef>
                <a:spcPct val="50000"/>
              </a:spcBef>
              <a:spcAft>
                <a:spcPct val="0"/>
              </a:spcAft>
              <a:buClr>
                <a:srgbClr val="F0AB00"/>
              </a:buClr>
              <a:buSzPct val="80000"/>
            </a:pPr>
            <a:r>
              <a:rPr lang="en-US" sz="1400" kern="0" dirty="0">
                <a:solidFill>
                  <a:srgbClr val="000000"/>
                </a:solidFill>
                <a:ea typeface="Arial Unicode MS" pitchFamily="34" charset="-128"/>
                <a:cs typeface="Arial Unicode MS" pitchFamily="34" charset="-128"/>
              </a:rPr>
              <a:t>Gross amount: +122,87 </a:t>
            </a:r>
            <a:r>
              <a:rPr lang="en-US" sz="1600" kern="0" dirty="0">
                <a:solidFill>
                  <a:srgbClr val="000000"/>
                </a:solidFill>
                <a:ea typeface="Arial Unicode MS" pitchFamily="34" charset="-128"/>
                <a:cs typeface="Arial Unicode MS" pitchFamily="34" charset="-128"/>
              </a:rPr>
              <a:t>€</a:t>
            </a:r>
          </a:p>
          <a:p>
            <a:pPr marR="0"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Flussdiagramm: Magnetplattenspeicher 14"/>
          <p:cNvSpPr/>
          <p:nvPr/>
        </p:nvSpPr>
        <p:spPr bwMode="gray">
          <a:xfrm>
            <a:off x="5220391" y="1620078"/>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EDM</a:t>
            </a:r>
          </a:p>
        </p:txBody>
      </p:sp>
      <p:sp>
        <p:nvSpPr>
          <p:cNvPr id="16" name="Smiley 15"/>
          <p:cNvSpPr/>
          <p:nvPr/>
        </p:nvSpPr>
        <p:spPr bwMode="gray">
          <a:xfrm>
            <a:off x="5577233" y="2750102"/>
            <a:ext cx="1087230" cy="1006889"/>
          </a:xfrm>
          <a:prstGeom prst="smileyFac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sz="12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Supplier</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Flussdiagramm: Dokument 46"/>
          <p:cNvSpPr/>
          <p:nvPr/>
        </p:nvSpPr>
        <p:spPr bwMode="gray">
          <a:xfrm>
            <a:off x="3270396" y="2754166"/>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MSCONS</a:t>
            </a:r>
          </a:p>
        </p:txBody>
      </p:sp>
      <p:grpSp>
        <p:nvGrpSpPr>
          <p:cNvPr id="54" name="Gruppieren 53"/>
          <p:cNvGrpSpPr/>
          <p:nvPr/>
        </p:nvGrpSpPr>
        <p:grpSpPr>
          <a:xfrm>
            <a:off x="3130481" y="1704898"/>
            <a:ext cx="1706286" cy="781878"/>
            <a:chOff x="7130774" y="3111500"/>
            <a:chExt cx="895626" cy="781878"/>
          </a:xfrm>
          <a:solidFill>
            <a:schemeClr val="accent3"/>
          </a:solidFill>
        </p:grpSpPr>
        <p:sp>
          <p:nvSpPr>
            <p:cNvPr id="52" name="Gestreifter Pfeil nach rechts 51"/>
            <p:cNvSpPr/>
            <p:nvPr/>
          </p:nvSpPr>
          <p:spPr bwMode="gray">
            <a:xfrm>
              <a:off x="7146235" y="3111500"/>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Gestreifter Pfeil nach rechts 52"/>
            <p:cNvSpPr/>
            <p:nvPr/>
          </p:nvSpPr>
          <p:spPr bwMode="gray">
            <a:xfrm rot="10800000">
              <a:off x="7130774" y="3461578"/>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9" name="Flussdiagramm: Dokument 58"/>
          <p:cNvSpPr/>
          <p:nvPr/>
        </p:nvSpPr>
        <p:spPr bwMode="gray">
          <a:xfrm>
            <a:off x="4053544" y="2741944"/>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INVOIC</a:t>
            </a:r>
          </a:p>
        </p:txBody>
      </p:sp>
      <p:grpSp>
        <p:nvGrpSpPr>
          <p:cNvPr id="68" name="Gruppieren 67"/>
          <p:cNvGrpSpPr/>
          <p:nvPr/>
        </p:nvGrpSpPr>
        <p:grpSpPr>
          <a:xfrm>
            <a:off x="5094357" y="5415389"/>
            <a:ext cx="2052982" cy="810158"/>
            <a:chOff x="3294270" y="5335876"/>
            <a:chExt cx="2052982" cy="810158"/>
          </a:xfrm>
        </p:grpSpPr>
        <p:grpSp>
          <p:nvGrpSpPr>
            <p:cNvPr id="17" name="Gruppieren 16"/>
            <p:cNvGrpSpPr/>
            <p:nvPr/>
          </p:nvGrpSpPr>
          <p:grpSpPr>
            <a:xfrm>
              <a:off x="3294270" y="5335876"/>
              <a:ext cx="2052982" cy="810158"/>
              <a:chOff x="4921851" y="5146261"/>
              <a:chExt cx="2052982" cy="810158"/>
            </a:xfrm>
          </p:grpSpPr>
          <p:cxnSp>
            <p:nvCxnSpPr>
              <p:cNvPr id="7" name="Gerader Verbinder 6"/>
              <p:cNvCxnSpPr/>
              <p:nvPr/>
            </p:nvCxnSpPr>
            <p:spPr>
              <a:xfrm flipV="1">
                <a:off x="4921851" y="5406115"/>
                <a:ext cx="2052982" cy="123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p:cNvCxnSpPr/>
              <p:nvPr/>
            </p:nvCxnSpPr>
            <p:spPr>
              <a:xfrm>
                <a:off x="5267236" y="5146261"/>
                <a:ext cx="7179" cy="8101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feld 59"/>
            <p:cNvSpPr txBox="1"/>
            <p:nvPr/>
          </p:nvSpPr>
          <p:spPr>
            <a:xfrm>
              <a:off x="3773695" y="5345815"/>
              <a:ext cx="1446696" cy="80021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Account Balance</a:t>
              </a:r>
            </a:p>
            <a:p>
              <a:pPr algn="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-122,87 €</a:t>
              </a:r>
            </a:p>
            <a:p>
              <a:pPr algn="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+122,87 €</a:t>
              </a:r>
            </a:p>
          </p:txBody>
        </p:sp>
      </p:grpSp>
      <p:sp>
        <p:nvSpPr>
          <p:cNvPr id="63" name="Gestreifter Pfeil nach rechts 62"/>
          <p:cNvSpPr/>
          <p:nvPr/>
        </p:nvSpPr>
        <p:spPr bwMode="gray">
          <a:xfrm>
            <a:off x="3159936" y="3460842"/>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Gestreifter Pfeil nach rechts 64"/>
          <p:cNvSpPr/>
          <p:nvPr/>
        </p:nvSpPr>
        <p:spPr bwMode="gray">
          <a:xfrm>
            <a:off x="3159936" y="4282307"/>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Gestreifter Pfeil nach rechts 68"/>
          <p:cNvSpPr/>
          <p:nvPr/>
        </p:nvSpPr>
        <p:spPr bwMode="gray">
          <a:xfrm rot="5400000">
            <a:off x="5957696" y="4976457"/>
            <a:ext cx="326307"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Gestreifter Pfeil nach rechts 72"/>
          <p:cNvSpPr/>
          <p:nvPr/>
        </p:nvSpPr>
        <p:spPr bwMode="gray">
          <a:xfrm rot="10800000">
            <a:off x="7433970" y="1810578"/>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Flussdiagramm: Dokument 73"/>
          <p:cNvSpPr/>
          <p:nvPr/>
        </p:nvSpPr>
        <p:spPr bwMode="gray">
          <a:xfrm>
            <a:off x="7492243" y="2703580"/>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Reversal</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MSCONS</a:t>
            </a:r>
          </a:p>
        </p:txBody>
      </p:sp>
      <p:sp>
        <p:nvSpPr>
          <p:cNvPr id="75" name="Flussdiagramm: Dokument 74"/>
          <p:cNvSpPr/>
          <p:nvPr/>
        </p:nvSpPr>
        <p:spPr bwMode="gray">
          <a:xfrm>
            <a:off x="8275391" y="2691358"/>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Reversal</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INVOIC</a:t>
            </a:r>
          </a:p>
        </p:txBody>
      </p:sp>
      <p:sp>
        <p:nvSpPr>
          <p:cNvPr id="76" name="Gestreifter Pfeil nach rechts 75"/>
          <p:cNvSpPr/>
          <p:nvPr/>
        </p:nvSpPr>
        <p:spPr bwMode="gray">
          <a:xfrm rot="10800000">
            <a:off x="7433970" y="3460842"/>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Gestreifter Pfeil nach rechts 76"/>
          <p:cNvSpPr/>
          <p:nvPr/>
        </p:nvSpPr>
        <p:spPr bwMode="gray">
          <a:xfrm rot="10800000">
            <a:off x="7433970" y="4282307"/>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Flussdiagramm: Magnetplattenspeicher 77"/>
          <p:cNvSpPr/>
          <p:nvPr/>
        </p:nvSpPr>
        <p:spPr bwMode="gray">
          <a:xfrm>
            <a:off x="5210949" y="4124742"/>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BIT</a:t>
            </a:r>
          </a:p>
        </p:txBody>
      </p:sp>
      <p:sp>
        <p:nvSpPr>
          <p:cNvPr id="4" name="Multiplizieren 3"/>
          <p:cNvSpPr/>
          <p:nvPr/>
        </p:nvSpPr>
        <p:spPr bwMode="gray">
          <a:xfrm>
            <a:off x="3711488" y="2363610"/>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Multiplizieren 26"/>
          <p:cNvSpPr/>
          <p:nvPr/>
        </p:nvSpPr>
        <p:spPr bwMode="gray">
          <a:xfrm>
            <a:off x="7930083" y="2319362"/>
            <a:ext cx="1424255" cy="1393367"/>
          </a:xfrm>
          <a:prstGeom prst="mathMultiply">
            <a:avLst>
              <a:gd name="adj1" fmla="val 3469"/>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Textfeld 27"/>
          <p:cNvSpPr txBox="1"/>
          <p:nvPr/>
        </p:nvSpPr>
        <p:spPr>
          <a:xfrm>
            <a:off x="7258673" y="5819031"/>
            <a:ext cx="1762263"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Automatically cleared</a:t>
            </a:r>
          </a:p>
        </p:txBody>
      </p:sp>
    </p:spTree>
    <p:extLst>
      <p:ext uri="{BB962C8B-B14F-4D97-AF65-F5344CB8AC3E}">
        <p14:creationId xmlns:p14="http://schemas.microsoft.com/office/powerpoint/2010/main" val="388877353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Reversal</a:t>
            </a:r>
            <a:br>
              <a:rPr lang="en-US" dirty="0"/>
            </a:br>
            <a:r>
              <a:rPr lang="en-US" sz="2401" b="0" dirty="0"/>
              <a:t>Full Reversal</a:t>
            </a:r>
          </a:p>
        </p:txBody>
      </p:sp>
      <p:sp>
        <p:nvSpPr>
          <p:cNvPr id="3" name="Rechteck 2"/>
          <p:cNvSpPr/>
          <p:nvPr/>
        </p:nvSpPr>
        <p:spPr bwMode="gray">
          <a:xfrm>
            <a:off x="467139" y="1620078"/>
            <a:ext cx="2279719" cy="4502426"/>
          </a:xfrm>
          <a:prstGeom prst="rect">
            <a:avLst/>
          </a:prstGeom>
          <a:solidFill>
            <a:schemeClr val="bg1"/>
          </a:solidFill>
          <a:ln w="57150" algn="ctr">
            <a:solidFill>
              <a:schemeClr val="accent1"/>
            </a:solidFill>
            <a:miter lim="800000"/>
            <a:headEnd/>
            <a:tailEnd/>
          </a:ln>
          <a:effectLst/>
        </p:spPr>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MeM</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Document</a:t>
            </a:r>
          </a:p>
          <a:p>
            <a:pPr marR="0"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Application Month: </a:t>
            </a:r>
            <a:r>
              <a:rPr lang="en-US" sz="1200" kern="0" dirty="0">
                <a:ea typeface="Arial Unicode MS" pitchFamily="34" charset="-128"/>
                <a:cs typeface="Arial Unicode MS" pitchFamily="34" charset="-128"/>
              </a:rPr>
              <a:t>10/2015</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type: Overtake</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Quantity: 3035 kWh</a:t>
            </a:r>
          </a:p>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Gross amount: -122,87 </a:t>
            </a:r>
            <a:r>
              <a:rPr lang="en-US" sz="1600" kern="0" dirty="0">
                <a:ea typeface="Arial Unicode MS" pitchFamily="34" charset="-128"/>
                <a:cs typeface="Arial Unicode MS" pitchFamily="34" charset="-128"/>
              </a:rPr>
              <a:t>€</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Rechteck 44"/>
          <p:cNvSpPr/>
          <p:nvPr/>
        </p:nvSpPr>
        <p:spPr bwMode="gray">
          <a:xfrm>
            <a:off x="9494838" y="1606824"/>
            <a:ext cx="2281784" cy="4502426"/>
          </a:xfrm>
          <a:prstGeom prst="rect">
            <a:avLst/>
          </a:prstGeom>
          <a:solidFill>
            <a:schemeClr val="bg1"/>
          </a:solidFill>
          <a:ln w="57150" algn="ctr">
            <a:solidFill>
              <a:schemeClr val="accent1"/>
            </a:solidFill>
            <a:miter lim="800000"/>
            <a:headEnd/>
            <a:tailEnd/>
          </a:ln>
          <a:effectLst/>
        </p:spPr>
        <p:txBody>
          <a:bodyPr lIns="90000" tIns="72000" rIns="90000" bIns="72000" rtlCol="0" anchor="t" anchorCtr="0"/>
          <a:lstStyle/>
          <a:p>
            <a:pP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MeMi</a:t>
            </a:r>
            <a:r>
              <a:rPr lang="en-US" sz="1800" kern="0" dirty="0">
                <a:ea typeface="Arial Unicode MS" pitchFamily="34" charset="-128"/>
                <a:cs typeface="Arial Unicode MS" pitchFamily="34" charset="-128"/>
              </a:rPr>
              <a:t> Reversal Document</a:t>
            </a:r>
          </a:p>
          <a:p>
            <a:pPr defTabSz="914400"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Application Month: </a:t>
            </a:r>
            <a:r>
              <a:rPr lang="en-US" sz="1200" kern="0" dirty="0">
                <a:ea typeface="Arial Unicode MS" pitchFamily="34" charset="-128"/>
                <a:cs typeface="Arial Unicode MS" pitchFamily="34" charset="-128"/>
              </a:rPr>
              <a:t>10/2015</a:t>
            </a:r>
          </a:p>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Quantity type: Reversal Overtake</a:t>
            </a:r>
          </a:p>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Quantity: 3035 kWh</a:t>
            </a:r>
          </a:p>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Gross amount: +122,87 €</a:t>
            </a:r>
          </a:p>
          <a:p>
            <a:pPr defTabSz="914400"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15" name="Flussdiagramm: Magnetplattenspeicher 14"/>
          <p:cNvSpPr/>
          <p:nvPr/>
        </p:nvSpPr>
        <p:spPr bwMode="gray">
          <a:xfrm>
            <a:off x="5220391" y="1620078"/>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EDM</a:t>
            </a:r>
          </a:p>
        </p:txBody>
      </p:sp>
      <p:sp>
        <p:nvSpPr>
          <p:cNvPr id="16" name="Smiley 15"/>
          <p:cNvSpPr/>
          <p:nvPr/>
        </p:nvSpPr>
        <p:spPr bwMode="gray">
          <a:xfrm>
            <a:off x="5577233" y="2750102"/>
            <a:ext cx="1087230" cy="1006889"/>
          </a:xfrm>
          <a:prstGeom prst="smileyFac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sz="12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Supplier</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Flussdiagramm: Dokument 46"/>
          <p:cNvSpPr/>
          <p:nvPr/>
        </p:nvSpPr>
        <p:spPr bwMode="gray">
          <a:xfrm>
            <a:off x="3270396" y="2754166"/>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MSCONS</a:t>
            </a:r>
          </a:p>
        </p:txBody>
      </p:sp>
      <p:grpSp>
        <p:nvGrpSpPr>
          <p:cNvPr id="54" name="Gruppieren 53"/>
          <p:cNvGrpSpPr/>
          <p:nvPr/>
        </p:nvGrpSpPr>
        <p:grpSpPr>
          <a:xfrm>
            <a:off x="3130481" y="1704898"/>
            <a:ext cx="1706286" cy="781878"/>
            <a:chOff x="7130774" y="3111500"/>
            <a:chExt cx="895626" cy="781878"/>
          </a:xfrm>
          <a:solidFill>
            <a:schemeClr val="accent3"/>
          </a:solidFill>
        </p:grpSpPr>
        <p:sp>
          <p:nvSpPr>
            <p:cNvPr id="52" name="Gestreifter Pfeil nach rechts 51"/>
            <p:cNvSpPr/>
            <p:nvPr/>
          </p:nvSpPr>
          <p:spPr bwMode="gray">
            <a:xfrm>
              <a:off x="7146235" y="3111500"/>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Gestreifter Pfeil nach rechts 52"/>
            <p:cNvSpPr/>
            <p:nvPr/>
          </p:nvSpPr>
          <p:spPr bwMode="gray">
            <a:xfrm rot="10800000">
              <a:off x="7130774" y="3461578"/>
              <a:ext cx="880165" cy="431800"/>
            </a:xfrm>
            <a:prstGeom prst="stripedRightArrow">
              <a:avLst>
                <a:gd name="adj1" fmla="val 38235"/>
                <a:gd name="adj2" fmla="val 50000"/>
              </a:avLst>
            </a:prstGeom>
            <a:grp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9" name="Flussdiagramm: Dokument 58"/>
          <p:cNvSpPr/>
          <p:nvPr/>
        </p:nvSpPr>
        <p:spPr bwMode="gray">
          <a:xfrm>
            <a:off x="4053544" y="2741944"/>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INVOIC</a:t>
            </a:r>
          </a:p>
        </p:txBody>
      </p:sp>
      <p:grpSp>
        <p:nvGrpSpPr>
          <p:cNvPr id="68" name="Gruppieren 67"/>
          <p:cNvGrpSpPr/>
          <p:nvPr/>
        </p:nvGrpSpPr>
        <p:grpSpPr>
          <a:xfrm>
            <a:off x="5094357" y="5415389"/>
            <a:ext cx="2052982" cy="810158"/>
            <a:chOff x="3294270" y="5335876"/>
            <a:chExt cx="2052982" cy="810158"/>
          </a:xfrm>
        </p:grpSpPr>
        <p:grpSp>
          <p:nvGrpSpPr>
            <p:cNvPr id="17" name="Gruppieren 16"/>
            <p:cNvGrpSpPr/>
            <p:nvPr/>
          </p:nvGrpSpPr>
          <p:grpSpPr>
            <a:xfrm>
              <a:off x="3294270" y="5335876"/>
              <a:ext cx="2052982" cy="810158"/>
              <a:chOff x="4921851" y="5146261"/>
              <a:chExt cx="2052982" cy="810158"/>
            </a:xfrm>
          </p:grpSpPr>
          <p:cxnSp>
            <p:nvCxnSpPr>
              <p:cNvPr id="7" name="Gerader Verbinder 6"/>
              <p:cNvCxnSpPr/>
              <p:nvPr/>
            </p:nvCxnSpPr>
            <p:spPr>
              <a:xfrm flipV="1">
                <a:off x="4921851" y="5406115"/>
                <a:ext cx="2052982" cy="1236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p:cNvCxnSpPr/>
              <p:nvPr/>
            </p:nvCxnSpPr>
            <p:spPr>
              <a:xfrm>
                <a:off x="5267236" y="5146261"/>
                <a:ext cx="7179" cy="8101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feld 59"/>
            <p:cNvSpPr txBox="1"/>
            <p:nvPr/>
          </p:nvSpPr>
          <p:spPr>
            <a:xfrm>
              <a:off x="3773695" y="5345815"/>
              <a:ext cx="1446696" cy="80021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Account Balance</a:t>
              </a:r>
            </a:p>
            <a:p>
              <a:pPr algn="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-122,87 €</a:t>
              </a:r>
            </a:p>
            <a:p>
              <a:pPr algn="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+122,87 €</a:t>
              </a:r>
            </a:p>
          </p:txBody>
        </p:sp>
      </p:grpSp>
      <p:sp>
        <p:nvSpPr>
          <p:cNvPr id="63" name="Gestreifter Pfeil nach rechts 62"/>
          <p:cNvSpPr/>
          <p:nvPr/>
        </p:nvSpPr>
        <p:spPr bwMode="gray">
          <a:xfrm>
            <a:off x="3159936" y="3460842"/>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Gestreifter Pfeil nach rechts 64"/>
          <p:cNvSpPr/>
          <p:nvPr/>
        </p:nvSpPr>
        <p:spPr bwMode="gray">
          <a:xfrm>
            <a:off x="3159936" y="4282307"/>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Gestreifter Pfeil nach rechts 68"/>
          <p:cNvSpPr/>
          <p:nvPr/>
        </p:nvSpPr>
        <p:spPr bwMode="gray">
          <a:xfrm rot="5400000">
            <a:off x="5957696" y="4976457"/>
            <a:ext cx="326307"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Gestreifter Pfeil nach rechts 72"/>
          <p:cNvSpPr/>
          <p:nvPr/>
        </p:nvSpPr>
        <p:spPr bwMode="gray">
          <a:xfrm rot="10800000">
            <a:off x="7433970" y="1810578"/>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Flussdiagramm: Dokument 73"/>
          <p:cNvSpPr/>
          <p:nvPr/>
        </p:nvSpPr>
        <p:spPr bwMode="gray">
          <a:xfrm>
            <a:off x="7492243" y="2703580"/>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Reversal</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MSCONS</a:t>
            </a:r>
          </a:p>
        </p:txBody>
      </p:sp>
      <p:sp>
        <p:nvSpPr>
          <p:cNvPr id="75" name="Flussdiagramm: Dokument 74"/>
          <p:cNvSpPr/>
          <p:nvPr/>
        </p:nvSpPr>
        <p:spPr bwMode="gray">
          <a:xfrm>
            <a:off x="8275391" y="2691358"/>
            <a:ext cx="698500" cy="680278"/>
          </a:xfrm>
          <a:prstGeom prst="flowChartDocumen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Reversal</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INVOIC</a:t>
            </a:r>
          </a:p>
        </p:txBody>
      </p:sp>
      <p:sp>
        <p:nvSpPr>
          <p:cNvPr id="76" name="Gestreifter Pfeil nach rechts 75"/>
          <p:cNvSpPr/>
          <p:nvPr/>
        </p:nvSpPr>
        <p:spPr bwMode="gray">
          <a:xfrm rot="10800000">
            <a:off x="7433970" y="3460842"/>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Gestreifter Pfeil nach rechts 76"/>
          <p:cNvSpPr/>
          <p:nvPr/>
        </p:nvSpPr>
        <p:spPr bwMode="gray">
          <a:xfrm rot="10800000">
            <a:off x="7433970" y="4282307"/>
            <a:ext cx="1647376" cy="431800"/>
          </a:xfrm>
          <a:prstGeom prst="stripedRightArrow">
            <a:avLst>
              <a:gd name="adj1" fmla="val 38235"/>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Flussdiagramm: Magnetplattenspeicher 77"/>
          <p:cNvSpPr/>
          <p:nvPr/>
        </p:nvSpPr>
        <p:spPr bwMode="gray">
          <a:xfrm>
            <a:off x="5210949" y="4124742"/>
            <a:ext cx="1800915" cy="812800"/>
          </a:xfrm>
          <a:prstGeom prst="flowChartMagneticDisk">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BIT</a:t>
            </a:r>
          </a:p>
        </p:txBody>
      </p:sp>
      <p:sp>
        <p:nvSpPr>
          <p:cNvPr id="26" name="Textfeld 25"/>
          <p:cNvSpPr txBox="1"/>
          <p:nvPr/>
        </p:nvSpPr>
        <p:spPr>
          <a:xfrm>
            <a:off x="7274200" y="5579216"/>
            <a:ext cx="1762263" cy="646331"/>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Automatically cleared once initiated by a complaint notification</a:t>
            </a:r>
          </a:p>
        </p:txBody>
      </p:sp>
    </p:spTree>
    <p:extLst>
      <p:ext uri="{BB962C8B-B14F-4D97-AF65-F5344CB8AC3E}">
        <p14:creationId xmlns:p14="http://schemas.microsoft.com/office/powerpoint/2010/main" val="173646142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93458" y="878999"/>
            <a:ext cx="4386971"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10	New</a:t>
            </a:r>
          </a:p>
        </p:txBody>
      </p:sp>
      <p:sp>
        <p:nvSpPr>
          <p:cNvPr id="5" name="Rectangle 4"/>
          <p:cNvSpPr/>
          <p:nvPr/>
        </p:nvSpPr>
        <p:spPr>
          <a:xfrm>
            <a:off x="6693459" y="1567487"/>
            <a:ext cx="4386970"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20	Settlement Info Queried</a:t>
            </a:r>
          </a:p>
        </p:txBody>
      </p:sp>
      <p:sp>
        <p:nvSpPr>
          <p:cNvPr id="6" name="Rectangle 5"/>
          <p:cNvSpPr/>
          <p:nvPr/>
        </p:nvSpPr>
        <p:spPr>
          <a:xfrm>
            <a:off x="6693459" y="2385069"/>
            <a:ext cx="4288353"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25	Settlement Info Received</a:t>
            </a:r>
          </a:p>
        </p:txBody>
      </p:sp>
      <p:sp>
        <p:nvSpPr>
          <p:cNvPr id="7" name="Rectangle 6"/>
          <p:cNvSpPr/>
          <p:nvPr/>
        </p:nvSpPr>
        <p:spPr>
          <a:xfrm>
            <a:off x="6693459" y="3073557"/>
            <a:ext cx="4386970"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30	Settlement Data Validated</a:t>
            </a:r>
          </a:p>
        </p:txBody>
      </p:sp>
      <p:sp>
        <p:nvSpPr>
          <p:cNvPr id="8" name="Rectangle 7"/>
          <p:cNvSpPr/>
          <p:nvPr/>
        </p:nvSpPr>
        <p:spPr>
          <a:xfrm>
            <a:off x="6709357" y="3869623"/>
            <a:ext cx="4371071"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35	Ready for Billing</a:t>
            </a:r>
          </a:p>
        </p:txBody>
      </p:sp>
      <p:sp>
        <p:nvSpPr>
          <p:cNvPr id="9" name="Rectangle 8"/>
          <p:cNvSpPr/>
          <p:nvPr/>
        </p:nvSpPr>
        <p:spPr>
          <a:xfrm>
            <a:off x="6709358" y="4665689"/>
            <a:ext cx="4371070"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40	Billable Item Created</a:t>
            </a:r>
          </a:p>
        </p:txBody>
      </p:sp>
      <p:sp>
        <p:nvSpPr>
          <p:cNvPr id="10" name="Rectangle 9"/>
          <p:cNvSpPr/>
          <p:nvPr/>
        </p:nvSpPr>
        <p:spPr>
          <a:xfrm>
            <a:off x="6693459" y="5340731"/>
            <a:ext cx="4386969"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50	Invoice Posted</a:t>
            </a:r>
          </a:p>
        </p:txBody>
      </p:sp>
      <p:sp>
        <p:nvSpPr>
          <p:cNvPr id="11" name="Rectangle 10"/>
          <p:cNvSpPr/>
          <p:nvPr/>
        </p:nvSpPr>
        <p:spPr>
          <a:xfrm>
            <a:off x="6693458" y="6050072"/>
            <a:ext cx="4386969"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60	Invoice Sent</a:t>
            </a:r>
          </a:p>
        </p:txBody>
      </p:sp>
      <p:sp>
        <p:nvSpPr>
          <p:cNvPr id="14" name="Rectangle 13"/>
          <p:cNvSpPr/>
          <p:nvPr/>
        </p:nvSpPr>
        <p:spPr>
          <a:xfrm>
            <a:off x="285666" y="1567487"/>
            <a:ext cx="2819483"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15	Obsolete</a:t>
            </a:r>
          </a:p>
        </p:txBody>
      </p:sp>
      <p:cxnSp>
        <p:nvCxnSpPr>
          <p:cNvPr id="16" name="Elbow Connector 15"/>
          <p:cNvCxnSpPr>
            <a:stCxn id="4" idx="2"/>
            <a:endCxn id="5" idx="3"/>
          </p:cNvCxnSpPr>
          <p:nvPr/>
        </p:nvCxnSpPr>
        <p:spPr>
          <a:xfrm rot="16200000" flipH="1">
            <a:off x="9743317" y="438123"/>
            <a:ext cx="480739" cy="2193485"/>
          </a:xfrm>
          <a:prstGeom prst="bentConnector4">
            <a:avLst>
              <a:gd name="adj1" fmla="val 28393"/>
              <a:gd name="adj2" fmla="val 11042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5" idx="2"/>
            <a:endCxn id="6" idx="3"/>
          </p:cNvCxnSpPr>
          <p:nvPr/>
        </p:nvCxnSpPr>
        <p:spPr>
          <a:xfrm rot="16200000" flipH="1">
            <a:off x="9629462" y="1240467"/>
            <a:ext cx="609833" cy="2094868"/>
          </a:xfrm>
          <a:prstGeom prst="bentConnector4">
            <a:avLst>
              <a:gd name="adj1" fmla="val 32967"/>
              <a:gd name="adj2" fmla="val 1156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6" idx="2"/>
            <a:endCxn id="7" idx="3"/>
          </p:cNvCxnSpPr>
          <p:nvPr/>
        </p:nvCxnSpPr>
        <p:spPr>
          <a:xfrm rot="16200000" flipH="1">
            <a:off x="9718663" y="1919539"/>
            <a:ext cx="480739" cy="2242793"/>
          </a:xfrm>
          <a:prstGeom prst="bentConnector4">
            <a:avLst>
              <a:gd name="adj1" fmla="val 28393"/>
              <a:gd name="adj2" fmla="val 11019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7" idx="2"/>
            <a:endCxn id="8" idx="3"/>
          </p:cNvCxnSpPr>
          <p:nvPr/>
        </p:nvCxnSpPr>
        <p:spPr>
          <a:xfrm rot="16200000" flipH="1">
            <a:off x="9689528" y="2686471"/>
            <a:ext cx="588317" cy="2193484"/>
          </a:xfrm>
          <a:prstGeom prst="bentConnector4">
            <a:avLst>
              <a:gd name="adj1" fmla="val 32344"/>
              <a:gd name="adj2" fmla="val 11042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8" idx="2"/>
            <a:endCxn id="9" idx="3"/>
          </p:cNvCxnSpPr>
          <p:nvPr/>
        </p:nvCxnSpPr>
        <p:spPr>
          <a:xfrm rot="16200000" flipH="1">
            <a:off x="9693502" y="3486511"/>
            <a:ext cx="588317" cy="2185535"/>
          </a:xfrm>
          <a:prstGeom prst="bentConnector4">
            <a:avLst>
              <a:gd name="adj1" fmla="val 32344"/>
              <a:gd name="adj2" fmla="val 11046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4" idx="1"/>
            <a:endCxn id="14" idx="3"/>
          </p:cNvCxnSpPr>
          <p:nvPr/>
        </p:nvCxnSpPr>
        <p:spPr>
          <a:xfrm rot="10800000" flipV="1">
            <a:off x="3105150" y="1086748"/>
            <a:ext cx="3588309" cy="68848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5" idx="1"/>
            <a:endCxn id="14" idx="3"/>
          </p:cNvCxnSpPr>
          <p:nvPr/>
        </p:nvCxnSpPr>
        <p:spPr>
          <a:xfrm rot="10800000">
            <a:off x="3105149" y="1775236"/>
            <a:ext cx="3588310"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 idx="1"/>
            <a:endCxn id="14" idx="3"/>
          </p:cNvCxnSpPr>
          <p:nvPr/>
        </p:nvCxnSpPr>
        <p:spPr>
          <a:xfrm rot="10800000">
            <a:off x="3105149" y="1775236"/>
            <a:ext cx="3588310" cy="8175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7" idx="1"/>
            <a:endCxn id="14" idx="3"/>
          </p:cNvCxnSpPr>
          <p:nvPr/>
        </p:nvCxnSpPr>
        <p:spPr>
          <a:xfrm rot="10800000">
            <a:off x="3105149" y="1775236"/>
            <a:ext cx="3588310" cy="150607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8" idx="1"/>
            <a:endCxn id="14" idx="3"/>
          </p:cNvCxnSpPr>
          <p:nvPr/>
        </p:nvCxnSpPr>
        <p:spPr>
          <a:xfrm rot="10800000">
            <a:off x="3105149" y="1775236"/>
            <a:ext cx="3604208" cy="23021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Elbow Connector 62"/>
          <p:cNvCxnSpPr>
            <a:stCxn id="9" idx="2"/>
            <a:endCxn id="10" idx="3"/>
          </p:cNvCxnSpPr>
          <p:nvPr/>
        </p:nvCxnSpPr>
        <p:spPr>
          <a:xfrm rot="16200000" flipH="1">
            <a:off x="9754014" y="4222065"/>
            <a:ext cx="467293" cy="2185535"/>
          </a:xfrm>
          <a:prstGeom prst="bentConnector4">
            <a:avLst>
              <a:gd name="adj1" fmla="val 27771"/>
              <a:gd name="adj2" fmla="val 11046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10" idx="2"/>
            <a:endCxn id="11" idx="3"/>
          </p:cNvCxnSpPr>
          <p:nvPr/>
        </p:nvCxnSpPr>
        <p:spPr>
          <a:xfrm rot="16200000" flipH="1">
            <a:off x="9732889" y="4910283"/>
            <a:ext cx="501592" cy="2193483"/>
          </a:xfrm>
          <a:prstGeom prst="bentConnector4">
            <a:avLst>
              <a:gd name="adj1" fmla="val 29291"/>
              <a:gd name="adj2" fmla="val 110422"/>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85666" y="4652792"/>
            <a:ext cx="2819483" cy="10618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solidFill>
                  <a:schemeClr val="bg1"/>
                </a:solidFill>
              </a:rPr>
              <a:t>65	Cleared with Original / Reversal Document</a:t>
            </a:r>
          </a:p>
        </p:txBody>
      </p:sp>
      <p:pic>
        <p:nvPicPr>
          <p:cNvPr id="20" name="Picture 19"/>
          <p:cNvPicPr>
            <a:picLocks noChangeAspect="1"/>
          </p:cNvPicPr>
          <p:nvPr/>
        </p:nvPicPr>
        <p:blipFill>
          <a:blip r:embed="rId2"/>
          <a:stretch>
            <a:fillRect/>
          </a:stretch>
        </p:blipFill>
        <p:spPr>
          <a:xfrm>
            <a:off x="794312" y="1590122"/>
            <a:ext cx="447362" cy="345911"/>
          </a:xfrm>
          <a:prstGeom prst="rect">
            <a:avLst/>
          </a:prstGeom>
        </p:spPr>
      </p:pic>
      <p:pic>
        <p:nvPicPr>
          <p:cNvPr id="35" name="Picture 34"/>
          <p:cNvPicPr>
            <a:picLocks noChangeAspect="1"/>
          </p:cNvPicPr>
          <p:nvPr/>
        </p:nvPicPr>
        <p:blipFill>
          <a:blip r:embed="rId2"/>
          <a:stretch>
            <a:fillRect/>
          </a:stretch>
        </p:blipFill>
        <p:spPr>
          <a:xfrm>
            <a:off x="817366" y="4676213"/>
            <a:ext cx="401255" cy="345911"/>
          </a:xfrm>
          <a:prstGeom prst="rect">
            <a:avLst/>
          </a:prstGeom>
        </p:spPr>
      </p:pic>
      <p:cxnSp>
        <p:nvCxnSpPr>
          <p:cNvPr id="52" name="Elbow Connector 51"/>
          <p:cNvCxnSpPr>
            <a:stCxn id="9" idx="1"/>
            <a:endCxn id="66" idx="3"/>
          </p:cNvCxnSpPr>
          <p:nvPr/>
        </p:nvCxnSpPr>
        <p:spPr>
          <a:xfrm rot="10800000" flipV="1">
            <a:off x="3105150" y="4873437"/>
            <a:ext cx="3604209" cy="31026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53292" y="402749"/>
            <a:ext cx="6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64" name="Oval 63"/>
          <p:cNvSpPr/>
          <p:nvPr/>
        </p:nvSpPr>
        <p:spPr bwMode="gray">
          <a:xfrm>
            <a:off x="3386528" y="1350075"/>
            <a:ext cx="2174932" cy="874318"/>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a:ea typeface="Arial Unicode MS" pitchFamily="34" charset="-128"/>
                <a:cs typeface="Arial Unicode MS" pitchFamily="34" charset="-128"/>
              </a:rPr>
              <a:t>Reverse</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TextBox 93"/>
          <p:cNvSpPr txBox="1"/>
          <p:nvPr/>
        </p:nvSpPr>
        <p:spPr>
          <a:xfrm>
            <a:off x="3714765" y="161963"/>
            <a:ext cx="495308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kern="0" dirty="0">
                <a:ea typeface="Arial Unicode MS" pitchFamily="34" charset="-128"/>
                <a:cs typeface="Arial Unicode MS" pitchFamily="34" charset="-128"/>
              </a:rPr>
              <a:t>Original MeMi Document</a:t>
            </a:r>
          </a:p>
        </p:txBody>
      </p:sp>
      <p:cxnSp>
        <p:nvCxnSpPr>
          <p:cNvPr id="96" name="Elbow Connector 95"/>
          <p:cNvCxnSpPr>
            <a:stCxn id="10" idx="1"/>
            <a:endCxn id="66" idx="3"/>
          </p:cNvCxnSpPr>
          <p:nvPr/>
        </p:nvCxnSpPr>
        <p:spPr>
          <a:xfrm rot="10800000">
            <a:off x="3105149" y="5183708"/>
            <a:ext cx="3588310" cy="36477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Oval 92"/>
          <p:cNvSpPr/>
          <p:nvPr/>
        </p:nvSpPr>
        <p:spPr bwMode="gray">
          <a:xfrm>
            <a:off x="3420054" y="4514850"/>
            <a:ext cx="3018845" cy="143399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Automatic Account Maintenance by CI when</a:t>
            </a:r>
            <a:r>
              <a:rPr lang="en-US" sz="1800" kern="0" dirty="0">
                <a:ea typeface="Arial Unicode MS" pitchFamily="34" charset="-128"/>
                <a:cs typeface="Arial Unicode MS" pitchFamily="34" charset="-128"/>
              </a:rPr>
              <a:t> posting reversal</a:t>
            </a:r>
            <a:r>
              <a:rPr lang="en-US" sz="1800" kern="0" dirty="0">
                <a:solidFill>
                  <a:schemeClr val="lt1"/>
                </a:solidFill>
                <a:ea typeface="Arial Unicode MS" pitchFamily="34" charset="-128"/>
                <a:cs typeface="Arial Unicode MS" pitchFamily="34" charset="-128"/>
              </a:rPr>
              <a:t> </a:t>
            </a:r>
          </a:p>
        </p:txBody>
      </p:sp>
      <p:sp>
        <p:nvSpPr>
          <p:cNvPr id="2" name="Rectangle 1"/>
          <p:cNvSpPr/>
          <p:nvPr/>
        </p:nvSpPr>
        <p:spPr bwMode="gray">
          <a:xfrm>
            <a:off x="35409" y="12632"/>
            <a:ext cx="2810576" cy="891747"/>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b="1" kern="0" dirty="0">
                <a:solidFill>
                  <a:srgbClr val="FFC000"/>
                </a:solidFill>
                <a:ea typeface="Arial Unicode MS" pitchFamily="34" charset="-128"/>
                <a:cs typeface="Arial Unicode MS" pitchFamily="34" charset="-128"/>
              </a:rPr>
              <a:t>Status</a:t>
            </a:r>
            <a:r>
              <a:rPr lang="en-US" sz="2400" b="1" kern="0" dirty="0">
                <a:solidFill>
                  <a:srgbClr val="FFC000"/>
                </a:solidFill>
                <a:ea typeface="Arial Unicode MS" pitchFamily="34" charset="-128"/>
                <a:cs typeface="Arial Unicode MS" pitchFamily="34" charset="-128"/>
              </a:rPr>
              <a:t> &amp; Action</a:t>
            </a:r>
          </a:p>
        </p:txBody>
      </p:sp>
    </p:spTree>
    <p:extLst>
      <p:ext uri="{BB962C8B-B14F-4D97-AF65-F5344CB8AC3E}">
        <p14:creationId xmlns:p14="http://schemas.microsoft.com/office/powerpoint/2010/main" val="253712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6930" y="869474"/>
            <a:ext cx="5753500"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10	New</a:t>
            </a:r>
          </a:p>
        </p:txBody>
      </p:sp>
      <p:sp>
        <p:nvSpPr>
          <p:cNvPr id="9" name="Rectangle 8"/>
          <p:cNvSpPr/>
          <p:nvPr/>
        </p:nvSpPr>
        <p:spPr>
          <a:xfrm>
            <a:off x="5326928" y="3012320"/>
            <a:ext cx="5753499"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42	Reversal Billable Item Created</a:t>
            </a:r>
          </a:p>
        </p:txBody>
      </p:sp>
      <p:sp>
        <p:nvSpPr>
          <p:cNvPr id="10" name="Rectangle 9"/>
          <p:cNvSpPr/>
          <p:nvPr/>
        </p:nvSpPr>
        <p:spPr>
          <a:xfrm>
            <a:off x="5326928" y="3670959"/>
            <a:ext cx="5753499"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50	Invoice Posted</a:t>
            </a:r>
          </a:p>
        </p:txBody>
      </p:sp>
      <p:sp>
        <p:nvSpPr>
          <p:cNvPr id="11" name="Rectangle 10"/>
          <p:cNvSpPr/>
          <p:nvPr/>
        </p:nvSpPr>
        <p:spPr>
          <a:xfrm>
            <a:off x="5326928" y="4405109"/>
            <a:ext cx="5753499"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60	Invoice Sent</a:t>
            </a:r>
          </a:p>
        </p:txBody>
      </p:sp>
      <p:sp>
        <p:nvSpPr>
          <p:cNvPr id="14" name="Rectangle 13"/>
          <p:cNvSpPr/>
          <p:nvPr/>
        </p:nvSpPr>
        <p:spPr>
          <a:xfrm>
            <a:off x="285666" y="1557962"/>
            <a:ext cx="2819483"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15	Obsolete</a:t>
            </a:r>
          </a:p>
        </p:txBody>
      </p:sp>
      <p:cxnSp>
        <p:nvCxnSpPr>
          <p:cNvPr id="16" name="Elbow Connector 15"/>
          <p:cNvCxnSpPr>
            <a:stCxn id="4" idx="2"/>
            <a:endCxn id="2" idx="3"/>
          </p:cNvCxnSpPr>
          <p:nvPr/>
        </p:nvCxnSpPr>
        <p:spPr>
          <a:xfrm rot="16200000" flipH="1">
            <a:off x="9395933" y="92718"/>
            <a:ext cx="492240" cy="2876747"/>
          </a:xfrm>
          <a:prstGeom prst="bentConnector4">
            <a:avLst>
              <a:gd name="adj1" fmla="val 28897"/>
              <a:gd name="adj2" fmla="val 1079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2" idx="2"/>
            <a:endCxn id="3" idx="3"/>
          </p:cNvCxnSpPr>
          <p:nvPr/>
        </p:nvCxnSpPr>
        <p:spPr>
          <a:xfrm rot="16200000" flipH="1">
            <a:off x="9361681" y="826957"/>
            <a:ext cx="560742" cy="2876749"/>
          </a:xfrm>
          <a:prstGeom prst="bentConnector4">
            <a:avLst>
              <a:gd name="adj1" fmla="val 31475"/>
              <a:gd name="adj2" fmla="val 10794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10" idx="2"/>
            <a:endCxn id="11" idx="3"/>
          </p:cNvCxnSpPr>
          <p:nvPr/>
        </p:nvCxnSpPr>
        <p:spPr>
          <a:xfrm rot="16200000" flipH="1">
            <a:off x="9378852" y="2911282"/>
            <a:ext cx="526401" cy="2876749"/>
          </a:xfrm>
          <a:prstGeom prst="bentConnector4">
            <a:avLst>
              <a:gd name="adj1" fmla="val 30267"/>
              <a:gd name="adj2" fmla="val 107946"/>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85665" y="4465780"/>
            <a:ext cx="2819483" cy="10618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solidFill>
                  <a:schemeClr val="bg1"/>
                </a:solidFill>
              </a:rPr>
              <a:t>65	Cleared with Original / Reversal Document</a:t>
            </a:r>
          </a:p>
        </p:txBody>
      </p:sp>
      <p:pic>
        <p:nvPicPr>
          <p:cNvPr id="20" name="Picture 19"/>
          <p:cNvPicPr>
            <a:picLocks noChangeAspect="1"/>
          </p:cNvPicPr>
          <p:nvPr/>
        </p:nvPicPr>
        <p:blipFill>
          <a:blip r:embed="rId2"/>
          <a:stretch>
            <a:fillRect/>
          </a:stretch>
        </p:blipFill>
        <p:spPr>
          <a:xfrm>
            <a:off x="794312" y="1580597"/>
            <a:ext cx="447362" cy="345911"/>
          </a:xfrm>
          <a:prstGeom prst="rect">
            <a:avLst/>
          </a:prstGeom>
        </p:spPr>
      </p:pic>
      <p:pic>
        <p:nvPicPr>
          <p:cNvPr id="35" name="Picture 34"/>
          <p:cNvPicPr>
            <a:picLocks noChangeAspect="1"/>
          </p:cNvPicPr>
          <p:nvPr/>
        </p:nvPicPr>
        <p:blipFill>
          <a:blip r:embed="rId2"/>
          <a:stretch>
            <a:fillRect/>
          </a:stretch>
        </p:blipFill>
        <p:spPr>
          <a:xfrm>
            <a:off x="794312" y="4481572"/>
            <a:ext cx="401255" cy="345911"/>
          </a:xfrm>
          <a:prstGeom prst="rect">
            <a:avLst/>
          </a:prstGeom>
        </p:spPr>
      </p:pic>
      <p:cxnSp>
        <p:nvCxnSpPr>
          <p:cNvPr id="52" name="Elbow Connector 51"/>
          <p:cNvCxnSpPr>
            <a:stCxn id="4" idx="1"/>
            <a:endCxn id="14" idx="3"/>
          </p:cNvCxnSpPr>
          <p:nvPr/>
        </p:nvCxnSpPr>
        <p:spPr>
          <a:xfrm rot="10800000" flipV="1">
            <a:off x="3105150" y="1077223"/>
            <a:ext cx="2221781" cy="68848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Elbow Connector 55"/>
          <p:cNvCxnSpPr>
            <a:stCxn id="9" idx="1"/>
            <a:endCxn id="66" idx="3"/>
          </p:cNvCxnSpPr>
          <p:nvPr/>
        </p:nvCxnSpPr>
        <p:spPr>
          <a:xfrm rot="10800000" flipV="1">
            <a:off x="3105148" y="3220069"/>
            <a:ext cx="2221780" cy="1776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53292" y="745649"/>
            <a:ext cx="6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93" name="Oval 92"/>
          <p:cNvSpPr/>
          <p:nvPr/>
        </p:nvSpPr>
        <p:spPr bwMode="gray">
          <a:xfrm>
            <a:off x="2029316" y="2902360"/>
            <a:ext cx="3018845" cy="143399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Automatic Account Maintenance by CI when</a:t>
            </a:r>
            <a:r>
              <a:rPr lang="en-US" sz="1800" kern="0" dirty="0">
                <a:ea typeface="Arial Unicode MS" pitchFamily="34" charset="-128"/>
                <a:cs typeface="Arial Unicode MS" pitchFamily="34" charset="-128"/>
              </a:rPr>
              <a:t> posting reversal</a:t>
            </a:r>
            <a:r>
              <a:rPr lang="en-US" sz="1800" kern="0" dirty="0">
                <a:solidFill>
                  <a:schemeClr val="lt1"/>
                </a:solidFill>
                <a:ea typeface="Arial Unicode MS" pitchFamily="34" charset="-128"/>
                <a:cs typeface="Arial Unicode MS" pitchFamily="34" charset="-128"/>
              </a:rPr>
              <a:t> </a:t>
            </a:r>
          </a:p>
        </p:txBody>
      </p:sp>
      <p:sp>
        <p:nvSpPr>
          <p:cNvPr id="2" name="Rectangle 1"/>
          <p:cNvSpPr/>
          <p:nvPr/>
        </p:nvSpPr>
        <p:spPr>
          <a:xfrm>
            <a:off x="5326929" y="1569463"/>
            <a:ext cx="5753498"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22	Settlement Reversal Information Sent</a:t>
            </a:r>
          </a:p>
        </p:txBody>
      </p:sp>
      <p:sp>
        <p:nvSpPr>
          <p:cNvPr id="3" name="Rectangle 2"/>
          <p:cNvSpPr/>
          <p:nvPr/>
        </p:nvSpPr>
        <p:spPr>
          <a:xfrm>
            <a:off x="5326929" y="2337954"/>
            <a:ext cx="5753498"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32	Reversal MSCONS Sent</a:t>
            </a:r>
          </a:p>
        </p:txBody>
      </p:sp>
      <p:sp>
        <p:nvSpPr>
          <p:cNvPr id="48" name="Oval 47"/>
          <p:cNvSpPr/>
          <p:nvPr/>
        </p:nvSpPr>
        <p:spPr bwMode="gray">
          <a:xfrm>
            <a:off x="3360057" y="1300920"/>
            <a:ext cx="1711961" cy="941095"/>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Complete Reversal</a:t>
            </a:r>
            <a:endParaRPr lang="en-US" sz="1800" kern="0" dirty="0">
              <a:solidFill>
                <a:schemeClr val="lt1"/>
              </a:solidFill>
              <a:ea typeface="Arial Unicode MS" pitchFamily="34" charset="-128"/>
              <a:cs typeface="Arial Unicode MS" pitchFamily="34" charset="-128"/>
            </a:endParaRPr>
          </a:p>
        </p:txBody>
      </p:sp>
      <p:pic>
        <p:nvPicPr>
          <p:cNvPr id="58" name="Picture 57"/>
          <p:cNvPicPr>
            <a:picLocks noChangeAspect="1"/>
          </p:cNvPicPr>
          <p:nvPr/>
        </p:nvPicPr>
        <p:blipFill>
          <a:blip r:embed="rId2"/>
          <a:stretch>
            <a:fillRect/>
          </a:stretch>
        </p:blipFill>
        <p:spPr>
          <a:xfrm>
            <a:off x="5871137" y="1607917"/>
            <a:ext cx="447362" cy="345911"/>
          </a:xfrm>
          <a:prstGeom prst="rect">
            <a:avLst/>
          </a:prstGeom>
        </p:spPr>
      </p:pic>
      <p:pic>
        <p:nvPicPr>
          <p:cNvPr id="59" name="Picture 58"/>
          <p:cNvPicPr>
            <a:picLocks noChangeAspect="1"/>
          </p:cNvPicPr>
          <p:nvPr/>
        </p:nvPicPr>
        <p:blipFill>
          <a:blip r:embed="rId2"/>
          <a:stretch>
            <a:fillRect/>
          </a:stretch>
        </p:blipFill>
        <p:spPr>
          <a:xfrm>
            <a:off x="5881162" y="2372747"/>
            <a:ext cx="447362" cy="345911"/>
          </a:xfrm>
          <a:prstGeom prst="rect">
            <a:avLst/>
          </a:prstGeom>
        </p:spPr>
      </p:pic>
      <p:cxnSp>
        <p:nvCxnSpPr>
          <p:cNvPr id="38" name="Elbow Connector 37"/>
          <p:cNvCxnSpPr>
            <a:endCxn id="58" idx="2"/>
          </p:cNvCxnSpPr>
          <p:nvPr/>
        </p:nvCxnSpPr>
        <p:spPr>
          <a:xfrm flipV="1">
            <a:off x="4804293" y="1953828"/>
            <a:ext cx="1290525" cy="1440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1" name="Elbow Connector 60"/>
          <p:cNvCxnSpPr>
            <a:stCxn id="48" idx="5"/>
            <a:endCxn id="59" idx="0"/>
          </p:cNvCxnSpPr>
          <p:nvPr/>
        </p:nvCxnSpPr>
        <p:spPr>
          <a:xfrm rot="16200000" flipH="1">
            <a:off x="5328799" y="1596703"/>
            <a:ext cx="268552" cy="1283536"/>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7" name="Elbow Connector 66"/>
          <p:cNvCxnSpPr>
            <a:stCxn id="3" idx="2"/>
            <a:endCxn id="9" idx="3"/>
          </p:cNvCxnSpPr>
          <p:nvPr/>
        </p:nvCxnSpPr>
        <p:spPr>
          <a:xfrm rot="16200000" flipH="1">
            <a:off x="9408744" y="1548385"/>
            <a:ext cx="466617" cy="2876749"/>
          </a:xfrm>
          <a:prstGeom prst="bentConnector4">
            <a:avLst>
              <a:gd name="adj1" fmla="val 27739"/>
              <a:gd name="adj2" fmla="val 10794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9" idx="2"/>
            <a:endCxn id="10" idx="3"/>
          </p:cNvCxnSpPr>
          <p:nvPr/>
        </p:nvCxnSpPr>
        <p:spPr>
          <a:xfrm rot="16200000" flipH="1">
            <a:off x="9416607" y="2214888"/>
            <a:ext cx="450890" cy="2876749"/>
          </a:xfrm>
          <a:prstGeom prst="bentConnector4">
            <a:avLst>
              <a:gd name="adj1" fmla="val 26962"/>
              <a:gd name="adj2" fmla="val 107946"/>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bwMode="gray">
          <a:xfrm>
            <a:off x="35409" y="12632"/>
            <a:ext cx="2810576" cy="891747"/>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b="1" kern="0" dirty="0">
                <a:solidFill>
                  <a:srgbClr val="FFC000"/>
                </a:solidFill>
                <a:ea typeface="Arial Unicode MS" pitchFamily="34" charset="-128"/>
                <a:cs typeface="Arial Unicode MS" pitchFamily="34" charset="-128"/>
              </a:rPr>
              <a:t>Status</a:t>
            </a:r>
            <a:r>
              <a:rPr lang="en-US" sz="2400" b="1" kern="0" dirty="0">
                <a:solidFill>
                  <a:srgbClr val="FFC000"/>
                </a:solidFill>
                <a:ea typeface="Arial Unicode MS" pitchFamily="34" charset="-128"/>
                <a:cs typeface="Arial Unicode MS" pitchFamily="34" charset="-128"/>
              </a:rPr>
              <a:t> &amp; Action</a:t>
            </a:r>
          </a:p>
        </p:txBody>
      </p:sp>
      <p:sp>
        <p:nvSpPr>
          <p:cNvPr id="31" name="TextBox 30"/>
          <p:cNvSpPr txBox="1"/>
          <p:nvPr/>
        </p:nvSpPr>
        <p:spPr>
          <a:xfrm>
            <a:off x="3714765" y="161963"/>
            <a:ext cx="495308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800" kern="0" dirty="0">
                <a:ea typeface="Arial Unicode MS" pitchFamily="34" charset="-128"/>
                <a:cs typeface="Arial Unicode MS" pitchFamily="34" charset="-128"/>
              </a:rPr>
              <a:t>Reversal MeMi Document</a:t>
            </a:r>
          </a:p>
        </p:txBody>
      </p:sp>
    </p:spTree>
    <p:extLst>
      <p:ext uri="{BB962C8B-B14F-4D97-AF65-F5344CB8AC3E}">
        <p14:creationId xmlns:p14="http://schemas.microsoft.com/office/powerpoint/2010/main" val="2445702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16" y="309434"/>
            <a:ext cx="2763898"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60	Invoice Sent</a:t>
            </a:r>
          </a:p>
        </p:txBody>
      </p:sp>
      <p:sp>
        <p:nvSpPr>
          <p:cNvPr id="4" name="Rectangle 3"/>
          <p:cNvSpPr/>
          <p:nvPr/>
        </p:nvSpPr>
        <p:spPr>
          <a:xfrm>
            <a:off x="3297389" y="1955109"/>
            <a:ext cx="5274286"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75	Waiting for Outgoing Payment</a:t>
            </a:r>
          </a:p>
        </p:txBody>
      </p:sp>
      <p:sp>
        <p:nvSpPr>
          <p:cNvPr id="5" name="Rectangle 4"/>
          <p:cNvSpPr/>
          <p:nvPr/>
        </p:nvSpPr>
        <p:spPr>
          <a:xfrm>
            <a:off x="3277170" y="642471"/>
            <a:ext cx="5274286"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70	Waiting for Incoming Payment</a:t>
            </a:r>
          </a:p>
        </p:txBody>
      </p:sp>
      <p:sp>
        <p:nvSpPr>
          <p:cNvPr id="6" name="Rectangle 5"/>
          <p:cNvSpPr/>
          <p:nvPr/>
        </p:nvSpPr>
        <p:spPr>
          <a:xfrm>
            <a:off x="3277170" y="1274205"/>
            <a:ext cx="5274286"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85	Incoming Payment Received</a:t>
            </a:r>
          </a:p>
        </p:txBody>
      </p:sp>
      <p:sp>
        <p:nvSpPr>
          <p:cNvPr id="7" name="Rectangle 6"/>
          <p:cNvSpPr/>
          <p:nvPr/>
        </p:nvSpPr>
        <p:spPr>
          <a:xfrm>
            <a:off x="3277170" y="2615436"/>
            <a:ext cx="5263580"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86	Outgoing Payment Paid</a:t>
            </a:r>
          </a:p>
        </p:txBody>
      </p:sp>
      <p:sp>
        <p:nvSpPr>
          <p:cNvPr id="19" name="Rectangle 18"/>
          <p:cNvSpPr/>
          <p:nvPr/>
        </p:nvSpPr>
        <p:spPr>
          <a:xfrm>
            <a:off x="3279163" y="3272630"/>
            <a:ext cx="5261587"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solidFill>
                  <a:schemeClr val="bg1"/>
                </a:solidFill>
              </a:rPr>
              <a:t>71	Zero-Balance Advice Received</a:t>
            </a:r>
          </a:p>
        </p:txBody>
      </p:sp>
      <p:sp>
        <p:nvSpPr>
          <p:cNvPr id="20" name="Rectangle 19"/>
          <p:cNvSpPr/>
          <p:nvPr/>
        </p:nvSpPr>
        <p:spPr>
          <a:xfrm>
            <a:off x="3277170" y="3962436"/>
            <a:ext cx="5274286"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80	Cleared as Zero-Balance</a:t>
            </a:r>
          </a:p>
        </p:txBody>
      </p:sp>
      <p:sp>
        <p:nvSpPr>
          <p:cNvPr id="37" name="Rectangle 36"/>
          <p:cNvSpPr/>
          <p:nvPr/>
        </p:nvSpPr>
        <p:spPr>
          <a:xfrm>
            <a:off x="3297389" y="5361326"/>
            <a:ext cx="5241368"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76	Complaint Notification Received</a:t>
            </a:r>
          </a:p>
        </p:txBody>
      </p:sp>
      <p:sp>
        <p:nvSpPr>
          <p:cNvPr id="51" name="Rectangle 50"/>
          <p:cNvSpPr/>
          <p:nvPr/>
        </p:nvSpPr>
        <p:spPr>
          <a:xfrm>
            <a:off x="3300680" y="6074493"/>
            <a:ext cx="5238077"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81	Cleared as Complaint Notification</a:t>
            </a:r>
          </a:p>
        </p:txBody>
      </p:sp>
      <p:cxnSp>
        <p:nvCxnSpPr>
          <p:cNvPr id="46" name="Elbow Connector 45"/>
          <p:cNvCxnSpPr/>
          <p:nvPr/>
        </p:nvCxnSpPr>
        <p:spPr>
          <a:xfrm>
            <a:off x="8551456" y="846224"/>
            <a:ext cx="12700" cy="631734"/>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a:off x="8551456" y="2179362"/>
            <a:ext cx="12700" cy="76227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Oval 59"/>
          <p:cNvSpPr/>
          <p:nvPr/>
        </p:nvSpPr>
        <p:spPr bwMode="gray">
          <a:xfrm>
            <a:off x="8697034" y="724932"/>
            <a:ext cx="1950776" cy="874318"/>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Post Payment</a:t>
            </a:r>
            <a:r>
              <a:rPr lang="en-US" sz="2000" kern="0" dirty="0">
                <a:ea typeface="Arial Unicode MS" pitchFamily="34" charset="-128"/>
                <a:cs typeface="Arial Unicode MS" pitchFamily="34" charset="-128"/>
              </a:rPr>
              <a:t> Lot</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5" name="Oval 64"/>
          <p:cNvSpPr/>
          <p:nvPr/>
        </p:nvSpPr>
        <p:spPr bwMode="gray">
          <a:xfrm>
            <a:off x="8697034" y="2148821"/>
            <a:ext cx="1950776" cy="874318"/>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a:ea typeface="Arial Unicode MS" pitchFamily="34" charset="-128"/>
                <a:cs typeface="Arial Unicode MS" pitchFamily="34" charset="-128"/>
              </a:rPr>
              <a:t>Payment Run</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6" name="Elbow Connector 75"/>
          <p:cNvCxnSpPr/>
          <p:nvPr/>
        </p:nvCxnSpPr>
        <p:spPr>
          <a:xfrm>
            <a:off x="8538757" y="3459380"/>
            <a:ext cx="12700" cy="76227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Oval 76"/>
          <p:cNvSpPr/>
          <p:nvPr/>
        </p:nvSpPr>
        <p:spPr bwMode="gray">
          <a:xfrm>
            <a:off x="8644413" y="3368432"/>
            <a:ext cx="2422172" cy="1009502"/>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solidFill>
                  <a:schemeClr val="lt1"/>
                </a:solidFill>
                <a:latin typeface="+mn-lt"/>
                <a:ea typeface="Arial Unicode MS" pitchFamily="34" charset="-128"/>
                <a:cs typeface="Arial Unicode MS" pitchFamily="34" charset="-128"/>
              </a:rPr>
              <a:t>Process Zero-Balance Advice</a:t>
            </a:r>
          </a:p>
        </p:txBody>
      </p:sp>
      <p:cxnSp>
        <p:nvCxnSpPr>
          <p:cNvPr id="86" name="Elbow Connector 85"/>
          <p:cNvCxnSpPr>
            <a:stCxn id="37" idx="3"/>
            <a:endCxn id="51" idx="3"/>
          </p:cNvCxnSpPr>
          <p:nvPr/>
        </p:nvCxnSpPr>
        <p:spPr>
          <a:xfrm>
            <a:off x="8538757" y="5569075"/>
            <a:ext cx="12700" cy="7131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p:cNvSpPr/>
          <p:nvPr/>
        </p:nvSpPr>
        <p:spPr bwMode="gray">
          <a:xfrm>
            <a:off x="8644113" y="5621391"/>
            <a:ext cx="2922358" cy="833806"/>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lt1"/>
                </a:solidFill>
                <a:ea typeface="Arial Unicode MS" pitchFamily="34" charset="-128"/>
                <a:cs typeface="Arial Unicode MS" pitchFamily="34" charset="-128"/>
              </a:rPr>
              <a:t>Automatic Account Maintenance by CI </a:t>
            </a:r>
            <a:r>
              <a:rPr lang="en-US" sz="1400" kern="0" dirty="0">
                <a:ea typeface="Arial Unicode MS" pitchFamily="34" charset="-128"/>
                <a:cs typeface="Arial Unicode MS" pitchFamily="34" charset="-128"/>
              </a:rPr>
              <a:t>when posting reversal</a:t>
            </a:r>
            <a:r>
              <a:rPr lang="en-US" sz="1400" kern="0" dirty="0">
                <a:solidFill>
                  <a:schemeClr val="lt1"/>
                </a:solidFill>
                <a:ea typeface="Arial Unicode MS" pitchFamily="34" charset="-128"/>
                <a:cs typeface="Arial Unicode MS" pitchFamily="34" charset="-128"/>
              </a:rPr>
              <a:t> </a:t>
            </a:r>
          </a:p>
        </p:txBody>
      </p:sp>
      <p:pic>
        <p:nvPicPr>
          <p:cNvPr id="91" name="Picture 90"/>
          <p:cNvPicPr>
            <a:picLocks noChangeAspect="1"/>
          </p:cNvPicPr>
          <p:nvPr/>
        </p:nvPicPr>
        <p:blipFill>
          <a:blip r:embed="rId2"/>
          <a:stretch>
            <a:fillRect/>
          </a:stretch>
        </p:blipFill>
        <p:spPr>
          <a:xfrm>
            <a:off x="3782349" y="1315395"/>
            <a:ext cx="401255" cy="345911"/>
          </a:xfrm>
          <a:prstGeom prst="rect">
            <a:avLst/>
          </a:prstGeom>
        </p:spPr>
      </p:pic>
      <p:pic>
        <p:nvPicPr>
          <p:cNvPr id="92" name="Picture 91"/>
          <p:cNvPicPr>
            <a:picLocks noChangeAspect="1"/>
          </p:cNvPicPr>
          <p:nvPr/>
        </p:nvPicPr>
        <p:blipFill>
          <a:blip r:embed="rId2"/>
          <a:stretch>
            <a:fillRect/>
          </a:stretch>
        </p:blipFill>
        <p:spPr>
          <a:xfrm>
            <a:off x="3782348" y="2629704"/>
            <a:ext cx="401255" cy="345911"/>
          </a:xfrm>
          <a:prstGeom prst="rect">
            <a:avLst/>
          </a:prstGeom>
        </p:spPr>
      </p:pic>
      <p:pic>
        <p:nvPicPr>
          <p:cNvPr id="93" name="Picture 92"/>
          <p:cNvPicPr>
            <a:picLocks noChangeAspect="1"/>
          </p:cNvPicPr>
          <p:nvPr/>
        </p:nvPicPr>
        <p:blipFill>
          <a:blip r:embed="rId2"/>
          <a:stretch>
            <a:fillRect/>
          </a:stretch>
        </p:blipFill>
        <p:spPr>
          <a:xfrm>
            <a:off x="3782348" y="3987351"/>
            <a:ext cx="401255" cy="345911"/>
          </a:xfrm>
          <a:prstGeom prst="rect">
            <a:avLst/>
          </a:prstGeom>
        </p:spPr>
      </p:pic>
      <p:pic>
        <p:nvPicPr>
          <p:cNvPr id="94" name="Picture 93"/>
          <p:cNvPicPr>
            <a:picLocks noChangeAspect="1"/>
          </p:cNvPicPr>
          <p:nvPr/>
        </p:nvPicPr>
        <p:blipFill>
          <a:blip r:embed="rId2"/>
          <a:stretch>
            <a:fillRect/>
          </a:stretch>
        </p:blipFill>
        <p:spPr>
          <a:xfrm>
            <a:off x="3782348" y="6109286"/>
            <a:ext cx="401255" cy="345911"/>
          </a:xfrm>
          <a:prstGeom prst="rect">
            <a:avLst/>
          </a:prstGeom>
        </p:spPr>
      </p:pic>
      <p:sp>
        <p:nvSpPr>
          <p:cNvPr id="95" name="TextBox 94"/>
          <p:cNvSpPr txBox="1"/>
          <p:nvPr/>
        </p:nvSpPr>
        <p:spPr>
          <a:xfrm>
            <a:off x="3782348" y="109773"/>
            <a:ext cx="6028677"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kern="0" dirty="0">
                <a:ea typeface="Arial Unicode MS" pitchFamily="34" charset="-128"/>
                <a:cs typeface="Arial Unicode MS" pitchFamily="34" charset="-128"/>
              </a:rPr>
              <a:t>Continued…MeMi Document (Original &amp; Reversal)</a:t>
            </a:r>
          </a:p>
        </p:txBody>
      </p:sp>
      <p:sp>
        <p:nvSpPr>
          <p:cNvPr id="57" name="Oval 56"/>
          <p:cNvSpPr/>
          <p:nvPr/>
        </p:nvSpPr>
        <p:spPr bwMode="gray">
          <a:xfrm>
            <a:off x="1249000" y="1658443"/>
            <a:ext cx="1685330" cy="1016359"/>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solidFill>
                  <a:schemeClr val="lt1"/>
                </a:solidFill>
                <a:latin typeface="+mn-lt"/>
                <a:ea typeface="Arial Unicode MS" pitchFamily="34" charset="-128"/>
                <a:cs typeface="Arial Unicode MS" pitchFamily="34" charset="-128"/>
              </a:rPr>
              <a:t>Process Payment Advice</a:t>
            </a:r>
          </a:p>
        </p:txBody>
      </p:sp>
      <p:sp>
        <p:nvSpPr>
          <p:cNvPr id="40" name="Oval 39"/>
          <p:cNvSpPr/>
          <p:nvPr/>
        </p:nvSpPr>
        <p:spPr bwMode="gray">
          <a:xfrm>
            <a:off x="89252" y="4965716"/>
            <a:ext cx="2048744" cy="1208026"/>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solidFill>
                  <a:schemeClr val="lt1"/>
                </a:solidFill>
                <a:latin typeface="+mn-lt"/>
                <a:ea typeface="Arial Unicode MS" pitchFamily="34" charset="-128"/>
                <a:cs typeface="Arial Unicode MS" pitchFamily="34" charset="-128"/>
              </a:rPr>
              <a:t>Process Complaint Notification</a:t>
            </a:r>
          </a:p>
        </p:txBody>
      </p:sp>
      <p:cxnSp>
        <p:nvCxnSpPr>
          <p:cNvPr id="36" name="Elbow Connector 35"/>
          <p:cNvCxnSpPr/>
          <p:nvPr/>
        </p:nvCxnSpPr>
        <p:spPr>
          <a:xfrm rot="16200000" flipH="1">
            <a:off x="1373280" y="940057"/>
            <a:ext cx="964771" cy="472000"/>
          </a:xfrm>
          <a:prstGeom prst="bentConnector3">
            <a:avLst>
              <a:gd name="adj1" fmla="val 51620"/>
            </a:avLst>
          </a:prstGeom>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2" idx="2"/>
            <a:endCxn id="40" idx="0"/>
          </p:cNvCxnSpPr>
          <p:nvPr/>
        </p:nvCxnSpPr>
        <p:spPr>
          <a:xfrm rot="5400000">
            <a:off x="-753747" y="2592304"/>
            <a:ext cx="4240784" cy="506041"/>
          </a:xfrm>
          <a:prstGeom prst="bentConnector3">
            <a:avLst>
              <a:gd name="adj1" fmla="val 11115"/>
            </a:avLst>
          </a:prstGeom>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57" idx="6"/>
            <a:endCxn id="5" idx="1"/>
          </p:cNvCxnSpPr>
          <p:nvPr/>
        </p:nvCxnSpPr>
        <p:spPr>
          <a:xfrm flipV="1">
            <a:off x="2934330" y="850220"/>
            <a:ext cx="342840" cy="131640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flipV="1">
            <a:off x="2934330" y="2162858"/>
            <a:ext cx="363059" cy="652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57" idx="6"/>
            <a:endCxn id="19" idx="1"/>
          </p:cNvCxnSpPr>
          <p:nvPr/>
        </p:nvCxnSpPr>
        <p:spPr>
          <a:xfrm>
            <a:off x="2934330" y="2166623"/>
            <a:ext cx="344833" cy="131375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40" idx="6"/>
            <a:endCxn id="37" idx="1"/>
          </p:cNvCxnSpPr>
          <p:nvPr/>
        </p:nvCxnSpPr>
        <p:spPr>
          <a:xfrm flipV="1">
            <a:off x="2137996" y="5569075"/>
            <a:ext cx="1159393" cy="6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Elbow Connector 62"/>
          <p:cNvCxnSpPr>
            <a:stCxn id="37" idx="0"/>
            <a:endCxn id="57" idx="4"/>
          </p:cNvCxnSpPr>
          <p:nvPr/>
        </p:nvCxnSpPr>
        <p:spPr>
          <a:xfrm rot="16200000" flipV="1">
            <a:off x="2661607" y="2104860"/>
            <a:ext cx="2686524" cy="3826408"/>
          </a:xfrm>
          <a:prstGeom prst="bentConnector3">
            <a:avLst>
              <a:gd name="adj1" fmla="val 549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310089" y="4630930"/>
            <a:ext cx="5241368" cy="41549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77	</a:t>
            </a:r>
            <a:r>
              <a:rPr lang="en-US" sz="1600" dirty="0"/>
              <a:t>Waiting for Confirmation after Complaint</a:t>
            </a:r>
          </a:p>
        </p:txBody>
      </p:sp>
      <p:cxnSp>
        <p:nvCxnSpPr>
          <p:cNvPr id="41" name="Elbow Connector 40"/>
          <p:cNvCxnSpPr>
            <a:stCxn id="33" idx="1"/>
            <a:endCxn id="57" idx="4"/>
          </p:cNvCxnSpPr>
          <p:nvPr/>
        </p:nvCxnSpPr>
        <p:spPr>
          <a:xfrm rot="10800000">
            <a:off x="2091665" y="2674803"/>
            <a:ext cx="1218424" cy="21638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37" idx="3"/>
            <a:endCxn id="33" idx="3"/>
          </p:cNvCxnSpPr>
          <p:nvPr/>
        </p:nvCxnSpPr>
        <p:spPr>
          <a:xfrm flipV="1">
            <a:off x="8538757" y="4838679"/>
            <a:ext cx="12700" cy="730396"/>
          </a:xfrm>
          <a:prstGeom prst="bentConnector3">
            <a:avLst>
              <a:gd name="adj1" fmla="val 1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Oval 48"/>
          <p:cNvSpPr/>
          <p:nvPr/>
        </p:nvSpPr>
        <p:spPr bwMode="gray">
          <a:xfrm>
            <a:off x="8659697" y="4735923"/>
            <a:ext cx="2633534" cy="727031"/>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solidFill>
                  <a:schemeClr val="lt1"/>
                </a:solidFill>
                <a:ea typeface="Arial Unicode MS" pitchFamily="34" charset="-128"/>
                <a:cs typeface="Arial Unicode MS" pitchFamily="34" charset="-128"/>
              </a:rPr>
              <a:t>Wait for Confirmation</a:t>
            </a:r>
          </a:p>
        </p:txBody>
      </p:sp>
    </p:spTree>
    <p:extLst>
      <p:ext uri="{BB962C8B-B14F-4D97-AF65-F5344CB8AC3E}">
        <p14:creationId xmlns:p14="http://schemas.microsoft.com/office/powerpoint/2010/main" val="1526551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p:cNvSpPr/>
          <p:nvPr/>
        </p:nvSpPr>
        <p:spPr>
          <a:xfrm>
            <a:off x="641752" y="2197972"/>
            <a:ext cx="4198137"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66	</a:t>
            </a:r>
            <a:r>
              <a:rPr lang="en-US" dirty="0"/>
              <a:t>Cleared as Zero Amount</a:t>
            </a:r>
            <a:endParaRPr lang="en-US" dirty="0"/>
          </a:p>
        </p:txBody>
      </p:sp>
      <p:sp>
        <p:nvSpPr>
          <p:cNvPr id="44" name="Rectangle 43"/>
          <p:cNvSpPr/>
          <p:nvPr/>
        </p:nvSpPr>
        <p:spPr>
          <a:xfrm>
            <a:off x="287946" y="3147909"/>
            <a:ext cx="5166799"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76</a:t>
            </a:r>
            <a:r>
              <a:rPr lang="en-US" dirty="0"/>
              <a:t>	</a:t>
            </a:r>
            <a:r>
              <a:rPr lang="en-US" dirty="0"/>
              <a:t> Complaint Notification Received</a:t>
            </a:r>
            <a:endParaRPr lang="en-US" dirty="0"/>
          </a:p>
        </p:txBody>
      </p:sp>
      <p:sp>
        <p:nvSpPr>
          <p:cNvPr id="11" name="TextBox 10"/>
          <p:cNvSpPr txBox="1"/>
          <p:nvPr/>
        </p:nvSpPr>
        <p:spPr>
          <a:xfrm>
            <a:off x="2798424" y="2812440"/>
            <a:ext cx="1552354"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200" kern="0" dirty="0">
                <a:ea typeface="Arial Unicode MS" pitchFamily="34" charset="-128"/>
                <a:cs typeface="Arial Unicode MS" pitchFamily="34" charset="-128"/>
              </a:rPr>
              <a:t>Complaint Received</a:t>
            </a:r>
            <a:endParaRPr lang="en-US" sz="1200" kern="0" dirty="0">
              <a:ea typeface="Arial Unicode MS" pitchFamily="34" charset="-128"/>
              <a:cs typeface="Arial Unicode MS" pitchFamily="34" charset="-128"/>
            </a:endParaRPr>
          </a:p>
        </p:txBody>
      </p:sp>
      <p:cxnSp>
        <p:nvCxnSpPr>
          <p:cNvPr id="50" name="Elbow Connector 54"/>
          <p:cNvCxnSpPr>
            <a:stCxn id="38" idx="2"/>
          </p:cNvCxnSpPr>
          <p:nvPr/>
        </p:nvCxnSpPr>
        <p:spPr>
          <a:xfrm rot="16200000" flipH="1">
            <a:off x="2495195" y="2859096"/>
            <a:ext cx="491255"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Arrow: Right 23"/>
          <p:cNvSpPr/>
          <p:nvPr/>
        </p:nvSpPr>
        <p:spPr bwMode="gray">
          <a:xfrm>
            <a:off x="5922334" y="3289141"/>
            <a:ext cx="765545" cy="306165"/>
          </a:xfrm>
          <a:prstGeom prst="rightArrow">
            <a:avLst>
              <a:gd name="adj1" fmla="val 50000"/>
              <a:gd name="adj2" fmla="val 52910"/>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TextBox 58"/>
          <p:cNvSpPr txBox="1"/>
          <p:nvPr/>
        </p:nvSpPr>
        <p:spPr>
          <a:xfrm>
            <a:off x="5922334" y="3049809"/>
            <a:ext cx="1552354"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200" kern="0" dirty="0">
                <a:ea typeface="Arial Unicode MS" pitchFamily="34" charset="-128"/>
                <a:cs typeface="Arial Unicode MS" pitchFamily="34" charset="-128"/>
              </a:rPr>
              <a:t>Reversed</a:t>
            </a:r>
            <a:endParaRPr lang="en-US" sz="1200" kern="0" dirty="0">
              <a:ea typeface="Arial Unicode MS" pitchFamily="34" charset="-128"/>
              <a:cs typeface="Arial Unicode MS" pitchFamily="34" charset="-128"/>
            </a:endParaRPr>
          </a:p>
        </p:txBody>
      </p:sp>
      <p:sp>
        <p:nvSpPr>
          <p:cNvPr id="61" name="Rectangle 60"/>
          <p:cNvSpPr/>
          <p:nvPr/>
        </p:nvSpPr>
        <p:spPr>
          <a:xfrm>
            <a:off x="5776025" y="4262779"/>
            <a:ext cx="4913525" cy="415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dirty="0"/>
              <a:t>42	</a:t>
            </a:r>
            <a:r>
              <a:rPr lang="en-US" dirty="0"/>
              <a:t>Reversal Billable Item Created</a:t>
            </a:r>
            <a:endParaRPr lang="en-US" dirty="0"/>
          </a:p>
        </p:txBody>
      </p:sp>
      <p:sp>
        <p:nvSpPr>
          <p:cNvPr id="66" name="Rectangle 65"/>
          <p:cNvSpPr/>
          <p:nvPr/>
        </p:nvSpPr>
        <p:spPr>
          <a:xfrm>
            <a:off x="1774535" y="164507"/>
            <a:ext cx="1821332"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10	</a:t>
            </a:r>
            <a:r>
              <a:rPr lang="en-US" dirty="0"/>
              <a:t>New</a:t>
            </a:r>
            <a:endParaRPr lang="en-US" dirty="0"/>
          </a:p>
        </p:txBody>
      </p:sp>
      <p:sp>
        <p:nvSpPr>
          <p:cNvPr id="67" name="Rectangle 66"/>
          <p:cNvSpPr/>
          <p:nvPr/>
        </p:nvSpPr>
        <p:spPr>
          <a:xfrm>
            <a:off x="813850" y="1349455"/>
            <a:ext cx="3853940"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40	</a:t>
            </a:r>
            <a:r>
              <a:rPr lang="en-US" dirty="0"/>
              <a:t>Billable Item Created</a:t>
            </a:r>
            <a:endParaRPr lang="en-US" dirty="0"/>
          </a:p>
        </p:txBody>
      </p:sp>
      <p:sp>
        <p:nvSpPr>
          <p:cNvPr id="29" name="Oval 28"/>
          <p:cNvSpPr/>
          <p:nvPr/>
        </p:nvSpPr>
        <p:spPr bwMode="gray">
          <a:xfrm>
            <a:off x="2663935" y="712381"/>
            <a:ext cx="115288" cy="10632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Oval 67"/>
          <p:cNvSpPr/>
          <p:nvPr/>
        </p:nvSpPr>
        <p:spPr bwMode="gray">
          <a:xfrm>
            <a:off x="2663935" y="873921"/>
            <a:ext cx="115288" cy="10632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Oval 68"/>
          <p:cNvSpPr/>
          <p:nvPr/>
        </p:nvSpPr>
        <p:spPr bwMode="gray">
          <a:xfrm>
            <a:off x="2663935" y="1038080"/>
            <a:ext cx="115288" cy="10632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1" name="Elbow Connector 54"/>
          <p:cNvCxnSpPr/>
          <p:nvPr/>
        </p:nvCxnSpPr>
        <p:spPr>
          <a:xfrm rot="5400000">
            <a:off x="2558405" y="1970985"/>
            <a:ext cx="347617"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7264478" y="3190559"/>
            <a:ext cx="1821332" cy="415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dirty="0"/>
              <a:t>10	</a:t>
            </a:r>
            <a:r>
              <a:rPr lang="en-US" dirty="0"/>
              <a:t>New</a:t>
            </a:r>
            <a:endParaRPr lang="en-US" dirty="0"/>
          </a:p>
        </p:txBody>
      </p:sp>
      <p:sp>
        <p:nvSpPr>
          <p:cNvPr id="78" name="Oval 77"/>
          <p:cNvSpPr/>
          <p:nvPr/>
        </p:nvSpPr>
        <p:spPr bwMode="gray">
          <a:xfrm>
            <a:off x="8153878" y="3738433"/>
            <a:ext cx="115288" cy="106326"/>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Oval 78"/>
          <p:cNvSpPr/>
          <p:nvPr/>
        </p:nvSpPr>
        <p:spPr bwMode="gray">
          <a:xfrm>
            <a:off x="8153878" y="3899973"/>
            <a:ext cx="115288" cy="106326"/>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0" name="Oval 79"/>
          <p:cNvSpPr/>
          <p:nvPr/>
        </p:nvSpPr>
        <p:spPr bwMode="gray">
          <a:xfrm>
            <a:off x="8153878" y="4064132"/>
            <a:ext cx="115288" cy="106326"/>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2" name="Elbow Connector 54"/>
          <p:cNvCxnSpPr/>
          <p:nvPr/>
        </p:nvCxnSpPr>
        <p:spPr>
          <a:xfrm rot="16200000" flipH="1">
            <a:off x="7975230" y="4956436"/>
            <a:ext cx="491255" cy="2"/>
          </a:xfrm>
          <a:prstGeom prst="bentConnector3">
            <a:avLst>
              <a:gd name="adj1" fmla="val 6713"/>
            </a:avLst>
          </a:prstGeom>
          <a:ln>
            <a:tailEnd type="triangle"/>
          </a:ln>
        </p:spPr>
        <p:style>
          <a:lnRef idx="2">
            <a:schemeClr val="accent4">
              <a:shade val="50000"/>
            </a:schemeClr>
          </a:lnRef>
          <a:fillRef idx="1">
            <a:schemeClr val="accent4"/>
          </a:fillRef>
          <a:effectRef idx="0">
            <a:schemeClr val="accent4"/>
          </a:effectRef>
          <a:fontRef idx="minor">
            <a:schemeClr val="lt1"/>
          </a:fontRef>
        </p:style>
      </p:cxnSp>
      <p:sp>
        <p:nvSpPr>
          <p:cNvPr id="83" name="Rectangle 82"/>
          <p:cNvSpPr/>
          <p:nvPr/>
        </p:nvSpPr>
        <p:spPr>
          <a:xfrm>
            <a:off x="6170097" y="5269817"/>
            <a:ext cx="4198137" cy="415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dirty="0"/>
              <a:t>66	</a:t>
            </a:r>
            <a:r>
              <a:rPr lang="en-US" dirty="0"/>
              <a:t>Cleared as Zero Amount</a:t>
            </a:r>
            <a:endParaRPr lang="en-US" dirty="0"/>
          </a:p>
        </p:txBody>
      </p:sp>
      <p:sp>
        <p:nvSpPr>
          <p:cNvPr id="85" name="Rectangle 84"/>
          <p:cNvSpPr/>
          <p:nvPr/>
        </p:nvSpPr>
        <p:spPr>
          <a:xfrm>
            <a:off x="813850" y="5269817"/>
            <a:ext cx="4198137"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66	</a:t>
            </a:r>
            <a:r>
              <a:rPr lang="en-US" dirty="0"/>
              <a:t>Cleared as Zero Amount</a:t>
            </a:r>
            <a:endParaRPr lang="en-US" dirty="0"/>
          </a:p>
        </p:txBody>
      </p:sp>
      <p:cxnSp>
        <p:nvCxnSpPr>
          <p:cNvPr id="87" name="Elbow Connector 54"/>
          <p:cNvCxnSpPr/>
          <p:nvPr/>
        </p:nvCxnSpPr>
        <p:spPr>
          <a:xfrm rot="16200000" flipH="1">
            <a:off x="1950355" y="4396526"/>
            <a:ext cx="1596008" cy="1507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96" name="Arrow: Right 95"/>
          <p:cNvSpPr/>
          <p:nvPr/>
        </p:nvSpPr>
        <p:spPr bwMode="gray">
          <a:xfrm rot="10800000">
            <a:off x="5227313" y="5359505"/>
            <a:ext cx="765545" cy="306165"/>
          </a:xfrm>
          <a:prstGeom prst="rightArrow">
            <a:avLst>
              <a:gd name="adj1" fmla="val 50000"/>
              <a:gd name="adj2" fmla="val 52910"/>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7" name="TextBox 96"/>
          <p:cNvSpPr txBox="1"/>
          <p:nvPr/>
        </p:nvSpPr>
        <p:spPr>
          <a:xfrm>
            <a:off x="5017199" y="5038503"/>
            <a:ext cx="1787638"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200" kern="0" dirty="0">
                <a:ea typeface="Arial Unicode MS" pitchFamily="34" charset="-128"/>
                <a:cs typeface="Arial Unicode MS" pitchFamily="34" charset="-128"/>
              </a:rPr>
              <a:t>Update original document</a:t>
            </a:r>
            <a:endParaRPr lang="en-US" sz="1200" kern="0" dirty="0">
              <a:ea typeface="Arial Unicode MS" pitchFamily="34" charset="-128"/>
              <a:cs typeface="Arial Unicode MS" pitchFamily="34" charset="-128"/>
            </a:endParaRPr>
          </a:p>
        </p:txBody>
      </p:sp>
      <p:sp>
        <p:nvSpPr>
          <p:cNvPr id="84" name="TextBox 83"/>
          <p:cNvSpPr txBox="1"/>
          <p:nvPr/>
        </p:nvSpPr>
        <p:spPr>
          <a:xfrm>
            <a:off x="6804837" y="457200"/>
            <a:ext cx="4582633" cy="553998"/>
          </a:xfrm>
          <a:prstGeom prst="rect">
            <a:avLst/>
          </a:prstGeom>
        </p:spPr>
        <p:style>
          <a:lnRef idx="2">
            <a:schemeClr val="accent6"/>
          </a:lnRef>
          <a:fillRef idx="1">
            <a:schemeClr val="lt1"/>
          </a:fillRef>
          <a:effectRef idx="0">
            <a:schemeClr val="accent6"/>
          </a:effectRef>
          <a:fontRef idx="minor">
            <a:schemeClr val="dk1"/>
          </a:fontRef>
        </p:style>
        <p:txBody>
          <a:bodyPr wrap="square" lIns="0" tIns="0" rIns="0" bIns="0" rtlCol="0">
            <a:spAutoFit/>
            <a:scene3d>
              <a:camera prst="orthographicFront"/>
              <a:lightRig rig="harsh" dir="t"/>
            </a:scene3d>
            <a:sp3d extrusionH="57150" prstMaterial="matte">
              <a:bevelT w="63500" h="12700" prst="angle"/>
              <a:contourClr>
                <a:schemeClr val="bg1">
                  <a:lumMod val="65000"/>
                </a:schemeClr>
              </a:contourClr>
            </a:sp3d>
          </a:bodyPr>
          <a:lstStyle/>
          <a:p>
            <a:pPr fontAlgn="base">
              <a:spcBef>
                <a:spcPts val="600"/>
              </a:spcBef>
              <a:spcAft>
                <a:spcPct val="0"/>
              </a:spcAft>
              <a:buClr>
                <a:srgbClr val="F0AB00"/>
              </a:buClr>
              <a:buSzPct val="80000"/>
            </a:pPr>
            <a:r>
              <a:rPr lang="en-US" sz="1800" b="1" kern="0" dirty="0">
                <a:ln/>
                <a:solidFill>
                  <a:schemeClr val="accent3"/>
                </a:solidFill>
                <a:ea typeface="Arial Unicode MS" pitchFamily="34" charset="-128"/>
                <a:cs typeface="Arial Unicode MS" pitchFamily="34" charset="-128"/>
              </a:rPr>
              <a:t>Zero-amount MeMi document is reversed after receiving complaint notification</a:t>
            </a:r>
          </a:p>
        </p:txBody>
      </p:sp>
    </p:spTree>
    <p:extLst>
      <p:ext uri="{BB962C8B-B14F-4D97-AF65-F5344CB8AC3E}">
        <p14:creationId xmlns:p14="http://schemas.microsoft.com/office/powerpoint/2010/main" val="2384944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p:cNvSpPr/>
          <p:nvPr/>
        </p:nvSpPr>
        <p:spPr>
          <a:xfrm>
            <a:off x="641752" y="2197972"/>
            <a:ext cx="4198137"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66	</a:t>
            </a:r>
            <a:r>
              <a:rPr lang="en-US" dirty="0"/>
              <a:t>Cleared as Zero Amount</a:t>
            </a:r>
            <a:endParaRPr lang="en-US" dirty="0"/>
          </a:p>
        </p:txBody>
      </p:sp>
      <p:sp>
        <p:nvSpPr>
          <p:cNvPr id="44" name="Rectangle 43"/>
          <p:cNvSpPr/>
          <p:nvPr/>
        </p:nvSpPr>
        <p:spPr>
          <a:xfrm>
            <a:off x="362374" y="4570323"/>
            <a:ext cx="5166799"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76</a:t>
            </a:r>
            <a:r>
              <a:rPr lang="en-US" dirty="0"/>
              <a:t>	</a:t>
            </a:r>
            <a:r>
              <a:rPr lang="en-US" dirty="0"/>
              <a:t> Complaint Notification Received</a:t>
            </a:r>
            <a:endParaRPr lang="en-US" dirty="0"/>
          </a:p>
        </p:txBody>
      </p:sp>
      <p:sp>
        <p:nvSpPr>
          <p:cNvPr id="11" name="TextBox 10"/>
          <p:cNvSpPr txBox="1"/>
          <p:nvPr/>
        </p:nvSpPr>
        <p:spPr>
          <a:xfrm>
            <a:off x="2819690" y="4042182"/>
            <a:ext cx="2677342"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200" kern="0" dirty="0">
                <a:ea typeface="Arial Unicode MS" pitchFamily="34" charset="-128"/>
                <a:cs typeface="Arial Unicode MS" pitchFamily="34" charset="-128"/>
              </a:rPr>
              <a:t>Complaint Received after reversal doc reaches 66</a:t>
            </a:r>
            <a:endParaRPr lang="en-US" sz="1200" kern="0" dirty="0">
              <a:ea typeface="Arial Unicode MS" pitchFamily="34" charset="-128"/>
              <a:cs typeface="Arial Unicode MS" pitchFamily="34" charset="-128"/>
            </a:endParaRPr>
          </a:p>
        </p:txBody>
      </p:sp>
      <p:cxnSp>
        <p:nvCxnSpPr>
          <p:cNvPr id="50" name="Elbow Connector 54"/>
          <p:cNvCxnSpPr/>
          <p:nvPr/>
        </p:nvCxnSpPr>
        <p:spPr>
          <a:xfrm rot="5400000">
            <a:off x="1876809" y="3580399"/>
            <a:ext cx="1719417" cy="86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Arrow: Right 23"/>
          <p:cNvSpPr/>
          <p:nvPr/>
        </p:nvSpPr>
        <p:spPr bwMode="gray">
          <a:xfrm>
            <a:off x="5497032" y="2169378"/>
            <a:ext cx="765545" cy="306165"/>
          </a:xfrm>
          <a:prstGeom prst="rightArrow">
            <a:avLst>
              <a:gd name="adj1" fmla="val 50000"/>
              <a:gd name="adj2" fmla="val 52910"/>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TextBox 58"/>
          <p:cNvSpPr txBox="1"/>
          <p:nvPr/>
        </p:nvSpPr>
        <p:spPr>
          <a:xfrm>
            <a:off x="5497032" y="1930046"/>
            <a:ext cx="1552354"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200" kern="0" dirty="0">
                <a:ea typeface="Arial Unicode MS" pitchFamily="34" charset="-128"/>
                <a:cs typeface="Arial Unicode MS" pitchFamily="34" charset="-128"/>
              </a:rPr>
              <a:t>Reversed</a:t>
            </a:r>
            <a:endParaRPr lang="en-US" sz="1200" kern="0" dirty="0">
              <a:ea typeface="Arial Unicode MS" pitchFamily="34" charset="-128"/>
              <a:cs typeface="Arial Unicode MS" pitchFamily="34" charset="-128"/>
            </a:endParaRPr>
          </a:p>
        </p:txBody>
      </p:sp>
      <p:sp>
        <p:nvSpPr>
          <p:cNvPr id="61" name="Rectangle 60"/>
          <p:cNvSpPr/>
          <p:nvPr/>
        </p:nvSpPr>
        <p:spPr>
          <a:xfrm>
            <a:off x="5627169" y="2962260"/>
            <a:ext cx="4913525" cy="415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dirty="0"/>
              <a:t>42	</a:t>
            </a:r>
            <a:r>
              <a:rPr lang="en-US" dirty="0"/>
              <a:t>Reversal Billable Item Created</a:t>
            </a:r>
            <a:endParaRPr lang="en-US" dirty="0"/>
          </a:p>
        </p:txBody>
      </p:sp>
      <p:sp>
        <p:nvSpPr>
          <p:cNvPr id="66" name="Rectangle 65"/>
          <p:cNvSpPr/>
          <p:nvPr/>
        </p:nvSpPr>
        <p:spPr>
          <a:xfrm>
            <a:off x="1774535" y="164507"/>
            <a:ext cx="1821332"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10	</a:t>
            </a:r>
            <a:r>
              <a:rPr lang="en-US" dirty="0"/>
              <a:t>New</a:t>
            </a:r>
            <a:endParaRPr lang="en-US" dirty="0"/>
          </a:p>
        </p:txBody>
      </p:sp>
      <p:sp>
        <p:nvSpPr>
          <p:cNvPr id="67" name="Rectangle 66"/>
          <p:cNvSpPr/>
          <p:nvPr/>
        </p:nvSpPr>
        <p:spPr>
          <a:xfrm>
            <a:off x="813850" y="1349455"/>
            <a:ext cx="3853940" cy="41549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40	</a:t>
            </a:r>
            <a:r>
              <a:rPr lang="en-US" dirty="0"/>
              <a:t>Billable Item Created</a:t>
            </a:r>
            <a:endParaRPr lang="en-US" dirty="0"/>
          </a:p>
        </p:txBody>
      </p:sp>
      <p:sp>
        <p:nvSpPr>
          <p:cNvPr id="29" name="Oval 28"/>
          <p:cNvSpPr/>
          <p:nvPr/>
        </p:nvSpPr>
        <p:spPr bwMode="gray">
          <a:xfrm>
            <a:off x="2663935" y="712381"/>
            <a:ext cx="115288" cy="10632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Oval 67"/>
          <p:cNvSpPr/>
          <p:nvPr/>
        </p:nvSpPr>
        <p:spPr bwMode="gray">
          <a:xfrm>
            <a:off x="2663935" y="873921"/>
            <a:ext cx="115288" cy="10632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Oval 68"/>
          <p:cNvSpPr/>
          <p:nvPr/>
        </p:nvSpPr>
        <p:spPr bwMode="gray">
          <a:xfrm>
            <a:off x="2663935" y="1038080"/>
            <a:ext cx="115288" cy="106326"/>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1" name="Elbow Connector 54"/>
          <p:cNvCxnSpPr/>
          <p:nvPr/>
        </p:nvCxnSpPr>
        <p:spPr>
          <a:xfrm rot="5400000">
            <a:off x="2558405" y="1970985"/>
            <a:ext cx="347617"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7115622" y="1890040"/>
            <a:ext cx="1821332" cy="415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dirty="0"/>
              <a:t>10	</a:t>
            </a:r>
            <a:r>
              <a:rPr lang="en-US" dirty="0"/>
              <a:t>New</a:t>
            </a:r>
            <a:endParaRPr lang="en-US" dirty="0"/>
          </a:p>
        </p:txBody>
      </p:sp>
      <p:sp>
        <p:nvSpPr>
          <p:cNvPr id="78" name="Oval 77"/>
          <p:cNvSpPr/>
          <p:nvPr/>
        </p:nvSpPr>
        <p:spPr bwMode="gray">
          <a:xfrm>
            <a:off x="8005022" y="2437914"/>
            <a:ext cx="115288" cy="106326"/>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Oval 78"/>
          <p:cNvSpPr/>
          <p:nvPr/>
        </p:nvSpPr>
        <p:spPr bwMode="gray">
          <a:xfrm>
            <a:off x="8005022" y="2599454"/>
            <a:ext cx="115288" cy="106326"/>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0" name="Oval 79"/>
          <p:cNvSpPr/>
          <p:nvPr/>
        </p:nvSpPr>
        <p:spPr bwMode="gray">
          <a:xfrm>
            <a:off x="8005022" y="2763613"/>
            <a:ext cx="115288" cy="106326"/>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2" name="Elbow Connector 54"/>
          <p:cNvCxnSpPr/>
          <p:nvPr/>
        </p:nvCxnSpPr>
        <p:spPr>
          <a:xfrm rot="5400000">
            <a:off x="7842056" y="3630901"/>
            <a:ext cx="450556" cy="9336"/>
          </a:xfrm>
          <a:prstGeom prst="bentConnector3">
            <a:avLst>
              <a:gd name="adj1" fmla="val 50000"/>
            </a:avLst>
          </a:prstGeom>
          <a:ln>
            <a:tailEnd type="triangle"/>
          </a:ln>
        </p:spPr>
        <p:style>
          <a:lnRef idx="2">
            <a:schemeClr val="accent4">
              <a:shade val="50000"/>
            </a:schemeClr>
          </a:lnRef>
          <a:fillRef idx="1">
            <a:schemeClr val="accent4"/>
          </a:fillRef>
          <a:effectRef idx="0">
            <a:schemeClr val="accent4"/>
          </a:effectRef>
          <a:fontRef idx="minor">
            <a:schemeClr val="lt1"/>
          </a:fontRef>
        </p:style>
      </p:cxnSp>
      <p:sp>
        <p:nvSpPr>
          <p:cNvPr id="83" name="Rectangle 82"/>
          <p:cNvSpPr/>
          <p:nvPr/>
        </p:nvSpPr>
        <p:spPr>
          <a:xfrm>
            <a:off x="6021241" y="3924999"/>
            <a:ext cx="4198137" cy="415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dirty="0"/>
              <a:t>66	</a:t>
            </a:r>
            <a:r>
              <a:rPr lang="en-US" dirty="0"/>
              <a:t>Cleared as Zero Amount</a:t>
            </a:r>
            <a:endParaRPr lang="en-US" dirty="0"/>
          </a:p>
        </p:txBody>
      </p:sp>
      <p:sp>
        <p:nvSpPr>
          <p:cNvPr id="84" name="TextBox 83"/>
          <p:cNvSpPr txBox="1"/>
          <p:nvPr/>
        </p:nvSpPr>
        <p:spPr>
          <a:xfrm>
            <a:off x="6804837" y="457200"/>
            <a:ext cx="4582633" cy="553998"/>
          </a:xfrm>
          <a:prstGeom prst="rect">
            <a:avLst/>
          </a:prstGeom>
        </p:spPr>
        <p:style>
          <a:lnRef idx="2">
            <a:schemeClr val="accent6"/>
          </a:lnRef>
          <a:fillRef idx="1">
            <a:schemeClr val="lt1"/>
          </a:fillRef>
          <a:effectRef idx="0">
            <a:schemeClr val="accent6"/>
          </a:effectRef>
          <a:fontRef idx="minor">
            <a:schemeClr val="dk1"/>
          </a:fontRef>
        </p:style>
        <p:txBody>
          <a:bodyPr wrap="square" lIns="0" tIns="0" rIns="0" bIns="0" rtlCol="0">
            <a:spAutoFit/>
            <a:scene3d>
              <a:camera prst="orthographicFront"/>
              <a:lightRig rig="harsh" dir="t"/>
            </a:scene3d>
            <a:sp3d extrusionH="57150" prstMaterial="matte">
              <a:bevelT w="63500" h="12700" prst="angle"/>
              <a:contourClr>
                <a:schemeClr val="bg1">
                  <a:lumMod val="65000"/>
                </a:schemeClr>
              </a:contourClr>
            </a:sp3d>
          </a:bodyPr>
          <a:lstStyle/>
          <a:p>
            <a:pPr fontAlgn="base">
              <a:spcBef>
                <a:spcPts val="600"/>
              </a:spcBef>
              <a:spcAft>
                <a:spcPct val="0"/>
              </a:spcAft>
              <a:buClr>
                <a:srgbClr val="F0AB00"/>
              </a:buClr>
              <a:buSzPct val="80000"/>
            </a:pPr>
            <a:r>
              <a:rPr lang="en-US" sz="1800" b="1" kern="0" dirty="0">
                <a:ln/>
                <a:solidFill>
                  <a:schemeClr val="accent3"/>
                </a:solidFill>
                <a:ea typeface="Arial Unicode MS" pitchFamily="34" charset="-128"/>
                <a:cs typeface="Arial Unicode MS" pitchFamily="34" charset="-128"/>
              </a:rPr>
              <a:t>Zero-amount MeMi document is reversed before receiving complaint notification</a:t>
            </a:r>
          </a:p>
        </p:txBody>
      </p:sp>
      <p:sp>
        <p:nvSpPr>
          <p:cNvPr id="6" name="Arrow: Down 5"/>
          <p:cNvSpPr/>
          <p:nvPr/>
        </p:nvSpPr>
        <p:spPr bwMode="gray">
          <a:xfrm>
            <a:off x="4540102" y="5162053"/>
            <a:ext cx="2413590" cy="444363"/>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TextBox 30"/>
          <p:cNvSpPr txBox="1"/>
          <p:nvPr/>
        </p:nvSpPr>
        <p:spPr>
          <a:xfrm>
            <a:off x="2561078" y="5718850"/>
            <a:ext cx="7805666" cy="86177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400" kern="0" dirty="0">
                <a:ea typeface="Arial Unicode MS" pitchFamily="34" charset="-128"/>
                <a:cs typeface="Arial Unicode MS" pitchFamily="34" charset="-128"/>
              </a:rPr>
              <a:t>Since both original INVOIC and reversal INVOIC have been sent out, DSO should communicate with SUP to let them send back a normal REMADV and then continue process designed previously (</a:t>
            </a:r>
            <a:r>
              <a:rPr lang="en-US" altLang="zh-CN" sz="1400" i="1" kern="0" dirty="0">
                <a:ea typeface="Arial Unicode MS" pitchFamily="34" charset="-128"/>
                <a:cs typeface="Arial Unicode MS" pitchFamily="34" charset="-128"/>
              </a:rPr>
              <a:t>e.g. if zero balance is received, after processing zero-balance PAN both original and reversal MeMi documents will be updated with 66</a:t>
            </a:r>
            <a:r>
              <a:rPr lang="en-US" altLang="zh-CN" sz="1400" kern="0" dirty="0">
                <a:ea typeface="Arial Unicode MS" pitchFamily="34" charset="-128"/>
                <a:cs typeface="Arial Unicode MS" pitchFamily="34" charset="-128"/>
              </a:rPr>
              <a:t>)</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306879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Reversal </a:t>
            </a:r>
            <a:r>
              <a:rPr lang="en-US" sz="3200" b="0" dirty="0" err="1"/>
              <a:t>MeMi</a:t>
            </a:r>
            <a:r>
              <a:rPr lang="en-US" sz="3200" b="0" dirty="0"/>
              <a:t> Process Overview</a:t>
            </a:r>
            <a:r>
              <a:rPr lang="en-US" sz="4000" b="0" dirty="0"/>
              <a:t>	</a:t>
            </a:r>
          </a:p>
        </p:txBody>
      </p:sp>
      <p:sp>
        <p:nvSpPr>
          <p:cNvPr id="3" name="Text Placeholder 2"/>
          <p:cNvSpPr>
            <a:spLocks noGrp="1"/>
          </p:cNvSpPr>
          <p:nvPr>
            <p:ph type="body" sz="quarter" idx="10"/>
          </p:nvPr>
        </p:nvSpPr>
        <p:spPr>
          <a:xfrm>
            <a:off x="266850" y="1293329"/>
            <a:ext cx="11545200" cy="4517881"/>
          </a:xfrm>
        </p:spPr>
        <p:txBody>
          <a:bodyPr/>
          <a:lstStyle/>
          <a:p>
            <a:pPr marL="0" lvl="2" indent="0">
              <a:spcBef>
                <a:spcPts val="2401"/>
              </a:spcBef>
              <a:buSzPct val="80000"/>
              <a:buNone/>
            </a:pPr>
            <a:r>
              <a:rPr lang="en-US" sz="2000" b="1" dirty="0"/>
              <a:t>Reversal </a:t>
            </a:r>
            <a:r>
              <a:rPr lang="en-US" sz="2000" b="1" dirty="0" err="1"/>
              <a:t>MeMi</a:t>
            </a:r>
            <a:r>
              <a:rPr lang="en-US" sz="2000" b="1" dirty="0"/>
              <a:t> process documents have also 2 kinds:</a:t>
            </a:r>
          </a:p>
          <a:p>
            <a:pPr lvl="2">
              <a:spcBef>
                <a:spcPts val="2401"/>
              </a:spcBef>
              <a:buSzPct val="80000"/>
              <a:buFont typeface="Arial" panose="020B0604020202020204" pitchFamily="34" charset="0"/>
              <a:buChar char="•"/>
            </a:pPr>
            <a:r>
              <a:rPr lang="en-US" b="1" dirty="0"/>
              <a:t>Single reversal process document (Process ID 4012):</a:t>
            </a:r>
          </a:p>
          <a:p>
            <a:pPr lvl="3">
              <a:spcBef>
                <a:spcPts val="2401"/>
              </a:spcBef>
              <a:buSzPct val="80000"/>
              <a:buFont typeface="Wingdings" panose="05000000000000000000" pitchFamily="2" charset="2"/>
              <a:buChar char="q"/>
            </a:pPr>
            <a:r>
              <a:rPr lang="en-US" sz="1400" b="1" dirty="0"/>
              <a:t>Determine the process handling of reversal</a:t>
            </a:r>
          </a:p>
          <a:p>
            <a:pPr lvl="3">
              <a:spcBef>
                <a:spcPts val="2401"/>
              </a:spcBef>
              <a:buSzPct val="80000"/>
              <a:buFont typeface="Wingdings" panose="05000000000000000000" pitchFamily="2" charset="2"/>
              <a:buChar char="q"/>
            </a:pPr>
            <a:r>
              <a:rPr lang="en-US" sz="1400" b="1" dirty="0"/>
              <a:t>Market communication (Send Reversal MSCONS, Send Reversal INVOIC)</a:t>
            </a:r>
          </a:p>
          <a:p>
            <a:pPr lvl="2">
              <a:spcBef>
                <a:spcPts val="2401"/>
              </a:spcBef>
              <a:buSzPct val="80000"/>
              <a:buFont typeface="Arial" panose="020B0604020202020204" pitchFamily="34" charset="0"/>
              <a:buChar char="•"/>
            </a:pPr>
            <a:r>
              <a:rPr lang="en-US" b="1" dirty="0"/>
              <a:t>Mass reversal process document (Process ID 4022):</a:t>
            </a:r>
          </a:p>
          <a:p>
            <a:pPr lvl="3">
              <a:spcBef>
                <a:spcPts val="2401"/>
              </a:spcBef>
              <a:buSzPct val="80000"/>
              <a:buFont typeface="Wingdings" panose="05000000000000000000" pitchFamily="2" charset="2"/>
              <a:buChar char="q"/>
            </a:pPr>
            <a:r>
              <a:rPr lang="en-US" sz="1400" b="1" dirty="0"/>
              <a:t>Mass reversal process documents collect documents with the same EDM processing date, same supplier service provider, same reversal origin, same division and company code.</a:t>
            </a:r>
          </a:p>
          <a:p>
            <a:pPr lvl="3">
              <a:spcBef>
                <a:spcPts val="2401"/>
              </a:spcBef>
              <a:buSzPct val="80000"/>
              <a:buFont typeface="Wingdings" panose="05000000000000000000" pitchFamily="2" charset="2"/>
              <a:buChar char="q"/>
            </a:pPr>
            <a:r>
              <a:rPr lang="en-US" sz="1400" b="1" dirty="0"/>
              <a:t>Mass reversal processing for all reversal MeMi documents</a:t>
            </a:r>
          </a:p>
          <a:p>
            <a:pPr lvl="2">
              <a:spcBef>
                <a:spcPts val="2401"/>
              </a:spcBef>
              <a:buSzPct val="80000"/>
              <a:buFont typeface="Arial" panose="020B0604020202020204" pitchFamily="34" charset="0"/>
              <a:buChar char="•"/>
            </a:pPr>
            <a:endParaRPr lang="en-US" b="1" dirty="0"/>
          </a:p>
        </p:txBody>
      </p:sp>
    </p:spTree>
    <p:extLst>
      <p:ext uri="{BB962C8B-B14F-4D97-AF65-F5344CB8AC3E}">
        <p14:creationId xmlns:p14="http://schemas.microsoft.com/office/powerpoint/2010/main" val="84271464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Reversal </a:t>
            </a:r>
            <a:r>
              <a:rPr lang="en-US" sz="3200" b="0" dirty="0" err="1"/>
              <a:t>MeMi</a:t>
            </a:r>
            <a:r>
              <a:rPr lang="en-US" sz="3200" b="0" dirty="0"/>
              <a:t> Process Overview - 2 </a:t>
            </a:r>
            <a:r>
              <a:rPr lang="en-US" sz="4000" b="0" dirty="0"/>
              <a:t>	</a:t>
            </a:r>
          </a:p>
        </p:txBody>
      </p:sp>
      <p:sp>
        <p:nvSpPr>
          <p:cNvPr id="3" name="Text Placeholder 2"/>
          <p:cNvSpPr>
            <a:spLocks noGrp="1"/>
          </p:cNvSpPr>
          <p:nvPr>
            <p:ph type="body" sz="quarter" idx="10"/>
          </p:nvPr>
        </p:nvSpPr>
        <p:spPr>
          <a:xfrm>
            <a:off x="266850" y="1293329"/>
            <a:ext cx="11545200" cy="4517881"/>
          </a:xfrm>
        </p:spPr>
        <p:txBody>
          <a:bodyPr/>
          <a:lstStyle/>
          <a:p>
            <a:pPr marL="0" lvl="2" indent="0">
              <a:spcBef>
                <a:spcPts val="2401"/>
              </a:spcBef>
              <a:buSzPct val="80000"/>
              <a:buNone/>
            </a:pPr>
            <a:r>
              <a:rPr lang="en-US" sz="2000" b="1" dirty="0"/>
              <a:t>Automatic clearing after reversal process</a:t>
            </a:r>
            <a:endParaRPr lang="en-US" sz="1400" b="1" dirty="0"/>
          </a:p>
          <a:p>
            <a:pPr lvl="2">
              <a:spcBef>
                <a:spcPts val="2401"/>
              </a:spcBef>
              <a:buSzPct val="80000"/>
              <a:buFont typeface="Arial" panose="020B0604020202020204" pitchFamily="34" charset="0"/>
              <a:buChar char="•"/>
            </a:pPr>
            <a:r>
              <a:rPr lang="en-US" dirty="0"/>
              <a:t>Integrated FI-CA event frameworks </a:t>
            </a:r>
          </a:p>
          <a:p>
            <a:pPr lvl="3">
              <a:spcBef>
                <a:spcPts val="2401"/>
              </a:spcBef>
              <a:buSzPct val="80000"/>
              <a:buFont typeface="Wingdings" panose="05000000000000000000" pitchFamily="2" charset="2"/>
              <a:buChar char="q"/>
            </a:pPr>
            <a:r>
              <a:rPr lang="en-US" sz="1600" dirty="0"/>
              <a:t>Event 2630 – Mark all the open items as selected		</a:t>
            </a:r>
          </a:p>
          <a:p>
            <a:pPr lvl="3">
              <a:spcBef>
                <a:spcPts val="2401"/>
              </a:spcBef>
              <a:buSzPct val="80000"/>
              <a:buFont typeface="Wingdings" panose="05000000000000000000" pitchFamily="2" charset="2"/>
              <a:buChar char="q"/>
            </a:pPr>
            <a:r>
              <a:rPr lang="en-US" sz="1600" dirty="0"/>
              <a:t>Event 2631 – Create proposal for </a:t>
            </a:r>
            <a:r>
              <a:rPr lang="en-US" sz="1600" dirty="0" err="1"/>
              <a:t>MeMi</a:t>
            </a:r>
            <a:r>
              <a:rPr lang="en-US" sz="1600" dirty="0"/>
              <a:t> related open items and then deselect the rest open items</a:t>
            </a:r>
          </a:p>
          <a:p>
            <a:pPr lvl="3">
              <a:spcBef>
                <a:spcPts val="2401"/>
              </a:spcBef>
              <a:buSzPct val="80000"/>
              <a:buFont typeface="Wingdings" panose="05000000000000000000" pitchFamily="2" charset="2"/>
              <a:buChar char="q"/>
            </a:pPr>
            <a:endParaRPr lang="en-US" sz="1600" dirty="0"/>
          </a:p>
          <a:p>
            <a:pPr lvl="4">
              <a:spcBef>
                <a:spcPts val="2401"/>
              </a:spcBef>
              <a:buSzPct val="80000"/>
              <a:buFont typeface="Wingdings" panose="05000000000000000000" pitchFamily="2" charset="2"/>
              <a:buChar char="v"/>
            </a:pPr>
            <a:r>
              <a:rPr lang="en-US" sz="1400" dirty="0">
                <a:solidFill>
                  <a:srgbClr val="C00000"/>
                </a:solidFill>
              </a:rPr>
              <a:t>No manual account maintenance allowed for </a:t>
            </a:r>
            <a:r>
              <a:rPr lang="en-US" sz="1400" dirty="0" err="1">
                <a:solidFill>
                  <a:srgbClr val="C00000"/>
                </a:solidFill>
              </a:rPr>
              <a:t>MeMi</a:t>
            </a:r>
            <a:r>
              <a:rPr lang="en-US" sz="1400" dirty="0">
                <a:solidFill>
                  <a:srgbClr val="C00000"/>
                </a:solidFill>
              </a:rPr>
              <a:t> related open items. Automatic clearing shall be completely covered by </a:t>
            </a:r>
            <a:r>
              <a:rPr lang="en-US" sz="1400" dirty="0" err="1">
                <a:solidFill>
                  <a:srgbClr val="C00000"/>
                </a:solidFill>
              </a:rPr>
              <a:t>MeMi</a:t>
            </a:r>
            <a:r>
              <a:rPr lang="en-US" sz="1400" dirty="0">
                <a:solidFill>
                  <a:srgbClr val="C00000"/>
                </a:solidFill>
              </a:rPr>
              <a:t> process for </a:t>
            </a:r>
            <a:r>
              <a:rPr lang="en-US" sz="1400" dirty="0" err="1">
                <a:solidFill>
                  <a:srgbClr val="C00000"/>
                </a:solidFill>
              </a:rPr>
              <a:t>MeMi</a:t>
            </a:r>
            <a:r>
              <a:rPr lang="en-US" sz="1400" dirty="0">
                <a:solidFill>
                  <a:srgbClr val="C00000"/>
                </a:solidFill>
              </a:rPr>
              <a:t> related items.</a:t>
            </a:r>
          </a:p>
        </p:txBody>
      </p:sp>
    </p:spTree>
    <p:extLst>
      <p:ext uri="{BB962C8B-B14F-4D97-AF65-F5344CB8AC3E}">
        <p14:creationId xmlns:p14="http://schemas.microsoft.com/office/powerpoint/2010/main" val="22751494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gray">
          <a:xfrm>
            <a:off x="202762" y="1320800"/>
            <a:ext cx="10079483" cy="4719502"/>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MeMi</a:t>
            </a:r>
            <a:r>
              <a:rPr lang="en-US" dirty="0"/>
              <a:t> is a solution for DSOs for electricity and gas</a:t>
            </a:r>
          </a:p>
        </p:txBody>
      </p:sp>
      <p:sp>
        <p:nvSpPr>
          <p:cNvPr id="18" name="Rectangle 17"/>
          <p:cNvSpPr/>
          <p:nvPr/>
        </p:nvSpPr>
        <p:spPr bwMode="gray">
          <a:xfrm>
            <a:off x="894470" y="2457817"/>
            <a:ext cx="1633490" cy="943856"/>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EDM:</a:t>
            </a:r>
          </a:p>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a:ea typeface="Arial Unicode MS" pitchFamily="34" charset="-128"/>
                <a:cs typeface="Arial Unicode MS" pitchFamily="34" charset="-128"/>
              </a:rPr>
              <a:t>Settlement</a:t>
            </a:r>
          </a:p>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894470" y="3591718"/>
            <a:ext cx="1633491" cy="154612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ISU:</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Grid Usage </a:t>
            </a:r>
            <a:r>
              <a:rPr lang="en-US" sz="2000" kern="0" dirty="0">
                <a:ea typeface="Arial Unicode MS" pitchFamily="34" charset="-128"/>
                <a:cs typeface="Arial Unicode MS" pitchFamily="34" charset="-128"/>
              </a:rPr>
              <a:t>Billing</a:t>
            </a:r>
          </a:p>
        </p:txBody>
      </p:sp>
      <p:sp>
        <p:nvSpPr>
          <p:cNvPr id="23" name="Rectangle 22"/>
          <p:cNvSpPr/>
          <p:nvPr/>
        </p:nvSpPr>
        <p:spPr bwMode="gray">
          <a:xfrm>
            <a:off x="2547195" y="3591718"/>
            <a:ext cx="1633491" cy="154612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ISU:</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MeMi </a:t>
            </a:r>
            <a:r>
              <a:rPr lang="en-US" sz="2000" kern="0" dirty="0">
                <a:ea typeface="Arial Unicode MS" pitchFamily="34" charset="-128"/>
                <a:cs typeface="Arial Unicode MS" pitchFamily="34" charset="-128"/>
              </a:rPr>
              <a:t>Billing</a:t>
            </a:r>
          </a:p>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a:ea typeface="Arial Unicode MS" pitchFamily="34" charset="-128"/>
                <a:cs typeface="Arial Unicode MS" pitchFamily="34" charset="-128"/>
              </a:rPr>
              <a:t>(incl. CI)</a:t>
            </a:r>
          </a:p>
        </p:txBody>
      </p:sp>
      <p:cxnSp>
        <p:nvCxnSpPr>
          <p:cNvPr id="24" name="Elbow Connector 23"/>
          <p:cNvCxnSpPr>
            <a:stCxn id="22" idx="2"/>
            <a:endCxn id="23" idx="2"/>
          </p:cNvCxnSpPr>
          <p:nvPr/>
        </p:nvCxnSpPr>
        <p:spPr>
          <a:xfrm rot="16200000" flipH="1">
            <a:off x="2537578" y="4311475"/>
            <a:ext cx="12700" cy="1652725"/>
          </a:xfrm>
          <a:prstGeom prst="bentConnector3">
            <a:avLst>
              <a:gd name="adj1" fmla="val 1800000"/>
            </a:avLst>
          </a:prstGeom>
          <a:ln>
            <a:prstDash val="sysDash"/>
            <a:tailEnd type="arrow"/>
          </a:ln>
        </p:spPr>
        <p:style>
          <a:lnRef idx="2">
            <a:schemeClr val="accent5"/>
          </a:lnRef>
          <a:fillRef idx="0">
            <a:schemeClr val="accent5"/>
          </a:fillRef>
          <a:effectRef idx="1">
            <a:schemeClr val="accent5"/>
          </a:effectRef>
          <a:fontRef idx="minor">
            <a:schemeClr val="tx1"/>
          </a:fontRef>
        </p:style>
      </p:cxnSp>
      <p:cxnSp>
        <p:nvCxnSpPr>
          <p:cNvPr id="27" name="Elbow Connector 26"/>
          <p:cNvCxnSpPr>
            <a:stCxn id="18" idx="3"/>
            <a:endCxn id="23" idx="0"/>
          </p:cNvCxnSpPr>
          <p:nvPr/>
        </p:nvCxnSpPr>
        <p:spPr>
          <a:xfrm>
            <a:off x="2527960" y="2929745"/>
            <a:ext cx="835981" cy="661973"/>
          </a:xfrm>
          <a:prstGeom prst="bentConnector2">
            <a:avLst/>
          </a:prstGeom>
          <a:ln>
            <a:prstDash val="sysDash"/>
            <a:tailEnd type="arrow"/>
          </a:ln>
        </p:spPr>
        <p:style>
          <a:lnRef idx="2">
            <a:schemeClr val="accent4"/>
          </a:lnRef>
          <a:fillRef idx="0">
            <a:schemeClr val="accent4"/>
          </a:fillRef>
          <a:effectRef idx="1">
            <a:schemeClr val="accent4"/>
          </a:effectRef>
          <a:fontRef idx="minor">
            <a:schemeClr val="tx1"/>
          </a:fontRef>
        </p:style>
      </p:cxnSp>
      <p:sp>
        <p:nvSpPr>
          <p:cNvPr id="34" name="Rectangle 33"/>
          <p:cNvSpPr/>
          <p:nvPr/>
        </p:nvSpPr>
        <p:spPr bwMode="gray">
          <a:xfrm>
            <a:off x="4752827" y="3591718"/>
            <a:ext cx="1057528" cy="154612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ISU:</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IDEX DE / GC</a:t>
            </a:r>
            <a:endParaRPr lang="en-US" sz="2000" kern="0" dirty="0">
              <a:ea typeface="Arial Unicode MS" pitchFamily="34" charset="-128"/>
              <a:cs typeface="Arial Unicode MS" pitchFamily="34" charset="-128"/>
            </a:endParaRPr>
          </a:p>
        </p:txBody>
      </p:sp>
      <p:sp>
        <p:nvSpPr>
          <p:cNvPr id="2068" name="TextBox 2067"/>
          <p:cNvSpPr txBox="1"/>
          <p:nvPr/>
        </p:nvSpPr>
        <p:spPr>
          <a:xfrm>
            <a:off x="3457425" y="2524109"/>
            <a:ext cx="1295402"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chemeClr val="accent4"/>
                </a:solidFill>
                <a:ea typeface="Arial Unicode MS" pitchFamily="34" charset="-128"/>
                <a:cs typeface="Arial Unicode MS" pitchFamily="34" charset="-128"/>
              </a:rPr>
              <a:t>settlement period</a:t>
            </a:r>
          </a:p>
        </p:txBody>
      </p:sp>
      <p:sp>
        <p:nvSpPr>
          <p:cNvPr id="56" name="TextBox 55"/>
          <p:cNvSpPr txBox="1"/>
          <p:nvPr/>
        </p:nvSpPr>
        <p:spPr>
          <a:xfrm>
            <a:off x="3457425" y="3023608"/>
            <a:ext cx="1295402"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chemeClr val="accent4"/>
                </a:solidFill>
                <a:ea typeface="Arial Unicode MS" pitchFamily="34" charset="-128"/>
                <a:cs typeface="Arial Unicode MS" pitchFamily="34" charset="-128"/>
              </a:rPr>
              <a:t>settlement quantity</a:t>
            </a:r>
          </a:p>
        </p:txBody>
      </p:sp>
      <p:sp>
        <p:nvSpPr>
          <p:cNvPr id="57" name="TextBox 56"/>
          <p:cNvSpPr txBox="1"/>
          <p:nvPr/>
        </p:nvSpPr>
        <p:spPr>
          <a:xfrm>
            <a:off x="1650548" y="5413625"/>
            <a:ext cx="1295402"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chemeClr val="accent5"/>
                </a:solidFill>
                <a:ea typeface="Arial Unicode MS" pitchFamily="34" charset="-128"/>
                <a:cs typeface="Arial Unicode MS" pitchFamily="34" charset="-128"/>
              </a:rPr>
              <a:t>grid usage period</a:t>
            </a:r>
          </a:p>
        </p:txBody>
      </p:sp>
      <p:sp>
        <p:nvSpPr>
          <p:cNvPr id="58" name="TextBox 57"/>
          <p:cNvSpPr txBox="1"/>
          <p:nvPr/>
        </p:nvSpPr>
        <p:spPr>
          <a:xfrm>
            <a:off x="2716239" y="5419975"/>
            <a:ext cx="1295402"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solidFill>
                  <a:schemeClr val="accent5"/>
                </a:solidFill>
                <a:ea typeface="Arial Unicode MS" pitchFamily="34" charset="-128"/>
                <a:cs typeface="Arial Unicode MS" pitchFamily="34" charset="-128"/>
              </a:rPr>
              <a:t>grid usage quantity</a:t>
            </a:r>
          </a:p>
        </p:txBody>
      </p:sp>
      <p:sp>
        <p:nvSpPr>
          <p:cNvPr id="4" name="TextBox 3"/>
          <p:cNvSpPr txBox="1"/>
          <p:nvPr/>
        </p:nvSpPr>
        <p:spPr>
          <a:xfrm>
            <a:off x="3827955" y="5200943"/>
            <a:ext cx="1277602" cy="80021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err="1">
                <a:solidFill>
                  <a:schemeClr val="accent1"/>
                </a:solidFill>
                <a:ea typeface="Arial Unicode MS" pitchFamily="34" charset="-128"/>
                <a:cs typeface="Arial Unicode MS" pitchFamily="34" charset="-128"/>
              </a:rPr>
              <a:t>MeMi</a:t>
            </a:r>
            <a:r>
              <a:rPr lang="en-US" sz="1400" kern="0" dirty="0">
                <a:solidFill>
                  <a:schemeClr val="accent1"/>
                </a:solidFill>
                <a:ea typeface="Arial Unicode MS" pitchFamily="34" charset="-128"/>
                <a:cs typeface="Arial Unicode MS" pitchFamily="34" charset="-128"/>
              </a:rPr>
              <a:t> quantity</a:t>
            </a:r>
          </a:p>
          <a:p>
            <a:pPr fontAlgn="base">
              <a:spcBef>
                <a:spcPts val="6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MeMi period</a:t>
            </a:r>
          </a:p>
          <a:p>
            <a:pPr fontAlgn="base">
              <a:spcBef>
                <a:spcPts val="600"/>
              </a:spcBef>
              <a:spcAft>
                <a:spcPct val="0"/>
              </a:spcAft>
              <a:buClr>
                <a:srgbClr val="F0AB00"/>
              </a:buClr>
              <a:buSzPct val="80000"/>
            </a:pPr>
            <a:r>
              <a:rPr lang="en-US" sz="1400" kern="0" dirty="0" err="1">
                <a:solidFill>
                  <a:schemeClr val="accent1"/>
                </a:solidFill>
                <a:ea typeface="Arial Unicode MS" pitchFamily="34" charset="-128"/>
                <a:cs typeface="Arial Unicode MS" pitchFamily="34" charset="-128"/>
              </a:rPr>
              <a:t>MeMi</a:t>
            </a:r>
            <a:r>
              <a:rPr lang="en-US" sz="1400" kern="0" dirty="0">
                <a:solidFill>
                  <a:schemeClr val="accent1"/>
                </a:solidFill>
                <a:ea typeface="Arial Unicode MS" pitchFamily="34" charset="-128"/>
                <a:cs typeface="Arial Unicode MS" pitchFamily="34" charset="-128"/>
              </a:rPr>
              <a:t> amount</a:t>
            </a:r>
          </a:p>
        </p:txBody>
      </p:sp>
      <p:cxnSp>
        <p:nvCxnSpPr>
          <p:cNvPr id="35" name="Elbow Connector 34"/>
          <p:cNvCxnSpPr>
            <a:stCxn id="23" idx="3"/>
            <a:endCxn id="34" idx="1"/>
          </p:cNvCxnSpPr>
          <p:nvPr/>
        </p:nvCxnSpPr>
        <p:spPr>
          <a:xfrm>
            <a:off x="4180686" y="4364778"/>
            <a:ext cx="572141" cy="12700"/>
          </a:xfrm>
          <a:prstGeom prst="bentConnector3">
            <a:avLst>
              <a:gd name="adj1" fmla="val 50000"/>
            </a:avLst>
          </a:prstGeom>
          <a:ln>
            <a:solidFill>
              <a:schemeClr val="accent1"/>
            </a:solidFill>
            <a:prstDash val="sysDash"/>
            <a:tailEnd type="arrow"/>
          </a:ln>
        </p:spPr>
        <p:style>
          <a:lnRef idx="2">
            <a:schemeClr val="accent5"/>
          </a:lnRef>
          <a:fillRef idx="0">
            <a:schemeClr val="accent5"/>
          </a:fillRef>
          <a:effectRef idx="1">
            <a:schemeClr val="accent5"/>
          </a:effectRef>
          <a:fontRef idx="minor">
            <a:schemeClr val="tx1"/>
          </a:fontRef>
        </p:style>
      </p:cxnSp>
      <p:grpSp>
        <p:nvGrpSpPr>
          <p:cNvPr id="41" name="Group 40"/>
          <p:cNvGrpSpPr/>
          <p:nvPr/>
        </p:nvGrpSpPr>
        <p:grpSpPr>
          <a:xfrm>
            <a:off x="437191" y="1451847"/>
            <a:ext cx="1407595" cy="705616"/>
            <a:chOff x="592775" y="608503"/>
            <a:chExt cx="2217990" cy="1412290"/>
          </a:xfrm>
        </p:grpSpPr>
        <p:pic>
          <p:nvPicPr>
            <p:cNvPr id="42" name="Picture 41"/>
            <p:cNvPicPr>
              <a:picLocks noChangeAspect="1"/>
            </p:cNvPicPr>
            <p:nvPr/>
          </p:nvPicPr>
          <p:blipFill>
            <a:blip r:embed="rId3"/>
            <a:stretch>
              <a:fillRect/>
            </a:stretch>
          </p:blipFill>
          <p:spPr>
            <a:xfrm>
              <a:off x="592775" y="608503"/>
              <a:ext cx="2217990" cy="1412290"/>
            </a:xfrm>
            <a:prstGeom prst="rect">
              <a:avLst/>
            </a:prstGeom>
          </p:spPr>
        </p:pic>
        <p:sp>
          <p:nvSpPr>
            <p:cNvPr id="43" name="TextBox 42"/>
            <p:cNvSpPr txBox="1"/>
            <p:nvPr/>
          </p:nvSpPr>
          <p:spPr>
            <a:xfrm>
              <a:off x="1280209" y="1201027"/>
              <a:ext cx="1204668" cy="492811"/>
            </a:xfrm>
            <a:prstGeom prst="rect">
              <a:avLst/>
            </a:prstGeom>
            <a:solidFill>
              <a:schemeClr val="tx1"/>
            </a:solidFill>
          </p:spPr>
          <p:txBody>
            <a:bodyPr wrap="square" lIns="0" tIns="0" rIns="0" bIns="0" rtlCol="0">
              <a:spAutoFit/>
            </a:bodyPr>
            <a:lstStyle/>
            <a:p>
              <a:pPr fontAlgn="base">
                <a:spcBef>
                  <a:spcPts val="600"/>
                </a:spcBef>
                <a:spcAft>
                  <a:spcPct val="0"/>
                </a:spcAft>
                <a:buClr>
                  <a:srgbClr val="F0AB00"/>
                </a:buClr>
                <a:buSzPct val="80000"/>
              </a:pPr>
              <a:r>
                <a:rPr lang="en-US" sz="1600" b="1" kern="0" dirty="0">
                  <a:solidFill>
                    <a:schemeClr val="tx2">
                      <a:lumMod val="60000"/>
                      <a:lumOff val="40000"/>
                    </a:schemeClr>
                  </a:solidFill>
                  <a:ea typeface="Arial Unicode MS" pitchFamily="34" charset="-128"/>
                  <a:cs typeface="Arial Unicode MS" pitchFamily="34" charset="-128"/>
                </a:rPr>
                <a:t>DSO</a:t>
              </a:r>
            </a:p>
          </p:txBody>
        </p:sp>
      </p:grpSp>
      <p:grpSp>
        <p:nvGrpSpPr>
          <p:cNvPr id="46" name="Group 45"/>
          <p:cNvGrpSpPr/>
          <p:nvPr/>
        </p:nvGrpSpPr>
        <p:grpSpPr>
          <a:xfrm>
            <a:off x="10502729" y="2199493"/>
            <a:ext cx="1407595" cy="705616"/>
            <a:chOff x="592776" y="608503"/>
            <a:chExt cx="2217990" cy="1412290"/>
          </a:xfrm>
        </p:grpSpPr>
        <p:pic>
          <p:nvPicPr>
            <p:cNvPr id="47" name="Picture 46"/>
            <p:cNvPicPr>
              <a:picLocks noChangeAspect="1"/>
            </p:cNvPicPr>
            <p:nvPr/>
          </p:nvPicPr>
          <p:blipFill>
            <a:blip r:embed="rId3"/>
            <a:stretch>
              <a:fillRect/>
            </a:stretch>
          </p:blipFill>
          <p:spPr>
            <a:xfrm>
              <a:off x="592776" y="608503"/>
              <a:ext cx="2217990" cy="1412290"/>
            </a:xfrm>
            <a:prstGeom prst="rect">
              <a:avLst/>
            </a:prstGeom>
          </p:spPr>
        </p:pic>
        <p:sp>
          <p:nvSpPr>
            <p:cNvPr id="48" name="TextBox 47"/>
            <p:cNvSpPr txBox="1"/>
            <p:nvPr/>
          </p:nvSpPr>
          <p:spPr>
            <a:xfrm>
              <a:off x="1280209" y="1201027"/>
              <a:ext cx="1440633" cy="492811"/>
            </a:xfrm>
            <a:prstGeom prst="rect">
              <a:avLst/>
            </a:prstGeom>
            <a:solidFill>
              <a:schemeClr val="tx1"/>
            </a:solidFill>
          </p:spPr>
          <p:txBody>
            <a:bodyPr wrap="square" lIns="0" tIns="0" rIns="0" bIns="0" rtlCol="0">
              <a:spAutoFit/>
            </a:bodyPr>
            <a:lstStyle/>
            <a:p>
              <a:pPr fontAlgn="base">
                <a:spcBef>
                  <a:spcPts val="600"/>
                </a:spcBef>
                <a:spcAft>
                  <a:spcPct val="0"/>
                </a:spcAft>
                <a:buClr>
                  <a:srgbClr val="F0AB00"/>
                </a:buClr>
                <a:buSzPct val="80000"/>
              </a:pPr>
              <a:r>
                <a:rPr lang="en-US" sz="1600" b="1" kern="0" dirty="0">
                  <a:solidFill>
                    <a:schemeClr val="tx2">
                      <a:lumMod val="60000"/>
                      <a:lumOff val="40000"/>
                    </a:schemeClr>
                  </a:solidFill>
                  <a:ea typeface="Arial Unicode MS" pitchFamily="34" charset="-128"/>
                  <a:cs typeface="Arial Unicode MS" pitchFamily="34" charset="-128"/>
                </a:rPr>
                <a:t>Supplier</a:t>
              </a:r>
            </a:p>
          </p:txBody>
        </p:sp>
      </p:grpSp>
      <p:sp>
        <p:nvSpPr>
          <p:cNvPr id="50" name="TextBox 49"/>
          <p:cNvSpPr txBox="1"/>
          <p:nvPr/>
        </p:nvSpPr>
        <p:spPr>
          <a:xfrm>
            <a:off x="7084378" y="2171258"/>
            <a:ext cx="2027685" cy="40011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accent3"/>
                </a:solidFill>
                <a:ea typeface="Arial Unicode MS" pitchFamily="34" charset="-128"/>
                <a:cs typeface="Arial Unicode MS" pitchFamily="34" charset="-128"/>
              </a:rPr>
              <a:t>INVOIC </a:t>
            </a:r>
            <a:r>
              <a:rPr lang="en-US" sz="1200" kern="0" dirty="0">
                <a:solidFill>
                  <a:schemeClr val="accent3"/>
                </a:solidFill>
                <a:ea typeface="Arial Unicode MS" pitchFamily="34" charset="-128"/>
                <a:cs typeface="Arial Unicode MS" pitchFamily="34" charset="-128"/>
              </a:rPr>
              <a:t>with </a:t>
            </a:r>
            <a:r>
              <a:rPr lang="en-US" sz="1200" kern="0" dirty="0" err="1">
                <a:solidFill>
                  <a:schemeClr val="accent1"/>
                </a:solidFill>
                <a:ea typeface="Arial Unicode MS" pitchFamily="34" charset="-128"/>
                <a:cs typeface="Arial Unicode MS" pitchFamily="34" charset="-128"/>
              </a:rPr>
              <a:t>MeMi</a:t>
            </a:r>
            <a:r>
              <a:rPr lang="en-US" sz="1200" kern="0" dirty="0">
                <a:solidFill>
                  <a:schemeClr val="accent1"/>
                </a:solidFill>
                <a:ea typeface="Arial Unicode MS" pitchFamily="34" charset="-128"/>
                <a:cs typeface="Arial Unicode MS" pitchFamily="34" charset="-128"/>
              </a:rPr>
              <a:t> data </a:t>
            </a:r>
            <a:r>
              <a:rPr lang="en-US" sz="1200" kern="0" dirty="0">
                <a:solidFill>
                  <a:schemeClr val="accent3"/>
                </a:solidFill>
                <a:ea typeface="Arial Unicode MS" pitchFamily="34" charset="-128"/>
                <a:cs typeface="Arial Unicode MS" pitchFamily="34" charset="-128"/>
              </a:rPr>
              <a:t>or reversal data </a:t>
            </a:r>
            <a:endParaRPr lang="en-US" sz="1400" kern="0" dirty="0">
              <a:solidFill>
                <a:schemeClr val="accent3"/>
              </a:solidFill>
              <a:ea typeface="Arial Unicode MS" pitchFamily="34" charset="-128"/>
              <a:cs typeface="Arial Unicode MS" pitchFamily="34" charset="-128"/>
            </a:endParaRPr>
          </a:p>
        </p:txBody>
      </p:sp>
      <p:sp>
        <p:nvSpPr>
          <p:cNvPr id="51" name="TextBox 50"/>
          <p:cNvSpPr txBox="1"/>
          <p:nvPr/>
        </p:nvSpPr>
        <p:spPr>
          <a:xfrm>
            <a:off x="7084379" y="1674916"/>
            <a:ext cx="2868812" cy="40011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accent3"/>
                </a:solidFill>
                <a:ea typeface="Arial Unicode MS" pitchFamily="34" charset="-128"/>
                <a:cs typeface="Arial Unicode MS" pitchFamily="34" charset="-128"/>
              </a:rPr>
              <a:t>MSCONS </a:t>
            </a:r>
            <a:r>
              <a:rPr lang="en-US" sz="1200" kern="0" dirty="0">
                <a:solidFill>
                  <a:schemeClr val="accent3"/>
                </a:solidFill>
                <a:ea typeface="Arial Unicode MS" pitchFamily="34" charset="-128"/>
                <a:cs typeface="Arial Unicode MS" pitchFamily="34" charset="-128"/>
              </a:rPr>
              <a:t>with</a:t>
            </a:r>
            <a:r>
              <a:rPr lang="en-US" sz="1200" b="1" kern="0" dirty="0">
                <a:solidFill>
                  <a:schemeClr val="accent3"/>
                </a:solidFill>
                <a:ea typeface="Arial Unicode MS" pitchFamily="34" charset="-128"/>
                <a:cs typeface="Arial Unicode MS" pitchFamily="34" charset="-128"/>
              </a:rPr>
              <a:t> </a:t>
            </a:r>
            <a:r>
              <a:rPr lang="en-US" sz="1200" kern="0" dirty="0">
                <a:solidFill>
                  <a:schemeClr val="accent4"/>
                </a:solidFill>
                <a:ea typeface="Arial Unicode MS" pitchFamily="34" charset="-128"/>
                <a:cs typeface="Arial Unicode MS" pitchFamily="34" charset="-128"/>
              </a:rPr>
              <a:t>settlement quantity </a:t>
            </a:r>
            <a:r>
              <a:rPr lang="en-US" sz="1200" kern="0" dirty="0">
                <a:solidFill>
                  <a:schemeClr val="accent3"/>
                </a:solidFill>
                <a:ea typeface="Arial Unicode MS" pitchFamily="34" charset="-128"/>
                <a:cs typeface="Arial Unicode MS" pitchFamily="34" charset="-128"/>
              </a:rPr>
              <a:t>or reversal data</a:t>
            </a:r>
          </a:p>
        </p:txBody>
      </p:sp>
      <p:cxnSp>
        <p:nvCxnSpPr>
          <p:cNvPr id="2049" name="Elbow Connector 2048"/>
          <p:cNvCxnSpPr>
            <a:stCxn id="34" idx="0"/>
            <a:endCxn id="51" idx="1"/>
          </p:cNvCxnSpPr>
          <p:nvPr/>
        </p:nvCxnSpPr>
        <p:spPr>
          <a:xfrm rot="5400000" flipH="1" flipV="1">
            <a:off x="5324612" y="1831951"/>
            <a:ext cx="1716747" cy="1802788"/>
          </a:xfrm>
          <a:prstGeom prst="bentConnector2">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4" idx="0"/>
            <a:endCxn id="50" idx="1"/>
          </p:cNvCxnSpPr>
          <p:nvPr/>
        </p:nvCxnSpPr>
        <p:spPr>
          <a:xfrm rot="5400000" flipH="1" flipV="1">
            <a:off x="5572782" y="2080123"/>
            <a:ext cx="1220405" cy="1802787"/>
          </a:xfrm>
          <a:prstGeom prst="bentConnector2">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5391625" y="1477479"/>
            <a:ext cx="2392568"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i="1" kern="0" dirty="0">
                <a:solidFill>
                  <a:schemeClr val="accent2"/>
                </a:solidFill>
                <a:ea typeface="Arial Unicode MS" pitchFamily="34" charset="-128"/>
                <a:cs typeface="Arial Unicode MS" pitchFamily="34" charset="-128"/>
              </a:rPr>
              <a:t>Per point of delivery:</a:t>
            </a:r>
          </a:p>
        </p:txBody>
      </p:sp>
      <p:grpSp>
        <p:nvGrpSpPr>
          <p:cNvPr id="75" name="Group 74"/>
          <p:cNvGrpSpPr/>
          <p:nvPr/>
        </p:nvGrpSpPr>
        <p:grpSpPr>
          <a:xfrm>
            <a:off x="10389453" y="4985663"/>
            <a:ext cx="1407595" cy="705616"/>
            <a:chOff x="592776" y="608503"/>
            <a:chExt cx="2217990" cy="1412290"/>
          </a:xfrm>
        </p:grpSpPr>
        <p:pic>
          <p:nvPicPr>
            <p:cNvPr id="76" name="Picture 75"/>
            <p:cNvPicPr>
              <a:picLocks noChangeAspect="1"/>
            </p:cNvPicPr>
            <p:nvPr/>
          </p:nvPicPr>
          <p:blipFill>
            <a:blip r:embed="rId3"/>
            <a:stretch>
              <a:fillRect/>
            </a:stretch>
          </p:blipFill>
          <p:spPr>
            <a:xfrm>
              <a:off x="592776" y="608503"/>
              <a:ext cx="2217990" cy="1412290"/>
            </a:xfrm>
            <a:prstGeom prst="rect">
              <a:avLst/>
            </a:prstGeom>
          </p:spPr>
        </p:pic>
        <p:sp>
          <p:nvSpPr>
            <p:cNvPr id="77" name="TextBox 76"/>
            <p:cNvSpPr txBox="1"/>
            <p:nvPr/>
          </p:nvSpPr>
          <p:spPr>
            <a:xfrm>
              <a:off x="1280209" y="1201027"/>
              <a:ext cx="1440633" cy="492811"/>
            </a:xfrm>
            <a:prstGeom prst="rect">
              <a:avLst/>
            </a:prstGeom>
            <a:solidFill>
              <a:schemeClr val="tx1"/>
            </a:solidFill>
          </p:spPr>
          <p:txBody>
            <a:bodyPr wrap="square" lIns="0" tIns="0" rIns="0" bIns="0" rtlCol="0">
              <a:spAutoFit/>
            </a:bodyPr>
            <a:lstStyle/>
            <a:p>
              <a:pPr fontAlgn="base">
                <a:spcBef>
                  <a:spcPts val="600"/>
                </a:spcBef>
                <a:spcAft>
                  <a:spcPct val="0"/>
                </a:spcAft>
                <a:buClr>
                  <a:srgbClr val="F0AB00"/>
                </a:buClr>
                <a:buSzPct val="80000"/>
              </a:pPr>
              <a:r>
                <a:rPr lang="en-US" sz="1600" b="1" kern="0" dirty="0">
                  <a:solidFill>
                    <a:schemeClr val="tx2">
                      <a:lumMod val="60000"/>
                      <a:lumOff val="40000"/>
                    </a:schemeClr>
                  </a:solidFill>
                  <a:ea typeface="Arial Unicode MS" pitchFamily="34" charset="-128"/>
                  <a:cs typeface="Arial Unicode MS" pitchFamily="34" charset="-128"/>
                </a:rPr>
                <a:t>MGV</a:t>
              </a:r>
            </a:p>
          </p:txBody>
        </p:sp>
      </p:grpSp>
      <p:sp>
        <p:nvSpPr>
          <p:cNvPr id="78" name="TextBox 77"/>
          <p:cNvSpPr txBox="1"/>
          <p:nvPr/>
        </p:nvSpPr>
        <p:spPr>
          <a:xfrm>
            <a:off x="7178328" y="5338471"/>
            <a:ext cx="2728844" cy="40011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accent3"/>
                </a:solidFill>
                <a:ea typeface="Arial Unicode MS" pitchFamily="34" charset="-128"/>
                <a:cs typeface="Arial Unicode MS" pitchFamily="34" charset="-128"/>
              </a:rPr>
              <a:t>Paper Invoice (-&gt; INVOIC) </a:t>
            </a:r>
            <a:r>
              <a:rPr lang="en-US" sz="1200" kern="0" dirty="0">
                <a:solidFill>
                  <a:schemeClr val="accent3"/>
                </a:solidFill>
                <a:ea typeface="Arial Unicode MS" pitchFamily="34" charset="-128"/>
                <a:cs typeface="Arial Unicode MS" pitchFamily="34" charset="-128"/>
              </a:rPr>
              <a:t>with </a:t>
            </a:r>
            <a:r>
              <a:rPr lang="en-US" sz="1200" kern="0" dirty="0" err="1">
                <a:solidFill>
                  <a:schemeClr val="accent1"/>
                </a:solidFill>
                <a:ea typeface="Arial Unicode MS" pitchFamily="34" charset="-128"/>
                <a:cs typeface="Arial Unicode MS" pitchFamily="34" charset="-128"/>
              </a:rPr>
              <a:t>MeMi</a:t>
            </a:r>
            <a:r>
              <a:rPr lang="en-US" sz="1200" kern="0" dirty="0">
                <a:solidFill>
                  <a:schemeClr val="accent1"/>
                </a:solidFill>
                <a:ea typeface="Arial Unicode MS" pitchFamily="34" charset="-128"/>
                <a:cs typeface="Arial Unicode MS" pitchFamily="34" charset="-128"/>
              </a:rPr>
              <a:t> amount</a:t>
            </a:r>
          </a:p>
        </p:txBody>
      </p:sp>
      <p:sp>
        <p:nvSpPr>
          <p:cNvPr id="79" name="TextBox 78"/>
          <p:cNvSpPr txBox="1"/>
          <p:nvPr/>
        </p:nvSpPr>
        <p:spPr>
          <a:xfrm>
            <a:off x="7178327" y="4887118"/>
            <a:ext cx="2663921"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accent3"/>
                </a:solidFill>
                <a:ea typeface="Arial Unicode MS" pitchFamily="34" charset="-128"/>
                <a:cs typeface="Arial Unicode MS" pitchFamily="34" charset="-128"/>
              </a:rPr>
              <a:t>SSQNOT </a:t>
            </a:r>
            <a:r>
              <a:rPr lang="en-US" sz="1200" kern="0" dirty="0">
                <a:solidFill>
                  <a:schemeClr val="accent3"/>
                </a:solidFill>
                <a:ea typeface="Arial Unicode MS" pitchFamily="34" charset="-128"/>
                <a:cs typeface="Arial Unicode MS" pitchFamily="34" charset="-128"/>
              </a:rPr>
              <a:t>with</a:t>
            </a:r>
            <a:r>
              <a:rPr lang="en-US" sz="1200" b="1" kern="0" dirty="0">
                <a:solidFill>
                  <a:schemeClr val="accent3"/>
                </a:solidFill>
                <a:ea typeface="Arial Unicode MS" pitchFamily="34" charset="-128"/>
                <a:cs typeface="Arial Unicode MS" pitchFamily="34" charset="-128"/>
              </a:rPr>
              <a:t> </a:t>
            </a:r>
            <a:r>
              <a:rPr lang="en-US" sz="1200" kern="0" dirty="0" err="1">
                <a:solidFill>
                  <a:schemeClr val="accent1"/>
                </a:solidFill>
                <a:ea typeface="Arial Unicode MS" pitchFamily="34" charset="-128"/>
                <a:cs typeface="Arial Unicode MS" pitchFamily="34" charset="-128"/>
              </a:rPr>
              <a:t>MeMi</a:t>
            </a:r>
            <a:r>
              <a:rPr lang="en-US" sz="1200" kern="0" dirty="0">
                <a:solidFill>
                  <a:schemeClr val="accent1"/>
                </a:solidFill>
                <a:ea typeface="Arial Unicode MS" pitchFamily="34" charset="-128"/>
                <a:cs typeface="Arial Unicode MS" pitchFamily="34" charset="-128"/>
              </a:rPr>
              <a:t> quantity</a:t>
            </a:r>
            <a:endParaRPr lang="en-US" sz="1400" kern="0" dirty="0">
              <a:solidFill>
                <a:schemeClr val="accent1"/>
              </a:solidFill>
              <a:ea typeface="Arial Unicode MS" pitchFamily="34" charset="-128"/>
              <a:cs typeface="Arial Unicode MS" pitchFamily="34" charset="-128"/>
            </a:endParaRPr>
          </a:p>
        </p:txBody>
      </p:sp>
      <p:cxnSp>
        <p:nvCxnSpPr>
          <p:cNvPr id="80" name="Elbow Connector 79"/>
          <p:cNvCxnSpPr>
            <a:stCxn id="34" idx="2"/>
            <a:endCxn id="79" idx="1"/>
          </p:cNvCxnSpPr>
          <p:nvPr/>
        </p:nvCxnSpPr>
        <p:spPr>
          <a:xfrm rot="5400000" flipH="1" flipV="1">
            <a:off x="6158460" y="4117971"/>
            <a:ext cx="142998" cy="1896736"/>
          </a:xfrm>
          <a:prstGeom prst="bentConnector4">
            <a:avLst>
              <a:gd name="adj1" fmla="val -296887"/>
              <a:gd name="adj2" fmla="val 63939"/>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4" idx="2"/>
            <a:endCxn id="78" idx="1"/>
          </p:cNvCxnSpPr>
          <p:nvPr/>
        </p:nvCxnSpPr>
        <p:spPr>
          <a:xfrm rot="16200000" flipH="1">
            <a:off x="6029615" y="4389813"/>
            <a:ext cx="400688" cy="1896737"/>
          </a:xfrm>
          <a:prstGeom prst="bentConnector2">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480678" y="4603590"/>
            <a:ext cx="120739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i="1" kern="0" dirty="0">
                <a:solidFill>
                  <a:schemeClr val="accent2"/>
                </a:solidFill>
                <a:ea typeface="Arial Unicode MS" pitchFamily="34" charset="-128"/>
                <a:cs typeface="Arial Unicode MS" pitchFamily="34" charset="-128"/>
              </a:rPr>
              <a:t>Aggregated:</a:t>
            </a:r>
          </a:p>
        </p:txBody>
      </p:sp>
      <p:sp>
        <p:nvSpPr>
          <p:cNvPr id="107" name="TextBox 106"/>
          <p:cNvSpPr txBox="1"/>
          <p:nvPr/>
        </p:nvSpPr>
        <p:spPr>
          <a:xfrm>
            <a:off x="7177688" y="2838054"/>
            <a:ext cx="2493590" cy="58477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accent3"/>
                </a:solidFill>
                <a:ea typeface="Arial Unicode MS" pitchFamily="34" charset="-128"/>
                <a:cs typeface="Arial Unicode MS" pitchFamily="34" charset="-128"/>
              </a:rPr>
              <a:t>REMADV payment advices </a:t>
            </a:r>
            <a:r>
              <a:rPr lang="en-US" sz="1200" kern="0" dirty="0">
                <a:solidFill>
                  <a:schemeClr val="accent3"/>
                </a:solidFill>
                <a:ea typeface="Arial Unicode MS" pitchFamily="34" charset="-128"/>
                <a:cs typeface="Arial Unicode MS" pitchFamily="34" charset="-128"/>
              </a:rPr>
              <a:t>with approved</a:t>
            </a:r>
            <a:r>
              <a:rPr lang="en-US" sz="1200" kern="0" dirty="0">
                <a:solidFill>
                  <a:schemeClr val="accent1"/>
                </a:solidFill>
                <a:ea typeface="Arial Unicode MS" pitchFamily="34" charset="-128"/>
                <a:cs typeface="Arial Unicode MS" pitchFamily="34" charset="-128"/>
              </a:rPr>
              <a:t> </a:t>
            </a:r>
            <a:r>
              <a:rPr lang="en-US" sz="1200" kern="0" dirty="0" err="1">
                <a:solidFill>
                  <a:schemeClr val="accent1"/>
                </a:solidFill>
                <a:ea typeface="Arial Unicode MS" pitchFamily="34" charset="-128"/>
                <a:cs typeface="Arial Unicode MS" pitchFamily="34" charset="-128"/>
              </a:rPr>
              <a:t>MeMi</a:t>
            </a:r>
            <a:r>
              <a:rPr lang="en-US" sz="1200" kern="0" dirty="0">
                <a:solidFill>
                  <a:schemeClr val="accent1"/>
                </a:solidFill>
                <a:ea typeface="Arial Unicode MS" pitchFamily="34" charset="-128"/>
                <a:cs typeface="Arial Unicode MS" pitchFamily="34" charset="-128"/>
              </a:rPr>
              <a:t> invoices </a:t>
            </a:r>
            <a:r>
              <a:rPr lang="en-US" sz="1200" kern="0" dirty="0">
                <a:solidFill>
                  <a:schemeClr val="accent3"/>
                </a:solidFill>
                <a:ea typeface="Arial Unicode MS" pitchFamily="34" charset="-128"/>
                <a:cs typeface="Arial Unicode MS" pitchFamily="34" charset="-128"/>
              </a:rPr>
              <a:t>and</a:t>
            </a:r>
            <a:r>
              <a:rPr lang="en-US" sz="1200" kern="0" dirty="0">
                <a:solidFill>
                  <a:schemeClr val="accent1"/>
                </a:solidFill>
                <a:ea typeface="Arial Unicode MS" pitchFamily="34" charset="-128"/>
                <a:cs typeface="Arial Unicode MS" pitchFamily="34" charset="-128"/>
              </a:rPr>
              <a:t> </a:t>
            </a:r>
            <a:r>
              <a:rPr lang="en-US" sz="1200" kern="0" dirty="0">
                <a:solidFill>
                  <a:schemeClr val="accent5"/>
                </a:solidFill>
                <a:ea typeface="Arial Unicode MS" pitchFamily="34" charset="-128"/>
                <a:cs typeface="Arial Unicode MS" pitchFamily="34" charset="-128"/>
              </a:rPr>
              <a:t>grid usage invoices</a:t>
            </a:r>
            <a:endParaRPr lang="en-US" sz="1400" kern="0" dirty="0">
              <a:solidFill>
                <a:schemeClr val="accent5"/>
              </a:solidFill>
              <a:ea typeface="Arial Unicode MS" pitchFamily="34" charset="-128"/>
              <a:cs typeface="Arial Unicode MS" pitchFamily="34" charset="-128"/>
            </a:endParaRPr>
          </a:p>
        </p:txBody>
      </p:sp>
      <p:cxnSp>
        <p:nvCxnSpPr>
          <p:cNvPr id="66" name="Elbow Connector 65"/>
          <p:cNvCxnSpPr>
            <a:stCxn id="107" idx="1"/>
            <a:endCxn id="34" idx="3"/>
          </p:cNvCxnSpPr>
          <p:nvPr/>
        </p:nvCxnSpPr>
        <p:spPr>
          <a:xfrm rot="10800000" flipV="1">
            <a:off x="5810356" y="3130442"/>
            <a:ext cx="1367333" cy="1234336"/>
          </a:xfrm>
          <a:prstGeom prst="bentConnector3">
            <a:avLst>
              <a:gd name="adj1" fmla="val 50000"/>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177688" y="3620826"/>
            <a:ext cx="2916171" cy="58477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kern="0" dirty="0">
                <a:solidFill>
                  <a:schemeClr val="accent3"/>
                </a:solidFill>
                <a:ea typeface="Arial Unicode MS" pitchFamily="34" charset="-128"/>
                <a:cs typeface="Arial Unicode MS" pitchFamily="34" charset="-128"/>
              </a:rPr>
              <a:t>REMADV non-payment advices </a:t>
            </a:r>
            <a:r>
              <a:rPr lang="en-US" sz="1200" kern="0" dirty="0">
                <a:solidFill>
                  <a:schemeClr val="accent3"/>
                </a:solidFill>
                <a:ea typeface="Arial Unicode MS" pitchFamily="34" charset="-128"/>
                <a:cs typeface="Arial Unicode MS" pitchFamily="34" charset="-128"/>
              </a:rPr>
              <a:t>with complaint</a:t>
            </a:r>
            <a:r>
              <a:rPr lang="en-US" sz="1200" kern="0" dirty="0">
                <a:solidFill>
                  <a:schemeClr val="accent1"/>
                </a:solidFill>
                <a:ea typeface="Arial Unicode MS" pitchFamily="34" charset="-128"/>
                <a:cs typeface="Arial Unicode MS" pitchFamily="34" charset="-128"/>
              </a:rPr>
              <a:t> </a:t>
            </a:r>
            <a:r>
              <a:rPr lang="en-US" sz="1200" kern="0" dirty="0" err="1">
                <a:solidFill>
                  <a:schemeClr val="accent1"/>
                </a:solidFill>
                <a:ea typeface="Arial Unicode MS" pitchFamily="34" charset="-128"/>
                <a:cs typeface="Arial Unicode MS" pitchFamily="34" charset="-128"/>
              </a:rPr>
              <a:t>MeMi</a:t>
            </a:r>
            <a:r>
              <a:rPr lang="en-US" sz="1200" kern="0" dirty="0">
                <a:solidFill>
                  <a:schemeClr val="accent1"/>
                </a:solidFill>
                <a:ea typeface="Arial Unicode MS" pitchFamily="34" charset="-128"/>
                <a:cs typeface="Arial Unicode MS" pitchFamily="34" charset="-128"/>
              </a:rPr>
              <a:t> invoices </a:t>
            </a:r>
            <a:r>
              <a:rPr lang="en-US" sz="1200" kern="0" dirty="0">
                <a:solidFill>
                  <a:schemeClr val="accent3"/>
                </a:solidFill>
                <a:ea typeface="Arial Unicode MS" pitchFamily="34" charset="-128"/>
                <a:cs typeface="Arial Unicode MS" pitchFamily="34" charset="-128"/>
              </a:rPr>
              <a:t>and</a:t>
            </a:r>
            <a:r>
              <a:rPr lang="en-US" sz="1200" kern="0" dirty="0">
                <a:solidFill>
                  <a:schemeClr val="accent1"/>
                </a:solidFill>
                <a:ea typeface="Arial Unicode MS" pitchFamily="34" charset="-128"/>
                <a:cs typeface="Arial Unicode MS" pitchFamily="34" charset="-128"/>
              </a:rPr>
              <a:t> </a:t>
            </a:r>
            <a:r>
              <a:rPr lang="en-US" sz="1200" kern="0" dirty="0">
                <a:solidFill>
                  <a:schemeClr val="accent5"/>
                </a:solidFill>
                <a:ea typeface="Arial Unicode MS" pitchFamily="34" charset="-128"/>
                <a:cs typeface="Arial Unicode MS" pitchFamily="34" charset="-128"/>
              </a:rPr>
              <a:t>grid usage invoices</a:t>
            </a:r>
            <a:endParaRPr lang="en-US" sz="1400" kern="0" dirty="0">
              <a:solidFill>
                <a:schemeClr val="accent5"/>
              </a:solidFill>
              <a:ea typeface="Arial Unicode MS" pitchFamily="34" charset="-128"/>
              <a:cs typeface="Arial Unicode MS" pitchFamily="34" charset="-128"/>
            </a:endParaRPr>
          </a:p>
        </p:txBody>
      </p:sp>
      <p:cxnSp>
        <p:nvCxnSpPr>
          <p:cNvPr id="115" name="Elbow Connector 114"/>
          <p:cNvCxnSpPr>
            <a:stCxn id="113" idx="1"/>
            <a:endCxn id="34" idx="3"/>
          </p:cNvCxnSpPr>
          <p:nvPr/>
        </p:nvCxnSpPr>
        <p:spPr>
          <a:xfrm rot="10800000" flipV="1">
            <a:off x="5810356" y="3913214"/>
            <a:ext cx="1367333" cy="451564"/>
          </a:xfrm>
          <a:prstGeom prst="bentConnector3">
            <a:avLst>
              <a:gd name="adj1" fmla="val 50000"/>
            </a:avLst>
          </a:prstGeom>
          <a:ln w="63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613989" y="5346508"/>
            <a:ext cx="993635"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i="1" kern="0" dirty="0">
                <a:solidFill>
                  <a:schemeClr val="accent2"/>
                </a:solidFill>
                <a:ea typeface="Arial Unicode MS" pitchFamily="34" charset="-128"/>
                <a:cs typeface="Arial Unicode MS" pitchFamily="34" charset="-128"/>
              </a:rPr>
              <a:t>Gas only</a:t>
            </a:r>
          </a:p>
        </p:txBody>
      </p:sp>
      <p:sp>
        <p:nvSpPr>
          <p:cNvPr id="91" name="Right Brace 90"/>
          <p:cNvSpPr/>
          <p:nvPr/>
        </p:nvSpPr>
        <p:spPr>
          <a:xfrm>
            <a:off x="10389453" y="1569812"/>
            <a:ext cx="113276" cy="2110739"/>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Right Brace 91"/>
          <p:cNvSpPr/>
          <p:nvPr/>
        </p:nvSpPr>
        <p:spPr>
          <a:xfrm>
            <a:off x="10282245" y="4887118"/>
            <a:ext cx="107208" cy="96374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TextBox 140"/>
          <p:cNvSpPr txBox="1"/>
          <p:nvPr/>
        </p:nvSpPr>
        <p:spPr>
          <a:xfrm>
            <a:off x="1935649" y="1501528"/>
            <a:ext cx="993635" cy="43088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b="1" i="1" kern="0" dirty="0">
                <a:solidFill>
                  <a:schemeClr val="accent2"/>
                </a:solidFill>
                <a:ea typeface="Arial Unicode MS" pitchFamily="34" charset="-128"/>
                <a:cs typeface="Arial Unicode MS" pitchFamily="34" charset="-128"/>
              </a:rPr>
              <a:t>Electricity and Gas</a:t>
            </a:r>
          </a:p>
        </p:txBody>
      </p:sp>
    </p:spTree>
    <p:extLst>
      <p:ext uri="{BB962C8B-B14F-4D97-AF65-F5344CB8AC3E}">
        <p14:creationId xmlns:p14="http://schemas.microsoft.com/office/powerpoint/2010/main" val="3254656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Reversal </a:t>
            </a:r>
            <a:r>
              <a:rPr lang="en-US" sz="3200" b="0" dirty="0" err="1"/>
              <a:t>MeMi</a:t>
            </a:r>
            <a:r>
              <a:rPr lang="en-US" sz="3200" b="0" dirty="0"/>
              <a:t> Process Overview - 3 </a:t>
            </a:r>
            <a:r>
              <a:rPr lang="en-US" sz="4000" b="0" dirty="0"/>
              <a:t>	</a:t>
            </a:r>
          </a:p>
        </p:txBody>
      </p:sp>
      <p:sp>
        <p:nvSpPr>
          <p:cNvPr id="3" name="Text Placeholder 2"/>
          <p:cNvSpPr>
            <a:spLocks noGrp="1"/>
          </p:cNvSpPr>
          <p:nvPr>
            <p:ph type="body" sz="quarter" idx="10"/>
          </p:nvPr>
        </p:nvSpPr>
        <p:spPr>
          <a:xfrm>
            <a:off x="266850" y="1293329"/>
            <a:ext cx="11545200" cy="4517881"/>
          </a:xfrm>
        </p:spPr>
        <p:txBody>
          <a:bodyPr/>
          <a:lstStyle/>
          <a:p>
            <a:pPr marL="0" lvl="2" indent="0">
              <a:spcBef>
                <a:spcPts val="2401"/>
              </a:spcBef>
              <a:buSzPct val="80000"/>
              <a:buNone/>
            </a:pPr>
            <a:r>
              <a:rPr lang="en-US" sz="2000" b="1" dirty="0" err="1"/>
              <a:t>MeMi</a:t>
            </a:r>
            <a:r>
              <a:rPr lang="en-US" sz="2000" b="1" dirty="0"/>
              <a:t> reversal key features:</a:t>
            </a:r>
          </a:p>
          <a:p>
            <a:pPr lvl="3">
              <a:spcBef>
                <a:spcPts val="2401"/>
              </a:spcBef>
              <a:buSzPct val="80000"/>
              <a:buFont typeface="Wingdings" panose="05000000000000000000" pitchFamily="2" charset="2"/>
              <a:buChar char="q"/>
            </a:pPr>
            <a:r>
              <a:rPr lang="en-US" sz="1400" dirty="0"/>
              <a:t>Reversal Origin -&gt; how this reversal is triggered</a:t>
            </a:r>
          </a:p>
          <a:p>
            <a:pPr lvl="3">
              <a:spcBef>
                <a:spcPts val="2401"/>
              </a:spcBef>
              <a:buSzPct val="80000"/>
              <a:buFont typeface="Wingdings" panose="05000000000000000000" pitchFamily="2" charset="2"/>
              <a:buChar char="q"/>
            </a:pPr>
            <a:r>
              <a:rPr lang="en-US" sz="1400" dirty="0"/>
              <a:t>Reversal status -&gt; indicates the status of reversal processing</a:t>
            </a:r>
          </a:p>
          <a:p>
            <a:pPr lvl="3">
              <a:spcBef>
                <a:spcPts val="2401"/>
              </a:spcBef>
              <a:buSzPct val="80000"/>
              <a:buFont typeface="Wingdings" panose="05000000000000000000" pitchFamily="2" charset="2"/>
              <a:buChar char="q"/>
            </a:pPr>
            <a:r>
              <a:rPr lang="en-US" sz="1400" dirty="0"/>
              <a:t>Status before reversal</a:t>
            </a:r>
          </a:p>
          <a:p>
            <a:pPr lvl="3">
              <a:spcBef>
                <a:spcPts val="2401"/>
              </a:spcBef>
              <a:buSzPct val="80000"/>
              <a:buFont typeface="Wingdings" panose="05000000000000000000" pitchFamily="2" charset="2"/>
              <a:buChar char="q"/>
            </a:pPr>
            <a:r>
              <a:rPr lang="en-US" sz="1400" dirty="0"/>
              <a:t>Reversal document </a:t>
            </a:r>
          </a:p>
          <a:p>
            <a:pPr lvl="3">
              <a:spcBef>
                <a:spcPts val="2401"/>
              </a:spcBef>
              <a:buSzPct val="80000"/>
              <a:buFont typeface="Wingdings" panose="05000000000000000000" pitchFamily="2" charset="2"/>
              <a:buChar char="q"/>
            </a:pPr>
            <a:r>
              <a:rPr lang="en-US" sz="1400" dirty="0"/>
              <a:t>Original document </a:t>
            </a:r>
          </a:p>
          <a:p>
            <a:pPr lvl="3">
              <a:spcBef>
                <a:spcPts val="2401"/>
              </a:spcBef>
              <a:buSzPct val="80000"/>
              <a:buFont typeface="Wingdings" panose="05000000000000000000" pitchFamily="2" charset="2"/>
              <a:buChar char="q"/>
            </a:pPr>
            <a:r>
              <a:rPr lang="en-US" sz="1400" dirty="0"/>
              <a:t>Replacement document </a:t>
            </a:r>
          </a:p>
          <a:p>
            <a:pPr marL="0" lvl="2" indent="0">
              <a:spcBef>
                <a:spcPts val="2401"/>
              </a:spcBef>
              <a:buSzPct val="80000"/>
              <a:buNone/>
            </a:pPr>
            <a:endParaRPr lang="en-US" sz="1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4" y="3135495"/>
            <a:ext cx="9267825" cy="2265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512342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509512"/>
            <a:ext cx="11545200" cy="4493256"/>
          </a:xfrm>
        </p:spPr>
        <p:txBody>
          <a:bodyPr/>
          <a:lstStyle/>
          <a:p>
            <a:pPr marL="342900" indent="-342900">
              <a:buFont typeface="Wingdings" panose="05000000000000000000" pitchFamily="2" charset="2"/>
              <a:buChar char="Ø"/>
            </a:pPr>
            <a:r>
              <a:rPr lang="en-US" sz="2400" dirty="0">
                <a:latin typeface="+mj-lt"/>
              </a:rPr>
              <a:t>MeMi Overview</a:t>
            </a:r>
          </a:p>
          <a:p>
            <a:pPr marL="342900" indent="-342900">
              <a:buFont typeface="Wingdings" panose="05000000000000000000" pitchFamily="2" charset="2"/>
              <a:buChar char="Ø"/>
            </a:pPr>
            <a:r>
              <a:rPr lang="en-US" sz="2400" dirty="0">
                <a:latin typeface="+mj-lt"/>
              </a:rPr>
              <a:t>MeMi CI Integration</a:t>
            </a:r>
          </a:p>
          <a:p>
            <a:pPr marL="342900" indent="-342900">
              <a:buFont typeface="Wingdings" panose="05000000000000000000" pitchFamily="2" charset="2"/>
              <a:buChar char="Ø"/>
            </a:pPr>
            <a:r>
              <a:rPr lang="en-US" altLang="zh-CN" sz="2400" dirty="0">
                <a:latin typeface="+mj-lt"/>
              </a:rPr>
              <a:t>MeMi Reversal Solution</a:t>
            </a:r>
          </a:p>
          <a:p>
            <a:pPr marL="342900" indent="-342900">
              <a:buFont typeface="Wingdings" panose="05000000000000000000" pitchFamily="2" charset="2"/>
              <a:buChar char="Ø"/>
            </a:pPr>
            <a:r>
              <a:rPr lang="en-US" sz="2400" u="sng" dirty="0">
                <a:latin typeface="+mj-lt"/>
              </a:rPr>
              <a:t>MGV Billing Process</a:t>
            </a:r>
          </a:p>
          <a:p>
            <a:pPr marL="342900" indent="-342900">
              <a:buFont typeface="Wingdings" panose="05000000000000000000" pitchFamily="2" charset="2"/>
              <a:buChar char="Ø"/>
            </a:pPr>
            <a:r>
              <a:rPr lang="en-US" sz="2400" dirty="0">
                <a:latin typeface="+mj-lt"/>
              </a:rPr>
              <a:t>MeMi Simulation</a:t>
            </a:r>
          </a:p>
          <a:p>
            <a:pPr marL="342900" indent="-342900">
              <a:buFont typeface="Wingdings" panose="05000000000000000000" pitchFamily="2" charset="2"/>
              <a:buChar char="Ø"/>
            </a:pPr>
            <a:r>
              <a:rPr lang="en-US" sz="2400" dirty="0"/>
              <a:t>Subscription of Allocation List</a:t>
            </a:r>
          </a:p>
        </p:txBody>
      </p:sp>
    </p:spTree>
    <p:extLst>
      <p:ext uri="{BB962C8B-B14F-4D97-AF65-F5344CB8AC3E}">
        <p14:creationId xmlns:p14="http://schemas.microsoft.com/office/powerpoint/2010/main" val="2410771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MGV Billing Process </a:t>
            </a:r>
          </a:p>
        </p:txBody>
      </p:sp>
      <p:sp>
        <p:nvSpPr>
          <p:cNvPr id="3" name="Text Placeholder 2"/>
          <p:cNvSpPr>
            <a:spLocks noGrp="1"/>
          </p:cNvSpPr>
          <p:nvPr>
            <p:ph type="body" sz="quarter" idx="10"/>
          </p:nvPr>
        </p:nvSpPr>
        <p:spPr/>
        <p:txBody>
          <a:bodyPr/>
          <a:lstStyle/>
          <a:p>
            <a:pPr lvl="1"/>
            <a:r>
              <a:rPr lang="en-US" dirty="0"/>
              <a:t>Concept</a:t>
            </a:r>
          </a:p>
          <a:p>
            <a:pPr lvl="2"/>
            <a:r>
              <a:rPr lang="en-US" dirty="0"/>
              <a:t>MGV (German: Marktgebietsverantwortlicher)</a:t>
            </a:r>
          </a:p>
          <a:p>
            <a:pPr lvl="2"/>
            <a:r>
              <a:rPr lang="en-US" dirty="0"/>
              <a:t>Gas Settlement Coordinator</a:t>
            </a:r>
          </a:p>
          <a:p>
            <a:pPr lvl="2"/>
            <a:endParaRPr lang="en-US" dirty="0"/>
          </a:p>
          <a:p>
            <a:pPr marL="0" lvl="2" indent="0">
              <a:buNone/>
            </a:pPr>
            <a:r>
              <a:rPr lang="en-US" dirty="0"/>
              <a:t>Business Scenario</a:t>
            </a:r>
          </a:p>
          <a:p>
            <a:pPr lvl="2"/>
            <a:r>
              <a:rPr lang="en-US" dirty="0"/>
              <a:t>Supplier -&gt; </a:t>
            </a:r>
            <a:r>
              <a:rPr lang="en-US" altLang="zh-CN" dirty="0"/>
              <a:t>Distributor -&gt; Settlement Coordinator</a:t>
            </a:r>
            <a:endParaRPr lang="en-US" dirty="0"/>
          </a:p>
          <a:p>
            <a:pPr marL="0" lvl="2" indent="0">
              <a:buNone/>
            </a:pPr>
            <a:endParaRPr lang="en-US" dirty="0"/>
          </a:p>
          <a:p>
            <a:pPr marL="0" lvl="2" indent="0">
              <a:buNone/>
            </a:pPr>
            <a:r>
              <a:rPr lang="en-US" dirty="0"/>
              <a:t>Database tables</a:t>
            </a:r>
          </a:p>
          <a:p>
            <a:pPr lvl="2"/>
            <a:r>
              <a:rPr lang="en-US" dirty="0"/>
              <a:t>/IDXMM/MGV_DETIF:   Detail Information for MGV Billing Process</a:t>
            </a:r>
          </a:p>
          <a:p>
            <a:pPr lvl="2"/>
            <a:r>
              <a:rPr lang="en-US" dirty="0"/>
              <a:t>/IDXMM/MGV_GAMA:   Grid Account Master Data</a:t>
            </a:r>
          </a:p>
          <a:p>
            <a:pPr lvl="2"/>
            <a:r>
              <a:rPr lang="en-US" dirty="0"/>
              <a:t>/IDXMM/V_MGVGAMA: Maintain Grid Accounts</a:t>
            </a:r>
          </a:p>
        </p:txBody>
      </p:sp>
    </p:spTree>
    <p:extLst>
      <p:ext uri="{BB962C8B-B14F-4D97-AF65-F5344CB8AC3E}">
        <p14:creationId xmlns:p14="http://schemas.microsoft.com/office/powerpoint/2010/main" val="401242115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Lifecycle of MGV Billing Process</a:t>
            </a:r>
            <a:endParaRPr lang="en-US" dirty="0"/>
          </a:p>
        </p:txBody>
      </p:sp>
      <p:cxnSp>
        <p:nvCxnSpPr>
          <p:cNvPr id="12" name="Straight Connector 11"/>
          <p:cNvCxnSpPr/>
          <p:nvPr/>
        </p:nvCxnSpPr>
        <p:spPr>
          <a:xfrm flipH="1">
            <a:off x="5568100" y="1235869"/>
            <a:ext cx="11767" cy="5260462"/>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959824" y="1280187"/>
            <a:ext cx="2874962" cy="215444"/>
          </a:xfrm>
          <a:prstGeom prst="rect">
            <a:avLst/>
          </a:prstGeom>
          <a:noFill/>
        </p:spPr>
        <p:txBody>
          <a:bodyPr lIns="0" tIns="0" rIns="0" bIns="0">
            <a:spAutoFit/>
          </a:bodyPr>
          <a:lstStyle/>
          <a:p>
            <a:pPr algn="ctr" fontAlgn="base">
              <a:spcBef>
                <a:spcPts val="600"/>
              </a:spcBef>
              <a:spcAft>
                <a:spcPct val="0"/>
              </a:spcAft>
              <a:buClr>
                <a:srgbClr val="F0AB00"/>
              </a:buClr>
              <a:buSzPct val="80000"/>
              <a:defRPr/>
            </a:pPr>
            <a:r>
              <a:rPr lang="en-US" sz="1400" kern="0" dirty="0">
                <a:solidFill>
                  <a:srgbClr val="FFFFFF">
                    <a:lumMod val="50000"/>
                  </a:srgbClr>
                </a:solidFill>
                <a:ea typeface="Arial Unicode MS" pitchFamily="34" charset="-128"/>
                <a:cs typeface="Arial Unicode MS" pitchFamily="34" charset="-128"/>
              </a:rPr>
              <a:t>Mass Processing (4021)</a:t>
            </a:r>
          </a:p>
        </p:txBody>
      </p:sp>
      <p:sp>
        <p:nvSpPr>
          <p:cNvPr id="16" name="AutoShape 5"/>
          <p:cNvSpPr>
            <a:spLocks noChangeArrowheads="1"/>
          </p:cNvSpPr>
          <p:nvPr/>
        </p:nvSpPr>
        <p:spPr bwMode="auto">
          <a:xfrm>
            <a:off x="1458614" y="2245722"/>
            <a:ext cx="2042682" cy="3302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050" b="1" dirty="0">
                <a:solidFill>
                  <a:srgbClr val="FFFFFF"/>
                </a:solidFill>
              </a:rPr>
              <a:t>Determine EDM System Type</a:t>
            </a:r>
          </a:p>
        </p:txBody>
      </p:sp>
      <p:cxnSp>
        <p:nvCxnSpPr>
          <p:cNvPr id="17" name="Straight Arrow Connector 16"/>
          <p:cNvCxnSpPr>
            <a:endCxn id="16" idx="0"/>
          </p:cNvCxnSpPr>
          <p:nvPr/>
        </p:nvCxnSpPr>
        <p:spPr>
          <a:xfrm flipH="1">
            <a:off x="2479955" y="1956791"/>
            <a:ext cx="4426" cy="2889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AutoShape 5"/>
          <p:cNvSpPr>
            <a:spLocks noChangeArrowheads="1"/>
          </p:cNvSpPr>
          <p:nvPr/>
        </p:nvSpPr>
        <p:spPr bwMode="auto">
          <a:xfrm>
            <a:off x="1458614" y="1585322"/>
            <a:ext cx="2042682" cy="3302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400" b="1" dirty="0">
                <a:solidFill>
                  <a:srgbClr val="FFFFFF"/>
                </a:solidFill>
              </a:rPr>
              <a:t>...</a:t>
            </a:r>
          </a:p>
        </p:txBody>
      </p:sp>
      <p:sp>
        <p:nvSpPr>
          <p:cNvPr id="21" name="AutoShape 5"/>
          <p:cNvSpPr>
            <a:spLocks noChangeArrowheads="1"/>
          </p:cNvSpPr>
          <p:nvPr/>
        </p:nvSpPr>
        <p:spPr bwMode="auto">
          <a:xfrm>
            <a:off x="354623" y="3114297"/>
            <a:ext cx="2042682" cy="31987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100" b="1" dirty="0">
                <a:solidFill>
                  <a:srgbClr val="FFFFFF"/>
                </a:solidFill>
              </a:rPr>
              <a:t>Send Query</a:t>
            </a:r>
          </a:p>
        </p:txBody>
      </p:sp>
      <p:sp>
        <p:nvSpPr>
          <p:cNvPr id="22" name="AutoShape 5"/>
          <p:cNvSpPr>
            <a:spLocks noChangeArrowheads="1"/>
          </p:cNvSpPr>
          <p:nvPr/>
        </p:nvSpPr>
        <p:spPr bwMode="auto">
          <a:xfrm>
            <a:off x="348045" y="3743092"/>
            <a:ext cx="2073305" cy="328613"/>
          </a:xfrm>
          <a:prstGeom prst="roundRect">
            <a:avLst>
              <a:gd name="adj" fmla="val 50000"/>
            </a:avLst>
          </a:prstGeom>
          <a:solidFill>
            <a:schemeClr val="tx2">
              <a:lumMod val="75000"/>
            </a:schemeClr>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100" b="1" dirty="0">
                <a:solidFill>
                  <a:srgbClr val="FFFFFF"/>
                </a:solidFill>
              </a:rPr>
              <a:t>Receive Response </a:t>
            </a:r>
          </a:p>
        </p:txBody>
      </p:sp>
      <p:sp>
        <p:nvSpPr>
          <p:cNvPr id="23" name="AutoShape 5"/>
          <p:cNvSpPr>
            <a:spLocks noChangeArrowheads="1"/>
          </p:cNvSpPr>
          <p:nvPr/>
        </p:nvSpPr>
        <p:spPr bwMode="auto">
          <a:xfrm>
            <a:off x="2546525" y="3097584"/>
            <a:ext cx="2042682" cy="319870"/>
          </a:xfrm>
          <a:prstGeom prst="roundRect">
            <a:avLst>
              <a:gd name="adj" fmla="val 50000"/>
            </a:avLst>
          </a:prstGeom>
          <a:solidFill>
            <a:schemeClr val="tx2">
              <a:lumMod val="75000"/>
            </a:schemeClr>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100" b="1" dirty="0">
                <a:solidFill>
                  <a:srgbClr val="FFFFFF"/>
                </a:solidFill>
              </a:rPr>
              <a:t>Determine Settlement Info</a:t>
            </a:r>
          </a:p>
        </p:txBody>
      </p:sp>
      <p:cxnSp>
        <p:nvCxnSpPr>
          <p:cNvPr id="24" name="Straight Arrow Connector 23"/>
          <p:cNvCxnSpPr>
            <a:stCxn id="16" idx="2"/>
            <a:endCxn id="21" idx="0"/>
          </p:cNvCxnSpPr>
          <p:nvPr/>
        </p:nvCxnSpPr>
        <p:spPr>
          <a:xfrm flipH="1">
            <a:off x="1375964" y="2575922"/>
            <a:ext cx="1103991" cy="538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6" idx="2"/>
            <a:endCxn id="23" idx="0"/>
          </p:cNvCxnSpPr>
          <p:nvPr/>
        </p:nvCxnSpPr>
        <p:spPr>
          <a:xfrm>
            <a:off x="2479955" y="2575922"/>
            <a:ext cx="1087911" cy="5216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105449" y="2775859"/>
            <a:ext cx="706330"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a:ea typeface="Arial Unicode MS" pitchFamily="34" charset="-128"/>
                <a:cs typeface="Arial Unicode MS" pitchFamily="34" charset="-128"/>
              </a:rPr>
              <a:t>External EDM</a:t>
            </a:r>
          </a:p>
        </p:txBody>
      </p:sp>
      <p:sp>
        <p:nvSpPr>
          <p:cNvPr id="37" name="TextBox 36"/>
          <p:cNvSpPr txBox="1"/>
          <p:nvPr/>
        </p:nvSpPr>
        <p:spPr>
          <a:xfrm>
            <a:off x="3214701" y="2775859"/>
            <a:ext cx="706330"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a:ea typeface="Arial Unicode MS" pitchFamily="34" charset="-128"/>
                <a:cs typeface="Arial Unicode MS" pitchFamily="34" charset="-128"/>
              </a:rPr>
              <a:t>Internal EDM</a:t>
            </a:r>
          </a:p>
        </p:txBody>
      </p:sp>
      <p:cxnSp>
        <p:nvCxnSpPr>
          <p:cNvPr id="38" name="Straight Arrow Connector 37"/>
          <p:cNvCxnSpPr/>
          <p:nvPr/>
        </p:nvCxnSpPr>
        <p:spPr>
          <a:xfrm flipH="1">
            <a:off x="1384698" y="3454161"/>
            <a:ext cx="4426" cy="2889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AutoShape 5"/>
          <p:cNvSpPr>
            <a:spLocks noChangeArrowheads="1"/>
          </p:cNvSpPr>
          <p:nvPr/>
        </p:nvSpPr>
        <p:spPr bwMode="auto">
          <a:xfrm>
            <a:off x="354623" y="4841530"/>
            <a:ext cx="4234583" cy="3302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050" b="1" dirty="0">
                <a:solidFill>
                  <a:srgbClr val="FFFFFF"/>
                </a:solidFill>
              </a:rPr>
              <a:t>Check Settlement Info</a:t>
            </a:r>
          </a:p>
        </p:txBody>
      </p:sp>
      <p:cxnSp>
        <p:nvCxnSpPr>
          <p:cNvPr id="40" name="Straight Arrow Connector 39"/>
          <p:cNvCxnSpPr>
            <a:stCxn id="22" idx="2"/>
          </p:cNvCxnSpPr>
          <p:nvPr/>
        </p:nvCxnSpPr>
        <p:spPr>
          <a:xfrm>
            <a:off x="1384698" y="4071705"/>
            <a:ext cx="0" cy="7698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23" idx="2"/>
          </p:cNvCxnSpPr>
          <p:nvPr/>
        </p:nvCxnSpPr>
        <p:spPr>
          <a:xfrm>
            <a:off x="3567866" y="3417454"/>
            <a:ext cx="1" cy="14240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flipH="1">
            <a:off x="2469700" y="5179283"/>
            <a:ext cx="4426" cy="2889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AutoShape 5"/>
          <p:cNvSpPr>
            <a:spLocks noChangeArrowheads="1"/>
          </p:cNvSpPr>
          <p:nvPr/>
        </p:nvSpPr>
        <p:spPr bwMode="auto">
          <a:xfrm>
            <a:off x="1448359" y="6108707"/>
            <a:ext cx="2042682" cy="3302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400" b="1" dirty="0">
                <a:solidFill>
                  <a:srgbClr val="FFFFFF"/>
                </a:solidFill>
              </a:rPr>
              <a:t>...</a:t>
            </a:r>
          </a:p>
        </p:txBody>
      </p:sp>
      <p:sp>
        <p:nvSpPr>
          <p:cNvPr id="52" name="AutoShape 5"/>
          <p:cNvSpPr>
            <a:spLocks noChangeArrowheads="1"/>
          </p:cNvSpPr>
          <p:nvPr/>
        </p:nvSpPr>
        <p:spPr bwMode="auto">
          <a:xfrm>
            <a:off x="1105449" y="4235775"/>
            <a:ext cx="2815582" cy="317500"/>
          </a:xfrm>
          <a:prstGeom prst="roundRect">
            <a:avLst>
              <a:gd name="adj" fmla="val 50000"/>
            </a:avLst>
          </a:prstGeom>
          <a:noFill/>
          <a:ln w="28575">
            <a:solidFill>
              <a:schemeClr val="tx2"/>
            </a:solidFill>
            <a:prstDash val="sysDash"/>
            <a:headEnd/>
            <a:tailEnd/>
          </a:ln>
          <a:effectLst/>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000" b="1" dirty="0">
                <a:solidFill>
                  <a:schemeClr val="tx2"/>
                </a:solidFill>
              </a:rPr>
              <a:t>Update Settlement Info</a:t>
            </a:r>
          </a:p>
        </p:txBody>
      </p:sp>
      <p:sp>
        <p:nvSpPr>
          <p:cNvPr id="27" name="AutoShape 5"/>
          <p:cNvSpPr>
            <a:spLocks noChangeArrowheads="1"/>
          </p:cNvSpPr>
          <p:nvPr/>
        </p:nvSpPr>
        <p:spPr bwMode="auto">
          <a:xfrm>
            <a:off x="1105449" y="5468214"/>
            <a:ext cx="2818503" cy="357187"/>
          </a:xfrm>
          <a:prstGeom prst="roundRect">
            <a:avLst>
              <a:gd name="adj" fmla="val 50000"/>
            </a:avLst>
          </a:prstGeom>
          <a:solidFill>
            <a:schemeClr val="accent4"/>
          </a:solidFill>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a:defRPr/>
            </a:pPr>
            <a:r>
              <a:rPr lang="en-US" sz="1050" b="1" dirty="0">
                <a:solidFill>
                  <a:srgbClr val="FFFFFF"/>
                </a:solidFill>
              </a:rPr>
              <a:t>Determine MeMi Quantities &amp; Amounts</a:t>
            </a:r>
          </a:p>
        </p:txBody>
      </p:sp>
      <p:cxnSp>
        <p:nvCxnSpPr>
          <p:cNvPr id="28" name="Straight Arrow Connector 27"/>
          <p:cNvCxnSpPr/>
          <p:nvPr/>
        </p:nvCxnSpPr>
        <p:spPr>
          <a:xfrm flipH="1">
            <a:off x="2471913" y="5832954"/>
            <a:ext cx="4426" cy="2889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ounded Rectangle 28"/>
          <p:cNvSpPr/>
          <p:nvPr/>
        </p:nvSpPr>
        <p:spPr bwMode="gray">
          <a:xfrm>
            <a:off x="7180091" y="5126433"/>
            <a:ext cx="2364466" cy="1084886"/>
          </a:xfrm>
          <a:prstGeom prst="roundRect">
            <a:avLst/>
          </a:prstGeom>
          <a:ln>
            <a:headEnd/>
            <a:tailEnd/>
          </a:ln>
        </p:spPr>
        <p:style>
          <a:lnRef idx="1">
            <a:schemeClr val="accent5"/>
          </a:lnRef>
          <a:fillRef idx="3">
            <a:schemeClr val="accent5"/>
          </a:fillRef>
          <a:effectRef idx="2">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solidFill>
                  <a:schemeClr val="bg1"/>
                </a:solidFill>
                <a:latin typeface="Candara" panose="020E0502030303020204" pitchFamily="34" charset="0"/>
                <a:ea typeface="Arial Unicode MS" pitchFamily="34" charset="-128"/>
                <a:cs typeface="Arial Unicode MS" pitchFamily="34" charset="-128"/>
              </a:rPr>
              <a:t>Update MGV detail information entry</a:t>
            </a:r>
            <a:br>
              <a:rPr lang="en-US" sz="1200" b="1" kern="0" dirty="0">
                <a:solidFill>
                  <a:schemeClr val="bg1"/>
                </a:solidFill>
                <a:latin typeface="Candara" panose="020E0502030303020204" pitchFamily="34" charset="0"/>
                <a:ea typeface="Arial Unicode MS" pitchFamily="34" charset="-128"/>
                <a:cs typeface="Arial Unicode MS" pitchFamily="34" charset="-128"/>
              </a:rPr>
            </a:br>
            <a:r>
              <a:rPr lang="en-US" sz="1200" b="1" kern="0" dirty="0">
                <a:solidFill>
                  <a:schemeClr val="bg1"/>
                </a:solidFill>
                <a:latin typeface="Candara" panose="020E0502030303020204" pitchFamily="34" charset="0"/>
                <a:ea typeface="Arial Unicode MS" pitchFamily="34" charset="-128"/>
                <a:cs typeface="Arial Unicode MS" pitchFamily="34" charset="-128"/>
              </a:rPr>
              <a:t>(Populate Consumption Item ID and CI Invoicing Doc Number)</a:t>
            </a:r>
          </a:p>
        </p:txBody>
      </p:sp>
      <p:sp>
        <p:nvSpPr>
          <p:cNvPr id="30" name="Rounded Rectangle 29"/>
          <p:cNvSpPr/>
          <p:nvPr/>
        </p:nvSpPr>
        <p:spPr bwMode="gray">
          <a:xfrm>
            <a:off x="7180091" y="3460209"/>
            <a:ext cx="2364466" cy="1061709"/>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solidFill>
                  <a:schemeClr val="bg1"/>
                </a:solidFill>
                <a:latin typeface="Candara" panose="020E0502030303020204" pitchFamily="34" charset="0"/>
                <a:ea typeface="Arial Unicode MS" pitchFamily="34" charset="-128"/>
                <a:cs typeface="Arial Unicode MS" pitchFamily="34" charset="-128"/>
              </a:rPr>
              <a:t>Update MGV detail information entry</a:t>
            </a:r>
            <a:br>
              <a:rPr lang="en-US" sz="1200" b="1" kern="0" dirty="0">
                <a:solidFill>
                  <a:schemeClr val="bg1"/>
                </a:solidFill>
                <a:latin typeface="Candara" panose="020E0502030303020204" pitchFamily="34" charset="0"/>
                <a:ea typeface="Arial Unicode MS" pitchFamily="34" charset="-128"/>
                <a:cs typeface="Arial Unicode MS" pitchFamily="34" charset="-128"/>
              </a:rPr>
            </a:br>
            <a:r>
              <a:rPr lang="en-US" sz="1200" b="1" kern="0" dirty="0">
                <a:solidFill>
                  <a:schemeClr val="bg1"/>
                </a:solidFill>
                <a:latin typeface="Candara" panose="020E0502030303020204" pitchFamily="34" charset="0"/>
                <a:ea typeface="Arial Unicode MS" pitchFamily="34" charset="-128"/>
                <a:cs typeface="Arial Unicode MS" pitchFamily="34" charset="-128"/>
              </a:rPr>
              <a:t>(Populate MeMi quantity, Application Year and Month)</a:t>
            </a:r>
          </a:p>
        </p:txBody>
      </p:sp>
      <p:sp>
        <p:nvSpPr>
          <p:cNvPr id="31" name="Right Arrow Callout 30">
            <a:hlinkClick r:id="rId3" action="ppaction://hlinksldjump"/>
          </p:cNvPr>
          <p:cNvSpPr/>
          <p:nvPr/>
        </p:nvSpPr>
        <p:spPr bwMode="gray">
          <a:xfrm>
            <a:off x="6326596" y="1996424"/>
            <a:ext cx="839146" cy="216569"/>
          </a:xfrm>
          <a:prstGeom prst="rightArrowCallout">
            <a:avLst>
              <a:gd name="adj1" fmla="val 25000"/>
              <a:gd name="adj2" fmla="val 25000"/>
              <a:gd name="adj3" fmla="val 25000"/>
              <a:gd name="adj4" fmla="val 89296"/>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solidFill>
                  <a:schemeClr val="bg1"/>
                </a:solidFill>
                <a:latin typeface="Candara" panose="020E0502030303020204" pitchFamily="34" charset="0"/>
                <a:ea typeface="Arial Unicode MS" pitchFamily="34" charset="-128"/>
                <a:cs typeface="Arial Unicode MS" pitchFamily="34" charset="-128"/>
              </a:rPr>
              <a:t>Split item</a:t>
            </a:r>
          </a:p>
        </p:txBody>
      </p:sp>
      <p:sp>
        <p:nvSpPr>
          <p:cNvPr id="32" name="AutoShape 5"/>
          <p:cNvSpPr>
            <a:spLocks noChangeArrowheads="1"/>
          </p:cNvSpPr>
          <p:nvPr/>
        </p:nvSpPr>
        <p:spPr bwMode="auto">
          <a:xfrm>
            <a:off x="4005121" y="5922876"/>
            <a:ext cx="1409751" cy="330200"/>
          </a:xfrm>
          <a:prstGeom prst="roundRect">
            <a:avLst>
              <a:gd name="adj" fmla="val 50000"/>
            </a:avLst>
          </a:prstGeom>
          <a:ln>
            <a:headEnd/>
            <a:tailEnd/>
          </a:ln>
        </p:spPr>
        <p:style>
          <a:lnRef idx="1">
            <a:schemeClr val="accent5"/>
          </a:lnRef>
          <a:fillRef idx="3">
            <a:schemeClr val="accent5"/>
          </a:fillRef>
          <a:effectRef idx="2">
            <a:schemeClr val="accent5"/>
          </a:effectRef>
          <a:fontRef idx="minor">
            <a:schemeClr val="lt1"/>
          </a:fontRef>
        </p:style>
        <p:txBody>
          <a:bodyPr lIns="36000" tIns="36000" rIns="36000" bIns="36000" anchor="ctr"/>
          <a:lstStyle/>
          <a:p>
            <a:pPr algn="ctr">
              <a:defRPr/>
            </a:pPr>
            <a:r>
              <a:rPr lang="en-US" sz="1100" b="1" dirty="0">
                <a:solidFill>
                  <a:srgbClr val="FFFFFF"/>
                </a:solidFill>
              </a:rPr>
              <a:t>CI Invoicing</a:t>
            </a:r>
          </a:p>
        </p:txBody>
      </p:sp>
      <p:sp>
        <p:nvSpPr>
          <p:cNvPr id="44" name="Rounded Rectangle 43"/>
          <p:cNvSpPr/>
          <p:nvPr/>
        </p:nvSpPr>
        <p:spPr bwMode="gray">
          <a:xfrm>
            <a:off x="7180091" y="1783399"/>
            <a:ext cx="2364466" cy="1061709"/>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200" b="1" kern="0" dirty="0">
                <a:solidFill>
                  <a:schemeClr val="bg1"/>
                </a:solidFill>
                <a:latin typeface="Candara" panose="020E0502030303020204" pitchFamily="34" charset="0"/>
                <a:ea typeface="Arial Unicode MS" pitchFamily="34" charset="-128"/>
                <a:cs typeface="Arial Unicode MS" pitchFamily="34" charset="-128"/>
              </a:rPr>
              <a:t>Create MGV detail information entry</a:t>
            </a:r>
            <a:br>
              <a:rPr lang="en-US" sz="1200" b="1" kern="0" dirty="0">
                <a:solidFill>
                  <a:schemeClr val="bg1"/>
                </a:solidFill>
                <a:latin typeface="Candara" panose="020E0502030303020204" pitchFamily="34" charset="0"/>
                <a:ea typeface="Arial Unicode MS" pitchFamily="34" charset="-128"/>
                <a:cs typeface="Arial Unicode MS" pitchFamily="34" charset="-128"/>
              </a:rPr>
            </a:br>
            <a:r>
              <a:rPr lang="en-US" sz="1200" b="1" kern="0" dirty="0">
                <a:solidFill>
                  <a:schemeClr val="bg1"/>
                </a:solidFill>
                <a:latin typeface="Candara" panose="020E0502030303020204" pitchFamily="34" charset="0"/>
                <a:ea typeface="Arial Unicode MS" pitchFamily="34" charset="-128"/>
                <a:cs typeface="Arial Unicode MS" pitchFamily="34" charset="-128"/>
              </a:rPr>
              <a:t>(Populate Grid Account Number and Settlement Data)</a:t>
            </a:r>
          </a:p>
        </p:txBody>
      </p:sp>
      <p:cxnSp>
        <p:nvCxnSpPr>
          <p:cNvPr id="35" name="Elbow Connector 34"/>
          <p:cNvCxnSpPr>
            <a:stCxn id="52" idx="3"/>
            <a:endCxn id="44" idx="1"/>
          </p:cNvCxnSpPr>
          <p:nvPr/>
        </p:nvCxnSpPr>
        <p:spPr>
          <a:xfrm flipV="1">
            <a:off x="3921031" y="2314254"/>
            <a:ext cx="3259060" cy="2080271"/>
          </a:xfrm>
          <a:prstGeom prst="bentConnector3">
            <a:avLst>
              <a:gd name="adj1" fmla="val 36797"/>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7" idx="3"/>
            <a:endCxn id="30" idx="1"/>
          </p:cNvCxnSpPr>
          <p:nvPr/>
        </p:nvCxnSpPr>
        <p:spPr>
          <a:xfrm flipV="1">
            <a:off x="3923952" y="3991064"/>
            <a:ext cx="3256139" cy="1655744"/>
          </a:xfrm>
          <a:prstGeom prst="bentConnector3">
            <a:avLst>
              <a:gd name="adj1" fmla="val 5991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32" idx="3"/>
            <a:endCxn id="29" idx="1"/>
          </p:cNvCxnSpPr>
          <p:nvPr/>
        </p:nvCxnSpPr>
        <p:spPr>
          <a:xfrm flipV="1">
            <a:off x="5414872" y="5668876"/>
            <a:ext cx="1765219" cy="419100"/>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659224" y="3644814"/>
            <a:ext cx="2323652" cy="69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Class:</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/IDXMM/CL_CHECK_MEMI_DATA_DET</a:t>
            </a:r>
          </a:p>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Method:</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DETERMINE_MGV_DETAIL_INFO</a:t>
            </a:r>
          </a:p>
        </p:txBody>
      </p:sp>
      <p:sp>
        <p:nvSpPr>
          <p:cNvPr id="70" name="TextBox 69"/>
          <p:cNvSpPr txBox="1"/>
          <p:nvPr/>
        </p:nvSpPr>
        <p:spPr>
          <a:xfrm>
            <a:off x="9659224" y="1903664"/>
            <a:ext cx="2323652" cy="8463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Class:</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/IDXMM/CL_MEMI_DOCUMENT</a:t>
            </a:r>
          </a:p>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Method:</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/IDXMM/IF_MEMI_DOCUMENT~PROCESS_SETTLEMENT_RESULT</a:t>
            </a:r>
          </a:p>
        </p:txBody>
      </p:sp>
      <p:sp>
        <p:nvSpPr>
          <p:cNvPr id="71" name="TextBox 70"/>
          <p:cNvSpPr txBox="1"/>
          <p:nvPr/>
        </p:nvSpPr>
        <p:spPr>
          <a:xfrm>
            <a:off x="9659224" y="5300558"/>
            <a:ext cx="2379347" cy="69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Class:</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/IDXMM/CL_MGV_BILLING</a:t>
            </a:r>
          </a:p>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Method:</a:t>
            </a:r>
            <a:br>
              <a:rPr lang="en-US" sz="1000" kern="0" dirty="0">
                <a:ea typeface="Arial Unicode MS" pitchFamily="34" charset="-128"/>
                <a:cs typeface="Arial Unicode MS" pitchFamily="34" charset="-128"/>
              </a:rPr>
            </a:br>
            <a:r>
              <a:rPr lang="en-US" sz="1000" kern="0" dirty="0">
                <a:ea typeface="Arial Unicode MS" pitchFamily="34" charset="-128"/>
                <a:cs typeface="Arial Unicode MS" pitchFamily="34" charset="-128"/>
              </a:rPr>
              <a:t>CREATE_AGGREGATED_CIT</a:t>
            </a:r>
          </a:p>
        </p:txBody>
      </p:sp>
    </p:spTree>
    <p:extLst>
      <p:ext uri="{BB962C8B-B14F-4D97-AF65-F5344CB8AC3E}">
        <p14:creationId xmlns:p14="http://schemas.microsoft.com/office/powerpoint/2010/main" val="2758003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44" grpId="0" animBg="1"/>
      <p:bldP spid="69" grpId="0"/>
      <p:bldP spid="70" grpId="0"/>
      <p:bldP spid="7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TextBox 32"/>
          <p:cNvSpPr txBox="1"/>
          <p:nvPr/>
        </p:nvSpPr>
        <p:spPr>
          <a:xfrm>
            <a:off x="184906" y="156079"/>
            <a:ext cx="11702294" cy="430887"/>
          </a:xfrm>
          <a:prstGeom prst="rect">
            <a:avLst/>
          </a:prstGeom>
          <a:noFill/>
        </p:spPr>
        <p:txBody>
          <a:bodyPr wrap="square" lIns="0" tIns="0" rIns="0" bIns="0">
            <a:spAutoFit/>
          </a:bodyPr>
          <a:lstStyle/>
          <a:p>
            <a:pPr>
              <a:spcBef>
                <a:spcPts val="600"/>
              </a:spcBef>
              <a:buClr>
                <a:srgbClr val="F0AB00"/>
              </a:buClr>
              <a:buSzPct val="80000"/>
              <a:defRPr/>
            </a:pPr>
            <a:r>
              <a:rPr lang="en-US" sz="2800" b="1" kern="0" dirty="0">
                <a:solidFill>
                  <a:schemeClr val="bg1">
                    <a:lumMod val="50000"/>
                  </a:schemeClr>
                </a:solidFill>
                <a:ea typeface="Arial Unicode MS" pitchFamily="34" charset="-128"/>
                <a:cs typeface="Arial Unicode MS" pitchFamily="34" charset="-128"/>
              </a:rPr>
              <a:t>EDM Response: Split Settlement Items by Grid Account Number</a:t>
            </a:r>
          </a:p>
        </p:txBody>
      </p:sp>
      <p:sp>
        <p:nvSpPr>
          <p:cNvPr id="20" name="Left Brace 19"/>
          <p:cNvSpPr/>
          <p:nvPr/>
        </p:nvSpPr>
        <p:spPr>
          <a:xfrm>
            <a:off x="1387643" y="2743200"/>
            <a:ext cx="136358" cy="1878563"/>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Left Brace 98"/>
          <p:cNvSpPr/>
          <p:nvPr/>
        </p:nvSpPr>
        <p:spPr>
          <a:xfrm>
            <a:off x="1387643" y="4643141"/>
            <a:ext cx="136358" cy="1805786"/>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82374" y="3266982"/>
            <a:ext cx="906380"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First Split Item</a:t>
            </a:r>
          </a:p>
        </p:txBody>
      </p:sp>
      <p:sp>
        <p:nvSpPr>
          <p:cNvPr id="101" name="TextBox 100"/>
          <p:cNvSpPr txBox="1"/>
          <p:nvPr/>
        </p:nvSpPr>
        <p:spPr>
          <a:xfrm>
            <a:off x="549442" y="5145545"/>
            <a:ext cx="906380"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SecondSplit</a:t>
            </a:r>
            <a:r>
              <a:rPr lang="en-US" sz="1800" kern="0" dirty="0">
                <a:ea typeface="Arial Unicode MS" pitchFamily="34" charset="-128"/>
                <a:cs typeface="Arial Unicode MS" pitchFamily="34" charset="-128"/>
              </a:rPr>
              <a:t> Item</a:t>
            </a:r>
          </a:p>
        </p:txBody>
      </p:sp>
      <p:sp>
        <p:nvSpPr>
          <p:cNvPr id="102" name="Left Brace 101"/>
          <p:cNvSpPr/>
          <p:nvPr/>
        </p:nvSpPr>
        <p:spPr>
          <a:xfrm>
            <a:off x="1387643" y="1326528"/>
            <a:ext cx="101111" cy="1010009"/>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134350" y="1326528"/>
            <a:ext cx="1303848"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Aggregation of all Split Items</a:t>
            </a:r>
          </a:p>
        </p:txBody>
      </p:sp>
      <p:pic>
        <p:nvPicPr>
          <p:cNvPr id="46" name="Picture 45"/>
          <p:cNvPicPr>
            <a:picLocks noChangeAspect="1"/>
          </p:cNvPicPr>
          <p:nvPr/>
        </p:nvPicPr>
        <p:blipFill rotWithShape="1">
          <a:blip r:embed="rId3"/>
          <a:srcRect t="11539"/>
          <a:stretch/>
        </p:blipFill>
        <p:spPr>
          <a:xfrm>
            <a:off x="1616242" y="665748"/>
            <a:ext cx="8250021" cy="5879431"/>
          </a:xfrm>
          <a:prstGeom prst="rect">
            <a:avLst/>
          </a:prstGeom>
        </p:spPr>
      </p:pic>
    </p:spTree>
    <p:extLst>
      <p:ext uri="{BB962C8B-B14F-4D97-AF65-F5344CB8AC3E}">
        <p14:creationId xmlns:p14="http://schemas.microsoft.com/office/powerpoint/2010/main" val="2886366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073" y="662381"/>
            <a:ext cx="11160099" cy="5924207"/>
          </a:xfrm>
          <a:prstGeom prst="rect">
            <a:avLst/>
          </a:prstGeom>
        </p:spPr>
      </p:pic>
      <p:sp>
        <p:nvSpPr>
          <p:cNvPr id="3" name="TextBox 2"/>
          <p:cNvSpPr txBox="1"/>
          <p:nvPr/>
        </p:nvSpPr>
        <p:spPr>
          <a:xfrm>
            <a:off x="184906" y="156079"/>
            <a:ext cx="10892168" cy="430887"/>
          </a:xfrm>
          <a:prstGeom prst="rect">
            <a:avLst/>
          </a:prstGeom>
          <a:noFill/>
        </p:spPr>
        <p:txBody>
          <a:bodyPr wrap="square" lIns="0" tIns="0" rIns="0" bIns="0">
            <a:spAutoFit/>
          </a:bodyPr>
          <a:lstStyle/>
          <a:p>
            <a:pPr defTabSz="1088776">
              <a:spcBef>
                <a:spcPts val="600"/>
              </a:spcBef>
              <a:buClr>
                <a:srgbClr val="F0AB00"/>
              </a:buClr>
              <a:buSzPct val="80000"/>
              <a:defRPr/>
            </a:pPr>
            <a:r>
              <a:rPr lang="en-US" sz="2800" b="1" kern="0" dirty="0" err="1">
                <a:solidFill>
                  <a:schemeClr val="bg1">
                    <a:lumMod val="50000"/>
                  </a:schemeClr>
                </a:solidFill>
                <a:latin typeface="Arial"/>
                <a:ea typeface="Arial Unicode MS" pitchFamily="34" charset="-128"/>
                <a:cs typeface="Arial Unicode MS" pitchFamily="34" charset="-128"/>
              </a:rPr>
              <a:t>MeMi</a:t>
            </a:r>
            <a:r>
              <a:rPr lang="en-US" sz="2800" b="1" kern="0" dirty="0">
                <a:solidFill>
                  <a:schemeClr val="bg1">
                    <a:lumMod val="50000"/>
                  </a:schemeClr>
                </a:solidFill>
                <a:latin typeface="Arial"/>
                <a:ea typeface="Arial Unicode MS" pitchFamily="34" charset="-128"/>
                <a:cs typeface="Arial Unicode MS" pitchFamily="34" charset="-128"/>
              </a:rPr>
              <a:t> Quantity is computed per Split Item</a:t>
            </a:r>
          </a:p>
        </p:txBody>
      </p:sp>
    </p:spTree>
    <p:extLst>
      <p:ext uri="{BB962C8B-B14F-4D97-AF65-F5344CB8AC3E}">
        <p14:creationId xmlns:p14="http://schemas.microsoft.com/office/powerpoint/2010/main" val="84731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49804" y="137355"/>
            <a:ext cx="8908227" cy="430887"/>
          </a:xfrm>
          <a:prstGeom prst="rect">
            <a:avLst/>
          </a:prstGeom>
          <a:noFill/>
        </p:spPr>
        <p:txBody>
          <a:bodyPr wrap="square" lIns="0" tIns="0" rIns="0" bIns="0">
            <a:spAutoFit/>
          </a:bodyPr>
          <a:lstStyle/>
          <a:p>
            <a:pPr defTabSz="1088776">
              <a:spcBef>
                <a:spcPts val="600"/>
              </a:spcBef>
              <a:buClr>
                <a:srgbClr val="F0AB00"/>
              </a:buClr>
              <a:buSzPct val="80000"/>
              <a:defRPr/>
            </a:pPr>
            <a:r>
              <a:rPr lang="en-US" sz="2800" b="1" kern="0" dirty="0">
                <a:solidFill>
                  <a:schemeClr val="bg1">
                    <a:lumMod val="50000"/>
                  </a:schemeClr>
                </a:solidFill>
                <a:latin typeface="Arial"/>
                <a:ea typeface="Arial Unicode MS" pitchFamily="34" charset="-128"/>
                <a:cs typeface="Arial Unicode MS" pitchFamily="34" charset="-128"/>
              </a:rPr>
              <a:t>Convergent Invoicing: MGV Billing</a:t>
            </a:r>
          </a:p>
        </p:txBody>
      </p:sp>
      <p:sp>
        <p:nvSpPr>
          <p:cNvPr id="45" name="AutoShape 5"/>
          <p:cNvSpPr>
            <a:spLocks noChangeArrowheads="1"/>
          </p:cNvSpPr>
          <p:nvPr/>
        </p:nvSpPr>
        <p:spPr bwMode="auto">
          <a:xfrm>
            <a:off x="1108152" y="665412"/>
            <a:ext cx="1431925"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Invoicing</a:t>
            </a:r>
          </a:p>
        </p:txBody>
      </p:sp>
      <p:sp>
        <p:nvSpPr>
          <p:cNvPr id="47" name="Rectangle 6"/>
          <p:cNvSpPr>
            <a:spLocks noChangeArrowheads="1"/>
          </p:cNvSpPr>
          <p:nvPr/>
        </p:nvSpPr>
        <p:spPr bwMode="auto">
          <a:xfrm>
            <a:off x="230901" y="670174"/>
            <a:ext cx="563563" cy="3540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defTabSz="1088776" fontAlgn="auto">
              <a:spcBef>
                <a:spcPts val="0"/>
              </a:spcBef>
              <a:spcAft>
                <a:spcPts val="0"/>
              </a:spcAft>
              <a:defRPr/>
            </a:pPr>
            <a:r>
              <a:rPr lang="en-US" sz="1100" i="1" dirty="0">
                <a:solidFill>
                  <a:schemeClr val="accent1"/>
                </a:solidFill>
              </a:rPr>
              <a:t>CI Job</a:t>
            </a:r>
          </a:p>
        </p:txBody>
      </p:sp>
      <p:cxnSp>
        <p:nvCxnSpPr>
          <p:cNvPr id="50" name="Straight Arrow Connector 49"/>
          <p:cNvCxnSpPr>
            <a:stCxn id="47" idx="3"/>
            <a:endCxn id="45" idx="1"/>
          </p:cNvCxnSpPr>
          <p:nvPr/>
        </p:nvCxnSpPr>
        <p:spPr>
          <a:xfrm flipV="1">
            <a:off x="794464" y="844800"/>
            <a:ext cx="313688" cy="23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AutoShape 5"/>
          <p:cNvSpPr>
            <a:spLocks noChangeArrowheads="1"/>
          </p:cNvSpPr>
          <p:nvPr/>
        </p:nvSpPr>
        <p:spPr bwMode="auto">
          <a:xfrm>
            <a:off x="4574212" y="2465294"/>
            <a:ext cx="1784350"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Create Consumption Items</a:t>
            </a:r>
          </a:p>
        </p:txBody>
      </p:sp>
      <p:sp>
        <p:nvSpPr>
          <p:cNvPr id="62" name="AutoShape 5"/>
          <p:cNvSpPr>
            <a:spLocks noChangeArrowheads="1"/>
          </p:cNvSpPr>
          <p:nvPr/>
        </p:nvSpPr>
        <p:spPr bwMode="auto">
          <a:xfrm>
            <a:off x="4574212" y="3183010"/>
            <a:ext cx="1784350"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a:t>Rating</a:t>
            </a:r>
            <a:endParaRPr lang="en-US" sz="1200" b="1" dirty="0"/>
          </a:p>
        </p:txBody>
      </p:sp>
      <p:sp>
        <p:nvSpPr>
          <p:cNvPr id="15" name="AutoShape 5"/>
          <p:cNvSpPr>
            <a:spLocks noChangeArrowheads="1"/>
          </p:cNvSpPr>
          <p:nvPr/>
        </p:nvSpPr>
        <p:spPr bwMode="auto">
          <a:xfrm>
            <a:off x="4574212" y="4555408"/>
            <a:ext cx="1784350"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Billing</a:t>
            </a:r>
          </a:p>
        </p:txBody>
      </p:sp>
      <p:sp>
        <p:nvSpPr>
          <p:cNvPr id="18" name="AutoShape 5"/>
          <p:cNvSpPr>
            <a:spLocks noChangeArrowheads="1"/>
          </p:cNvSpPr>
          <p:nvPr/>
        </p:nvSpPr>
        <p:spPr bwMode="auto">
          <a:xfrm>
            <a:off x="4574212" y="5235074"/>
            <a:ext cx="1784350"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Invoicing</a:t>
            </a:r>
          </a:p>
        </p:txBody>
      </p:sp>
      <p:sp>
        <p:nvSpPr>
          <p:cNvPr id="5" name="TextBox 4"/>
          <p:cNvSpPr txBox="1"/>
          <p:nvPr/>
        </p:nvSpPr>
        <p:spPr>
          <a:xfrm>
            <a:off x="4108004" y="1829763"/>
            <a:ext cx="2888289" cy="215444"/>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By </a:t>
            </a:r>
            <a:r>
              <a:rPr lang="en-US" sz="1400" b="1" kern="0" dirty="0">
                <a:ea typeface="Arial Unicode MS" pitchFamily="34" charset="-128"/>
                <a:cs typeface="Arial Unicode MS" pitchFamily="34" charset="-128"/>
              </a:rPr>
              <a:t>Grid Account Number </a:t>
            </a:r>
          </a:p>
        </p:txBody>
      </p:sp>
      <p:cxnSp>
        <p:nvCxnSpPr>
          <p:cNvPr id="7" name="Elbow Connector 6"/>
          <p:cNvCxnSpPr/>
          <p:nvPr/>
        </p:nvCxnSpPr>
        <p:spPr>
          <a:xfrm rot="16200000" flipH="1">
            <a:off x="2768309" y="856372"/>
            <a:ext cx="1685133" cy="192667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4108005" y="2019074"/>
            <a:ext cx="4177742" cy="215444"/>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400" kern="0" dirty="0">
                <a:ea typeface="Arial Unicode MS" pitchFamily="34" charset="-128"/>
                <a:cs typeface="Arial Unicode MS" pitchFamily="34" charset="-128"/>
              </a:rPr>
              <a:t>By</a:t>
            </a:r>
            <a:r>
              <a:rPr lang="en-US" sz="1400" b="1" kern="0" dirty="0">
                <a:ea typeface="Arial Unicode MS" pitchFamily="34" charset="-128"/>
                <a:cs typeface="Arial Unicode MS" pitchFamily="34" charset="-128"/>
              </a:rPr>
              <a:t> Application Month	           Baseline Date</a:t>
            </a:r>
          </a:p>
        </p:txBody>
      </p:sp>
      <p:sp>
        <p:nvSpPr>
          <p:cNvPr id="9" name="Right Arrow 8"/>
          <p:cNvSpPr/>
          <p:nvPr/>
        </p:nvSpPr>
        <p:spPr bwMode="gray">
          <a:xfrm>
            <a:off x="6382325" y="2045207"/>
            <a:ext cx="320842" cy="1853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6"/>
          <p:cNvSpPr>
            <a:spLocks noChangeArrowheads="1"/>
          </p:cNvSpPr>
          <p:nvPr/>
        </p:nvSpPr>
        <p:spPr bwMode="auto">
          <a:xfrm>
            <a:off x="3571144" y="3186606"/>
            <a:ext cx="563563" cy="3540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defTabSz="1088776" fontAlgn="auto">
              <a:spcBef>
                <a:spcPts val="0"/>
              </a:spcBef>
              <a:spcAft>
                <a:spcPts val="0"/>
              </a:spcAft>
              <a:defRPr/>
            </a:pPr>
            <a:r>
              <a:rPr lang="en-US" sz="1100" i="1" dirty="0">
                <a:solidFill>
                  <a:schemeClr val="accent1"/>
                </a:solidFill>
              </a:rPr>
              <a:t>CI Job</a:t>
            </a:r>
          </a:p>
        </p:txBody>
      </p:sp>
      <p:cxnSp>
        <p:nvCxnSpPr>
          <p:cNvPr id="27" name="Straight Arrow Connector 26"/>
          <p:cNvCxnSpPr>
            <a:stCxn id="26" idx="3"/>
            <a:endCxn id="62" idx="1"/>
          </p:cNvCxnSpPr>
          <p:nvPr/>
        </p:nvCxnSpPr>
        <p:spPr>
          <a:xfrm flipV="1">
            <a:off x="4134707" y="3362398"/>
            <a:ext cx="439505" cy="12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Rectangle 6"/>
          <p:cNvSpPr>
            <a:spLocks noChangeArrowheads="1"/>
          </p:cNvSpPr>
          <p:nvPr/>
        </p:nvSpPr>
        <p:spPr bwMode="auto">
          <a:xfrm>
            <a:off x="3583764" y="4555951"/>
            <a:ext cx="563563" cy="3540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defTabSz="1088776" fontAlgn="auto">
              <a:spcBef>
                <a:spcPts val="0"/>
              </a:spcBef>
              <a:spcAft>
                <a:spcPts val="0"/>
              </a:spcAft>
              <a:defRPr/>
            </a:pPr>
            <a:r>
              <a:rPr lang="en-US" sz="1100" i="1" dirty="0">
                <a:solidFill>
                  <a:schemeClr val="accent1"/>
                </a:solidFill>
              </a:rPr>
              <a:t>CI Job</a:t>
            </a:r>
          </a:p>
        </p:txBody>
      </p:sp>
      <p:cxnSp>
        <p:nvCxnSpPr>
          <p:cNvPr id="29" name="Straight Arrow Connector 28"/>
          <p:cNvCxnSpPr>
            <a:stCxn id="28" idx="3"/>
            <a:endCxn id="15" idx="1"/>
          </p:cNvCxnSpPr>
          <p:nvPr/>
        </p:nvCxnSpPr>
        <p:spPr>
          <a:xfrm>
            <a:off x="4147327" y="4732958"/>
            <a:ext cx="426885" cy="18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Rectangle 6"/>
          <p:cNvSpPr>
            <a:spLocks noChangeArrowheads="1"/>
          </p:cNvSpPr>
          <p:nvPr/>
        </p:nvSpPr>
        <p:spPr bwMode="auto">
          <a:xfrm>
            <a:off x="3583764" y="5233505"/>
            <a:ext cx="563563" cy="3540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defTabSz="1088776" fontAlgn="auto">
              <a:spcBef>
                <a:spcPts val="0"/>
              </a:spcBef>
              <a:spcAft>
                <a:spcPts val="0"/>
              </a:spcAft>
              <a:defRPr/>
            </a:pPr>
            <a:r>
              <a:rPr lang="en-US" sz="1100" i="1" dirty="0">
                <a:solidFill>
                  <a:schemeClr val="accent1"/>
                </a:solidFill>
              </a:rPr>
              <a:t>CI Job</a:t>
            </a:r>
          </a:p>
        </p:txBody>
      </p:sp>
      <p:cxnSp>
        <p:nvCxnSpPr>
          <p:cNvPr id="31" name="Straight Arrow Connector 30"/>
          <p:cNvCxnSpPr>
            <a:stCxn id="30" idx="3"/>
            <a:endCxn id="18" idx="1"/>
          </p:cNvCxnSpPr>
          <p:nvPr/>
        </p:nvCxnSpPr>
        <p:spPr>
          <a:xfrm>
            <a:off x="4147327" y="5410512"/>
            <a:ext cx="426885" cy="39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AutoShape 5"/>
          <p:cNvSpPr>
            <a:spLocks noChangeArrowheads="1"/>
          </p:cNvSpPr>
          <p:nvPr/>
        </p:nvSpPr>
        <p:spPr bwMode="auto">
          <a:xfrm>
            <a:off x="7483007" y="2988512"/>
            <a:ext cx="1314349"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Reverse Charge?</a:t>
            </a:r>
          </a:p>
        </p:txBody>
      </p:sp>
      <p:sp>
        <p:nvSpPr>
          <p:cNvPr id="36" name="AutoShape 5"/>
          <p:cNvSpPr>
            <a:spLocks noChangeArrowheads="1"/>
          </p:cNvSpPr>
          <p:nvPr/>
        </p:nvSpPr>
        <p:spPr bwMode="auto">
          <a:xfrm>
            <a:off x="7489992" y="3489657"/>
            <a:ext cx="1429712"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Energy Tax?</a:t>
            </a:r>
          </a:p>
        </p:txBody>
      </p:sp>
      <p:sp>
        <p:nvSpPr>
          <p:cNvPr id="37" name="AutoShape 5"/>
          <p:cNvSpPr>
            <a:spLocks noChangeArrowheads="1"/>
          </p:cNvSpPr>
          <p:nvPr/>
        </p:nvSpPr>
        <p:spPr bwMode="auto">
          <a:xfrm>
            <a:off x="7487756" y="2482935"/>
            <a:ext cx="1343865"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Determine </a:t>
            </a:r>
            <a:r>
              <a:rPr lang="en-US" sz="1200" b="1" dirty="0" err="1"/>
              <a:t>MeMi</a:t>
            </a:r>
            <a:r>
              <a:rPr lang="en-US" sz="1200" b="1" dirty="0"/>
              <a:t> Price</a:t>
            </a:r>
          </a:p>
        </p:txBody>
      </p:sp>
      <p:sp>
        <p:nvSpPr>
          <p:cNvPr id="38" name="AutoShape 5"/>
          <p:cNvSpPr>
            <a:spLocks noChangeArrowheads="1"/>
          </p:cNvSpPr>
          <p:nvPr/>
        </p:nvSpPr>
        <p:spPr bwMode="auto">
          <a:xfrm>
            <a:off x="7483007" y="3976266"/>
            <a:ext cx="1436697"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Determine Energy Tax Price</a:t>
            </a:r>
          </a:p>
        </p:txBody>
      </p:sp>
      <p:sp>
        <p:nvSpPr>
          <p:cNvPr id="41" name="AutoShape 5"/>
          <p:cNvSpPr>
            <a:spLocks noChangeArrowheads="1"/>
          </p:cNvSpPr>
          <p:nvPr/>
        </p:nvSpPr>
        <p:spPr bwMode="auto">
          <a:xfrm>
            <a:off x="7487779" y="4547388"/>
            <a:ext cx="1431925" cy="354556"/>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Create SSQNOT</a:t>
            </a:r>
          </a:p>
        </p:txBody>
      </p:sp>
      <p:sp>
        <p:nvSpPr>
          <p:cNvPr id="42" name="AutoShape 5"/>
          <p:cNvSpPr>
            <a:spLocks noChangeArrowheads="1"/>
          </p:cNvSpPr>
          <p:nvPr/>
        </p:nvSpPr>
        <p:spPr bwMode="auto">
          <a:xfrm>
            <a:off x="4603918" y="5981144"/>
            <a:ext cx="1700329"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Printing</a:t>
            </a:r>
          </a:p>
        </p:txBody>
      </p:sp>
      <p:cxnSp>
        <p:nvCxnSpPr>
          <p:cNvPr id="43" name="Elbow Connector 42"/>
          <p:cNvCxnSpPr>
            <a:stCxn id="86" idx="3"/>
            <a:endCxn id="41" idx="1"/>
          </p:cNvCxnSpPr>
          <p:nvPr/>
        </p:nvCxnSpPr>
        <p:spPr>
          <a:xfrm>
            <a:off x="6905105" y="4723120"/>
            <a:ext cx="582674" cy="1546"/>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a:off x="9635818" y="137661"/>
            <a:ext cx="2217990" cy="1412290"/>
            <a:chOff x="592775" y="633382"/>
            <a:chExt cx="2217990" cy="1412290"/>
          </a:xfrm>
        </p:grpSpPr>
        <p:pic>
          <p:nvPicPr>
            <p:cNvPr id="4" name="Picture 3"/>
            <p:cNvPicPr>
              <a:picLocks noChangeAspect="1"/>
            </p:cNvPicPr>
            <p:nvPr/>
          </p:nvPicPr>
          <p:blipFill>
            <a:blip r:embed="rId3"/>
            <a:stretch>
              <a:fillRect/>
            </a:stretch>
          </p:blipFill>
          <p:spPr>
            <a:xfrm>
              <a:off x="592775" y="633382"/>
              <a:ext cx="2217990" cy="1412290"/>
            </a:xfrm>
            <a:prstGeom prst="rect">
              <a:avLst/>
            </a:prstGeom>
          </p:spPr>
        </p:pic>
        <p:sp>
          <p:nvSpPr>
            <p:cNvPr id="6" name="TextBox 5"/>
            <p:cNvSpPr txBox="1"/>
            <p:nvPr/>
          </p:nvSpPr>
          <p:spPr>
            <a:xfrm>
              <a:off x="1280210" y="1201027"/>
              <a:ext cx="820738"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b="1" kern="0" dirty="0">
                  <a:solidFill>
                    <a:schemeClr val="tx2">
                      <a:lumMod val="60000"/>
                      <a:lumOff val="40000"/>
                    </a:schemeClr>
                  </a:solidFill>
                  <a:ea typeface="Arial Unicode MS" pitchFamily="34" charset="-128"/>
                  <a:cs typeface="Arial Unicode MS" pitchFamily="34" charset="-128"/>
                </a:rPr>
                <a:t>Supplier</a:t>
              </a:r>
            </a:p>
          </p:txBody>
        </p:sp>
      </p:grpSp>
      <p:sp>
        <p:nvSpPr>
          <p:cNvPr id="19" name="Right Arrow Callout 18"/>
          <p:cNvSpPr/>
          <p:nvPr/>
        </p:nvSpPr>
        <p:spPr bwMode="gray">
          <a:xfrm>
            <a:off x="2266381" y="718486"/>
            <a:ext cx="853695" cy="241063"/>
          </a:xfrm>
          <a:prstGeom prst="rightArrowCallout">
            <a:avLst>
              <a:gd name="adj1" fmla="val 25000"/>
              <a:gd name="adj2" fmla="val 25000"/>
              <a:gd name="adj3" fmla="val 25000"/>
              <a:gd name="adj4" fmla="val 89296"/>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anchor="ctr"/>
          <a:lstStyle/>
          <a:p>
            <a:pPr algn="ctr" defTabSz="914400">
              <a:spcBef>
                <a:spcPct val="50000"/>
              </a:spcBef>
              <a:buClr>
                <a:srgbClr val="F0AB00"/>
              </a:buClr>
              <a:buSzPct val="80000"/>
            </a:pPr>
            <a:r>
              <a:rPr lang="en-US" sz="1200" kern="0" dirty="0">
                <a:ea typeface="Arial Unicode MS" pitchFamily="34" charset="-128"/>
                <a:cs typeface="Arial Unicode MS" pitchFamily="34" charset="-128"/>
              </a:rPr>
              <a:t>EVENT</a:t>
            </a:r>
            <a:endParaRPr lang="en-US" sz="1200" kern="0" dirty="0">
              <a:solidFill>
                <a:schemeClr val="lt1"/>
              </a:solidFill>
              <a:latin typeface="+mn-lt"/>
              <a:ea typeface="Arial Unicode MS" pitchFamily="34" charset="-128"/>
              <a:cs typeface="Arial Unicode MS" pitchFamily="34" charset="-128"/>
            </a:endParaRPr>
          </a:p>
        </p:txBody>
      </p:sp>
      <p:sp>
        <p:nvSpPr>
          <p:cNvPr id="61" name="AutoShape 5"/>
          <p:cNvSpPr>
            <a:spLocks noChangeArrowheads="1"/>
          </p:cNvSpPr>
          <p:nvPr/>
        </p:nvSpPr>
        <p:spPr bwMode="auto">
          <a:xfrm>
            <a:off x="3475723" y="664419"/>
            <a:ext cx="1431925"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Create INVOIC</a:t>
            </a:r>
          </a:p>
        </p:txBody>
      </p:sp>
      <p:cxnSp>
        <p:nvCxnSpPr>
          <p:cNvPr id="69" name="Elbow Connector 68"/>
          <p:cNvCxnSpPr>
            <a:stCxn id="19" idx="3"/>
            <a:endCxn id="61" idx="1"/>
          </p:cNvCxnSpPr>
          <p:nvPr/>
        </p:nvCxnSpPr>
        <p:spPr>
          <a:xfrm>
            <a:off x="3120076" y="839018"/>
            <a:ext cx="355647" cy="4789"/>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73" name="Elbow Connector 72"/>
          <p:cNvCxnSpPr>
            <a:stCxn id="61" idx="3"/>
            <a:endCxn id="4" idx="1"/>
          </p:cNvCxnSpPr>
          <p:nvPr/>
        </p:nvCxnSpPr>
        <p:spPr>
          <a:xfrm flipV="1">
            <a:off x="4907648" y="843806"/>
            <a:ext cx="4728170" cy="1"/>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85" name="Right Arrow Callout 84"/>
          <p:cNvSpPr/>
          <p:nvPr/>
        </p:nvSpPr>
        <p:spPr bwMode="gray">
          <a:xfrm>
            <a:off x="6065960" y="3264568"/>
            <a:ext cx="839146" cy="216569"/>
          </a:xfrm>
          <a:prstGeom prst="rightArrowCallout">
            <a:avLst>
              <a:gd name="adj1" fmla="val 25000"/>
              <a:gd name="adj2" fmla="val 25000"/>
              <a:gd name="adj3" fmla="val 25000"/>
              <a:gd name="adj4" fmla="val 89296"/>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anchor="ctr"/>
          <a:lstStyle/>
          <a:p>
            <a:pPr algn="ctr" defTabSz="914400">
              <a:spcBef>
                <a:spcPct val="50000"/>
              </a:spcBef>
              <a:buClr>
                <a:srgbClr val="F0AB00"/>
              </a:buClr>
              <a:buSzPct val="80000"/>
            </a:pPr>
            <a:r>
              <a:rPr lang="en-US" sz="1200" kern="0" dirty="0">
                <a:solidFill>
                  <a:schemeClr val="lt1"/>
                </a:solidFill>
                <a:latin typeface="+mn-lt"/>
                <a:ea typeface="Arial Unicode MS" pitchFamily="34" charset="-128"/>
                <a:cs typeface="Arial Unicode MS" pitchFamily="34" charset="-128"/>
              </a:rPr>
              <a:t>EVENT</a:t>
            </a:r>
          </a:p>
        </p:txBody>
      </p:sp>
      <p:sp>
        <p:nvSpPr>
          <p:cNvPr id="86" name="Right Arrow Callout 85"/>
          <p:cNvSpPr/>
          <p:nvPr/>
        </p:nvSpPr>
        <p:spPr bwMode="gray">
          <a:xfrm>
            <a:off x="6062635" y="4614195"/>
            <a:ext cx="842470" cy="217849"/>
          </a:xfrm>
          <a:prstGeom prst="rightArrowCallout">
            <a:avLst>
              <a:gd name="adj1" fmla="val 25000"/>
              <a:gd name="adj2" fmla="val 25000"/>
              <a:gd name="adj3" fmla="val 25000"/>
              <a:gd name="adj4" fmla="val 89296"/>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anchor="ctr"/>
          <a:lstStyle/>
          <a:p>
            <a:pPr algn="ctr" defTabSz="914400">
              <a:spcBef>
                <a:spcPct val="50000"/>
              </a:spcBef>
              <a:buClr>
                <a:srgbClr val="F0AB00"/>
              </a:buClr>
              <a:buSzPct val="80000"/>
            </a:pPr>
            <a:r>
              <a:rPr lang="en-US" sz="1200" kern="0" dirty="0">
                <a:solidFill>
                  <a:schemeClr val="lt1"/>
                </a:solidFill>
                <a:latin typeface="+mn-lt"/>
                <a:ea typeface="Arial Unicode MS" pitchFamily="34" charset="-128"/>
                <a:cs typeface="Arial Unicode MS" pitchFamily="34" charset="-128"/>
              </a:rPr>
              <a:t>EVENT</a:t>
            </a:r>
          </a:p>
        </p:txBody>
      </p:sp>
      <p:pic>
        <p:nvPicPr>
          <p:cNvPr id="91" name="Picture 90"/>
          <p:cNvPicPr>
            <a:picLocks noChangeAspect="1"/>
          </p:cNvPicPr>
          <p:nvPr/>
        </p:nvPicPr>
        <p:blipFill>
          <a:blip r:embed="rId3"/>
          <a:stretch>
            <a:fillRect/>
          </a:stretch>
        </p:blipFill>
        <p:spPr>
          <a:xfrm>
            <a:off x="9635107" y="4693533"/>
            <a:ext cx="2217990" cy="1433958"/>
          </a:xfrm>
          <a:prstGeom prst="rect">
            <a:avLst/>
          </a:prstGeom>
        </p:spPr>
      </p:pic>
      <p:sp>
        <p:nvSpPr>
          <p:cNvPr id="92" name="TextBox 91"/>
          <p:cNvSpPr txBox="1"/>
          <p:nvPr/>
        </p:nvSpPr>
        <p:spPr>
          <a:xfrm>
            <a:off x="10334014" y="5289181"/>
            <a:ext cx="468077"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b="1" kern="0" dirty="0">
                <a:solidFill>
                  <a:schemeClr val="tx2">
                    <a:lumMod val="60000"/>
                    <a:lumOff val="40000"/>
                  </a:schemeClr>
                </a:solidFill>
                <a:ea typeface="Arial Unicode MS" pitchFamily="34" charset="-128"/>
                <a:cs typeface="Arial Unicode MS" pitchFamily="34" charset="-128"/>
              </a:rPr>
              <a:t>MGV</a:t>
            </a:r>
          </a:p>
        </p:txBody>
      </p:sp>
      <p:cxnSp>
        <p:nvCxnSpPr>
          <p:cNvPr id="100" name="Straight Connector 99"/>
          <p:cNvCxnSpPr/>
          <p:nvPr/>
        </p:nvCxnSpPr>
        <p:spPr>
          <a:xfrm flipV="1">
            <a:off x="0" y="1636561"/>
            <a:ext cx="12195175" cy="15776"/>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105" name="Straight Arrow Connector 104"/>
          <p:cNvCxnSpPr>
            <a:stCxn id="85" idx="3"/>
            <a:endCxn id="37" idx="1"/>
          </p:cNvCxnSpPr>
          <p:nvPr/>
        </p:nvCxnSpPr>
        <p:spPr>
          <a:xfrm flipV="1">
            <a:off x="6905106" y="2662323"/>
            <a:ext cx="582650" cy="7105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8" name="Straight Arrow Connector 107"/>
          <p:cNvCxnSpPr>
            <a:stCxn id="85" idx="3"/>
            <a:endCxn id="35" idx="1"/>
          </p:cNvCxnSpPr>
          <p:nvPr/>
        </p:nvCxnSpPr>
        <p:spPr>
          <a:xfrm flipV="1">
            <a:off x="6905106" y="3167900"/>
            <a:ext cx="577901" cy="2049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a:stCxn id="85" idx="3"/>
            <a:endCxn id="36" idx="1"/>
          </p:cNvCxnSpPr>
          <p:nvPr/>
        </p:nvCxnSpPr>
        <p:spPr>
          <a:xfrm>
            <a:off x="6905106" y="3372853"/>
            <a:ext cx="584886" cy="2961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4" name="Straight Arrow Connector 113"/>
          <p:cNvCxnSpPr>
            <a:stCxn id="85" idx="3"/>
            <a:endCxn id="38" idx="1"/>
          </p:cNvCxnSpPr>
          <p:nvPr/>
        </p:nvCxnSpPr>
        <p:spPr>
          <a:xfrm>
            <a:off x="6905106" y="3372853"/>
            <a:ext cx="577901" cy="782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9" name="AutoShape 5"/>
          <p:cNvSpPr>
            <a:spLocks noChangeArrowheads="1"/>
          </p:cNvSpPr>
          <p:nvPr/>
        </p:nvSpPr>
        <p:spPr bwMode="auto">
          <a:xfrm>
            <a:off x="7458673" y="5984080"/>
            <a:ext cx="1431925" cy="354556"/>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200" b="1" dirty="0"/>
              <a:t>Send Paper Invoice</a:t>
            </a:r>
          </a:p>
        </p:txBody>
      </p:sp>
      <p:cxnSp>
        <p:nvCxnSpPr>
          <p:cNvPr id="155" name="Straight Arrow Connector 154"/>
          <p:cNvCxnSpPr>
            <a:stCxn id="41" idx="3"/>
            <a:endCxn id="91" idx="1"/>
          </p:cNvCxnSpPr>
          <p:nvPr/>
        </p:nvCxnSpPr>
        <p:spPr>
          <a:xfrm>
            <a:off x="8919704" y="4724666"/>
            <a:ext cx="715403" cy="6858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8" name="Straight Arrow Connector 157"/>
          <p:cNvCxnSpPr>
            <a:stCxn id="149" idx="3"/>
            <a:endCxn id="91" idx="1"/>
          </p:cNvCxnSpPr>
          <p:nvPr/>
        </p:nvCxnSpPr>
        <p:spPr>
          <a:xfrm flipV="1">
            <a:off x="8890598" y="5410512"/>
            <a:ext cx="744509" cy="7508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3" name="Straight Arrow Connector 162"/>
          <p:cNvCxnSpPr>
            <a:stCxn id="42" idx="3"/>
            <a:endCxn id="149" idx="1"/>
          </p:cNvCxnSpPr>
          <p:nvPr/>
        </p:nvCxnSpPr>
        <p:spPr>
          <a:xfrm>
            <a:off x="6304247" y="6160532"/>
            <a:ext cx="1154426" cy="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73" name="Group 172"/>
          <p:cNvGrpSpPr/>
          <p:nvPr/>
        </p:nvGrpSpPr>
        <p:grpSpPr>
          <a:xfrm>
            <a:off x="2878194" y="5968505"/>
            <a:ext cx="416630" cy="370131"/>
            <a:chOff x="539391" y="2053639"/>
            <a:chExt cx="416630" cy="408137"/>
          </a:xfrm>
        </p:grpSpPr>
        <p:sp>
          <p:nvSpPr>
            <p:cNvPr id="174" name="Rectangle 6"/>
            <p:cNvSpPr>
              <a:spLocks noChangeArrowheads="1"/>
            </p:cNvSpPr>
            <p:nvPr/>
          </p:nvSpPr>
          <p:spPr bwMode="auto">
            <a:xfrm>
              <a:off x="539391" y="2053639"/>
              <a:ext cx="416630" cy="4081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a:buClrTx/>
                <a:buSzTx/>
                <a:buFontTx/>
                <a:buNone/>
              </a:pPr>
              <a:endParaRPr lang="en-US" sz="1100" b="1" dirty="0">
                <a:solidFill>
                  <a:schemeClr val="tx1"/>
                </a:solidFill>
              </a:endParaRPr>
            </a:p>
          </p:txBody>
        </p:sp>
        <p:grpSp>
          <p:nvGrpSpPr>
            <p:cNvPr id="175" name="Group 49"/>
            <p:cNvGrpSpPr>
              <a:grpSpLocks/>
            </p:cNvGrpSpPr>
            <p:nvPr/>
          </p:nvGrpSpPr>
          <p:grpSpPr bwMode="auto">
            <a:xfrm>
              <a:off x="660045" y="2094808"/>
              <a:ext cx="163512" cy="287337"/>
              <a:chOff x="1348" y="521"/>
              <a:chExt cx="103" cy="181"/>
            </a:xfrm>
          </p:grpSpPr>
          <p:sp>
            <p:nvSpPr>
              <p:cNvPr id="176" name="Oval 50"/>
              <p:cNvSpPr>
                <a:spLocks noChangeArrowheads="1"/>
              </p:cNvSpPr>
              <p:nvPr/>
            </p:nvSpPr>
            <p:spPr bwMode="auto">
              <a:xfrm>
                <a:off x="1374" y="522"/>
                <a:ext cx="52" cy="5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100" dirty="0"/>
              </a:p>
            </p:txBody>
          </p:sp>
          <p:sp>
            <p:nvSpPr>
              <p:cNvPr id="177" name="Line 51"/>
              <p:cNvSpPr>
                <a:spLocks noChangeShapeType="1"/>
              </p:cNvSpPr>
              <p:nvPr/>
            </p:nvSpPr>
            <p:spPr bwMode="auto">
              <a:xfrm>
                <a:off x="1400" y="574"/>
                <a:ext cx="1" cy="7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78" name="Line 52"/>
              <p:cNvSpPr>
                <a:spLocks noChangeShapeType="1"/>
              </p:cNvSpPr>
              <p:nvPr/>
            </p:nvSpPr>
            <p:spPr bwMode="auto">
              <a:xfrm flipV="1">
                <a:off x="1400" y="572"/>
                <a:ext cx="52"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79" name="Line 53"/>
              <p:cNvSpPr>
                <a:spLocks noChangeShapeType="1"/>
              </p:cNvSpPr>
              <p:nvPr/>
            </p:nvSpPr>
            <p:spPr bwMode="auto">
              <a:xfrm flipH="1" flipV="1">
                <a:off x="1347" y="572"/>
                <a:ext cx="54"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80" name="Line 54"/>
              <p:cNvSpPr>
                <a:spLocks noChangeShapeType="1"/>
              </p:cNvSpPr>
              <p:nvPr/>
            </p:nvSpPr>
            <p:spPr bwMode="auto">
              <a:xfrm flipH="1">
                <a:off x="1347" y="651"/>
                <a:ext cx="54"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81" name="Line 55"/>
              <p:cNvSpPr>
                <a:spLocks noChangeShapeType="1"/>
              </p:cNvSpPr>
              <p:nvPr/>
            </p:nvSpPr>
            <p:spPr bwMode="auto">
              <a:xfrm>
                <a:off x="1400" y="651"/>
                <a:ext cx="52"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grpSp>
      </p:grpSp>
      <p:grpSp>
        <p:nvGrpSpPr>
          <p:cNvPr id="183" name="Group 182"/>
          <p:cNvGrpSpPr/>
          <p:nvPr/>
        </p:nvGrpSpPr>
        <p:grpSpPr>
          <a:xfrm>
            <a:off x="2862131" y="4547388"/>
            <a:ext cx="416630" cy="370131"/>
            <a:chOff x="539391" y="2053639"/>
            <a:chExt cx="416630" cy="408137"/>
          </a:xfrm>
        </p:grpSpPr>
        <p:sp>
          <p:nvSpPr>
            <p:cNvPr id="184" name="Rectangle 6"/>
            <p:cNvSpPr>
              <a:spLocks noChangeArrowheads="1"/>
            </p:cNvSpPr>
            <p:nvPr/>
          </p:nvSpPr>
          <p:spPr bwMode="auto">
            <a:xfrm>
              <a:off x="539391" y="2053639"/>
              <a:ext cx="416630" cy="4081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a:buClrTx/>
                <a:buSzTx/>
                <a:buFontTx/>
                <a:buNone/>
              </a:pPr>
              <a:endParaRPr lang="en-US" sz="1100" b="1" dirty="0">
                <a:solidFill>
                  <a:schemeClr val="tx1"/>
                </a:solidFill>
              </a:endParaRPr>
            </a:p>
          </p:txBody>
        </p:sp>
        <p:grpSp>
          <p:nvGrpSpPr>
            <p:cNvPr id="185" name="Group 49"/>
            <p:cNvGrpSpPr>
              <a:grpSpLocks/>
            </p:cNvGrpSpPr>
            <p:nvPr/>
          </p:nvGrpSpPr>
          <p:grpSpPr bwMode="auto">
            <a:xfrm>
              <a:off x="660045" y="2094808"/>
              <a:ext cx="163512" cy="287337"/>
              <a:chOff x="1348" y="521"/>
              <a:chExt cx="103" cy="181"/>
            </a:xfrm>
          </p:grpSpPr>
          <p:sp>
            <p:nvSpPr>
              <p:cNvPr id="186" name="Oval 50"/>
              <p:cNvSpPr>
                <a:spLocks noChangeArrowheads="1"/>
              </p:cNvSpPr>
              <p:nvPr/>
            </p:nvSpPr>
            <p:spPr bwMode="auto">
              <a:xfrm>
                <a:off x="1374" y="522"/>
                <a:ext cx="52" cy="5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100" dirty="0"/>
              </a:p>
            </p:txBody>
          </p:sp>
          <p:sp>
            <p:nvSpPr>
              <p:cNvPr id="187" name="Line 51"/>
              <p:cNvSpPr>
                <a:spLocks noChangeShapeType="1"/>
              </p:cNvSpPr>
              <p:nvPr/>
            </p:nvSpPr>
            <p:spPr bwMode="auto">
              <a:xfrm>
                <a:off x="1400" y="574"/>
                <a:ext cx="1" cy="7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88" name="Line 52"/>
              <p:cNvSpPr>
                <a:spLocks noChangeShapeType="1"/>
              </p:cNvSpPr>
              <p:nvPr/>
            </p:nvSpPr>
            <p:spPr bwMode="auto">
              <a:xfrm flipV="1">
                <a:off x="1400" y="572"/>
                <a:ext cx="52"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89" name="Line 53"/>
              <p:cNvSpPr>
                <a:spLocks noChangeShapeType="1"/>
              </p:cNvSpPr>
              <p:nvPr/>
            </p:nvSpPr>
            <p:spPr bwMode="auto">
              <a:xfrm flipH="1" flipV="1">
                <a:off x="1347" y="572"/>
                <a:ext cx="54"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90" name="Line 54"/>
              <p:cNvSpPr>
                <a:spLocks noChangeShapeType="1"/>
              </p:cNvSpPr>
              <p:nvPr/>
            </p:nvSpPr>
            <p:spPr bwMode="auto">
              <a:xfrm flipH="1">
                <a:off x="1347" y="651"/>
                <a:ext cx="54"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91" name="Line 55"/>
              <p:cNvSpPr>
                <a:spLocks noChangeShapeType="1"/>
              </p:cNvSpPr>
              <p:nvPr/>
            </p:nvSpPr>
            <p:spPr bwMode="auto">
              <a:xfrm>
                <a:off x="1400" y="651"/>
                <a:ext cx="52"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grpSp>
      </p:grpSp>
      <p:grpSp>
        <p:nvGrpSpPr>
          <p:cNvPr id="192" name="Group 191"/>
          <p:cNvGrpSpPr/>
          <p:nvPr/>
        </p:nvGrpSpPr>
        <p:grpSpPr>
          <a:xfrm>
            <a:off x="2872425" y="5228854"/>
            <a:ext cx="416630" cy="370131"/>
            <a:chOff x="539391" y="2053639"/>
            <a:chExt cx="416630" cy="408137"/>
          </a:xfrm>
        </p:grpSpPr>
        <p:sp>
          <p:nvSpPr>
            <p:cNvPr id="193" name="Rectangle 6"/>
            <p:cNvSpPr>
              <a:spLocks noChangeArrowheads="1"/>
            </p:cNvSpPr>
            <p:nvPr/>
          </p:nvSpPr>
          <p:spPr bwMode="auto">
            <a:xfrm>
              <a:off x="539391" y="2053639"/>
              <a:ext cx="416630" cy="4081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a:buClrTx/>
                <a:buSzTx/>
                <a:buFontTx/>
                <a:buNone/>
              </a:pPr>
              <a:endParaRPr lang="en-US" sz="1100" b="1" dirty="0">
                <a:solidFill>
                  <a:schemeClr val="tx1"/>
                </a:solidFill>
              </a:endParaRPr>
            </a:p>
          </p:txBody>
        </p:sp>
        <p:grpSp>
          <p:nvGrpSpPr>
            <p:cNvPr id="194" name="Group 49"/>
            <p:cNvGrpSpPr>
              <a:grpSpLocks/>
            </p:cNvGrpSpPr>
            <p:nvPr/>
          </p:nvGrpSpPr>
          <p:grpSpPr bwMode="auto">
            <a:xfrm>
              <a:off x="660045" y="2094808"/>
              <a:ext cx="163512" cy="287337"/>
              <a:chOff x="1348" y="521"/>
              <a:chExt cx="103" cy="181"/>
            </a:xfrm>
          </p:grpSpPr>
          <p:sp>
            <p:nvSpPr>
              <p:cNvPr id="195" name="Oval 50"/>
              <p:cNvSpPr>
                <a:spLocks noChangeArrowheads="1"/>
              </p:cNvSpPr>
              <p:nvPr/>
            </p:nvSpPr>
            <p:spPr bwMode="auto">
              <a:xfrm>
                <a:off x="1374" y="522"/>
                <a:ext cx="52" cy="5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100" dirty="0"/>
              </a:p>
            </p:txBody>
          </p:sp>
          <p:sp>
            <p:nvSpPr>
              <p:cNvPr id="196" name="Line 51"/>
              <p:cNvSpPr>
                <a:spLocks noChangeShapeType="1"/>
              </p:cNvSpPr>
              <p:nvPr/>
            </p:nvSpPr>
            <p:spPr bwMode="auto">
              <a:xfrm>
                <a:off x="1400" y="574"/>
                <a:ext cx="1" cy="7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97" name="Line 52"/>
              <p:cNvSpPr>
                <a:spLocks noChangeShapeType="1"/>
              </p:cNvSpPr>
              <p:nvPr/>
            </p:nvSpPr>
            <p:spPr bwMode="auto">
              <a:xfrm flipV="1">
                <a:off x="1400" y="572"/>
                <a:ext cx="52"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98" name="Line 53"/>
              <p:cNvSpPr>
                <a:spLocks noChangeShapeType="1"/>
              </p:cNvSpPr>
              <p:nvPr/>
            </p:nvSpPr>
            <p:spPr bwMode="auto">
              <a:xfrm flipH="1" flipV="1">
                <a:off x="1347" y="572"/>
                <a:ext cx="54"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199" name="Line 54"/>
              <p:cNvSpPr>
                <a:spLocks noChangeShapeType="1"/>
              </p:cNvSpPr>
              <p:nvPr/>
            </p:nvSpPr>
            <p:spPr bwMode="auto">
              <a:xfrm flipH="1">
                <a:off x="1347" y="651"/>
                <a:ext cx="54"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200" name="Line 55"/>
              <p:cNvSpPr>
                <a:spLocks noChangeShapeType="1"/>
              </p:cNvSpPr>
              <p:nvPr/>
            </p:nvSpPr>
            <p:spPr bwMode="auto">
              <a:xfrm>
                <a:off x="1400" y="651"/>
                <a:ext cx="52"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grpSp>
      </p:grpSp>
      <p:grpSp>
        <p:nvGrpSpPr>
          <p:cNvPr id="201" name="Group 200"/>
          <p:cNvGrpSpPr/>
          <p:nvPr/>
        </p:nvGrpSpPr>
        <p:grpSpPr>
          <a:xfrm>
            <a:off x="2869804" y="3167899"/>
            <a:ext cx="416630" cy="370131"/>
            <a:chOff x="539391" y="2053639"/>
            <a:chExt cx="416630" cy="408137"/>
          </a:xfrm>
        </p:grpSpPr>
        <p:sp>
          <p:nvSpPr>
            <p:cNvPr id="202" name="Rectangle 6"/>
            <p:cNvSpPr>
              <a:spLocks noChangeArrowheads="1"/>
            </p:cNvSpPr>
            <p:nvPr/>
          </p:nvSpPr>
          <p:spPr bwMode="auto">
            <a:xfrm>
              <a:off x="539391" y="2053639"/>
              <a:ext cx="416630" cy="4081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a:buClrTx/>
                <a:buSzTx/>
                <a:buFontTx/>
                <a:buNone/>
              </a:pPr>
              <a:endParaRPr lang="en-US" sz="1100" b="1" dirty="0">
                <a:solidFill>
                  <a:schemeClr val="tx1"/>
                </a:solidFill>
              </a:endParaRPr>
            </a:p>
          </p:txBody>
        </p:sp>
        <p:grpSp>
          <p:nvGrpSpPr>
            <p:cNvPr id="203" name="Group 49"/>
            <p:cNvGrpSpPr>
              <a:grpSpLocks/>
            </p:cNvGrpSpPr>
            <p:nvPr/>
          </p:nvGrpSpPr>
          <p:grpSpPr bwMode="auto">
            <a:xfrm>
              <a:off x="660045" y="2094808"/>
              <a:ext cx="163512" cy="287337"/>
              <a:chOff x="1348" y="521"/>
              <a:chExt cx="103" cy="181"/>
            </a:xfrm>
          </p:grpSpPr>
          <p:sp>
            <p:nvSpPr>
              <p:cNvPr id="204" name="Oval 50"/>
              <p:cNvSpPr>
                <a:spLocks noChangeArrowheads="1"/>
              </p:cNvSpPr>
              <p:nvPr/>
            </p:nvSpPr>
            <p:spPr bwMode="auto">
              <a:xfrm>
                <a:off x="1374" y="522"/>
                <a:ext cx="52" cy="5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100" dirty="0"/>
              </a:p>
            </p:txBody>
          </p:sp>
          <p:sp>
            <p:nvSpPr>
              <p:cNvPr id="205" name="Line 51"/>
              <p:cNvSpPr>
                <a:spLocks noChangeShapeType="1"/>
              </p:cNvSpPr>
              <p:nvPr/>
            </p:nvSpPr>
            <p:spPr bwMode="auto">
              <a:xfrm>
                <a:off x="1400" y="574"/>
                <a:ext cx="1" cy="7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206" name="Line 52"/>
              <p:cNvSpPr>
                <a:spLocks noChangeShapeType="1"/>
              </p:cNvSpPr>
              <p:nvPr/>
            </p:nvSpPr>
            <p:spPr bwMode="auto">
              <a:xfrm flipV="1">
                <a:off x="1400" y="572"/>
                <a:ext cx="52"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207" name="Line 53"/>
              <p:cNvSpPr>
                <a:spLocks noChangeShapeType="1"/>
              </p:cNvSpPr>
              <p:nvPr/>
            </p:nvSpPr>
            <p:spPr bwMode="auto">
              <a:xfrm flipH="1" flipV="1">
                <a:off x="1347" y="572"/>
                <a:ext cx="54" cy="28"/>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208" name="Line 54"/>
              <p:cNvSpPr>
                <a:spLocks noChangeShapeType="1"/>
              </p:cNvSpPr>
              <p:nvPr/>
            </p:nvSpPr>
            <p:spPr bwMode="auto">
              <a:xfrm flipH="1">
                <a:off x="1347" y="651"/>
                <a:ext cx="54"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sp>
            <p:nvSpPr>
              <p:cNvPr id="209" name="Line 55"/>
              <p:cNvSpPr>
                <a:spLocks noChangeShapeType="1"/>
              </p:cNvSpPr>
              <p:nvPr/>
            </p:nvSpPr>
            <p:spPr bwMode="auto">
              <a:xfrm>
                <a:off x="1400" y="651"/>
                <a:ext cx="52" cy="52"/>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1100" dirty="0"/>
              </a:p>
            </p:txBody>
          </p:sp>
        </p:grpSp>
      </p:grpSp>
      <p:sp>
        <p:nvSpPr>
          <p:cNvPr id="214" name="TextBox 213"/>
          <p:cNvSpPr txBox="1"/>
          <p:nvPr/>
        </p:nvSpPr>
        <p:spPr>
          <a:xfrm>
            <a:off x="3352051" y="3278657"/>
            <a:ext cx="291600" cy="1692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or</a:t>
            </a:r>
          </a:p>
        </p:txBody>
      </p:sp>
      <p:sp>
        <p:nvSpPr>
          <p:cNvPr id="215" name="TextBox 214"/>
          <p:cNvSpPr txBox="1"/>
          <p:nvPr/>
        </p:nvSpPr>
        <p:spPr>
          <a:xfrm>
            <a:off x="3383250" y="4642277"/>
            <a:ext cx="291600" cy="1692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or</a:t>
            </a:r>
          </a:p>
        </p:txBody>
      </p:sp>
      <p:sp>
        <p:nvSpPr>
          <p:cNvPr id="216" name="TextBox 215"/>
          <p:cNvSpPr txBox="1"/>
          <p:nvPr/>
        </p:nvSpPr>
        <p:spPr>
          <a:xfrm>
            <a:off x="3391210" y="5336957"/>
            <a:ext cx="291600" cy="1692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or</a:t>
            </a:r>
          </a:p>
        </p:txBody>
      </p:sp>
      <p:cxnSp>
        <p:nvCxnSpPr>
          <p:cNvPr id="217" name="Straight Arrow Connector 216"/>
          <p:cNvCxnSpPr>
            <a:stCxn id="174" idx="3"/>
            <a:endCxn id="42" idx="1"/>
          </p:cNvCxnSpPr>
          <p:nvPr/>
        </p:nvCxnSpPr>
        <p:spPr>
          <a:xfrm>
            <a:off x="3294824" y="6153571"/>
            <a:ext cx="1309094" cy="69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bwMode="gray">
          <a:xfrm>
            <a:off x="4291263" y="2329349"/>
            <a:ext cx="5055325" cy="4207808"/>
          </a:xfrm>
          <a:prstGeom prst="rect">
            <a:avLst/>
          </a:prstGeom>
          <a:solidFill>
            <a:schemeClr val="tx2"/>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2"/>
          </a:lnRef>
          <a:fillRef idx="3">
            <a:schemeClr val="accent2"/>
          </a:fillRef>
          <a:effectRef idx="2">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1" name="TextBox 220"/>
          <p:cNvSpPr txBox="1"/>
          <p:nvPr/>
        </p:nvSpPr>
        <p:spPr>
          <a:xfrm>
            <a:off x="2834465" y="2430434"/>
            <a:ext cx="825547"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Aggregate</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87039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par>
                                <p:cTn id="62" presetID="10" presetClass="entr" presetSubtype="0"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fade">
                                      <p:cBhvr>
                                        <p:cTn id="67" dur="500"/>
                                        <p:tgtEl>
                                          <p:spTgt spid="8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fade">
                                      <p:cBhvr>
                                        <p:cTn id="70" dur="500"/>
                                        <p:tgtEl>
                                          <p:spTgt spid="86"/>
                                        </p:tgtEl>
                                      </p:cBhvr>
                                    </p:animEffect>
                                  </p:childTnLst>
                                </p:cTn>
                              </p:par>
                              <p:par>
                                <p:cTn id="71" presetID="10" presetClass="entr" presetSubtype="0" fill="hold"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fade">
                                      <p:cBhvr>
                                        <p:cTn id="76" dur="500"/>
                                        <p:tgtEl>
                                          <p:spTgt spid="92"/>
                                        </p:tgtEl>
                                      </p:cBhvr>
                                    </p:animEffect>
                                  </p:childTnLst>
                                </p:cTn>
                              </p:par>
                              <p:par>
                                <p:cTn id="77" presetID="10" presetClass="entr" presetSubtype="0" fill="hold" nodeType="withEffect">
                                  <p:stCondLst>
                                    <p:cond delay="0"/>
                                  </p:stCondLst>
                                  <p:childTnLst>
                                    <p:set>
                                      <p:cBhvr>
                                        <p:cTn id="78" dur="1" fill="hold">
                                          <p:stCondLst>
                                            <p:cond delay="0"/>
                                          </p:stCondLst>
                                        </p:cTn>
                                        <p:tgtEl>
                                          <p:spTgt spid="105"/>
                                        </p:tgtEl>
                                        <p:attrNameLst>
                                          <p:attrName>style.visibility</p:attrName>
                                        </p:attrNameLst>
                                      </p:cBhvr>
                                      <p:to>
                                        <p:strVal val="visible"/>
                                      </p:to>
                                    </p:set>
                                    <p:animEffect transition="in" filter="fade">
                                      <p:cBhvr>
                                        <p:cTn id="79" dur="500"/>
                                        <p:tgtEl>
                                          <p:spTgt spid="105"/>
                                        </p:tgtEl>
                                      </p:cBhvr>
                                    </p:animEffect>
                                  </p:childTnLst>
                                </p:cTn>
                              </p:par>
                              <p:par>
                                <p:cTn id="80" presetID="10" presetClass="entr" presetSubtype="0" fill="hold"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500"/>
                                        <p:tgtEl>
                                          <p:spTgt spid="108"/>
                                        </p:tgtEl>
                                      </p:cBhvr>
                                    </p:animEffect>
                                  </p:childTnLst>
                                </p:cTn>
                              </p:par>
                              <p:par>
                                <p:cTn id="83" presetID="10" presetClass="entr" presetSubtype="0" fill="hold" nodeType="withEffect">
                                  <p:stCondLst>
                                    <p:cond delay="0"/>
                                  </p:stCondLst>
                                  <p:childTnLst>
                                    <p:set>
                                      <p:cBhvr>
                                        <p:cTn id="84" dur="1" fill="hold">
                                          <p:stCondLst>
                                            <p:cond delay="0"/>
                                          </p:stCondLst>
                                        </p:cTn>
                                        <p:tgtEl>
                                          <p:spTgt spid="111"/>
                                        </p:tgtEl>
                                        <p:attrNameLst>
                                          <p:attrName>style.visibility</p:attrName>
                                        </p:attrNameLst>
                                      </p:cBhvr>
                                      <p:to>
                                        <p:strVal val="visible"/>
                                      </p:to>
                                    </p:set>
                                    <p:animEffect transition="in" filter="fade">
                                      <p:cBhvr>
                                        <p:cTn id="85" dur="500"/>
                                        <p:tgtEl>
                                          <p:spTgt spid="111"/>
                                        </p:tgtEl>
                                      </p:cBhvr>
                                    </p:animEffect>
                                  </p:childTnLst>
                                </p:cTn>
                              </p:par>
                              <p:par>
                                <p:cTn id="86" presetID="10" presetClass="entr" presetSubtype="0" fill="hold" nodeType="withEffect">
                                  <p:stCondLst>
                                    <p:cond delay="0"/>
                                  </p:stCondLst>
                                  <p:childTnLst>
                                    <p:set>
                                      <p:cBhvr>
                                        <p:cTn id="87" dur="1" fill="hold">
                                          <p:stCondLst>
                                            <p:cond delay="0"/>
                                          </p:stCondLst>
                                        </p:cTn>
                                        <p:tgtEl>
                                          <p:spTgt spid="114"/>
                                        </p:tgtEl>
                                        <p:attrNameLst>
                                          <p:attrName>style.visibility</p:attrName>
                                        </p:attrNameLst>
                                      </p:cBhvr>
                                      <p:to>
                                        <p:strVal val="visible"/>
                                      </p:to>
                                    </p:set>
                                    <p:animEffect transition="in" filter="fade">
                                      <p:cBhvr>
                                        <p:cTn id="88" dur="500"/>
                                        <p:tgtEl>
                                          <p:spTgt spid="11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9"/>
                                        </p:tgtEl>
                                        <p:attrNameLst>
                                          <p:attrName>style.visibility</p:attrName>
                                        </p:attrNameLst>
                                      </p:cBhvr>
                                      <p:to>
                                        <p:strVal val="visible"/>
                                      </p:to>
                                    </p:set>
                                    <p:animEffect transition="in" filter="fade">
                                      <p:cBhvr>
                                        <p:cTn id="91" dur="500"/>
                                        <p:tgtEl>
                                          <p:spTgt spid="149"/>
                                        </p:tgtEl>
                                      </p:cBhvr>
                                    </p:animEffect>
                                  </p:childTnLst>
                                </p:cTn>
                              </p:par>
                              <p:par>
                                <p:cTn id="92" presetID="10" presetClass="entr" presetSubtype="0" fill="hold" nodeType="withEffect">
                                  <p:stCondLst>
                                    <p:cond delay="0"/>
                                  </p:stCondLst>
                                  <p:childTnLst>
                                    <p:set>
                                      <p:cBhvr>
                                        <p:cTn id="93" dur="1" fill="hold">
                                          <p:stCondLst>
                                            <p:cond delay="0"/>
                                          </p:stCondLst>
                                        </p:cTn>
                                        <p:tgtEl>
                                          <p:spTgt spid="155"/>
                                        </p:tgtEl>
                                        <p:attrNameLst>
                                          <p:attrName>style.visibility</p:attrName>
                                        </p:attrNameLst>
                                      </p:cBhvr>
                                      <p:to>
                                        <p:strVal val="visible"/>
                                      </p:to>
                                    </p:set>
                                    <p:animEffect transition="in" filter="fade">
                                      <p:cBhvr>
                                        <p:cTn id="94" dur="500"/>
                                        <p:tgtEl>
                                          <p:spTgt spid="155"/>
                                        </p:tgtEl>
                                      </p:cBhvr>
                                    </p:animEffect>
                                  </p:childTnLst>
                                </p:cTn>
                              </p:par>
                              <p:par>
                                <p:cTn id="95" presetID="10" presetClass="entr" presetSubtype="0" fill="hold" nodeType="withEffect">
                                  <p:stCondLst>
                                    <p:cond delay="0"/>
                                  </p:stCondLst>
                                  <p:childTnLst>
                                    <p:set>
                                      <p:cBhvr>
                                        <p:cTn id="96" dur="1" fill="hold">
                                          <p:stCondLst>
                                            <p:cond delay="0"/>
                                          </p:stCondLst>
                                        </p:cTn>
                                        <p:tgtEl>
                                          <p:spTgt spid="158"/>
                                        </p:tgtEl>
                                        <p:attrNameLst>
                                          <p:attrName>style.visibility</p:attrName>
                                        </p:attrNameLst>
                                      </p:cBhvr>
                                      <p:to>
                                        <p:strVal val="visible"/>
                                      </p:to>
                                    </p:set>
                                    <p:animEffect transition="in" filter="fade">
                                      <p:cBhvr>
                                        <p:cTn id="97" dur="500"/>
                                        <p:tgtEl>
                                          <p:spTgt spid="158"/>
                                        </p:tgtEl>
                                      </p:cBhvr>
                                    </p:animEffect>
                                  </p:childTnLst>
                                </p:cTn>
                              </p:par>
                              <p:par>
                                <p:cTn id="98" presetID="10" presetClass="entr" presetSubtype="0" fill="hold" nodeType="withEffect">
                                  <p:stCondLst>
                                    <p:cond delay="0"/>
                                  </p:stCondLst>
                                  <p:childTnLst>
                                    <p:set>
                                      <p:cBhvr>
                                        <p:cTn id="99" dur="1" fill="hold">
                                          <p:stCondLst>
                                            <p:cond delay="0"/>
                                          </p:stCondLst>
                                        </p:cTn>
                                        <p:tgtEl>
                                          <p:spTgt spid="163"/>
                                        </p:tgtEl>
                                        <p:attrNameLst>
                                          <p:attrName>style.visibility</p:attrName>
                                        </p:attrNameLst>
                                      </p:cBhvr>
                                      <p:to>
                                        <p:strVal val="visible"/>
                                      </p:to>
                                    </p:set>
                                    <p:animEffect transition="in" filter="fade">
                                      <p:cBhvr>
                                        <p:cTn id="100" dur="500"/>
                                        <p:tgtEl>
                                          <p:spTgt spid="163"/>
                                        </p:tgtEl>
                                      </p:cBhvr>
                                    </p:animEffect>
                                  </p:childTnLst>
                                </p:cTn>
                              </p:par>
                              <p:par>
                                <p:cTn id="101" presetID="10" presetClass="entr" presetSubtype="0" fill="hold" nodeType="withEffect">
                                  <p:stCondLst>
                                    <p:cond delay="0"/>
                                  </p:stCondLst>
                                  <p:childTnLst>
                                    <p:set>
                                      <p:cBhvr>
                                        <p:cTn id="102" dur="1" fill="hold">
                                          <p:stCondLst>
                                            <p:cond delay="0"/>
                                          </p:stCondLst>
                                        </p:cTn>
                                        <p:tgtEl>
                                          <p:spTgt spid="173"/>
                                        </p:tgtEl>
                                        <p:attrNameLst>
                                          <p:attrName>style.visibility</p:attrName>
                                        </p:attrNameLst>
                                      </p:cBhvr>
                                      <p:to>
                                        <p:strVal val="visible"/>
                                      </p:to>
                                    </p:set>
                                    <p:animEffect transition="in" filter="fade">
                                      <p:cBhvr>
                                        <p:cTn id="103" dur="500"/>
                                        <p:tgtEl>
                                          <p:spTgt spid="173"/>
                                        </p:tgtEl>
                                      </p:cBhvr>
                                    </p:animEffect>
                                  </p:childTnLst>
                                </p:cTn>
                              </p:par>
                              <p:par>
                                <p:cTn id="104" presetID="10" presetClass="entr" presetSubtype="0" fill="hold" nodeType="withEffect">
                                  <p:stCondLst>
                                    <p:cond delay="0"/>
                                  </p:stCondLst>
                                  <p:childTnLst>
                                    <p:set>
                                      <p:cBhvr>
                                        <p:cTn id="105" dur="1" fill="hold">
                                          <p:stCondLst>
                                            <p:cond delay="0"/>
                                          </p:stCondLst>
                                        </p:cTn>
                                        <p:tgtEl>
                                          <p:spTgt spid="183"/>
                                        </p:tgtEl>
                                        <p:attrNameLst>
                                          <p:attrName>style.visibility</p:attrName>
                                        </p:attrNameLst>
                                      </p:cBhvr>
                                      <p:to>
                                        <p:strVal val="visible"/>
                                      </p:to>
                                    </p:set>
                                    <p:animEffect transition="in" filter="fade">
                                      <p:cBhvr>
                                        <p:cTn id="106" dur="500"/>
                                        <p:tgtEl>
                                          <p:spTgt spid="183"/>
                                        </p:tgtEl>
                                      </p:cBhvr>
                                    </p:animEffect>
                                  </p:childTnLst>
                                </p:cTn>
                              </p:par>
                              <p:par>
                                <p:cTn id="107" presetID="10" presetClass="entr" presetSubtype="0" fill="hold" nodeType="withEffect">
                                  <p:stCondLst>
                                    <p:cond delay="0"/>
                                  </p:stCondLst>
                                  <p:childTnLst>
                                    <p:set>
                                      <p:cBhvr>
                                        <p:cTn id="108" dur="1" fill="hold">
                                          <p:stCondLst>
                                            <p:cond delay="0"/>
                                          </p:stCondLst>
                                        </p:cTn>
                                        <p:tgtEl>
                                          <p:spTgt spid="192"/>
                                        </p:tgtEl>
                                        <p:attrNameLst>
                                          <p:attrName>style.visibility</p:attrName>
                                        </p:attrNameLst>
                                      </p:cBhvr>
                                      <p:to>
                                        <p:strVal val="visible"/>
                                      </p:to>
                                    </p:set>
                                    <p:animEffect transition="in" filter="fade">
                                      <p:cBhvr>
                                        <p:cTn id="109" dur="500"/>
                                        <p:tgtEl>
                                          <p:spTgt spid="192"/>
                                        </p:tgtEl>
                                      </p:cBhvr>
                                    </p:animEffect>
                                  </p:childTnLst>
                                </p:cTn>
                              </p:par>
                              <p:par>
                                <p:cTn id="110" presetID="10" presetClass="entr" presetSubtype="0" fill="hold" nodeType="withEffect">
                                  <p:stCondLst>
                                    <p:cond delay="0"/>
                                  </p:stCondLst>
                                  <p:childTnLst>
                                    <p:set>
                                      <p:cBhvr>
                                        <p:cTn id="111" dur="1" fill="hold">
                                          <p:stCondLst>
                                            <p:cond delay="0"/>
                                          </p:stCondLst>
                                        </p:cTn>
                                        <p:tgtEl>
                                          <p:spTgt spid="201"/>
                                        </p:tgtEl>
                                        <p:attrNameLst>
                                          <p:attrName>style.visibility</p:attrName>
                                        </p:attrNameLst>
                                      </p:cBhvr>
                                      <p:to>
                                        <p:strVal val="visible"/>
                                      </p:to>
                                    </p:set>
                                    <p:animEffect transition="in" filter="fade">
                                      <p:cBhvr>
                                        <p:cTn id="112" dur="500"/>
                                        <p:tgtEl>
                                          <p:spTgt spid="20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14"/>
                                        </p:tgtEl>
                                        <p:attrNameLst>
                                          <p:attrName>style.visibility</p:attrName>
                                        </p:attrNameLst>
                                      </p:cBhvr>
                                      <p:to>
                                        <p:strVal val="visible"/>
                                      </p:to>
                                    </p:set>
                                    <p:animEffect transition="in" filter="fade">
                                      <p:cBhvr>
                                        <p:cTn id="115" dur="500"/>
                                        <p:tgtEl>
                                          <p:spTgt spid="21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15"/>
                                        </p:tgtEl>
                                        <p:attrNameLst>
                                          <p:attrName>style.visibility</p:attrName>
                                        </p:attrNameLst>
                                      </p:cBhvr>
                                      <p:to>
                                        <p:strVal val="visible"/>
                                      </p:to>
                                    </p:set>
                                    <p:animEffect transition="in" filter="fade">
                                      <p:cBhvr>
                                        <p:cTn id="118" dur="500"/>
                                        <p:tgtEl>
                                          <p:spTgt spid="21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16"/>
                                        </p:tgtEl>
                                        <p:attrNameLst>
                                          <p:attrName>style.visibility</p:attrName>
                                        </p:attrNameLst>
                                      </p:cBhvr>
                                      <p:to>
                                        <p:strVal val="visible"/>
                                      </p:to>
                                    </p:set>
                                    <p:animEffect transition="in" filter="fade">
                                      <p:cBhvr>
                                        <p:cTn id="121" dur="500"/>
                                        <p:tgtEl>
                                          <p:spTgt spid="216"/>
                                        </p:tgtEl>
                                      </p:cBhvr>
                                    </p:animEffect>
                                  </p:childTnLst>
                                </p:cTn>
                              </p:par>
                              <p:par>
                                <p:cTn id="122" presetID="10" presetClass="entr" presetSubtype="0" fill="hold" nodeType="withEffect">
                                  <p:stCondLst>
                                    <p:cond delay="0"/>
                                  </p:stCondLst>
                                  <p:childTnLst>
                                    <p:set>
                                      <p:cBhvr>
                                        <p:cTn id="123" dur="1" fill="hold">
                                          <p:stCondLst>
                                            <p:cond delay="0"/>
                                          </p:stCondLst>
                                        </p:cTn>
                                        <p:tgtEl>
                                          <p:spTgt spid="217"/>
                                        </p:tgtEl>
                                        <p:attrNameLst>
                                          <p:attrName>style.visibility</p:attrName>
                                        </p:attrNameLst>
                                      </p:cBhvr>
                                      <p:to>
                                        <p:strVal val="visible"/>
                                      </p:to>
                                    </p:set>
                                    <p:animEffect transition="in" filter="fade">
                                      <p:cBhvr>
                                        <p:cTn id="124" dur="500"/>
                                        <p:tgtEl>
                                          <p:spTgt spid="21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fade">
                                      <p:cBhvr>
                                        <p:cTn id="127" dur="500"/>
                                        <p:tgtEl>
                                          <p:spTgt spid="1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21"/>
                                        </p:tgtEl>
                                        <p:attrNameLst>
                                          <p:attrName>style.visibility</p:attrName>
                                        </p:attrNameLst>
                                      </p:cBhvr>
                                      <p:to>
                                        <p:strVal val="visible"/>
                                      </p:to>
                                    </p:set>
                                    <p:animEffect transition="in" filter="fade">
                                      <p:cBhvr>
                                        <p:cTn id="130" dur="500"/>
                                        <p:tgtEl>
                                          <p:spTgt spid="221"/>
                                        </p:tgtEl>
                                      </p:cBhvr>
                                    </p:animEffect>
                                  </p:childTnLst>
                                </p:cTn>
                              </p:par>
                              <p:par>
                                <p:cTn id="131" presetID="10" presetClass="entr" presetSubtype="0" fill="hold" nodeType="withEffect">
                                  <p:stCondLst>
                                    <p:cond delay="0"/>
                                  </p:stCondLst>
                                  <p:childTnLst>
                                    <p:set>
                                      <p:cBhvr>
                                        <p:cTn id="132" dur="1" fill="hold">
                                          <p:stCondLst>
                                            <p:cond delay="0"/>
                                          </p:stCondLst>
                                        </p:cTn>
                                        <p:tgtEl>
                                          <p:spTgt spid="7"/>
                                        </p:tgtEl>
                                        <p:attrNameLst>
                                          <p:attrName>style.visibility</p:attrName>
                                        </p:attrNameLst>
                                      </p:cBhvr>
                                      <p:to>
                                        <p:strVal val="visible"/>
                                      </p:to>
                                    </p:set>
                                    <p:animEffect transition="in" filter="fade">
                                      <p:cBhvr>
                                        <p:cTn id="1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animBg="1"/>
      <p:bldP spid="15" grpId="0" animBg="1"/>
      <p:bldP spid="18" grpId="0" animBg="1"/>
      <p:bldP spid="5" grpId="0"/>
      <p:bldP spid="24" grpId="0"/>
      <p:bldP spid="9" grpId="0" animBg="1"/>
      <p:bldP spid="26" grpId="0" animBg="1"/>
      <p:bldP spid="28" grpId="0" animBg="1"/>
      <p:bldP spid="30" grpId="0" animBg="1"/>
      <p:bldP spid="35" grpId="0" animBg="1"/>
      <p:bldP spid="36" grpId="0" animBg="1"/>
      <p:bldP spid="37" grpId="0" animBg="1"/>
      <p:bldP spid="38" grpId="0" animBg="1"/>
      <p:bldP spid="41" grpId="0" animBg="1"/>
      <p:bldP spid="42" grpId="0" animBg="1"/>
      <p:bldP spid="85" grpId="0" animBg="1"/>
      <p:bldP spid="86" grpId="0" animBg="1"/>
      <p:bldP spid="92" grpId="0"/>
      <p:bldP spid="149" grpId="0" animBg="1"/>
      <p:bldP spid="214" grpId="0"/>
      <p:bldP spid="215" grpId="0"/>
      <p:bldP spid="216" grpId="0"/>
      <p:bldP spid="10" grpId="0" animBg="1"/>
      <p:bldP spid="2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086" y="2370076"/>
            <a:ext cx="11812060" cy="3784882"/>
          </a:xfrm>
          <a:prstGeom prst="rect">
            <a:avLst/>
          </a:prstGeom>
        </p:spPr>
      </p:pic>
      <p:sp>
        <p:nvSpPr>
          <p:cNvPr id="3" name="TextBox 2"/>
          <p:cNvSpPr txBox="1"/>
          <p:nvPr/>
        </p:nvSpPr>
        <p:spPr>
          <a:xfrm>
            <a:off x="184906" y="156079"/>
            <a:ext cx="11750420" cy="1954381"/>
          </a:xfrm>
          <a:prstGeom prst="rect">
            <a:avLst/>
          </a:prstGeom>
          <a:noFill/>
        </p:spPr>
        <p:txBody>
          <a:bodyPr wrap="square" lIns="0" tIns="0" rIns="0" bIns="0">
            <a:spAutoFit/>
          </a:bodyPr>
          <a:lstStyle/>
          <a:p>
            <a:pPr defTabSz="1088776">
              <a:spcBef>
                <a:spcPts val="600"/>
              </a:spcBef>
              <a:buClr>
                <a:srgbClr val="F0AB00"/>
              </a:buClr>
              <a:buSzPct val="80000"/>
              <a:defRPr/>
            </a:pPr>
            <a:r>
              <a:rPr lang="en-US" sz="2800" b="1" kern="0" dirty="0">
                <a:solidFill>
                  <a:schemeClr val="bg1">
                    <a:lumMod val="50000"/>
                  </a:schemeClr>
                </a:solidFill>
                <a:latin typeface="Arial"/>
                <a:ea typeface="Arial Unicode MS" pitchFamily="34" charset="-128"/>
                <a:cs typeface="Arial Unicode MS" pitchFamily="34" charset="-128"/>
              </a:rPr>
              <a:t>Convergent Invoicing: </a:t>
            </a:r>
          </a:p>
          <a:p>
            <a:pPr defTabSz="1088776">
              <a:spcBef>
                <a:spcPts val="600"/>
              </a:spcBef>
              <a:buClr>
                <a:srgbClr val="F0AB00"/>
              </a:buClr>
              <a:buSzPct val="80000"/>
              <a:defRPr/>
            </a:pPr>
            <a:r>
              <a:rPr lang="en-US" sz="2800" kern="0" dirty="0">
                <a:solidFill>
                  <a:schemeClr val="bg1">
                    <a:lumMod val="50000"/>
                  </a:schemeClr>
                </a:solidFill>
                <a:latin typeface="Arial"/>
                <a:ea typeface="Arial Unicode MS" pitchFamily="34" charset="-128"/>
                <a:cs typeface="Arial Unicode MS" pitchFamily="34" charset="-128"/>
              </a:rPr>
              <a:t>Use “Further Selections” to restrict by</a:t>
            </a:r>
          </a:p>
          <a:p>
            <a:pPr marL="457200" indent="-457200" defTabSz="1088776">
              <a:spcBef>
                <a:spcPts val="600"/>
              </a:spcBef>
              <a:buClr>
                <a:srgbClr val="F0AB00"/>
              </a:buClr>
              <a:buSzPct val="80000"/>
              <a:buFont typeface="Arial" panose="020B0604020202020204" pitchFamily="34" charset="0"/>
              <a:buChar char="•"/>
              <a:defRPr/>
            </a:pPr>
            <a:r>
              <a:rPr lang="en-US" sz="2800" kern="0" dirty="0">
                <a:solidFill>
                  <a:schemeClr val="bg1">
                    <a:lumMod val="50000"/>
                  </a:schemeClr>
                </a:solidFill>
                <a:latin typeface="Arial"/>
                <a:ea typeface="Arial Unicode MS" pitchFamily="34" charset="-128"/>
                <a:cs typeface="Arial Unicode MS" pitchFamily="34" charset="-128"/>
              </a:rPr>
              <a:t>grid account number</a:t>
            </a:r>
          </a:p>
          <a:p>
            <a:pPr marL="457200" indent="-457200" defTabSz="1088776">
              <a:spcBef>
                <a:spcPts val="600"/>
              </a:spcBef>
              <a:buClr>
                <a:srgbClr val="F0AB00"/>
              </a:buClr>
              <a:buSzPct val="80000"/>
              <a:buFont typeface="Arial" panose="020B0604020202020204" pitchFamily="34" charset="0"/>
              <a:buChar char="•"/>
              <a:defRPr/>
            </a:pPr>
            <a:r>
              <a:rPr lang="en-US" sz="2800" kern="0" dirty="0">
                <a:solidFill>
                  <a:schemeClr val="bg1">
                    <a:lumMod val="50000"/>
                  </a:schemeClr>
                </a:solidFill>
                <a:latin typeface="Arial"/>
                <a:ea typeface="Arial Unicode MS" pitchFamily="34" charset="-128"/>
                <a:cs typeface="Arial Unicode MS" pitchFamily="34" charset="-128"/>
              </a:rPr>
              <a:t>baseline date (= first of application month)</a:t>
            </a:r>
          </a:p>
        </p:txBody>
      </p:sp>
    </p:spTree>
    <p:extLst>
      <p:ext uri="{BB962C8B-B14F-4D97-AF65-F5344CB8AC3E}">
        <p14:creationId xmlns:p14="http://schemas.microsoft.com/office/powerpoint/2010/main" val="1591371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3182113" y="1486978"/>
            <a:ext cx="7644384" cy="4852861"/>
          </a:xfrm>
          <a:prstGeom prst="rect">
            <a:avLst/>
          </a:prstGeom>
          <a:solidFill>
            <a:schemeClr val="tx2"/>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2"/>
          </a:lnRef>
          <a:fillRef idx="3">
            <a:schemeClr val="accent2"/>
          </a:fillRef>
          <a:effectRef idx="2">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altLang="zh-CN" dirty="0"/>
              <a:t>Integration with MeMi reversal process</a:t>
            </a:r>
            <a:endParaRPr lang="en-US" dirty="0"/>
          </a:p>
        </p:txBody>
      </p:sp>
      <p:cxnSp>
        <p:nvCxnSpPr>
          <p:cNvPr id="8" name="Straight Arrow Connector 7"/>
          <p:cNvCxnSpPr>
            <a:stCxn id="43" idx="3"/>
            <a:endCxn id="9" idx="1"/>
          </p:cNvCxnSpPr>
          <p:nvPr/>
        </p:nvCxnSpPr>
        <p:spPr>
          <a:xfrm flipV="1">
            <a:off x="2951196" y="3485792"/>
            <a:ext cx="598002" cy="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Diamond 8"/>
          <p:cNvSpPr/>
          <p:nvPr/>
        </p:nvSpPr>
        <p:spPr bwMode="gray">
          <a:xfrm>
            <a:off x="3549198" y="3011913"/>
            <a:ext cx="2401503" cy="947758"/>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Billable item is created?</a:t>
            </a:r>
          </a:p>
        </p:txBody>
      </p:sp>
      <p:cxnSp>
        <p:nvCxnSpPr>
          <p:cNvPr id="13" name="Elbow Connector 12"/>
          <p:cNvCxnSpPr>
            <a:stCxn id="9" idx="0"/>
            <a:endCxn id="20" idx="1"/>
          </p:cNvCxnSpPr>
          <p:nvPr/>
        </p:nvCxnSpPr>
        <p:spPr>
          <a:xfrm rot="5400000" flipH="1" flipV="1">
            <a:off x="5108465" y="1712596"/>
            <a:ext cx="940803" cy="1657832"/>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5" name="Elbow Connector 14"/>
          <p:cNvCxnSpPr>
            <a:stCxn id="9" idx="2"/>
            <a:endCxn id="21" idx="1"/>
          </p:cNvCxnSpPr>
          <p:nvPr/>
        </p:nvCxnSpPr>
        <p:spPr>
          <a:xfrm rot="16200000" flipH="1">
            <a:off x="5129745" y="3579876"/>
            <a:ext cx="898241" cy="1657830"/>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20" name="Rounded Rectangle 19"/>
          <p:cNvSpPr/>
          <p:nvPr/>
        </p:nvSpPr>
        <p:spPr bwMode="gray">
          <a:xfrm>
            <a:off x="6407782" y="1665722"/>
            <a:ext cx="3883909" cy="8107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Update original MGV entry with field</a:t>
            </a:r>
            <a:br>
              <a:rPr kumimoji="0" lang="en-US" sz="1200" b="0" i="0" u="none" strike="noStrike" kern="0" cap="none" spc="0" normalizeH="0" baseline="0" noProof="0" dirty="0">
                <a:ln>
                  <a:noFill/>
                </a:ln>
                <a:effectLst/>
                <a:uLnTx/>
                <a:uFillTx/>
                <a:ea typeface="Arial Unicode MS" pitchFamily="34" charset="-128"/>
                <a:cs typeface="Arial Unicode MS" pitchFamily="34" charset="-128"/>
              </a:rPr>
            </a:br>
            <a:r>
              <a:rPr kumimoji="0" lang="en-US" sz="1200" b="0" i="0" u="none" strike="noStrike" kern="0" cap="none" spc="0" normalizeH="0" baseline="0" noProof="0" dirty="0">
                <a:ln>
                  <a:noFill/>
                </a:ln>
                <a:effectLst/>
                <a:uLnTx/>
                <a:uFillTx/>
                <a:ea typeface="Arial Unicode MS" pitchFamily="34" charset="-128"/>
                <a:cs typeface="Arial Unicode MS" pitchFamily="34" charset="-128"/>
              </a:rPr>
              <a:t>OBSOLETE</a:t>
            </a:r>
            <a:r>
              <a:rPr kumimoji="0" lang="en-US" sz="1200" b="0" i="0" u="none" strike="noStrike" kern="0" cap="none" spc="0" normalizeH="0" noProof="0" dirty="0">
                <a:ln>
                  <a:noFill/>
                </a:ln>
                <a:effectLst/>
                <a:uLnTx/>
                <a:uFillTx/>
                <a:ea typeface="Arial Unicode MS" pitchFamily="34" charset="-128"/>
                <a:cs typeface="Arial Unicode MS" pitchFamily="34" charset="-128"/>
              </a:rPr>
              <a:t> = ‘X’</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6407780" y="4452524"/>
            <a:ext cx="3883911" cy="8107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Copy from original MGV entry and</a:t>
            </a:r>
            <a:br>
              <a:rPr kumimoji="0" lang="en-US" sz="1200" b="0" i="0" u="none" strike="noStrike" kern="0" cap="none" spc="0" normalizeH="0" baseline="0" noProof="0" dirty="0">
                <a:ln>
                  <a:noFill/>
                </a:ln>
                <a:effectLst/>
                <a:uLnTx/>
                <a:uFillTx/>
                <a:ea typeface="Arial Unicode MS" pitchFamily="34" charset="-128"/>
                <a:cs typeface="Arial Unicode MS" pitchFamily="34" charset="-128"/>
              </a:rPr>
            </a:br>
            <a:r>
              <a:rPr kumimoji="0" lang="en-US" sz="1200" b="0" i="0" u="none" strike="noStrike" kern="0" cap="none" spc="0" normalizeH="0" baseline="0" noProof="0" dirty="0">
                <a:ln>
                  <a:noFill/>
                </a:ln>
                <a:effectLst/>
                <a:uLnTx/>
                <a:uFillTx/>
                <a:ea typeface="Arial Unicode MS" pitchFamily="34" charset="-128"/>
                <a:cs typeface="Arial Unicode MS" pitchFamily="34" charset="-128"/>
              </a:rPr>
              <a:t>create reversal MGV entry</a:t>
            </a:r>
          </a:p>
        </p:txBody>
      </p:sp>
      <p:sp>
        <p:nvSpPr>
          <p:cNvPr id="22" name="Rounded Rectangle 21"/>
          <p:cNvSpPr/>
          <p:nvPr/>
        </p:nvSpPr>
        <p:spPr bwMode="gray">
          <a:xfrm>
            <a:off x="6407782" y="5276350"/>
            <a:ext cx="1927133" cy="8107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Initialize Consumption</a:t>
            </a:r>
            <a:r>
              <a:rPr kumimoji="0" lang="en-US" sz="1100" b="0" i="0" u="none" strike="noStrike" kern="0" cap="none" spc="0" normalizeH="0" noProof="0" dirty="0">
                <a:ln>
                  <a:noFill/>
                </a:ln>
                <a:effectLst/>
                <a:uLnTx/>
                <a:uFillTx/>
                <a:ea typeface="Arial Unicode MS" pitchFamily="34" charset="-128"/>
                <a:cs typeface="Arial Unicode MS" pitchFamily="34" charset="-128"/>
              </a:rPr>
              <a:t> Item ID and Invoicing Doc Number</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ounded Rectangle 22"/>
          <p:cNvSpPr/>
          <p:nvPr/>
        </p:nvSpPr>
        <p:spPr bwMode="gray">
          <a:xfrm>
            <a:off x="8364558" y="5289400"/>
            <a:ext cx="1927133" cy="8107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Update quantity type (ME -&gt; RO</a:t>
            </a:r>
            <a:r>
              <a:rPr kumimoji="0" lang="en-US" sz="1100" b="0" i="0" u="none" strike="noStrike" kern="0" cap="none" spc="0" normalizeH="0" noProof="0" dirty="0">
                <a:ln>
                  <a:noFill/>
                </a:ln>
                <a:effectLst/>
                <a:uLnTx/>
                <a:uFillTx/>
                <a:ea typeface="Arial Unicode MS" pitchFamily="34" charset="-128"/>
                <a:cs typeface="Arial Unicode MS" pitchFamily="34" charset="-128"/>
              </a:rPr>
              <a:t>;</a:t>
            </a:r>
            <a:r>
              <a:rPr kumimoji="0" lang="en-US" sz="1100" b="0" i="0" u="none" strike="noStrike" kern="0" cap="none" spc="0" normalizeH="0" baseline="0" noProof="0" dirty="0">
                <a:ln>
                  <a:noFill/>
                </a:ln>
                <a:effectLst/>
                <a:uLnTx/>
                <a:uFillTx/>
                <a:ea typeface="Arial Unicode MS" pitchFamily="34" charset="-128"/>
                <a:cs typeface="Arial Unicode MS" pitchFamily="34" charset="-128"/>
              </a:rPr>
              <a:t> MI -&gt; RU)</a:t>
            </a:r>
          </a:p>
        </p:txBody>
      </p:sp>
      <p:sp>
        <p:nvSpPr>
          <p:cNvPr id="33" name="TextBox 32"/>
          <p:cNvSpPr txBox="1"/>
          <p:nvPr/>
        </p:nvSpPr>
        <p:spPr>
          <a:xfrm>
            <a:off x="5014303" y="2531861"/>
            <a:ext cx="563316" cy="21854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No</a:t>
            </a:r>
          </a:p>
        </p:txBody>
      </p:sp>
      <p:sp>
        <p:nvSpPr>
          <p:cNvPr id="34" name="TextBox 33"/>
          <p:cNvSpPr txBox="1"/>
          <p:nvPr/>
        </p:nvSpPr>
        <p:spPr>
          <a:xfrm>
            <a:off x="5024588" y="4225209"/>
            <a:ext cx="563316" cy="21854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Yes</a:t>
            </a:r>
          </a:p>
        </p:txBody>
      </p:sp>
      <p:sp>
        <p:nvSpPr>
          <p:cNvPr id="43" name="Rounded Rectangle 42"/>
          <p:cNvSpPr/>
          <p:nvPr/>
        </p:nvSpPr>
        <p:spPr bwMode="gray">
          <a:xfrm>
            <a:off x="814606" y="3080438"/>
            <a:ext cx="2136590" cy="81077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MeMi document </a:t>
            </a:r>
            <a:r>
              <a:rPr lang="en-US" sz="1200" kern="0" dirty="0">
                <a:ea typeface="Arial Unicode MS" pitchFamily="34" charset="-128"/>
                <a:cs typeface="Arial Unicode MS" pitchFamily="34" charset="-128"/>
              </a:rPr>
              <a:t>reversed</a:t>
            </a: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Rounded Rectangle 46"/>
          <p:cNvSpPr/>
          <p:nvPr/>
        </p:nvSpPr>
        <p:spPr bwMode="gray">
          <a:xfrm>
            <a:off x="1876028" y="3921134"/>
            <a:ext cx="1075168" cy="60815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Reverse MeMi Doc</a:t>
            </a:r>
          </a:p>
        </p:txBody>
      </p:sp>
      <p:sp>
        <p:nvSpPr>
          <p:cNvPr id="48" name="Rounded Rectangle 47"/>
          <p:cNvSpPr/>
          <p:nvPr/>
        </p:nvSpPr>
        <p:spPr bwMode="gray">
          <a:xfrm>
            <a:off x="814606" y="3921134"/>
            <a:ext cx="1044399" cy="60815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Reverse GU</a:t>
            </a:r>
          </a:p>
        </p:txBody>
      </p:sp>
      <p:sp>
        <p:nvSpPr>
          <p:cNvPr id="50" name="TextBox 49"/>
          <p:cNvSpPr txBox="1"/>
          <p:nvPr/>
        </p:nvSpPr>
        <p:spPr>
          <a:xfrm>
            <a:off x="7127068" y="3056277"/>
            <a:ext cx="2749957" cy="9079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91440" tIns="91440" rIns="91440" bIns="91440" rtlCol="0">
            <a:spAutoFit/>
          </a:bodyPr>
          <a:lstStyle/>
          <a:p>
            <a:pP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Class:</a:t>
            </a:r>
            <a:br>
              <a:rPr lang="en-US" sz="1050" kern="0" dirty="0">
                <a:ea typeface="Arial Unicode MS" pitchFamily="34" charset="-128"/>
                <a:cs typeface="Arial Unicode MS" pitchFamily="34" charset="-128"/>
              </a:rPr>
            </a:br>
            <a:r>
              <a:rPr lang="en-US" sz="1050" kern="0" dirty="0">
                <a:ea typeface="Arial Unicode MS" pitchFamily="34" charset="-128"/>
                <a:cs typeface="Arial Unicode MS" pitchFamily="34" charset="-128"/>
              </a:rPr>
              <a:t>/IDXMM/CL_MEMI_DOCUMENT</a:t>
            </a:r>
          </a:p>
          <a:p>
            <a:pP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Method:</a:t>
            </a:r>
            <a:br>
              <a:rPr lang="en-US" sz="1050" kern="0" dirty="0">
                <a:ea typeface="Arial Unicode MS" pitchFamily="34" charset="-128"/>
                <a:cs typeface="Arial Unicode MS" pitchFamily="34" charset="-128"/>
              </a:rPr>
            </a:br>
            <a:r>
              <a:rPr lang="en-US" sz="1050" kern="0" dirty="0">
                <a:ea typeface="Arial Unicode MS" pitchFamily="34" charset="-128"/>
                <a:cs typeface="Arial Unicode MS" pitchFamily="34" charset="-128"/>
              </a:rPr>
              <a:t>CREATE_REVERSAL_MGV_DETIF</a:t>
            </a:r>
          </a:p>
        </p:txBody>
      </p:sp>
    </p:spTree>
    <p:extLst>
      <p:ext uri="{BB962C8B-B14F-4D97-AF65-F5344CB8AC3E}">
        <p14:creationId xmlns:p14="http://schemas.microsoft.com/office/powerpoint/2010/main" val="13700678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509512"/>
            <a:ext cx="11545200" cy="4493256"/>
          </a:xfrm>
        </p:spPr>
        <p:txBody>
          <a:bodyPr/>
          <a:lstStyle/>
          <a:p>
            <a:pPr marL="342900" indent="-342900">
              <a:buFont typeface="Wingdings" panose="05000000000000000000" pitchFamily="2" charset="2"/>
              <a:buChar char="Ø"/>
            </a:pPr>
            <a:r>
              <a:rPr lang="en-US" sz="2400" dirty="0">
                <a:latin typeface="+mj-lt"/>
              </a:rPr>
              <a:t>MeMi Overview</a:t>
            </a:r>
          </a:p>
          <a:p>
            <a:pPr marL="342900" indent="-342900">
              <a:buFont typeface="Wingdings" panose="05000000000000000000" pitchFamily="2" charset="2"/>
              <a:buChar char="Ø"/>
            </a:pPr>
            <a:r>
              <a:rPr lang="en-US" sz="2400" dirty="0">
                <a:latin typeface="+mj-lt"/>
              </a:rPr>
              <a:t>MeMi CI Integration</a:t>
            </a:r>
          </a:p>
          <a:p>
            <a:pPr marL="342900" indent="-342900">
              <a:buFont typeface="Wingdings" panose="05000000000000000000" pitchFamily="2" charset="2"/>
              <a:buChar char="Ø"/>
            </a:pPr>
            <a:r>
              <a:rPr lang="en-US" altLang="zh-CN" sz="2400" dirty="0">
                <a:latin typeface="+mj-lt"/>
              </a:rPr>
              <a:t>MeMi Reversal Solution</a:t>
            </a:r>
          </a:p>
          <a:p>
            <a:pPr marL="342900" indent="-342900">
              <a:buFont typeface="Wingdings" panose="05000000000000000000" pitchFamily="2" charset="2"/>
              <a:buChar char="Ø"/>
            </a:pPr>
            <a:r>
              <a:rPr lang="en-US" sz="2400" dirty="0">
                <a:latin typeface="+mj-lt"/>
              </a:rPr>
              <a:t>MGV Billing Process</a:t>
            </a:r>
          </a:p>
          <a:p>
            <a:pPr marL="342900" indent="-342900">
              <a:buFont typeface="Wingdings" panose="05000000000000000000" pitchFamily="2" charset="2"/>
              <a:buChar char="Ø"/>
            </a:pPr>
            <a:r>
              <a:rPr lang="en-US" sz="2400" u="sng" dirty="0">
                <a:latin typeface="+mj-lt"/>
              </a:rPr>
              <a:t>MeMi Simulation</a:t>
            </a:r>
          </a:p>
          <a:p>
            <a:pPr marL="342900" indent="-342900">
              <a:buFont typeface="Wingdings" panose="05000000000000000000" pitchFamily="2" charset="2"/>
              <a:buChar char="Ø"/>
            </a:pPr>
            <a:r>
              <a:rPr lang="en-US" sz="2400" dirty="0"/>
              <a:t>Subscription of Allocation List</a:t>
            </a:r>
          </a:p>
        </p:txBody>
      </p:sp>
    </p:spTree>
    <p:extLst>
      <p:ext uri="{BB962C8B-B14F-4D97-AF65-F5344CB8AC3E}">
        <p14:creationId xmlns:p14="http://schemas.microsoft.com/office/powerpoint/2010/main" val="379916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1" b="0" dirty="0"/>
              <a:t>Overview of MeMi</a:t>
            </a:r>
          </a:p>
        </p:txBody>
      </p:sp>
      <p:sp>
        <p:nvSpPr>
          <p:cNvPr id="3" name="Text Placeholder 2"/>
          <p:cNvSpPr>
            <a:spLocks noGrp="1"/>
          </p:cNvSpPr>
          <p:nvPr>
            <p:ph type="body" sz="quarter" idx="10"/>
          </p:nvPr>
        </p:nvSpPr>
        <p:spPr>
          <a:xfrm>
            <a:off x="324000" y="1397207"/>
            <a:ext cx="11545200" cy="4896016"/>
          </a:xfrm>
        </p:spPr>
        <p:txBody>
          <a:bodyPr/>
          <a:lstStyle/>
          <a:p>
            <a:pPr marL="0" lvl="2" indent="0">
              <a:spcBef>
                <a:spcPts val="2401"/>
              </a:spcBef>
              <a:buSzPct val="80000"/>
              <a:buNone/>
            </a:pPr>
            <a:r>
              <a:rPr lang="en-US" sz="2000" b="1" dirty="0"/>
              <a:t>Definition of overtake and undertake</a:t>
            </a:r>
          </a:p>
          <a:p>
            <a:pPr marL="342900" indent="-342900">
              <a:buFont typeface="Wingdings" panose="05000000000000000000" pitchFamily="2" charset="2"/>
              <a:buChar char="q"/>
            </a:pPr>
            <a:r>
              <a:rPr lang="en-US" b="0" dirty="0">
                <a:solidFill>
                  <a:schemeClr val="tx1">
                    <a:lumMod val="75000"/>
                    <a:lumOff val="25000"/>
                  </a:schemeClr>
                </a:solidFill>
              </a:rPr>
              <a:t>Feed-Out PoD (Energy Consuming)</a:t>
            </a:r>
          </a:p>
          <a:p>
            <a:r>
              <a:rPr lang="en-US" b="0" dirty="0">
                <a:solidFill>
                  <a:schemeClr val="tx1">
                    <a:lumMod val="75000"/>
                    <a:lumOff val="25000"/>
                  </a:schemeClr>
                </a:solidFill>
              </a:rPr>
              <a:t>Result = Settled quantity – Feed Out quantity (Grid usage quantity) </a:t>
            </a:r>
          </a:p>
          <a:p>
            <a:pPr marL="342900" indent="-342900">
              <a:buFont typeface="Wingdings" panose="05000000000000000000" pitchFamily="2" charset="2"/>
              <a:buChar char="q"/>
            </a:pPr>
            <a:r>
              <a:rPr lang="en-US" b="0" dirty="0">
                <a:solidFill>
                  <a:schemeClr val="tx1">
                    <a:lumMod val="75000"/>
                    <a:lumOff val="25000"/>
                  </a:schemeClr>
                </a:solidFill>
              </a:rPr>
              <a:t>Feed-In PoD (Energy Feeding)</a:t>
            </a:r>
          </a:p>
          <a:p>
            <a:r>
              <a:rPr lang="en-US" b="0" dirty="0">
                <a:solidFill>
                  <a:schemeClr val="tx1">
                    <a:lumMod val="75000"/>
                    <a:lumOff val="25000"/>
                  </a:schemeClr>
                </a:solidFill>
              </a:rPr>
              <a:t>Result = Feed In quantity – Settled quantity</a:t>
            </a:r>
          </a:p>
          <a:p>
            <a:r>
              <a:rPr lang="en-US" b="0" dirty="0">
                <a:solidFill>
                  <a:schemeClr val="tx1">
                    <a:lumMod val="75000"/>
                    <a:lumOff val="25000"/>
                  </a:schemeClr>
                </a:solidFill>
              </a:rPr>
              <a:t>If Result &gt; 0, It’s overtake quantity, means DSO should pay money to Supplier (DSO payable)</a:t>
            </a:r>
          </a:p>
          <a:p>
            <a:r>
              <a:rPr lang="en-US" b="0" dirty="0">
                <a:solidFill>
                  <a:schemeClr val="tx1">
                    <a:lumMod val="75000"/>
                    <a:lumOff val="25000"/>
                  </a:schemeClr>
                </a:solidFill>
              </a:rPr>
              <a:t>If Result ≤ 0, It’s undertake quantity, means Supplier should pay money to DSO (DSO receivable)</a:t>
            </a:r>
          </a:p>
          <a:p>
            <a:pPr marL="0" lvl="2" indent="0">
              <a:spcBef>
                <a:spcPts val="2401"/>
              </a:spcBef>
              <a:buSzPct val="80000"/>
              <a:buNone/>
            </a:pPr>
            <a:endParaRPr lang="en-US" sz="1600" dirty="0"/>
          </a:p>
        </p:txBody>
      </p:sp>
    </p:spTree>
    <p:extLst>
      <p:ext uri="{BB962C8B-B14F-4D97-AF65-F5344CB8AC3E}">
        <p14:creationId xmlns:p14="http://schemas.microsoft.com/office/powerpoint/2010/main" val="347767962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Simulation </a:t>
            </a:r>
            <a:r>
              <a:rPr lang="en-US" sz="3200" b="0" dirty="0" err="1"/>
              <a:t>MeMi</a:t>
            </a:r>
            <a:r>
              <a:rPr lang="en-US" sz="3200" b="0" dirty="0"/>
              <a:t> process</a:t>
            </a:r>
            <a:r>
              <a:rPr lang="en-US" sz="4000" b="0" dirty="0"/>
              <a:t>	</a:t>
            </a:r>
          </a:p>
        </p:txBody>
      </p:sp>
      <p:sp>
        <p:nvSpPr>
          <p:cNvPr id="3" name="Text Placeholder 2"/>
          <p:cNvSpPr>
            <a:spLocks noGrp="1"/>
          </p:cNvSpPr>
          <p:nvPr>
            <p:ph type="body" sz="quarter" idx="10"/>
          </p:nvPr>
        </p:nvSpPr>
        <p:spPr>
          <a:xfrm>
            <a:off x="266850" y="1293329"/>
            <a:ext cx="11545200" cy="4517881"/>
          </a:xfrm>
        </p:spPr>
        <p:txBody>
          <a:bodyPr/>
          <a:lstStyle/>
          <a:p>
            <a:pPr marL="0" lvl="2" indent="0">
              <a:spcBef>
                <a:spcPts val="2401"/>
              </a:spcBef>
              <a:buSzPct val="80000"/>
              <a:buNone/>
            </a:pPr>
            <a:r>
              <a:rPr lang="en-US" sz="2000" b="1" dirty="0" err="1"/>
              <a:t>MeMi</a:t>
            </a:r>
            <a:r>
              <a:rPr lang="en-US" sz="2000" b="1" dirty="0"/>
              <a:t> simulation key features:</a:t>
            </a:r>
          </a:p>
          <a:p>
            <a:pPr lvl="3">
              <a:spcBef>
                <a:spcPts val="2401"/>
              </a:spcBef>
              <a:buSzPct val="80000"/>
              <a:buFont typeface="Wingdings" panose="05000000000000000000" pitchFamily="2" charset="2"/>
              <a:buChar char="q"/>
            </a:pPr>
            <a:r>
              <a:rPr lang="en-US" sz="1400" dirty="0"/>
              <a:t>No market message will be sent out (MSCONS &amp; INVOIC)</a:t>
            </a:r>
          </a:p>
          <a:p>
            <a:pPr lvl="3">
              <a:spcBef>
                <a:spcPts val="2401"/>
              </a:spcBef>
              <a:buSzPct val="80000"/>
              <a:buFont typeface="Wingdings" panose="05000000000000000000" pitchFamily="2" charset="2"/>
              <a:buChar char="q"/>
            </a:pPr>
            <a:r>
              <a:rPr lang="en-US" sz="1400" dirty="0"/>
              <a:t>Simulation Billable Items are created</a:t>
            </a:r>
          </a:p>
          <a:p>
            <a:pPr lvl="3">
              <a:spcBef>
                <a:spcPts val="2401"/>
              </a:spcBef>
              <a:buSzPct val="80000"/>
              <a:buFont typeface="Wingdings" panose="05000000000000000000" pitchFamily="2" charset="2"/>
              <a:buChar char="q"/>
            </a:pPr>
            <a:r>
              <a:rPr lang="en-US" sz="1400" dirty="0"/>
              <a:t>No FI-CA posting document will be posted</a:t>
            </a:r>
          </a:p>
          <a:p>
            <a:pPr lvl="3">
              <a:spcBef>
                <a:spcPts val="2401"/>
              </a:spcBef>
              <a:buSzPct val="80000"/>
              <a:buFont typeface="Wingdings" panose="05000000000000000000" pitchFamily="2" charset="2"/>
              <a:buChar char="q"/>
            </a:pPr>
            <a:r>
              <a:rPr lang="en-US" sz="1400" dirty="0"/>
              <a:t>No MGV CIT will be created</a:t>
            </a:r>
          </a:p>
          <a:p>
            <a:pPr marL="180005" lvl="3" indent="0">
              <a:spcBef>
                <a:spcPts val="2401"/>
              </a:spcBef>
              <a:buSzPct val="80000"/>
              <a:buNone/>
            </a:pPr>
            <a:endParaRPr lang="en-US" sz="1400" dirty="0"/>
          </a:p>
          <a:p>
            <a:pPr marL="0" lvl="2" indent="0">
              <a:spcBef>
                <a:spcPts val="2401"/>
              </a:spcBef>
              <a:buSzPct val="80000"/>
              <a:buNone/>
            </a:pPr>
            <a:endParaRPr lang="en-US" sz="1400" dirty="0"/>
          </a:p>
        </p:txBody>
      </p:sp>
    </p:spTree>
    <p:extLst>
      <p:ext uri="{BB962C8B-B14F-4D97-AF65-F5344CB8AC3E}">
        <p14:creationId xmlns:p14="http://schemas.microsoft.com/office/powerpoint/2010/main" val="313307548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Straight Arrow Connector 124"/>
          <p:cNvCxnSpPr>
            <a:stCxn id="73" idx="2"/>
            <a:endCxn id="39" idx="0"/>
          </p:cNvCxnSpPr>
          <p:nvPr/>
        </p:nvCxnSpPr>
        <p:spPr>
          <a:xfrm flipH="1">
            <a:off x="8098505" y="1706368"/>
            <a:ext cx="6351" cy="6478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a:stCxn id="80" idx="2"/>
            <a:endCxn id="81" idx="0"/>
          </p:cNvCxnSpPr>
          <p:nvPr/>
        </p:nvCxnSpPr>
        <p:spPr>
          <a:xfrm>
            <a:off x="11153041" y="5376630"/>
            <a:ext cx="7354" cy="5686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9" name="Straight Connector 238"/>
          <p:cNvCxnSpPr/>
          <p:nvPr/>
        </p:nvCxnSpPr>
        <p:spPr>
          <a:xfrm>
            <a:off x="6477000" y="931863"/>
            <a:ext cx="0" cy="5661025"/>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234" name="Straight Connector 233"/>
          <p:cNvCxnSpPr/>
          <p:nvPr/>
        </p:nvCxnSpPr>
        <p:spPr>
          <a:xfrm>
            <a:off x="9667206" y="-78583"/>
            <a:ext cx="0" cy="6902451"/>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233" name="Straight Connector 232"/>
          <p:cNvCxnSpPr/>
          <p:nvPr/>
        </p:nvCxnSpPr>
        <p:spPr>
          <a:xfrm>
            <a:off x="4491038" y="-106363"/>
            <a:ext cx="0" cy="6958013"/>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3" name="AutoShape 5"/>
          <p:cNvSpPr>
            <a:spLocks noChangeArrowheads="1"/>
          </p:cNvSpPr>
          <p:nvPr/>
        </p:nvSpPr>
        <p:spPr bwMode="auto">
          <a:xfrm>
            <a:off x="1098884" y="1331119"/>
            <a:ext cx="2429336" cy="38735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lstStyle/>
          <a:p>
            <a:pPr algn="ctr" defTabSz="1088776" fontAlgn="auto">
              <a:spcBef>
                <a:spcPts val="0"/>
              </a:spcBef>
              <a:spcAft>
                <a:spcPts val="0"/>
              </a:spcAft>
              <a:defRPr/>
            </a:pPr>
            <a:r>
              <a:rPr lang="en-US" sz="1100" b="1" dirty="0"/>
              <a:t>Create MeMi document</a:t>
            </a:r>
          </a:p>
        </p:txBody>
      </p:sp>
      <p:sp>
        <p:nvSpPr>
          <p:cNvPr id="8" name="TextBox 7"/>
          <p:cNvSpPr txBox="1"/>
          <p:nvPr/>
        </p:nvSpPr>
        <p:spPr>
          <a:xfrm>
            <a:off x="4575386" y="139852"/>
            <a:ext cx="4849810" cy="369332"/>
          </a:xfrm>
          <a:prstGeom prst="rect">
            <a:avLst/>
          </a:prstGeom>
          <a:noFill/>
        </p:spPr>
        <p:txBody>
          <a:bodyPr wrap="square" lIns="0" tIns="0" rIns="0" bIns="0">
            <a:spAutoFit/>
          </a:bodyPr>
          <a:lstStyle/>
          <a:p>
            <a:pPr algn="r" defTabSz="1088776">
              <a:spcBef>
                <a:spcPts val="600"/>
              </a:spcBef>
              <a:buClr>
                <a:srgbClr val="F0AB00"/>
              </a:buClr>
              <a:buSzPct val="80000"/>
              <a:defRPr/>
            </a:pPr>
            <a:r>
              <a:rPr lang="en-US" sz="2400" b="1" kern="0" dirty="0">
                <a:solidFill>
                  <a:schemeClr val="bg1">
                    <a:lumMod val="50000"/>
                  </a:schemeClr>
                </a:solidFill>
                <a:latin typeface="Arial"/>
                <a:ea typeface="Arial Unicode MS" pitchFamily="34" charset="-128"/>
                <a:cs typeface="Arial Unicode MS" pitchFamily="34" charset="-128"/>
              </a:rPr>
              <a:t>Simulation Process Documents</a:t>
            </a:r>
          </a:p>
        </p:txBody>
      </p:sp>
      <p:sp>
        <p:nvSpPr>
          <p:cNvPr id="9" name="AutoShape 5"/>
          <p:cNvSpPr>
            <a:spLocks noChangeArrowheads="1"/>
          </p:cNvSpPr>
          <p:nvPr/>
        </p:nvSpPr>
        <p:spPr bwMode="auto">
          <a:xfrm>
            <a:off x="4927600" y="1271588"/>
            <a:ext cx="1203325" cy="506412"/>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Create 1:1 Process Document</a:t>
            </a:r>
          </a:p>
        </p:txBody>
      </p:sp>
      <p:sp>
        <p:nvSpPr>
          <p:cNvPr id="10" name="AutoShape 5"/>
          <p:cNvSpPr>
            <a:spLocks noChangeArrowheads="1"/>
          </p:cNvSpPr>
          <p:nvPr/>
        </p:nvSpPr>
        <p:spPr bwMode="auto">
          <a:xfrm>
            <a:off x="314719" y="643731"/>
            <a:ext cx="1505746" cy="401638"/>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Grid Usage Billing Simulation</a:t>
            </a:r>
          </a:p>
        </p:txBody>
      </p:sp>
      <p:cxnSp>
        <p:nvCxnSpPr>
          <p:cNvPr id="11" name="Straight Arrow Connector 10"/>
          <p:cNvCxnSpPr>
            <a:stCxn id="10" idx="2"/>
            <a:endCxn id="3" idx="0"/>
          </p:cNvCxnSpPr>
          <p:nvPr/>
        </p:nvCxnSpPr>
        <p:spPr>
          <a:xfrm>
            <a:off x="1067592" y="1045369"/>
            <a:ext cx="1245960" cy="285750"/>
          </a:xfrm>
          <a:prstGeom prst="straightConnector1">
            <a:avLst/>
          </a:prstGeom>
          <a:ln w="6350" cap="rnd">
            <a:solidFill>
              <a:schemeClr val="tx1"/>
            </a:solidFill>
            <a:prstDash val="lgDash"/>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AutoShape 5"/>
          <p:cNvSpPr>
            <a:spLocks noChangeArrowheads="1"/>
          </p:cNvSpPr>
          <p:nvPr/>
        </p:nvSpPr>
        <p:spPr bwMode="auto">
          <a:xfrm>
            <a:off x="2247151" y="669131"/>
            <a:ext cx="1973261" cy="401638"/>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Settlement w/o grid usage Simulation Indicator Set</a:t>
            </a:r>
          </a:p>
        </p:txBody>
      </p:sp>
      <p:cxnSp>
        <p:nvCxnSpPr>
          <p:cNvPr id="15" name="Straight Arrow Connector 14"/>
          <p:cNvCxnSpPr>
            <a:stCxn id="12" idx="2"/>
            <a:endCxn id="3" idx="0"/>
          </p:cNvCxnSpPr>
          <p:nvPr/>
        </p:nvCxnSpPr>
        <p:spPr>
          <a:xfrm flipH="1">
            <a:off x="2313552" y="1070769"/>
            <a:ext cx="920230" cy="260350"/>
          </a:xfrm>
          <a:prstGeom prst="straightConnector1">
            <a:avLst/>
          </a:prstGeom>
          <a:ln w="6350" cap="rnd">
            <a:solidFill>
              <a:schemeClr val="tx1"/>
            </a:solidFill>
            <a:prstDash val="lgDash"/>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3"/>
            <a:endCxn id="9" idx="1"/>
          </p:cNvCxnSpPr>
          <p:nvPr/>
        </p:nvCxnSpPr>
        <p:spPr>
          <a:xfrm>
            <a:off x="3528220" y="1524794"/>
            <a:ext cx="139938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Folded Corner 30"/>
          <p:cNvSpPr/>
          <p:nvPr/>
        </p:nvSpPr>
        <p:spPr bwMode="gray">
          <a:xfrm>
            <a:off x="4248150" y="1409700"/>
            <a:ext cx="428625" cy="249238"/>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algn="ctr" defTabSz="914400">
              <a:spcBef>
                <a:spcPct val="50000"/>
              </a:spcBef>
              <a:buClr>
                <a:srgbClr val="F0AB00"/>
              </a:buClr>
              <a:buSzPct val="80000"/>
              <a:defRPr/>
            </a:pPr>
            <a:r>
              <a:rPr lang="en-US" sz="900" kern="0" dirty="0">
                <a:solidFill>
                  <a:schemeClr val="tx1"/>
                </a:solidFill>
                <a:ea typeface="Arial Unicode MS" pitchFamily="34" charset="-128"/>
                <a:cs typeface="Arial Unicode MS" pitchFamily="34" charset="-128"/>
              </a:rPr>
              <a:t>1:1</a:t>
            </a:r>
          </a:p>
        </p:txBody>
      </p:sp>
      <p:sp>
        <p:nvSpPr>
          <p:cNvPr id="2" name="TextBox 1"/>
          <p:cNvSpPr txBox="1"/>
          <p:nvPr/>
        </p:nvSpPr>
        <p:spPr>
          <a:xfrm>
            <a:off x="135525" y="120650"/>
            <a:ext cx="4169778" cy="369332"/>
          </a:xfrm>
          <a:prstGeom prst="rect">
            <a:avLst/>
          </a:prstGeom>
          <a:solidFill>
            <a:schemeClr val="bg1"/>
          </a:solidFill>
        </p:spPr>
        <p:txBody>
          <a:bodyPr wrap="square" lIns="0" tIns="0" rIns="0" bIns="0">
            <a:spAutoFit/>
          </a:bodyPr>
          <a:lstStyle/>
          <a:p>
            <a:pPr defTabSz="1088776">
              <a:spcBef>
                <a:spcPts val="600"/>
              </a:spcBef>
              <a:buClr>
                <a:srgbClr val="F0AB00"/>
              </a:buClr>
              <a:buSzPct val="80000"/>
              <a:defRPr/>
            </a:pPr>
            <a:r>
              <a:rPr lang="en-US" sz="2400" b="1" kern="0" dirty="0">
                <a:solidFill>
                  <a:schemeClr val="bg1">
                    <a:lumMod val="50000"/>
                  </a:schemeClr>
                </a:solidFill>
                <a:latin typeface="Arial"/>
                <a:ea typeface="Arial Unicode MS" pitchFamily="34" charset="-128"/>
                <a:cs typeface="Arial Unicode MS" pitchFamily="34" charset="-128"/>
              </a:rPr>
              <a:t>Simulation </a:t>
            </a:r>
            <a:r>
              <a:rPr lang="en-US" sz="2400" b="1" kern="0" dirty="0" err="1">
                <a:solidFill>
                  <a:schemeClr val="bg1">
                    <a:lumMod val="50000"/>
                  </a:schemeClr>
                </a:solidFill>
                <a:latin typeface="Arial"/>
                <a:ea typeface="Arial Unicode MS" pitchFamily="34" charset="-128"/>
                <a:cs typeface="Arial Unicode MS" pitchFamily="34" charset="-128"/>
              </a:rPr>
              <a:t>MeMi</a:t>
            </a:r>
            <a:r>
              <a:rPr lang="en-US" sz="2400" b="1" kern="0" dirty="0">
                <a:solidFill>
                  <a:schemeClr val="bg1">
                    <a:lumMod val="50000"/>
                  </a:schemeClr>
                </a:solidFill>
                <a:latin typeface="Arial"/>
                <a:ea typeface="Arial Unicode MS" pitchFamily="34" charset="-128"/>
                <a:cs typeface="Arial Unicode MS" pitchFamily="34" charset="-128"/>
              </a:rPr>
              <a:t> Document</a:t>
            </a:r>
          </a:p>
        </p:txBody>
      </p:sp>
      <p:sp>
        <p:nvSpPr>
          <p:cNvPr id="73" name="AutoShape 5"/>
          <p:cNvSpPr>
            <a:spLocks noChangeArrowheads="1"/>
          </p:cNvSpPr>
          <p:nvPr/>
        </p:nvSpPr>
        <p:spPr bwMode="auto">
          <a:xfrm>
            <a:off x="6875337" y="1355531"/>
            <a:ext cx="2459037" cy="350837"/>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Create Mass Process Document</a:t>
            </a:r>
          </a:p>
        </p:txBody>
      </p:sp>
      <p:cxnSp>
        <p:nvCxnSpPr>
          <p:cNvPr id="75" name="Straight Arrow Connector 74"/>
          <p:cNvCxnSpPr>
            <a:stCxn id="9" idx="3"/>
            <a:endCxn id="73" idx="1"/>
          </p:cNvCxnSpPr>
          <p:nvPr/>
        </p:nvCxnSpPr>
        <p:spPr>
          <a:xfrm>
            <a:off x="6130925" y="1524794"/>
            <a:ext cx="744412" cy="61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Folded Corner 77"/>
          <p:cNvSpPr/>
          <p:nvPr/>
        </p:nvSpPr>
        <p:spPr bwMode="gray">
          <a:xfrm>
            <a:off x="6202363" y="1400175"/>
            <a:ext cx="428625" cy="249238"/>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algn="ctr" defTabSz="914400">
              <a:spcBef>
                <a:spcPct val="50000"/>
              </a:spcBef>
              <a:buClr>
                <a:srgbClr val="F0AB00"/>
              </a:buClr>
              <a:buSzPct val="80000"/>
              <a:defRPr/>
            </a:pPr>
            <a:r>
              <a:rPr lang="en-US" sz="900" kern="0" dirty="0">
                <a:solidFill>
                  <a:schemeClr val="tx1"/>
                </a:solidFill>
                <a:ea typeface="Arial Unicode MS" pitchFamily="34" charset="-128"/>
                <a:cs typeface="Arial Unicode MS" pitchFamily="34" charset="-128"/>
              </a:rPr>
              <a:t>N:1</a:t>
            </a:r>
          </a:p>
        </p:txBody>
      </p:sp>
      <p:sp>
        <p:nvSpPr>
          <p:cNvPr id="84" name="TextBox 83"/>
          <p:cNvSpPr txBox="1"/>
          <p:nvPr/>
        </p:nvSpPr>
        <p:spPr>
          <a:xfrm>
            <a:off x="11294142" y="3172692"/>
            <a:ext cx="960438" cy="369888"/>
          </a:xfrm>
          <a:prstGeom prst="rect">
            <a:avLst/>
          </a:prstGeom>
          <a:noFill/>
        </p:spPr>
        <p:txBody>
          <a:bodyPr lIns="0" tIns="0" rIns="0" bIns="0">
            <a:spAutoFit/>
          </a:bodyPr>
          <a:lstStyle/>
          <a:p>
            <a:pPr defTabSz="1088776">
              <a:spcBef>
                <a:spcPts val="600"/>
              </a:spcBef>
              <a:buClr>
                <a:srgbClr val="F0AB00"/>
              </a:buClr>
              <a:buSzPct val="80000"/>
              <a:defRPr/>
            </a:pPr>
            <a:r>
              <a:rPr lang="en-US" sz="2400" b="1" kern="0" dirty="0">
                <a:solidFill>
                  <a:schemeClr val="bg1">
                    <a:lumMod val="50000"/>
                  </a:schemeClr>
                </a:solidFill>
                <a:latin typeface="Arial"/>
                <a:ea typeface="Arial Unicode MS" pitchFamily="34" charset="-128"/>
                <a:cs typeface="Arial Unicode MS" pitchFamily="34" charset="-128"/>
              </a:rPr>
              <a:t>EDM</a:t>
            </a:r>
          </a:p>
        </p:txBody>
      </p:sp>
      <p:sp>
        <p:nvSpPr>
          <p:cNvPr id="85" name="AutoShape 5"/>
          <p:cNvSpPr>
            <a:spLocks noChangeArrowheads="1"/>
          </p:cNvSpPr>
          <p:nvPr/>
        </p:nvSpPr>
        <p:spPr bwMode="auto">
          <a:xfrm>
            <a:off x="10498011" y="2547938"/>
            <a:ext cx="1701800" cy="471488"/>
          </a:xfrm>
          <a:prstGeom prst="roundRect">
            <a:avLst>
              <a:gd name="adj" fmla="val 50000"/>
            </a:avLst>
          </a:prstGeom>
          <a:ln>
            <a:headEnd/>
            <a:tailEnd/>
          </a:ln>
        </p:spPr>
        <p:style>
          <a:lnRef idx="1">
            <a:schemeClr val="accent2"/>
          </a:lnRef>
          <a:fillRef idx="3">
            <a:schemeClr val="accent2"/>
          </a:fillRef>
          <a:effectRef idx="2">
            <a:schemeClr val="accent2"/>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Compute settlement  information</a:t>
            </a:r>
          </a:p>
        </p:txBody>
      </p:sp>
      <p:sp>
        <p:nvSpPr>
          <p:cNvPr id="244" name="TextBox 243"/>
          <p:cNvSpPr txBox="1"/>
          <p:nvPr/>
        </p:nvSpPr>
        <p:spPr>
          <a:xfrm>
            <a:off x="6589713" y="717550"/>
            <a:ext cx="2874962" cy="276225"/>
          </a:xfrm>
          <a:prstGeom prst="rect">
            <a:avLst/>
          </a:prstGeom>
          <a:noFill/>
        </p:spPr>
        <p:txBody>
          <a:bodyPr lIns="0" tIns="0" rIns="0" bIns="0">
            <a:spAutoFit/>
          </a:bodyPr>
          <a:lstStyle/>
          <a:p>
            <a:pPr algn="ctr" defTabSz="1088776">
              <a:spcBef>
                <a:spcPts val="600"/>
              </a:spcBef>
              <a:buClr>
                <a:srgbClr val="F0AB00"/>
              </a:buClr>
              <a:buSzPct val="80000"/>
              <a:defRPr/>
            </a:pPr>
            <a:r>
              <a:rPr lang="en-US" sz="1800" kern="0" dirty="0">
                <a:solidFill>
                  <a:schemeClr val="bg1">
                    <a:lumMod val="50000"/>
                  </a:schemeClr>
                </a:solidFill>
                <a:latin typeface="Arial"/>
                <a:ea typeface="Arial Unicode MS" pitchFamily="34" charset="-128"/>
                <a:cs typeface="Arial Unicode MS" pitchFamily="34" charset="-128"/>
              </a:rPr>
              <a:t>For Mass Processing</a:t>
            </a:r>
          </a:p>
        </p:txBody>
      </p:sp>
      <p:sp>
        <p:nvSpPr>
          <p:cNvPr id="245" name="TextBox 244"/>
          <p:cNvSpPr txBox="1"/>
          <p:nvPr/>
        </p:nvSpPr>
        <p:spPr>
          <a:xfrm>
            <a:off x="4568825" y="536575"/>
            <a:ext cx="1784350" cy="554038"/>
          </a:xfrm>
          <a:prstGeom prst="rect">
            <a:avLst/>
          </a:prstGeom>
          <a:noFill/>
        </p:spPr>
        <p:txBody>
          <a:bodyPr lIns="0" tIns="0" rIns="0" bIns="0">
            <a:spAutoFit/>
          </a:bodyPr>
          <a:lstStyle/>
          <a:p>
            <a:pPr algn="ctr" defTabSz="1088776">
              <a:spcBef>
                <a:spcPts val="600"/>
              </a:spcBef>
              <a:buClr>
                <a:srgbClr val="F0AB00"/>
              </a:buClr>
              <a:buSzPct val="80000"/>
              <a:defRPr/>
            </a:pPr>
            <a:r>
              <a:rPr lang="en-US" sz="1800" kern="0" dirty="0">
                <a:solidFill>
                  <a:schemeClr val="bg1">
                    <a:lumMod val="50000"/>
                  </a:schemeClr>
                </a:solidFill>
                <a:latin typeface="Arial"/>
                <a:ea typeface="Arial Unicode MS" pitchFamily="34" charset="-128"/>
                <a:cs typeface="Arial Unicode MS" pitchFamily="34" charset="-128"/>
              </a:rPr>
              <a:t>For Single Processing</a:t>
            </a:r>
          </a:p>
        </p:txBody>
      </p:sp>
      <p:cxnSp>
        <p:nvCxnSpPr>
          <p:cNvPr id="110" name="Straight Arrow Connector 109"/>
          <p:cNvCxnSpPr>
            <a:endCxn id="85" idx="1"/>
          </p:cNvCxnSpPr>
          <p:nvPr/>
        </p:nvCxnSpPr>
        <p:spPr>
          <a:xfrm>
            <a:off x="9334374" y="2516188"/>
            <a:ext cx="1163637" cy="2682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AutoShape 5"/>
          <p:cNvSpPr>
            <a:spLocks noChangeArrowheads="1"/>
          </p:cNvSpPr>
          <p:nvPr/>
        </p:nvSpPr>
        <p:spPr bwMode="auto">
          <a:xfrm>
            <a:off x="6862636" y="2354263"/>
            <a:ext cx="2471738" cy="322263"/>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Send Query</a:t>
            </a:r>
          </a:p>
        </p:txBody>
      </p:sp>
      <p:sp>
        <p:nvSpPr>
          <p:cNvPr id="40" name="Folded Corner 39"/>
          <p:cNvSpPr/>
          <p:nvPr/>
        </p:nvSpPr>
        <p:spPr bwMode="gray">
          <a:xfrm>
            <a:off x="9414334" y="2133234"/>
            <a:ext cx="874713" cy="71050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Message:</a:t>
            </a:r>
          </a:p>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Simulation</a:t>
            </a:r>
          </a:p>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N </a:t>
            </a:r>
            <a:r>
              <a:rPr lang="en-US" sz="900" kern="0" dirty="0">
                <a:solidFill>
                  <a:schemeClr val="tx1"/>
                </a:solidFill>
                <a:ea typeface="Arial Unicode MS" pitchFamily="34" charset="-128"/>
                <a:cs typeface="Arial Unicode MS" pitchFamily="34" charset="-128"/>
              </a:rPr>
              <a:t>MeMi docs</a:t>
            </a:r>
          </a:p>
        </p:txBody>
      </p:sp>
      <p:cxnSp>
        <p:nvCxnSpPr>
          <p:cNvPr id="44" name="Straight Arrow Connector 43"/>
          <p:cNvCxnSpPr>
            <a:stCxn id="85" idx="2"/>
            <a:endCxn id="48" idx="3"/>
          </p:cNvCxnSpPr>
          <p:nvPr/>
        </p:nvCxnSpPr>
        <p:spPr>
          <a:xfrm flipH="1">
            <a:off x="8933699" y="3019426"/>
            <a:ext cx="2415212" cy="4889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AutoShape 5"/>
          <p:cNvSpPr>
            <a:spLocks noChangeArrowheads="1"/>
          </p:cNvSpPr>
          <p:nvPr/>
        </p:nvSpPr>
        <p:spPr bwMode="auto">
          <a:xfrm>
            <a:off x="7320799" y="3344068"/>
            <a:ext cx="1612900" cy="328613"/>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Receive Response </a:t>
            </a:r>
          </a:p>
        </p:txBody>
      </p:sp>
      <p:sp>
        <p:nvSpPr>
          <p:cNvPr id="43" name="Folded Corner 42"/>
          <p:cNvSpPr/>
          <p:nvPr/>
        </p:nvSpPr>
        <p:spPr bwMode="gray">
          <a:xfrm>
            <a:off x="9442324" y="2976062"/>
            <a:ext cx="876300" cy="680776"/>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Message:</a:t>
            </a:r>
          </a:p>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Simulation</a:t>
            </a:r>
          </a:p>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M </a:t>
            </a:r>
            <a:r>
              <a:rPr lang="en-US" sz="900" kern="0" dirty="0">
                <a:solidFill>
                  <a:schemeClr val="tx1"/>
                </a:solidFill>
                <a:ea typeface="Arial Unicode MS" pitchFamily="34" charset="-128"/>
                <a:cs typeface="Arial Unicode MS" pitchFamily="34" charset="-128"/>
              </a:rPr>
              <a:t>MeMi docs</a:t>
            </a:r>
          </a:p>
        </p:txBody>
      </p:sp>
      <p:sp>
        <p:nvSpPr>
          <p:cNvPr id="77" name="AutoShape 5"/>
          <p:cNvSpPr>
            <a:spLocks noChangeArrowheads="1"/>
          </p:cNvSpPr>
          <p:nvPr/>
        </p:nvSpPr>
        <p:spPr bwMode="auto">
          <a:xfrm>
            <a:off x="6830078" y="4120199"/>
            <a:ext cx="3909638" cy="312738"/>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Create Billable Items</a:t>
            </a:r>
          </a:p>
        </p:txBody>
      </p:sp>
      <p:sp>
        <p:nvSpPr>
          <p:cNvPr id="79" name="TextBox 78"/>
          <p:cNvSpPr txBox="1"/>
          <p:nvPr/>
        </p:nvSpPr>
        <p:spPr>
          <a:xfrm>
            <a:off x="11087767" y="3915330"/>
            <a:ext cx="1107409" cy="369332"/>
          </a:xfrm>
          <a:prstGeom prst="rect">
            <a:avLst/>
          </a:prstGeom>
          <a:noFill/>
        </p:spPr>
        <p:txBody>
          <a:bodyPr wrap="square" lIns="0" tIns="0" rIns="0" bIns="0">
            <a:spAutoFit/>
          </a:bodyPr>
          <a:lstStyle/>
          <a:p>
            <a:pPr defTabSz="1088776">
              <a:spcBef>
                <a:spcPts val="600"/>
              </a:spcBef>
              <a:buClr>
                <a:srgbClr val="F0AB00"/>
              </a:buClr>
              <a:buSzPct val="80000"/>
              <a:defRPr/>
            </a:pPr>
            <a:r>
              <a:rPr lang="en-US" sz="2400" b="1" kern="0" dirty="0">
                <a:solidFill>
                  <a:schemeClr val="bg1">
                    <a:lumMod val="50000"/>
                  </a:schemeClr>
                </a:solidFill>
                <a:ea typeface="Arial Unicode MS" pitchFamily="34" charset="-128"/>
                <a:cs typeface="Arial Unicode MS" pitchFamily="34" charset="-128"/>
              </a:rPr>
              <a:t>SAP CI</a:t>
            </a:r>
          </a:p>
        </p:txBody>
      </p:sp>
      <p:sp>
        <p:nvSpPr>
          <p:cNvPr id="80" name="AutoShape 5"/>
          <p:cNvSpPr>
            <a:spLocks noChangeArrowheads="1"/>
          </p:cNvSpPr>
          <p:nvPr/>
        </p:nvSpPr>
        <p:spPr bwMode="auto">
          <a:xfrm>
            <a:off x="10437078" y="5017855"/>
            <a:ext cx="1431925"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a:t>Billing BITs</a:t>
            </a:r>
          </a:p>
        </p:txBody>
      </p:sp>
      <p:sp>
        <p:nvSpPr>
          <p:cNvPr id="81" name="AutoShape 5"/>
          <p:cNvSpPr>
            <a:spLocks noChangeArrowheads="1"/>
          </p:cNvSpPr>
          <p:nvPr/>
        </p:nvSpPr>
        <p:spPr bwMode="auto">
          <a:xfrm>
            <a:off x="10444432" y="5945282"/>
            <a:ext cx="1431925" cy="358775"/>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lIns="36000" tIns="36000" rIns="36000" bIns="36000" anchor="ctr"/>
          <a:lstStyle/>
          <a:p>
            <a:pPr algn="ctr" defTabSz="1088776" fontAlgn="auto">
              <a:spcBef>
                <a:spcPts val="0"/>
              </a:spcBef>
              <a:spcAft>
                <a:spcPts val="0"/>
              </a:spcAft>
              <a:defRPr/>
            </a:pPr>
            <a:r>
              <a:rPr lang="en-US" sz="1100" b="1" dirty="0" err="1"/>
              <a:t>Invoiving</a:t>
            </a:r>
            <a:endParaRPr lang="en-US" sz="1100" b="1" dirty="0"/>
          </a:p>
        </p:txBody>
      </p:sp>
      <p:sp>
        <p:nvSpPr>
          <p:cNvPr id="88" name="Folded Corner 87"/>
          <p:cNvSpPr/>
          <p:nvPr/>
        </p:nvSpPr>
        <p:spPr bwMode="gray">
          <a:xfrm>
            <a:off x="1875402" y="1734344"/>
            <a:ext cx="862450" cy="398890"/>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Simulation </a:t>
            </a:r>
            <a:r>
              <a:rPr lang="en-US" sz="900" b="1" kern="0" dirty="0" err="1">
                <a:solidFill>
                  <a:schemeClr val="tx1"/>
                </a:solidFill>
                <a:ea typeface="Arial Unicode MS" pitchFamily="34" charset="-128"/>
                <a:cs typeface="Arial Unicode MS" pitchFamily="34" charset="-128"/>
              </a:rPr>
              <a:t>MeMi</a:t>
            </a:r>
            <a:r>
              <a:rPr lang="en-US" sz="900" b="1" kern="0" dirty="0">
                <a:solidFill>
                  <a:schemeClr val="tx1"/>
                </a:solidFill>
                <a:ea typeface="Arial Unicode MS" pitchFamily="34" charset="-128"/>
                <a:cs typeface="Arial Unicode MS" pitchFamily="34" charset="-128"/>
              </a:rPr>
              <a:t> Doc</a:t>
            </a:r>
            <a:endParaRPr lang="en-US" sz="900" kern="0" dirty="0">
              <a:solidFill>
                <a:schemeClr val="tx1"/>
              </a:solidFill>
              <a:ea typeface="Arial Unicode MS" pitchFamily="34" charset="-128"/>
              <a:cs typeface="Arial Unicode MS" pitchFamily="34" charset="-128"/>
            </a:endParaRPr>
          </a:p>
        </p:txBody>
      </p:sp>
      <p:sp>
        <p:nvSpPr>
          <p:cNvPr id="89" name="Folded Corner 88"/>
          <p:cNvSpPr/>
          <p:nvPr/>
        </p:nvSpPr>
        <p:spPr bwMode="gray">
          <a:xfrm>
            <a:off x="5120539" y="1803275"/>
            <a:ext cx="862450" cy="329959"/>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Simulation PDOC</a:t>
            </a:r>
            <a:endParaRPr lang="en-US" sz="900" kern="0" dirty="0">
              <a:solidFill>
                <a:schemeClr val="tx1"/>
              </a:solidFill>
              <a:ea typeface="Arial Unicode MS" pitchFamily="34" charset="-128"/>
              <a:cs typeface="Arial Unicode MS" pitchFamily="34" charset="-128"/>
            </a:endParaRPr>
          </a:p>
        </p:txBody>
      </p:sp>
      <p:sp>
        <p:nvSpPr>
          <p:cNvPr id="90" name="Folded Corner 89"/>
          <p:cNvSpPr/>
          <p:nvPr/>
        </p:nvSpPr>
        <p:spPr bwMode="gray">
          <a:xfrm>
            <a:off x="7674383" y="1726802"/>
            <a:ext cx="862450" cy="406431"/>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Simulation Mass PDOC</a:t>
            </a:r>
            <a:endParaRPr lang="en-US" sz="900" kern="0" dirty="0">
              <a:solidFill>
                <a:schemeClr val="tx1"/>
              </a:solidFill>
              <a:ea typeface="Arial Unicode MS" pitchFamily="34" charset="-128"/>
              <a:cs typeface="Arial Unicode MS" pitchFamily="34" charset="-128"/>
            </a:endParaRPr>
          </a:p>
        </p:txBody>
      </p:sp>
      <p:sp>
        <p:nvSpPr>
          <p:cNvPr id="93" name="Oval 92"/>
          <p:cNvSpPr/>
          <p:nvPr/>
        </p:nvSpPr>
        <p:spPr bwMode="gray">
          <a:xfrm>
            <a:off x="2562586" y="2002840"/>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94" name="Oval 93"/>
          <p:cNvSpPr/>
          <p:nvPr/>
        </p:nvSpPr>
        <p:spPr bwMode="gray">
          <a:xfrm>
            <a:off x="5802098" y="2002840"/>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95" name="Oval 94"/>
          <p:cNvSpPr/>
          <p:nvPr/>
        </p:nvSpPr>
        <p:spPr bwMode="gray">
          <a:xfrm>
            <a:off x="8379184" y="1950249"/>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96" name="Oval 95"/>
          <p:cNvSpPr/>
          <p:nvPr/>
        </p:nvSpPr>
        <p:spPr bwMode="gray">
          <a:xfrm>
            <a:off x="10064534" y="1984876"/>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97" name="Oval 96"/>
          <p:cNvSpPr/>
          <p:nvPr/>
        </p:nvSpPr>
        <p:spPr bwMode="gray">
          <a:xfrm>
            <a:off x="10129303" y="2866481"/>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99" name="Folded Corner 98"/>
          <p:cNvSpPr/>
          <p:nvPr/>
        </p:nvSpPr>
        <p:spPr bwMode="gray">
          <a:xfrm>
            <a:off x="9705431" y="4462693"/>
            <a:ext cx="1227931" cy="317788"/>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Simulation BITs</a:t>
            </a:r>
            <a:endParaRPr lang="en-US" sz="900" kern="0" dirty="0">
              <a:solidFill>
                <a:schemeClr val="tx1"/>
              </a:solidFill>
              <a:ea typeface="Arial Unicode MS" pitchFamily="34" charset="-128"/>
              <a:cs typeface="Arial Unicode MS" pitchFamily="34" charset="-128"/>
            </a:endParaRPr>
          </a:p>
        </p:txBody>
      </p:sp>
      <p:sp>
        <p:nvSpPr>
          <p:cNvPr id="100" name="Oval 99"/>
          <p:cNvSpPr/>
          <p:nvPr/>
        </p:nvSpPr>
        <p:spPr bwMode="gray">
          <a:xfrm>
            <a:off x="10739716" y="4581922"/>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cxnSp>
        <p:nvCxnSpPr>
          <p:cNvPr id="101" name="Straight Connector 100"/>
          <p:cNvCxnSpPr/>
          <p:nvPr/>
        </p:nvCxnSpPr>
        <p:spPr>
          <a:xfrm flipH="1">
            <a:off x="9667206" y="3773487"/>
            <a:ext cx="2527970" cy="15356"/>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115" name="Folded Corner 114"/>
          <p:cNvSpPr/>
          <p:nvPr/>
        </p:nvSpPr>
        <p:spPr bwMode="gray">
          <a:xfrm>
            <a:off x="10546430" y="5379093"/>
            <a:ext cx="1227931" cy="317788"/>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Billing Document</a:t>
            </a:r>
            <a:endParaRPr lang="en-US" sz="900" kern="0" dirty="0">
              <a:solidFill>
                <a:schemeClr val="tx1"/>
              </a:solidFill>
              <a:ea typeface="Arial Unicode MS" pitchFamily="34" charset="-128"/>
              <a:cs typeface="Arial Unicode MS" pitchFamily="34" charset="-128"/>
            </a:endParaRPr>
          </a:p>
        </p:txBody>
      </p:sp>
      <p:sp>
        <p:nvSpPr>
          <p:cNvPr id="118" name="Oval 117"/>
          <p:cNvSpPr/>
          <p:nvPr/>
        </p:nvSpPr>
        <p:spPr bwMode="gray">
          <a:xfrm>
            <a:off x="11595166" y="5537987"/>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119" name="Folded Corner 118"/>
          <p:cNvSpPr/>
          <p:nvPr/>
        </p:nvSpPr>
        <p:spPr bwMode="gray">
          <a:xfrm>
            <a:off x="10551419" y="6324481"/>
            <a:ext cx="1324938" cy="317788"/>
          </a:xfrm>
          <a:prstGeom prst="foldedCorner">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anchor="ctr"/>
          <a:lstStyle/>
          <a:p>
            <a:pPr defTabSz="914400">
              <a:spcBef>
                <a:spcPct val="50000"/>
              </a:spcBef>
              <a:buClr>
                <a:srgbClr val="F0AB00"/>
              </a:buClr>
              <a:buSzPct val="80000"/>
              <a:defRPr/>
            </a:pPr>
            <a:r>
              <a:rPr lang="en-US" sz="900" b="1" kern="0" dirty="0">
                <a:solidFill>
                  <a:schemeClr val="tx1"/>
                </a:solidFill>
                <a:ea typeface="Arial Unicode MS" pitchFamily="34" charset="-128"/>
                <a:cs typeface="Arial Unicode MS" pitchFamily="34" charset="-128"/>
              </a:rPr>
              <a:t>Invoicing Document</a:t>
            </a:r>
            <a:endParaRPr lang="en-US" sz="900" kern="0" dirty="0">
              <a:solidFill>
                <a:schemeClr val="tx1"/>
              </a:solidFill>
              <a:ea typeface="Arial Unicode MS" pitchFamily="34" charset="-128"/>
              <a:cs typeface="Arial Unicode MS" pitchFamily="34" charset="-128"/>
            </a:endParaRPr>
          </a:p>
        </p:txBody>
      </p:sp>
      <p:sp>
        <p:nvSpPr>
          <p:cNvPr id="120" name="Oval 119"/>
          <p:cNvSpPr/>
          <p:nvPr/>
        </p:nvSpPr>
        <p:spPr bwMode="gray">
          <a:xfrm>
            <a:off x="11697162" y="6507164"/>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cxnSp>
        <p:nvCxnSpPr>
          <p:cNvPr id="131" name="Straight Arrow Connector 130"/>
          <p:cNvCxnSpPr>
            <a:stCxn id="48" idx="2"/>
          </p:cNvCxnSpPr>
          <p:nvPr/>
        </p:nvCxnSpPr>
        <p:spPr>
          <a:xfrm>
            <a:off x="8127249" y="3672681"/>
            <a:ext cx="0" cy="4475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6" name="Elbow Connector 275"/>
          <p:cNvCxnSpPr>
            <a:stCxn id="77" idx="3"/>
            <a:endCxn id="80" idx="0"/>
          </p:cNvCxnSpPr>
          <p:nvPr/>
        </p:nvCxnSpPr>
        <p:spPr>
          <a:xfrm>
            <a:off x="10739716" y="4276568"/>
            <a:ext cx="413325" cy="741287"/>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36" name="Oval 135"/>
          <p:cNvSpPr/>
          <p:nvPr/>
        </p:nvSpPr>
        <p:spPr bwMode="gray">
          <a:xfrm>
            <a:off x="135524" y="6021395"/>
            <a:ext cx="358389" cy="31670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277" name="TextBox 276"/>
          <p:cNvSpPr txBox="1"/>
          <p:nvPr/>
        </p:nvSpPr>
        <p:spPr>
          <a:xfrm>
            <a:off x="589213" y="6047482"/>
            <a:ext cx="329970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Simulation Entity or Indicator</a:t>
            </a:r>
          </a:p>
        </p:txBody>
      </p:sp>
      <p:sp>
        <p:nvSpPr>
          <p:cNvPr id="278" name="Rectangle 277"/>
          <p:cNvSpPr/>
          <p:nvPr/>
        </p:nvSpPr>
        <p:spPr bwMode="gray">
          <a:xfrm>
            <a:off x="0" y="6507164"/>
            <a:ext cx="4220412" cy="437742"/>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4" name="Right Arrow Callout 53"/>
          <p:cNvSpPr/>
          <p:nvPr/>
        </p:nvSpPr>
        <p:spPr bwMode="gray">
          <a:xfrm>
            <a:off x="913605" y="1080294"/>
            <a:ext cx="1166507" cy="234950"/>
          </a:xfrm>
          <a:prstGeom prst="rightArrowCallout">
            <a:avLst>
              <a:gd name="adj1" fmla="val 25000"/>
              <a:gd name="adj2" fmla="val 25000"/>
              <a:gd name="adj3" fmla="val 25000"/>
              <a:gd name="adj4" fmla="val 89296"/>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anchor="ctr"/>
          <a:lstStyle/>
          <a:p>
            <a:pPr algn="ctr" defTabSz="914400">
              <a:spcBef>
                <a:spcPct val="50000"/>
              </a:spcBef>
              <a:buClr>
                <a:srgbClr val="F0AB00"/>
              </a:buClr>
              <a:buSzPct val="80000"/>
            </a:pPr>
            <a:r>
              <a:rPr lang="en-US" sz="1200" kern="0" dirty="0">
                <a:ea typeface="Arial Unicode MS" pitchFamily="34" charset="-128"/>
                <a:cs typeface="Arial Unicode MS" pitchFamily="34" charset="-128"/>
              </a:rPr>
              <a:t>Customizing</a:t>
            </a:r>
            <a:endParaRPr lang="en-US" sz="1200" kern="0" dirty="0">
              <a:solidFill>
                <a:schemeClr val="lt1"/>
              </a:solidFill>
              <a:latin typeface="+mn-lt"/>
              <a:ea typeface="Arial Unicode MS" pitchFamily="34" charset="-128"/>
              <a:cs typeface="Arial Unicode MS" pitchFamily="34" charset="-128"/>
            </a:endParaRPr>
          </a:p>
        </p:txBody>
      </p:sp>
    </p:spTree>
    <p:extLst>
      <p:ext uri="{BB962C8B-B14F-4D97-AF65-F5344CB8AC3E}">
        <p14:creationId xmlns:p14="http://schemas.microsoft.com/office/powerpoint/2010/main" val="150490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509512"/>
            <a:ext cx="11545200" cy="4493256"/>
          </a:xfrm>
        </p:spPr>
        <p:txBody>
          <a:bodyPr/>
          <a:lstStyle/>
          <a:p>
            <a:pPr marL="342900" indent="-342900">
              <a:buFont typeface="Wingdings" panose="05000000000000000000" pitchFamily="2" charset="2"/>
              <a:buChar char="Ø"/>
            </a:pPr>
            <a:r>
              <a:rPr lang="en-US" sz="2400" dirty="0">
                <a:latin typeface="+mj-lt"/>
              </a:rPr>
              <a:t>MeMi Overview</a:t>
            </a:r>
          </a:p>
          <a:p>
            <a:pPr marL="342900" indent="-342900">
              <a:buFont typeface="Wingdings" panose="05000000000000000000" pitchFamily="2" charset="2"/>
              <a:buChar char="Ø"/>
            </a:pPr>
            <a:r>
              <a:rPr lang="en-US" sz="2400" dirty="0">
                <a:latin typeface="+mj-lt"/>
              </a:rPr>
              <a:t>MeMi CI Integration</a:t>
            </a:r>
          </a:p>
          <a:p>
            <a:pPr marL="342900" indent="-342900">
              <a:buFont typeface="Wingdings" panose="05000000000000000000" pitchFamily="2" charset="2"/>
              <a:buChar char="Ø"/>
            </a:pPr>
            <a:r>
              <a:rPr lang="en-US" altLang="zh-CN" sz="2400" dirty="0">
                <a:latin typeface="+mj-lt"/>
              </a:rPr>
              <a:t>MeMi Reversal Solution</a:t>
            </a:r>
          </a:p>
          <a:p>
            <a:pPr marL="342900" indent="-342900">
              <a:buFont typeface="Wingdings" panose="05000000000000000000" pitchFamily="2" charset="2"/>
              <a:buChar char="Ø"/>
            </a:pPr>
            <a:r>
              <a:rPr lang="en-US" sz="2400" dirty="0">
                <a:latin typeface="+mj-lt"/>
              </a:rPr>
              <a:t>MGV Billing Process</a:t>
            </a:r>
          </a:p>
          <a:p>
            <a:pPr marL="342900" indent="-342900">
              <a:buFont typeface="Wingdings" panose="05000000000000000000" pitchFamily="2" charset="2"/>
              <a:buChar char="Ø"/>
            </a:pPr>
            <a:r>
              <a:rPr lang="en-US" sz="2400" dirty="0">
                <a:latin typeface="+mj-lt"/>
              </a:rPr>
              <a:t>MeMi Simulation</a:t>
            </a:r>
          </a:p>
          <a:p>
            <a:pPr marL="342900" indent="-342900">
              <a:buFont typeface="Wingdings" panose="05000000000000000000" pitchFamily="2" charset="2"/>
              <a:buChar char="Ø"/>
            </a:pPr>
            <a:r>
              <a:rPr lang="en-US" sz="2400" u="sng" dirty="0"/>
              <a:t>Subscription of Allocation List</a:t>
            </a:r>
          </a:p>
        </p:txBody>
      </p:sp>
    </p:spTree>
    <p:extLst>
      <p:ext uri="{BB962C8B-B14F-4D97-AF65-F5344CB8AC3E}">
        <p14:creationId xmlns:p14="http://schemas.microsoft.com/office/powerpoint/2010/main" val="1052756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Send and Receive Subscription of Allocation List</a:t>
            </a:r>
            <a:endParaRPr lang="en-US" sz="2800" b="1" kern="1200" dirty="0">
              <a:solidFill>
                <a:schemeClr val="accent2"/>
              </a:solidFill>
              <a:latin typeface="+mj-lt"/>
              <a:ea typeface="+mj-ea"/>
              <a:cs typeface="+mj-c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49" y="1748183"/>
            <a:ext cx="63246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63249" y="1748183"/>
            <a:ext cx="5481388" cy="116955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91440" rIns="91440" bIns="9144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Supplier:</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Report /IDXMM/RP_SUBSCRIBE_ALOCAT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-&gt; Trigger process 4031 (Send ORDERS to DSO)</a:t>
            </a:r>
          </a:p>
        </p:txBody>
      </p:sp>
      <p:sp>
        <p:nvSpPr>
          <p:cNvPr id="5" name="TextBox 4"/>
          <p:cNvSpPr txBox="1"/>
          <p:nvPr/>
        </p:nvSpPr>
        <p:spPr>
          <a:xfrm>
            <a:off x="6463249" y="3664983"/>
            <a:ext cx="5481389" cy="144655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91440" rIns="91440" bIns="9144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DSO:</a:t>
            </a:r>
          </a:p>
          <a:p>
            <a:pPr fontAlgn="base">
              <a:spcBef>
                <a:spcPts val="600"/>
              </a:spcBef>
              <a:spcAft>
                <a:spcPct val="0"/>
              </a:spcAft>
              <a:buClr>
                <a:srgbClr val="F0AB00"/>
              </a:buClr>
              <a:buSzPct val="80000"/>
            </a:pPr>
            <a:r>
              <a:rPr lang="en-US" sz="1800" kern="0">
                <a:ea typeface="Arial Unicode MS" pitchFamily="34" charset="-128"/>
                <a:cs typeface="Arial Unicode MS" pitchFamily="34" charset="-128"/>
              </a:rPr>
              <a:t>Receive ORDERS -&gt; </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Trigger process 4032 (Insert or Update subscription to table /IDEXGE/SUBSCRIF) </a:t>
            </a:r>
          </a:p>
        </p:txBody>
      </p:sp>
    </p:spTree>
    <p:extLst>
      <p:ext uri="{BB962C8B-B14F-4D97-AF65-F5344CB8AC3E}">
        <p14:creationId xmlns:p14="http://schemas.microsoft.com/office/powerpoint/2010/main" val="657402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Send and Receive Subscription of Allocation List</a:t>
            </a:r>
            <a:endParaRPr lang="en-US" sz="2800" b="1" kern="1200" dirty="0">
              <a:solidFill>
                <a:schemeClr val="accent2"/>
              </a:solidFill>
              <a:latin typeface="+mj-lt"/>
              <a:ea typeface="+mj-ea"/>
              <a:cs typeface="+mj-cs"/>
            </a:endParaRPr>
          </a:p>
        </p:txBody>
      </p:sp>
      <p:sp>
        <p:nvSpPr>
          <p:cNvPr id="7" name="TextBox 6"/>
          <p:cNvSpPr txBox="1"/>
          <p:nvPr/>
        </p:nvSpPr>
        <p:spPr>
          <a:xfrm>
            <a:off x="324000" y="1354238"/>
            <a:ext cx="642394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a:ea typeface="Arial Unicode MS" pitchFamily="34" charset="-128"/>
                <a:cs typeface="Arial Unicode MS" pitchFamily="34" charset="-128"/>
              </a:rPr>
              <a:t>Supplier sends request of ending subscription to distributor:</a:t>
            </a:r>
            <a:endParaRPr lang="en-US" sz="1800" kern="0" dirty="0">
              <a:ea typeface="Arial Unicode MS" pitchFamily="34" charset="-128"/>
              <a:cs typeface="Arial Unicode MS" pitchFamily="34" charset="-128"/>
            </a:endParaRPr>
          </a:p>
        </p:txBody>
      </p:sp>
      <p:pic>
        <p:nvPicPr>
          <p:cNvPr id="9" name="Picture 8"/>
          <p:cNvPicPr>
            <a:picLocks noChangeAspect="1"/>
          </p:cNvPicPr>
          <p:nvPr/>
        </p:nvPicPr>
        <p:blipFill>
          <a:blip r:embed="rId3"/>
          <a:stretch>
            <a:fillRect/>
          </a:stretch>
        </p:blipFill>
        <p:spPr>
          <a:xfrm>
            <a:off x="324000" y="1758558"/>
            <a:ext cx="8220075" cy="2200275"/>
          </a:xfrm>
          <a:prstGeom prst="rect">
            <a:avLst/>
          </a:prstGeom>
        </p:spPr>
      </p:pic>
      <p:pic>
        <p:nvPicPr>
          <p:cNvPr id="8" name="Picture 7"/>
          <p:cNvPicPr>
            <a:picLocks noChangeAspect="1"/>
          </p:cNvPicPr>
          <p:nvPr/>
        </p:nvPicPr>
        <p:blipFill>
          <a:blip r:embed="rId4"/>
          <a:stretch>
            <a:fillRect/>
          </a:stretch>
        </p:blipFill>
        <p:spPr>
          <a:xfrm>
            <a:off x="1412111" y="1758558"/>
            <a:ext cx="8323784" cy="4682129"/>
          </a:xfrm>
          <a:prstGeom prst="rect">
            <a:avLst/>
          </a:prstGeom>
        </p:spPr>
      </p:pic>
      <p:sp>
        <p:nvSpPr>
          <p:cNvPr id="12" name="Oval 11"/>
          <p:cNvSpPr/>
          <p:nvPr/>
        </p:nvSpPr>
        <p:spPr bwMode="gray">
          <a:xfrm>
            <a:off x="7928658" y="6192456"/>
            <a:ext cx="879676" cy="248231"/>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Oval 12"/>
          <p:cNvSpPr/>
          <p:nvPr/>
        </p:nvSpPr>
        <p:spPr bwMode="gray">
          <a:xfrm>
            <a:off x="2149815" y="5467526"/>
            <a:ext cx="445104" cy="303079"/>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5480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Send and Receive Subscription of Allocation List</a:t>
            </a:r>
            <a:endParaRPr lang="en-US" sz="2800" b="1" kern="1200" dirty="0">
              <a:solidFill>
                <a:schemeClr val="accent2"/>
              </a:solidFill>
              <a:latin typeface="+mj-lt"/>
              <a:ea typeface="+mj-ea"/>
              <a:cs typeface="+mj-cs"/>
            </a:endParaRPr>
          </a:p>
        </p:txBody>
      </p:sp>
      <p:sp>
        <p:nvSpPr>
          <p:cNvPr id="7" name="TextBox 6"/>
          <p:cNvSpPr txBox="1"/>
          <p:nvPr/>
        </p:nvSpPr>
        <p:spPr>
          <a:xfrm>
            <a:off x="324000" y="1354238"/>
            <a:ext cx="704907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a:ea typeface="Arial Unicode MS" pitchFamily="34" charset="-128"/>
                <a:cs typeface="Arial Unicode MS" pitchFamily="34" charset="-128"/>
              </a:rPr>
              <a:t>Distributor receives request of ending subscription from supplier:</a:t>
            </a:r>
            <a:endParaRPr lang="en-US" sz="1800" kern="0" dirty="0">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1412112" y="1758558"/>
            <a:ext cx="8323784" cy="4682129"/>
          </a:xfrm>
          <a:prstGeom prst="rect">
            <a:avLst/>
          </a:prstGeom>
        </p:spPr>
      </p:pic>
      <p:sp>
        <p:nvSpPr>
          <p:cNvPr id="5" name="Oval 4"/>
          <p:cNvSpPr/>
          <p:nvPr/>
        </p:nvSpPr>
        <p:spPr bwMode="gray">
          <a:xfrm>
            <a:off x="7928658" y="6192456"/>
            <a:ext cx="879676" cy="248231"/>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p:cNvPicPr>
            <a:picLocks noChangeAspect="1"/>
          </p:cNvPicPr>
          <p:nvPr/>
        </p:nvPicPr>
        <p:blipFill>
          <a:blip r:embed="rId4"/>
          <a:stretch>
            <a:fillRect/>
          </a:stretch>
        </p:blipFill>
        <p:spPr>
          <a:xfrm>
            <a:off x="2978151" y="2159955"/>
            <a:ext cx="8789844" cy="3175974"/>
          </a:xfrm>
          <a:prstGeom prst="rect">
            <a:avLst/>
          </a:prstGeom>
        </p:spPr>
      </p:pic>
      <p:sp>
        <p:nvSpPr>
          <p:cNvPr id="11" name="Oval 10"/>
          <p:cNvSpPr/>
          <p:nvPr/>
        </p:nvSpPr>
        <p:spPr bwMode="gray">
          <a:xfrm>
            <a:off x="9872269" y="5087698"/>
            <a:ext cx="879676" cy="248231"/>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Oval 12"/>
          <p:cNvSpPr/>
          <p:nvPr/>
        </p:nvSpPr>
        <p:spPr bwMode="gray">
          <a:xfrm>
            <a:off x="2533047" y="5335929"/>
            <a:ext cx="445104" cy="303079"/>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1230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4000" y="1758556"/>
            <a:ext cx="8067675" cy="2162175"/>
          </a:xfrm>
          <a:prstGeom prst="rect">
            <a:avLst/>
          </a:prstGeom>
        </p:spPr>
      </p:pic>
      <p:sp>
        <p:nvSpPr>
          <p:cNvPr id="2" name="Title 1"/>
          <p:cNvSpPr>
            <a:spLocks noGrp="1"/>
          </p:cNvSpPr>
          <p:nvPr>
            <p:ph type="title"/>
          </p:nvPr>
        </p:nvSpPr>
        <p:spPr/>
        <p:txBody>
          <a:bodyPr/>
          <a:lstStyle/>
          <a:p>
            <a:pPr lvl="1"/>
            <a:r>
              <a:rPr lang="en-US" sz="2800" b="1" kern="1200" dirty="0">
                <a:solidFill>
                  <a:schemeClr val="accent2"/>
                </a:solidFill>
              </a:rPr>
              <a:t>Send and Receive Subscription of Allocation List</a:t>
            </a:r>
            <a:endParaRPr lang="en-US" sz="2800" b="1" kern="1200" dirty="0">
              <a:solidFill>
                <a:schemeClr val="accent2"/>
              </a:solidFill>
              <a:latin typeface="+mj-lt"/>
              <a:ea typeface="+mj-ea"/>
              <a:cs typeface="+mj-cs"/>
            </a:endParaRPr>
          </a:p>
        </p:txBody>
      </p:sp>
      <p:sp>
        <p:nvSpPr>
          <p:cNvPr id="7" name="TextBox 6"/>
          <p:cNvSpPr txBox="1"/>
          <p:nvPr/>
        </p:nvSpPr>
        <p:spPr>
          <a:xfrm>
            <a:off x="324000" y="1354238"/>
            <a:ext cx="642394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a:ea typeface="Arial Unicode MS" pitchFamily="34" charset="-128"/>
                <a:cs typeface="Arial Unicode MS" pitchFamily="34" charset="-128"/>
              </a:rPr>
              <a:t>Supplier sends request of starting subscription to distributor:</a:t>
            </a:r>
            <a:endParaRPr lang="en-US" sz="1800" kern="0" dirty="0">
              <a:ea typeface="Arial Unicode MS" pitchFamily="34" charset="-128"/>
              <a:cs typeface="Arial Unicode MS" pitchFamily="34" charset="-128"/>
            </a:endParaRPr>
          </a:p>
        </p:txBody>
      </p:sp>
      <p:pic>
        <p:nvPicPr>
          <p:cNvPr id="3" name="Picture 2"/>
          <p:cNvPicPr>
            <a:picLocks noChangeAspect="1"/>
          </p:cNvPicPr>
          <p:nvPr/>
        </p:nvPicPr>
        <p:blipFill>
          <a:blip r:embed="rId4"/>
          <a:stretch>
            <a:fillRect/>
          </a:stretch>
        </p:blipFill>
        <p:spPr>
          <a:xfrm>
            <a:off x="1412111" y="1758557"/>
            <a:ext cx="8323785" cy="4682129"/>
          </a:xfrm>
          <a:prstGeom prst="rect">
            <a:avLst/>
          </a:prstGeom>
        </p:spPr>
      </p:pic>
      <p:sp>
        <p:nvSpPr>
          <p:cNvPr id="12" name="Oval 11"/>
          <p:cNvSpPr/>
          <p:nvPr/>
        </p:nvSpPr>
        <p:spPr bwMode="gray">
          <a:xfrm>
            <a:off x="7928658" y="6192456"/>
            <a:ext cx="879676" cy="248231"/>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Oval 9"/>
          <p:cNvSpPr/>
          <p:nvPr/>
        </p:nvSpPr>
        <p:spPr bwMode="gray">
          <a:xfrm>
            <a:off x="2149815" y="5467526"/>
            <a:ext cx="445104" cy="303079"/>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4485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12112" y="1736274"/>
            <a:ext cx="8363402" cy="4704413"/>
          </a:xfrm>
          <a:prstGeom prst="rect">
            <a:avLst/>
          </a:prstGeom>
        </p:spPr>
      </p:pic>
      <p:sp>
        <p:nvSpPr>
          <p:cNvPr id="2" name="Title 1"/>
          <p:cNvSpPr>
            <a:spLocks noGrp="1"/>
          </p:cNvSpPr>
          <p:nvPr>
            <p:ph type="title"/>
          </p:nvPr>
        </p:nvSpPr>
        <p:spPr/>
        <p:txBody>
          <a:bodyPr/>
          <a:lstStyle/>
          <a:p>
            <a:pPr lvl="1"/>
            <a:r>
              <a:rPr lang="en-US" sz="2800" b="1" kern="1200" dirty="0">
                <a:solidFill>
                  <a:schemeClr val="accent2"/>
                </a:solidFill>
              </a:rPr>
              <a:t>Send and Receive Subscription of Allocation List</a:t>
            </a:r>
            <a:endParaRPr lang="en-US" sz="2800" b="1" kern="1200" dirty="0">
              <a:solidFill>
                <a:schemeClr val="accent2"/>
              </a:solidFill>
              <a:latin typeface="+mj-lt"/>
              <a:ea typeface="+mj-ea"/>
              <a:cs typeface="+mj-cs"/>
            </a:endParaRPr>
          </a:p>
        </p:txBody>
      </p:sp>
      <p:sp>
        <p:nvSpPr>
          <p:cNvPr id="7" name="TextBox 6"/>
          <p:cNvSpPr txBox="1"/>
          <p:nvPr/>
        </p:nvSpPr>
        <p:spPr>
          <a:xfrm>
            <a:off x="324000" y="1354238"/>
            <a:ext cx="704907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a:ea typeface="Arial Unicode MS" pitchFamily="34" charset="-128"/>
                <a:cs typeface="Arial Unicode MS" pitchFamily="34" charset="-128"/>
              </a:rPr>
              <a:t>Distributor receives request of starting subscription from supplier:</a:t>
            </a:r>
            <a:endParaRPr lang="en-US" sz="1800" kern="0" dirty="0">
              <a:ea typeface="Arial Unicode MS" pitchFamily="34" charset="-128"/>
              <a:cs typeface="Arial Unicode MS" pitchFamily="34" charset="-128"/>
            </a:endParaRPr>
          </a:p>
        </p:txBody>
      </p:sp>
      <p:sp>
        <p:nvSpPr>
          <p:cNvPr id="5" name="Oval 4"/>
          <p:cNvSpPr/>
          <p:nvPr/>
        </p:nvSpPr>
        <p:spPr bwMode="gray">
          <a:xfrm>
            <a:off x="7928658" y="6192456"/>
            <a:ext cx="879676" cy="248231"/>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p:cNvPicPr>
            <a:picLocks noChangeAspect="1"/>
          </p:cNvPicPr>
          <p:nvPr/>
        </p:nvPicPr>
        <p:blipFill>
          <a:blip r:embed="rId4"/>
          <a:stretch>
            <a:fillRect/>
          </a:stretch>
        </p:blipFill>
        <p:spPr>
          <a:xfrm>
            <a:off x="2978151" y="2182673"/>
            <a:ext cx="8726970" cy="3153256"/>
          </a:xfrm>
          <a:prstGeom prst="rect">
            <a:avLst/>
          </a:prstGeom>
        </p:spPr>
      </p:pic>
      <p:sp>
        <p:nvSpPr>
          <p:cNvPr id="11" name="Oval 10"/>
          <p:cNvSpPr/>
          <p:nvPr/>
        </p:nvSpPr>
        <p:spPr bwMode="gray">
          <a:xfrm>
            <a:off x="9872269" y="5087698"/>
            <a:ext cx="879676" cy="248231"/>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Oval 11"/>
          <p:cNvSpPr/>
          <p:nvPr/>
        </p:nvSpPr>
        <p:spPr bwMode="gray">
          <a:xfrm>
            <a:off x="2533047" y="5335929"/>
            <a:ext cx="445104" cy="303079"/>
          </a:xfrm>
          <a:prstGeom prst="ellipse">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2992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Send Allocation List (DSO)</a:t>
            </a:r>
            <a:endParaRPr lang="en-US" sz="2800" b="1" kern="1200" dirty="0">
              <a:solidFill>
                <a:schemeClr val="accent2"/>
              </a:solidFill>
              <a:latin typeface="+mj-lt"/>
              <a:ea typeface="+mj-ea"/>
              <a:cs typeface="+mj-cs"/>
            </a:endParaRPr>
          </a:p>
        </p:txBody>
      </p:sp>
      <p:sp>
        <p:nvSpPr>
          <p:cNvPr id="9" name="Rounded Rectangle 8"/>
          <p:cNvSpPr/>
          <p:nvPr/>
        </p:nvSpPr>
        <p:spPr bwMode="gray">
          <a:xfrm>
            <a:off x="2698492" y="2478494"/>
            <a:ext cx="3052119" cy="697191"/>
          </a:xfrm>
          <a:prstGeom prst="roundRect">
            <a:avLst/>
          </a:prstGeom>
          <a:solidFill>
            <a:schemeClr val="accent1"/>
          </a:solidFill>
          <a:ln w="6350" algn="ctr">
            <a:no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altLang="zh-CN" sz="1600" kern="0" dirty="0">
                <a:solidFill>
                  <a:schemeClr val="bg1"/>
                </a:solidFill>
                <a:ea typeface="Arial Unicode MS" pitchFamily="34" charset="-128"/>
                <a:cs typeface="Arial Unicode MS" pitchFamily="34" charset="-128"/>
              </a:rPr>
              <a:t>Get valid receiver(s)</a:t>
            </a:r>
            <a:endParaRPr lang="en-US" sz="1600" kern="0" dirty="0">
              <a:solidFill>
                <a:schemeClr val="bg1"/>
              </a:solidFill>
              <a:ea typeface="Arial Unicode MS" pitchFamily="34" charset="-128"/>
              <a:cs typeface="Arial Unicode MS" pitchFamily="34" charset="-128"/>
            </a:endParaRPr>
          </a:p>
        </p:txBody>
      </p:sp>
      <p:sp>
        <p:nvSpPr>
          <p:cNvPr id="8" name="Flowchart: Magnetic Disk 7"/>
          <p:cNvSpPr/>
          <p:nvPr/>
        </p:nvSpPr>
        <p:spPr bwMode="gray">
          <a:xfrm>
            <a:off x="6677368" y="2244809"/>
            <a:ext cx="1754659" cy="848498"/>
          </a:xfrm>
          <a:prstGeom prst="flowChartMagneticDisk">
            <a:avLst/>
          </a:prstGeom>
          <a:solidFill>
            <a:schemeClr val="tx2"/>
          </a:solidFill>
          <a:ln w="6350" algn="ctr">
            <a:solidFill>
              <a:schemeClr val="accent3">
                <a:lumMod val="75000"/>
              </a:schemeClr>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Subscription Info:</a:t>
            </a:r>
            <a:br>
              <a:rPr lang="en-US" sz="1200" kern="0" dirty="0">
                <a:solidFill>
                  <a:schemeClr val="bg1"/>
                </a:solidFill>
                <a:ea typeface="Arial Unicode MS" pitchFamily="34" charset="-128"/>
                <a:cs typeface="Arial Unicode MS" pitchFamily="34" charset="-128"/>
              </a:rPr>
            </a:br>
            <a:r>
              <a:rPr lang="en-US" sz="1200" kern="0" dirty="0">
                <a:solidFill>
                  <a:schemeClr val="bg1"/>
                </a:solidFill>
                <a:ea typeface="Arial Unicode MS" pitchFamily="34" charset="-128"/>
                <a:cs typeface="Arial Unicode MS" pitchFamily="34" charset="-128"/>
              </a:rPr>
              <a:t>/IDEXGE/SUBSCRIF</a:t>
            </a:r>
            <a:endParaRPr kumimoji="0" lang="en-US"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cxnSp>
        <p:nvCxnSpPr>
          <p:cNvPr id="11" name="Straight Arrow Connector 10"/>
          <p:cNvCxnSpPr>
            <a:stCxn id="9" idx="3"/>
          </p:cNvCxnSpPr>
          <p:nvPr/>
        </p:nvCxnSpPr>
        <p:spPr>
          <a:xfrm flipV="1">
            <a:off x="5750611" y="2827089"/>
            <a:ext cx="926757" cy="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bwMode="gray">
          <a:xfrm>
            <a:off x="2698492" y="3426940"/>
            <a:ext cx="3052119" cy="697191"/>
          </a:xfrm>
          <a:prstGeom prst="roundRect">
            <a:avLst/>
          </a:prstGeom>
          <a:solidFill>
            <a:schemeClr val="accent1"/>
          </a:solidFill>
          <a:ln w="6350" algn="ctr">
            <a:no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altLang="zh-CN" sz="1400" kern="0" dirty="0">
                <a:solidFill>
                  <a:schemeClr val="bg1"/>
                </a:solidFill>
                <a:ea typeface="Arial Unicode MS" pitchFamily="34" charset="-128"/>
                <a:cs typeface="Arial Unicode MS" pitchFamily="34" charset="-128"/>
              </a:rPr>
              <a:t>Get all PODs under every receiver</a:t>
            </a:r>
            <a:endParaRPr lang="en-US" sz="1400" kern="0" dirty="0">
              <a:solidFill>
                <a:schemeClr val="bg1"/>
              </a:solidFill>
              <a:ea typeface="Arial Unicode MS" pitchFamily="34" charset="-128"/>
              <a:cs typeface="Arial Unicode MS" pitchFamily="34" charset="-128"/>
            </a:endParaRPr>
          </a:p>
        </p:txBody>
      </p:sp>
      <p:sp>
        <p:nvSpPr>
          <p:cNvPr id="14" name="Flowchart: Magnetic Disk 13"/>
          <p:cNvSpPr/>
          <p:nvPr/>
        </p:nvSpPr>
        <p:spPr bwMode="gray">
          <a:xfrm>
            <a:off x="6677368" y="3340987"/>
            <a:ext cx="1754659" cy="848498"/>
          </a:xfrm>
          <a:prstGeom prst="flowChartMagneticDisk">
            <a:avLst/>
          </a:prstGeom>
          <a:solidFill>
            <a:schemeClr val="tx2"/>
          </a:solidFill>
          <a:ln w="6350" algn="ctr">
            <a:solidFill>
              <a:schemeClr val="accent3">
                <a:lumMod val="75000"/>
              </a:schemeClr>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Inventory List:</a:t>
            </a:r>
            <a:br>
              <a:rPr lang="en-US" sz="1200" kern="0" dirty="0">
                <a:solidFill>
                  <a:schemeClr val="bg1"/>
                </a:solidFill>
                <a:ea typeface="Arial Unicode MS" pitchFamily="34" charset="-128"/>
                <a:cs typeface="Arial Unicode MS" pitchFamily="34" charset="-128"/>
              </a:rPr>
            </a:br>
            <a:r>
              <a:rPr lang="en-US" sz="1200" kern="0" dirty="0">
                <a:solidFill>
                  <a:schemeClr val="bg1"/>
                </a:solidFill>
                <a:ea typeface="Arial Unicode MS" pitchFamily="34" charset="-128"/>
                <a:cs typeface="Arial Unicode MS" pitchFamily="34" charset="-128"/>
              </a:rPr>
              <a:t>/IDEXGE/T_CORR_L</a:t>
            </a:r>
            <a:endParaRPr kumimoji="0" lang="en-US"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cxnSp>
        <p:nvCxnSpPr>
          <p:cNvPr id="15" name="Straight Arrow Connector 14"/>
          <p:cNvCxnSpPr/>
          <p:nvPr/>
        </p:nvCxnSpPr>
        <p:spPr>
          <a:xfrm flipV="1">
            <a:off x="5750611" y="3765236"/>
            <a:ext cx="926757" cy="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gray">
          <a:xfrm>
            <a:off x="2698492" y="4354788"/>
            <a:ext cx="3052119" cy="697191"/>
          </a:xfrm>
          <a:prstGeom prst="roundRect">
            <a:avLst/>
          </a:prstGeom>
          <a:solidFill>
            <a:schemeClr val="accent1"/>
          </a:solidFill>
          <a:ln w="6350" algn="ctr">
            <a:no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altLang="zh-CN" sz="1400" kern="0" dirty="0">
                <a:solidFill>
                  <a:schemeClr val="bg1"/>
                </a:solidFill>
                <a:ea typeface="Arial Unicode MS" pitchFamily="34" charset="-128"/>
                <a:cs typeface="Arial Unicode MS" pitchFamily="34" charset="-128"/>
              </a:rPr>
              <a:t>Get daily allocation value of every POD</a:t>
            </a:r>
            <a:endParaRPr lang="en-US" sz="1400" kern="0" dirty="0">
              <a:solidFill>
                <a:schemeClr val="bg1"/>
              </a:solidFill>
              <a:ea typeface="Arial Unicode MS" pitchFamily="34" charset="-128"/>
              <a:cs typeface="Arial Unicode MS" pitchFamily="34" charset="-128"/>
            </a:endParaRPr>
          </a:p>
        </p:txBody>
      </p:sp>
      <p:sp>
        <p:nvSpPr>
          <p:cNvPr id="17" name="Rounded Rectangle 16"/>
          <p:cNvSpPr/>
          <p:nvPr/>
        </p:nvSpPr>
        <p:spPr bwMode="gray">
          <a:xfrm>
            <a:off x="2698492" y="5282636"/>
            <a:ext cx="3052119" cy="697191"/>
          </a:xfrm>
          <a:prstGeom prst="roundRect">
            <a:avLst/>
          </a:prstGeom>
          <a:solidFill>
            <a:schemeClr val="accent1"/>
          </a:solidFill>
          <a:ln w="6350" algn="ctr">
            <a:no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altLang="zh-CN" sz="1600" kern="0" dirty="0">
                <a:solidFill>
                  <a:schemeClr val="bg1"/>
                </a:solidFill>
                <a:ea typeface="Arial Unicode MS" pitchFamily="34" charset="-128"/>
                <a:cs typeface="Arial Unicode MS" pitchFamily="34" charset="-128"/>
              </a:rPr>
              <a:t>Send MSCONS IDoc</a:t>
            </a:r>
            <a:endParaRPr lang="en-US" sz="1600" kern="0" dirty="0">
              <a:solidFill>
                <a:schemeClr val="bg1"/>
              </a:solidFill>
              <a:ea typeface="Arial Unicode MS" pitchFamily="34" charset="-128"/>
              <a:cs typeface="Arial Unicode MS" pitchFamily="34" charset="-128"/>
            </a:endParaRPr>
          </a:p>
        </p:txBody>
      </p:sp>
      <p:sp>
        <p:nvSpPr>
          <p:cNvPr id="20" name="Oval 19"/>
          <p:cNvSpPr/>
          <p:nvPr/>
        </p:nvSpPr>
        <p:spPr bwMode="gray">
          <a:xfrm>
            <a:off x="2706624" y="1504499"/>
            <a:ext cx="3043987" cy="711479"/>
          </a:xfrm>
          <a:prstGeom prst="ellipse">
            <a:avLst/>
          </a:prstGeom>
          <a:solidFill>
            <a:schemeClr val="accent1"/>
          </a:solidFill>
          <a:ln w="6350" algn="ctr">
            <a:noFill/>
            <a:miter lim="800000"/>
            <a:headEnd/>
            <a:tailEnd/>
          </a:ln>
        </p:spPr>
        <p:txBody>
          <a:bodyPr lIns="90000" tIns="72000" rIns="90000" bIns="72000" rtlCol="0" anchor="ctr"/>
          <a:lstStyle/>
          <a:p>
            <a:pPr algn="ctr" fontAlgn="base">
              <a:spcBef>
                <a:spcPts val="600"/>
              </a:spcBef>
              <a:spcAft>
                <a:spcPct val="0"/>
              </a:spcAft>
              <a:buClr>
                <a:srgbClr val="F0AB00"/>
              </a:buClr>
              <a:buSzPct val="80000"/>
            </a:pPr>
            <a:r>
              <a:rPr lang="en-US" sz="1100" kern="0" dirty="0">
                <a:solidFill>
                  <a:schemeClr val="bg1"/>
                </a:solidFill>
                <a:ea typeface="Arial Unicode MS" pitchFamily="34" charset="-128"/>
                <a:cs typeface="Arial Unicode MS" pitchFamily="34" charset="-128"/>
              </a:rPr>
              <a:t>Execute report /IDXMM/RP_ALLOCAT_LIST_CREATE</a:t>
            </a:r>
          </a:p>
        </p:txBody>
      </p:sp>
      <p:cxnSp>
        <p:nvCxnSpPr>
          <p:cNvPr id="22" name="Straight Arrow Connector 21"/>
          <p:cNvCxnSpPr>
            <a:stCxn id="9" idx="2"/>
            <a:endCxn id="13" idx="0"/>
          </p:cNvCxnSpPr>
          <p:nvPr/>
        </p:nvCxnSpPr>
        <p:spPr>
          <a:xfrm>
            <a:off x="4224552" y="3175685"/>
            <a:ext cx="0" cy="251255"/>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24551" y="4124131"/>
            <a:ext cx="0" cy="251255"/>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227210" y="5051979"/>
            <a:ext cx="0" cy="251255"/>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4"/>
            <a:endCxn id="9" idx="0"/>
          </p:cNvCxnSpPr>
          <p:nvPr/>
        </p:nvCxnSpPr>
        <p:spPr>
          <a:xfrm flipH="1">
            <a:off x="4224552" y="2215978"/>
            <a:ext cx="4066" cy="26251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Right Arrow Callout 30"/>
          <p:cNvSpPr/>
          <p:nvPr/>
        </p:nvSpPr>
        <p:spPr bwMode="gray">
          <a:xfrm>
            <a:off x="5526433" y="5628103"/>
            <a:ext cx="1256739" cy="195821"/>
          </a:xfrm>
          <a:prstGeom prst="rightArrowCallout">
            <a:avLst>
              <a:gd name="adj1" fmla="val 25000"/>
              <a:gd name="adj2" fmla="val 25000"/>
              <a:gd name="adj3" fmla="val 25000"/>
              <a:gd name="adj4" fmla="val 89296"/>
            </a:avLst>
          </a:prstGeom>
          <a:solidFill>
            <a:schemeClr val="accent4"/>
          </a:solidFill>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anchor="ctr"/>
          <a:lstStyle/>
          <a:p>
            <a:pPr algn="ctr" defTabSz="914400">
              <a:spcBef>
                <a:spcPct val="50000"/>
              </a:spcBef>
              <a:buClr>
                <a:srgbClr val="F0AB00"/>
              </a:buClr>
              <a:buSzPct val="80000"/>
            </a:pPr>
            <a:r>
              <a:rPr lang="en-US" sz="1050" kern="0" dirty="0">
                <a:ea typeface="Arial Unicode MS" pitchFamily="34" charset="-128"/>
                <a:cs typeface="Arial Unicode MS" pitchFamily="34" charset="-128"/>
              </a:rPr>
              <a:t>Configuration</a:t>
            </a:r>
            <a:endParaRPr lang="en-US" sz="1050" kern="0" dirty="0">
              <a:solidFill>
                <a:schemeClr val="lt1"/>
              </a:solidFill>
              <a:ea typeface="Arial Unicode MS" pitchFamily="34" charset="-128"/>
              <a:cs typeface="Arial Unicode MS" pitchFamily="34" charset="-128"/>
            </a:endParaRPr>
          </a:p>
        </p:txBody>
      </p:sp>
      <p:sp>
        <p:nvSpPr>
          <p:cNvPr id="30" name="Flowchart: Document 29"/>
          <p:cNvSpPr/>
          <p:nvPr/>
        </p:nvSpPr>
        <p:spPr bwMode="gray">
          <a:xfrm>
            <a:off x="6783172" y="5177606"/>
            <a:ext cx="1543050" cy="900994"/>
          </a:xfrm>
          <a:prstGeom prst="flowChartDocument">
            <a:avLst/>
          </a:prstGeom>
          <a:solidFill>
            <a:srgbClr val="00B050"/>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View:</a:t>
            </a:r>
            <a:r>
              <a:rPr lang="en-US" sz="1100" kern="0" dirty="0">
                <a:solidFill>
                  <a:schemeClr val="bg1"/>
                </a:solidFill>
                <a:ea typeface="Arial Unicode MS" pitchFamily="34" charset="-128"/>
                <a:cs typeface="Arial Unicode MS" pitchFamily="34" charset="-128"/>
              </a:rPr>
              <a:t> /IDEXGE/V_ALC_NO</a:t>
            </a:r>
            <a:endPar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4" name="TextBox 33"/>
          <p:cNvSpPr txBox="1"/>
          <p:nvPr/>
        </p:nvSpPr>
        <p:spPr>
          <a:xfrm>
            <a:off x="6213989" y="6078600"/>
            <a:ext cx="3437173"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a:solidFill>
                  <a:schemeClr val="accent4"/>
                </a:solidFill>
                <a:ea typeface="Arial Unicode MS" pitchFamily="34" charset="-128"/>
                <a:cs typeface="Arial Unicode MS" pitchFamily="34" charset="-128"/>
              </a:rPr>
              <a:t>Define numbers of PODs in one IDoc</a:t>
            </a:r>
          </a:p>
        </p:txBody>
      </p:sp>
    </p:spTree>
    <p:extLst>
      <p:ext uri="{BB962C8B-B14F-4D97-AF65-F5344CB8AC3E}">
        <p14:creationId xmlns:p14="http://schemas.microsoft.com/office/powerpoint/2010/main" val="51662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rPr>
              <a:t>Send Allocation List (DSO)</a:t>
            </a:r>
            <a:endParaRPr lang="en-US" sz="2800" b="1" kern="1200" dirty="0">
              <a:solidFill>
                <a:schemeClr val="accent2"/>
              </a:solidFill>
              <a:latin typeface="+mj-lt"/>
              <a:ea typeface="+mj-ea"/>
              <a:cs typeface="+mj-cs"/>
            </a:endParaRPr>
          </a:p>
        </p:txBody>
      </p:sp>
      <p:pic>
        <p:nvPicPr>
          <p:cNvPr id="3" name="Picture 2"/>
          <p:cNvPicPr>
            <a:picLocks noChangeAspect="1"/>
          </p:cNvPicPr>
          <p:nvPr/>
        </p:nvPicPr>
        <p:blipFill>
          <a:blip r:embed="rId3"/>
          <a:stretch>
            <a:fillRect/>
          </a:stretch>
        </p:blipFill>
        <p:spPr>
          <a:xfrm>
            <a:off x="324000" y="1533520"/>
            <a:ext cx="8124825" cy="1990725"/>
          </a:xfrm>
          <a:prstGeom prst="rect">
            <a:avLst/>
          </a:prstGeom>
        </p:spPr>
      </p:pic>
      <p:pic>
        <p:nvPicPr>
          <p:cNvPr id="12" name="Picture 11"/>
          <p:cNvPicPr>
            <a:picLocks noChangeAspect="1"/>
          </p:cNvPicPr>
          <p:nvPr/>
        </p:nvPicPr>
        <p:blipFill>
          <a:blip r:embed="rId4"/>
          <a:stretch>
            <a:fillRect/>
          </a:stretch>
        </p:blipFill>
        <p:spPr>
          <a:xfrm>
            <a:off x="3701577" y="1685756"/>
            <a:ext cx="7414454" cy="4262584"/>
          </a:xfrm>
          <a:prstGeom prst="rect">
            <a:avLst/>
          </a:prstGeom>
        </p:spPr>
      </p:pic>
      <p:pic>
        <p:nvPicPr>
          <p:cNvPr id="5" name="Picture 4"/>
          <p:cNvPicPr>
            <a:picLocks noChangeAspect="1"/>
          </p:cNvPicPr>
          <p:nvPr/>
        </p:nvPicPr>
        <p:blipFill>
          <a:blip r:embed="rId5"/>
          <a:stretch>
            <a:fillRect/>
          </a:stretch>
        </p:blipFill>
        <p:spPr>
          <a:xfrm>
            <a:off x="4124904" y="1912391"/>
            <a:ext cx="7414454" cy="4262584"/>
          </a:xfrm>
          <a:prstGeom prst="rect">
            <a:avLst/>
          </a:prstGeom>
        </p:spPr>
      </p:pic>
      <p:pic>
        <p:nvPicPr>
          <p:cNvPr id="20" name="Picture 19"/>
          <p:cNvPicPr>
            <a:picLocks noChangeAspect="1"/>
          </p:cNvPicPr>
          <p:nvPr/>
        </p:nvPicPr>
        <p:blipFill>
          <a:blip r:embed="rId6"/>
          <a:stretch>
            <a:fillRect/>
          </a:stretch>
        </p:blipFill>
        <p:spPr>
          <a:xfrm>
            <a:off x="4548231" y="2139026"/>
            <a:ext cx="7414454" cy="4262584"/>
          </a:xfrm>
          <a:prstGeom prst="rect">
            <a:avLst/>
          </a:prstGeom>
        </p:spPr>
      </p:pic>
    </p:spTree>
    <p:extLst>
      <p:ext uri="{BB962C8B-B14F-4D97-AF65-F5344CB8AC3E}">
        <p14:creationId xmlns:p14="http://schemas.microsoft.com/office/powerpoint/2010/main" val="23493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1" b="0" dirty="0"/>
              <a:t>Overview of MeMi - 2</a:t>
            </a:r>
          </a:p>
        </p:txBody>
      </p:sp>
      <p:sp>
        <p:nvSpPr>
          <p:cNvPr id="3" name="Text Placeholder 2"/>
          <p:cNvSpPr>
            <a:spLocks noGrp="1"/>
          </p:cNvSpPr>
          <p:nvPr>
            <p:ph type="body" sz="quarter" idx="10"/>
          </p:nvPr>
        </p:nvSpPr>
        <p:spPr>
          <a:xfrm>
            <a:off x="324000" y="1397207"/>
            <a:ext cx="11545200" cy="4896016"/>
          </a:xfrm>
        </p:spPr>
        <p:txBody>
          <a:bodyPr/>
          <a:lstStyle/>
          <a:p>
            <a:pPr marL="0" lvl="2" indent="0">
              <a:spcBef>
                <a:spcPts val="2401"/>
              </a:spcBef>
              <a:buSzPct val="80000"/>
              <a:buNone/>
            </a:pPr>
            <a:r>
              <a:rPr lang="en-US" sz="2000" b="1" dirty="0"/>
              <a:t>MeMi Other Key Features</a:t>
            </a:r>
          </a:p>
          <a:p>
            <a:pPr lvl="3">
              <a:spcBef>
                <a:spcPts val="2401"/>
              </a:spcBef>
              <a:buSzPct val="80000"/>
              <a:buFont typeface="Wingdings" panose="05000000000000000000" pitchFamily="2" charset="2"/>
              <a:buChar char="q"/>
            </a:pPr>
            <a:r>
              <a:rPr lang="en-US" sz="1600" dirty="0"/>
              <a:t>MeMi Category -&gt; Combination of grid usage and settlement (View: /IDXMM/V_DOC_CAT)</a:t>
            </a:r>
          </a:p>
          <a:p>
            <a:pPr lvl="3">
              <a:spcBef>
                <a:spcPts val="2401"/>
              </a:spcBef>
              <a:buSzPct val="80000"/>
              <a:buFont typeface="Wingdings" panose="05000000000000000000" pitchFamily="2" charset="2"/>
              <a:buChar char="q"/>
            </a:pPr>
            <a:r>
              <a:rPr lang="en-US" sz="1600" b="0" dirty="0">
                <a:solidFill>
                  <a:schemeClr val="tx1">
                    <a:lumMod val="75000"/>
                    <a:lumOff val="25000"/>
                  </a:schemeClr>
                </a:solidFill>
              </a:rPr>
              <a:t>MeMi Quantity Type -&gt; Overtake or </a:t>
            </a:r>
            <a:r>
              <a:rPr lang="en-US" sz="1600" dirty="0">
                <a:solidFill>
                  <a:schemeClr val="tx1">
                    <a:lumMod val="75000"/>
                    <a:lumOff val="25000"/>
                  </a:schemeClr>
                </a:solidFill>
              </a:rPr>
              <a:t>undertake (View: /IDXMM/V_QUANTYP)</a:t>
            </a:r>
            <a:endParaRPr lang="en-US" sz="1600" b="0" dirty="0">
              <a:solidFill>
                <a:schemeClr val="tx1">
                  <a:lumMod val="75000"/>
                  <a:lumOff val="25000"/>
                </a:schemeClr>
              </a:solidFill>
            </a:endParaRPr>
          </a:p>
          <a:p>
            <a:pPr lvl="3">
              <a:spcBef>
                <a:spcPts val="2401"/>
              </a:spcBef>
              <a:buSzPct val="80000"/>
              <a:buFont typeface="Wingdings" panose="05000000000000000000" pitchFamily="2" charset="2"/>
              <a:buChar char="q"/>
            </a:pPr>
            <a:r>
              <a:rPr lang="en-US" sz="1600" dirty="0">
                <a:solidFill>
                  <a:schemeClr val="tx1">
                    <a:lumMod val="75000"/>
                    <a:lumOff val="25000"/>
                  </a:schemeClr>
                </a:solidFill>
              </a:rPr>
              <a:t>MeMi Period -&gt; Longer period between start to end of grid usage </a:t>
            </a:r>
            <a:r>
              <a:rPr lang="en-US" altLang="zh-CN" sz="1600" dirty="0">
                <a:solidFill>
                  <a:schemeClr val="tx1">
                    <a:lumMod val="75000"/>
                    <a:lumOff val="25000"/>
                  </a:schemeClr>
                </a:solidFill>
              </a:rPr>
              <a:t>period </a:t>
            </a:r>
            <a:r>
              <a:rPr lang="en-US" sz="1600" dirty="0">
                <a:solidFill>
                  <a:schemeClr val="tx1">
                    <a:lumMod val="75000"/>
                    <a:lumOff val="25000"/>
                  </a:schemeClr>
                </a:solidFill>
              </a:rPr>
              <a:t>or </a:t>
            </a:r>
            <a:r>
              <a:rPr lang="en-US" sz="1600" u="sng" dirty="0">
                <a:solidFill>
                  <a:schemeClr val="tx1">
                    <a:lumMod val="75000"/>
                    <a:lumOff val="25000"/>
                  </a:schemeClr>
                </a:solidFill>
                <a:hlinkClick r:id="rId3" action="ppaction://hlinksldjump"/>
              </a:rPr>
              <a:t>settlement period</a:t>
            </a:r>
            <a:endParaRPr lang="en-US" sz="1600" u="sng" dirty="0">
              <a:solidFill>
                <a:schemeClr val="tx1">
                  <a:lumMod val="75000"/>
                  <a:lumOff val="25000"/>
                </a:schemeClr>
              </a:solidFill>
            </a:endParaRPr>
          </a:p>
          <a:p>
            <a:pPr lvl="3">
              <a:spcBef>
                <a:spcPts val="2401"/>
              </a:spcBef>
              <a:buSzPct val="80000"/>
              <a:buFont typeface="Wingdings" panose="05000000000000000000" pitchFamily="2" charset="2"/>
              <a:buChar char="q"/>
            </a:pPr>
            <a:r>
              <a:rPr lang="en-US" sz="1600" dirty="0">
                <a:solidFill>
                  <a:schemeClr val="tx1">
                    <a:lumMod val="75000"/>
                    <a:lumOff val="25000"/>
                  </a:schemeClr>
                </a:solidFill>
              </a:rPr>
              <a:t>MeMi Price -&gt; used for amount calculation and can be configured (View: /IDXMM/V_PRICE)</a:t>
            </a:r>
          </a:p>
          <a:p>
            <a:pPr lvl="3">
              <a:spcBef>
                <a:spcPts val="2401"/>
              </a:spcBef>
              <a:buSzPct val="80000"/>
              <a:buFont typeface="Wingdings" panose="05000000000000000000" pitchFamily="2" charset="2"/>
              <a:buChar char="q"/>
            </a:pPr>
            <a:r>
              <a:rPr lang="en-US" sz="1600" dirty="0">
                <a:solidFill>
                  <a:schemeClr val="tx1">
                    <a:lumMod val="75000"/>
                    <a:lumOff val="25000"/>
                  </a:schemeClr>
                </a:solidFill>
              </a:rPr>
              <a:t>Reverse Charge Type </a:t>
            </a:r>
          </a:p>
          <a:p>
            <a:pPr lvl="3">
              <a:spcBef>
                <a:spcPts val="2401"/>
              </a:spcBef>
              <a:buSzPct val="80000"/>
              <a:buFont typeface="Wingdings" panose="05000000000000000000" pitchFamily="2" charset="2"/>
              <a:buChar char="q"/>
            </a:pPr>
            <a:r>
              <a:rPr lang="en-US" sz="1600" dirty="0">
                <a:solidFill>
                  <a:schemeClr val="tx1">
                    <a:lumMod val="75000"/>
                    <a:lumOff val="25000"/>
                  </a:schemeClr>
                </a:solidFill>
              </a:rPr>
              <a:t>Grid Account Number -&gt; only valid for division gas and will be used for MGV processing</a:t>
            </a:r>
          </a:p>
          <a:p>
            <a:pPr lvl="3">
              <a:spcBef>
                <a:spcPts val="2401"/>
              </a:spcBef>
              <a:buSzPct val="80000"/>
              <a:buFont typeface="Wingdings" panose="05000000000000000000" pitchFamily="2" charset="2"/>
              <a:buChar char="q"/>
            </a:pPr>
            <a:endParaRPr lang="en-US" sz="1600" dirty="0">
              <a:solidFill>
                <a:schemeClr val="tx1">
                  <a:lumMod val="75000"/>
                  <a:lumOff val="25000"/>
                </a:schemeClr>
              </a:solidFill>
            </a:endParaRPr>
          </a:p>
          <a:p>
            <a:pPr lvl="3">
              <a:spcBef>
                <a:spcPts val="2401"/>
              </a:spcBef>
              <a:buSzPct val="80000"/>
              <a:buFont typeface="Wingdings" panose="05000000000000000000" pitchFamily="2" charset="2"/>
              <a:buChar char="q"/>
            </a:pPr>
            <a:endParaRPr lang="en-US" sz="1600" dirty="0">
              <a:solidFill>
                <a:schemeClr val="tx1">
                  <a:lumMod val="75000"/>
                  <a:lumOff val="25000"/>
                </a:schemeClr>
              </a:solidFill>
            </a:endParaRPr>
          </a:p>
          <a:p>
            <a:pPr lvl="3">
              <a:spcBef>
                <a:spcPts val="2401"/>
              </a:spcBef>
              <a:buSzPct val="80000"/>
              <a:buFont typeface="Wingdings" panose="05000000000000000000" pitchFamily="2" charset="2"/>
              <a:buChar char="q"/>
            </a:pPr>
            <a:endParaRPr lang="en-US" sz="1600" b="0" dirty="0">
              <a:solidFill>
                <a:schemeClr val="tx1">
                  <a:lumMod val="75000"/>
                  <a:lumOff val="25000"/>
                </a:schemeClr>
              </a:solidFill>
            </a:endParaRPr>
          </a:p>
          <a:p>
            <a:pPr marL="0" lvl="2" indent="0">
              <a:spcBef>
                <a:spcPts val="2401"/>
              </a:spcBef>
              <a:buSzPct val="80000"/>
              <a:buNone/>
            </a:pPr>
            <a:endParaRPr lang="en-US" b="0" dirty="0">
              <a:solidFill>
                <a:schemeClr val="tx1">
                  <a:lumMod val="75000"/>
                  <a:lumOff val="25000"/>
                </a:schemeClr>
              </a:solidFill>
            </a:endParaRPr>
          </a:p>
          <a:p>
            <a:pPr marL="0" lvl="2" indent="0">
              <a:spcBef>
                <a:spcPts val="2401"/>
              </a:spcBef>
              <a:buSzPct val="80000"/>
              <a:buNone/>
            </a:pPr>
            <a:endParaRPr lang="en-US" sz="1600" dirty="0"/>
          </a:p>
        </p:txBody>
      </p:sp>
    </p:spTree>
    <p:extLst>
      <p:ext uri="{BB962C8B-B14F-4D97-AF65-F5344CB8AC3E}">
        <p14:creationId xmlns:p14="http://schemas.microsoft.com/office/powerpoint/2010/main" val="354201703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Relationship with IDEX-DE – Business View</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0" y="1263898"/>
            <a:ext cx="8014239" cy="526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392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Relationship with IDEX-DE – Business View - II</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1266973"/>
            <a:ext cx="9130384" cy="5216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837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2" name="TextBox 1"/>
          <p:cNvSpPr txBox="1"/>
          <p:nvPr/>
        </p:nvSpPr>
        <p:spPr>
          <a:xfrm>
            <a:off x="324000" y="6017740"/>
            <a:ext cx="9539416"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This document will be put in folder:</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\\Sapcd\projects\03_L-R\RCS_MeMi_R-ESB\11_Documentation\Knowledge_Transfer</a:t>
            </a:r>
          </a:p>
        </p:txBody>
      </p:sp>
    </p:spTree>
    <p:extLst>
      <p:ext uri="{BB962C8B-B14F-4D97-AF65-F5344CB8AC3E}">
        <p14:creationId xmlns:p14="http://schemas.microsoft.com/office/powerpoint/2010/main" val="2431967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settlement period &amp; settlement amount </a:t>
            </a:r>
          </a:p>
        </p:txBody>
      </p:sp>
      <p:sp>
        <p:nvSpPr>
          <p:cNvPr id="11" name="AutoShape 5"/>
          <p:cNvSpPr>
            <a:spLocks noChangeArrowheads="1"/>
          </p:cNvSpPr>
          <p:nvPr/>
        </p:nvSpPr>
        <p:spPr bwMode="auto">
          <a:xfrm>
            <a:off x="282097" y="1172484"/>
            <a:ext cx="1656445" cy="358775"/>
          </a:xfrm>
          <a:prstGeom prst="roundRect">
            <a:avLst>
              <a:gd name="adj" fmla="val 50000"/>
            </a:avLst>
          </a:prstGeom>
          <a:ln>
            <a:headEnd/>
            <a:tailEnd/>
          </a:ln>
        </p:spPr>
        <p:style>
          <a:lnRef idx="2">
            <a:schemeClr val="accent4"/>
          </a:lnRef>
          <a:fillRef idx="1">
            <a:schemeClr val="lt1"/>
          </a:fillRef>
          <a:effectRef idx="0">
            <a:schemeClr val="accent4"/>
          </a:effectRef>
          <a:fontRef idx="minor">
            <a:schemeClr val="dk1"/>
          </a:fontRef>
        </p:style>
        <p:txBody>
          <a:bodyPr lIns="36000" tIns="36000" rIns="36000" bIns="36000" anchor="ctr"/>
          <a:lstStyle/>
          <a:p>
            <a:pPr algn="ctr">
              <a:buClrTx/>
              <a:buSzTx/>
              <a:buFontTx/>
              <a:buNone/>
            </a:pPr>
            <a:r>
              <a:rPr lang="en-US" sz="1000" b="1" dirty="0"/>
              <a:t>settlement period</a:t>
            </a:r>
          </a:p>
        </p:txBody>
      </p:sp>
      <p:sp>
        <p:nvSpPr>
          <p:cNvPr id="12" name="AutoShape 5"/>
          <p:cNvSpPr>
            <a:spLocks noChangeArrowheads="1"/>
          </p:cNvSpPr>
          <p:nvPr/>
        </p:nvSpPr>
        <p:spPr bwMode="auto">
          <a:xfrm>
            <a:off x="6368902" y="1179473"/>
            <a:ext cx="1210817" cy="358775"/>
          </a:xfrm>
          <a:prstGeom prst="roundRect">
            <a:avLst>
              <a:gd name="adj" fmla="val 50000"/>
            </a:avLst>
          </a:prstGeom>
          <a:ln>
            <a:headEnd/>
            <a:tailEnd/>
          </a:ln>
        </p:spPr>
        <p:style>
          <a:lnRef idx="2">
            <a:schemeClr val="accent4"/>
          </a:lnRef>
          <a:fillRef idx="1">
            <a:schemeClr val="lt1"/>
          </a:fillRef>
          <a:effectRef idx="0">
            <a:schemeClr val="accent4"/>
          </a:effectRef>
          <a:fontRef idx="minor">
            <a:schemeClr val="dk1"/>
          </a:fontRef>
        </p:style>
        <p:txBody>
          <a:bodyPr lIns="36000" tIns="36000" rIns="36000" bIns="36000" anchor="ctr"/>
          <a:lstStyle/>
          <a:p>
            <a:pPr algn="ctr">
              <a:buClrTx/>
              <a:buSzTx/>
              <a:buFontTx/>
              <a:buNone/>
            </a:pPr>
            <a:r>
              <a:rPr lang="en-US" sz="1000" b="1" dirty="0"/>
              <a:t>settlement amount </a:t>
            </a:r>
          </a:p>
        </p:txBody>
      </p:sp>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5990" y="1322861"/>
            <a:ext cx="234409" cy="374266"/>
          </a:xfrm>
          <a:prstGeom prst="rect">
            <a:avLst/>
          </a:prstGeom>
          <a:ln/>
        </p:spPr>
        <p:style>
          <a:lnRef idx="2">
            <a:schemeClr val="accent4"/>
          </a:lnRef>
          <a:fillRef idx="1">
            <a:schemeClr val="lt1"/>
          </a:fillRef>
          <a:effectRef idx="0">
            <a:schemeClr val="accent4"/>
          </a:effectRef>
          <a:fontRef idx="minor">
            <a:schemeClr val="dk1"/>
          </a:fontRef>
        </p:style>
      </p:pic>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4648" y="1403533"/>
            <a:ext cx="410141" cy="225470"/>
          </a:xfrm>
          <a:prstGeom prst="rect">
            <a:avLst/>
          </a:prstGeom>
          <a:ln/>
        </p:spPr>
        <p:style>
          <a:lnRef idx="2">
            <a:schemeClr val="accent4"/>
          </a:lnRef>
          <a:fillRef idx="1">
            <a:schemeClr val="lt1"/>
          </a:fillRef>
          <a:effectRef idx="0">
            <a:schemeClr val="accent4"/>
          </a:effectRef>
          <a:fontRef idx="minor">
            <a:schemeClr val="dk1"/>
          </a:fontRef>
        </p:style>
      </p:pic>
      <p:sp>
        <p:nvSpPr>
          <p:cNvPr id="3" name="TextBox 2"/>
          <p:cNvSpPr txBox="1"/>
          <p:nvPr/>
        </p:nvSpPr>
        <p:spPr>
          <a:xfrm>
            <a:off x="152953" y="5713388"/>
            <a:ext cx="722169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solidFill>
                  <a:schemeClr val="accent5"/>
                </a:solidFill>
                <a:ea typeface="Arial Unicode MS" pitchFamily="34" charset="-128"/>
                <a:cs typeface="Arial Unicode MS" pitchFamily="34" charset="-128"/>
              </a:rPr>
              <a:t>begin grid usage period </a:t>
            </a:r>
            <a:r>
              <a:rPr lang="en-US" sz="1800" b="1" kern="0" dirty="0">
                <a:ea typeface="Arial Unicode MS" pitchFamily="34" charset="-128"/>
                <a:cs typeface="Arial Unicode MS" pitchFamily="34" charset="-128"/>
              </a:rPr>
              <a:t>&lt;=</a:t>
            </a:r>
            <a:r>
              <a:rPr lang="en-US" sz="1800" b="1" kern="0" dirty="0">
                <a:solidFill>
                  <a:schemeClr val="accent1"/>
                </a:solidFill>
                <a:ea typeface="Arial Unicode MS" pitchFamily="34" charset="-128"/>
                <a:cs typeface="Arial Unicode MS" pitchFamily="34" charset="-128"/>
              </a:rPr>
              <a:t> </a:t>
            </a:r>
            <a:r>
              <a:rPr lang="en-US" sz="1800" b="1" kern="0" dirty="0">
                <a:solidFill>
                  <a:srgbClr val="92D050"/>
                </a:solidFill>
                <a:ea typeface="Arial Unicode MS" pitchFamily="34" charset="-128"/>
                <a:cs typeface="Arial Unicode MS" pitchFamily="34" charset="-128"/>
              </a:rPr>
              <a:t>begin settlement period</a:t>
            </a:r>
          </a:p>
        </p:txBody>
      </p:sp>
      <p:sp>
        <p:nvSpPr>
          <p:cNvPr id="15" name="TextBox 14"/>
          <p:cNvSpPr txBox="1"/>
          <p:nvPr/>
        </p:nvSpPr>
        <p:spPr>
          <a:xfrm>
            <a:off x="5098074" y="6036158"/>
            <a:ext cx="6921861" cy="276999"/>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800" b="1" kern="0" dirty="0">
                <a:solidFill>
                  <a:schemeClr val="accent5"/>
                </a:solidFill>
                <a:ea typeface="Arial Unicode MS" pitchFamily="34" charset="-128"/>
                <a:cs typeface="Arial Unicode MS" pitchFamily="34" charset="-128"/>
              </a:rPr>
              <a:t>End grid usage period </a:t>
            </a:r>
            <a:r>
              <a:rPr lang="en-US" sz="1800" b="1" kern="0" dirty="0">
                <a:ea typeface="Arial Unicode MS" pitchFamily="34" charset="-128"/>
                <a:cs typeface="Arial Unicode MS" pitchFamily="34" charset="-128"/>
              </a:rPr>
              <a:t>&lt;=</a:t>
            </a:r>
            <a:r>
              <a:rPr lang="en-US" sz="1800" b="1" kern="0" dirty="0">
                <a:solidFill>
                  <a:schemeClr val="accent1"/>
                </a:solidFill>
                <a:ea typeface="Arial Unicode MS" pitchFamily="34" charset="-128"/>
                <a:cs typeface="Arial Unicode MS" pitchFamily="34" charset="-128"/>
              </a:rPr>
              <a:t> </a:t>
            </a:r>
            <a:r>
              <a:rPr lang="en-US" sz="1800" b="1" kern="0" dirty="0">
                <a:solidFill>
                  <a:srgbClr val="92D050"/>
                </a:solidFill>
                <a:ea typeface="Arial Unicode MS" pitchFamily="34" charset="-128"/>
                <a:cs typeface="Arial Unicode MS" pitchFamily="34" charset="-128"/>
              </a:rPr>
              <a:t>End settlement period</a:t>
            </a:r>
          </a:p>
        </p:txBody>
      </p:sp>
      <p:graphicFrame>
        <p:nvGraphicFramePr>
          <p:cNvPr id="9" name="Object 8"/>
          <p:cNvGraphicFramePr>
            <a:graphicFrameLocks noChangeAspect="1"/>
          </p:cNvGraphicFramePr>
          <p:nvPr>
            <p:extLst/>
          </p:nvPr>
        </p:nvGraphicFramePr>
        <p:xfrm>
          <a:off x="0" y="3516313"/>
          <a:ext cx="12131675" cy="1958975"/>
        </p:xfrm>
        <a:graphic>
          <a:graphicData uri="http://schemas.openxmlformats.org/presentationml/2006/ole">
            <mc:AlternateContent xmlns:mc="http://schemas.openxmlformats.org/markup-compatibility/2006">
              <mc:Choice xmlns:v="urn:schemas-microsoft-com:vml" Requires="v">
                <p:oleObj spid="_x0000_s1298" name="Worksheet" r:id="rId6" imgW="11201332" imgH="1809885" progId="Excel.Sheet.12">
                  <p:embed/>
                </p:oleObj>
              </mc:Choice>
              <mc:Fallback>
                <p:oleObj name="Worksheet" r:id="rId6" imgW="11201332" imgH="1809885" progId="Excel.Sheet.12">
                  <p:embed/>
                  <p:pic>
                    <p:nvPicPr>
                      <p:cNvPr id="0" name=""/>
                      <p:cNvPicPr/>
                      <p:nvPr/>
                    </p:nvPicPr>
                    <p:blipFill>
                      <a:blip r:embed="rId7"/>
                      <a:stretch>
                        <a:fillRect/>
                      </a:stretch>
                    </p:blipFill>
                    <p:spPr>
                      <a:xfrm>
                        <a:off x="0" y="3516313"/>
                        <a:ext cx="12131675" cy="1958975"/>
                      </a:xfrm>
                      <a:prstGeom prst="rect">
                        <a:avLst/>
                      </a:prstGeom>
                    </p:spPr>
                  </p:pic>
                </p:oleObj>
              </mc:Fallback>
            </mc:AlternateContent>
          </a:graphicData>
        </a:graphic>
      </p:graphicFrame>
      <p:graphicFrame>
        <p:nvGraphicFramePr>
          <p:cNvPr id="17" name="Table 16"/>
          <p:cNvGraphicFramePr>
            <a:graphicFrameLocks noGrp="1"/>
          </p:cNvGraphicFramePr>
          <p:nvPr>
            <p:extLst/>
          </p:nvPr>
        </p:nvGraphicFramePr>
        <p:xfrm>
          <a:off x="152953" y="1782895"/>
          <a:ext cx="5669946" cy="1185840"/>
        </p:xfrm>
        <a:graphic>
          <a:graphicData uri="http://schemas.openxmlformats.org/drawingml/2006/table">
            <a:tbl>
              <a:tblPr firstRow="1" bandRow="1">
                <a:tableStyleId>{2D5ABB26-0587-4C30-8999-92F81FD0307C}</a:tableStyleId>
              </a:tblPr>
              <a:tblGrid>
                <a:gridCol w="160037">
                  <a:extLst>
                    <a:ext uri="{9D8B030D-6E8A-4147-A177-3AD203B41FA5}">
                      <a16:colId xmlns:a16="http://schemas.microsoft.com/office/drawing/2014/main" val="20000"/>
                    </a:ext>
                  </a:extLst>
                </a:gridCol>
                <a:gridCol w="5509909">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1"/>
                          </a:solidFill>
                        </a:rPr>
                        <a:t>“</a:t>
                      </a: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a:t>
                      </a:r>
                      <a:r>
                        <a:rPr lang="en-US" sz="2000" b="1" kern="1200" baseline="0" dirty="0">
                          <a:solidFill>
                            <a:schemeClr val="tx1"/>
                          </a:solidFill>
                          <a:latin typeface="+mn-lt"/>
                          <a:ea typeface="+mn-ea"/>
                          <a:cs typeface="+mn-cs"/>
                        </a:rPr>
                        <a:t> </a:t>
                      </a:r>
                      <a:r>
                        <a:rPr lang="en-US" sz="2000" b="1" kern="1200" dirty="0">
                          <a:solidFill>
                            <a:schemeClr val="tx1"/>
                          </a:solidFill>
                          <a:latin typeface="+mn-lt"/>
                          <a:ea typeface="+mn-ea"/>
                          <a:cs typeface="+mn-cs"/>
                        </a:rPr>
                        <a:t>settlement period</a:t>
                      </a:r>
                      <a:r>
                        <a:rPr lang="en-US" sz="1600" dirty="0"/>
                        <a:t> </a:t>
                      </a:r>
                      <a:r>
                        <a:rPr lang="en-US" sz="1400" dirty="0"/>
                        <a:t>that</a:t>
                      </a:r>
                      <a:r>
                        <a:rPr lang="en-US" sz="1600" dirty="0"/>
                        <a:t> </a:t>
                      </a:r>
                      <a:r>
                        <a:rPr lang="en-US" sz="1400" b="1" dirty="0">
                          <a:solidFill>
                            <a:schemeClr val="accent1"/>
                          </a:solidFill>
                        </a:rPr>
                        <a:t>belongs to billing period of grid usage</a:t>
                      </a:r>
                      <a:r>
                        <a:rPr lang="en-US" sz="1400" dirty="0"/>
                        <a:t> together with asynchronous periods</a:t>
                      </a:r>
                      <a:r>
                        <a:rPr lang="en-US" sz="1400" baseline="0" dirty="0"/>
                        <a:t> is relevant for computing the settlement amount.</a:t>
                      </a:r>
                      <a:r>
                        <a:rPr lang="en-US" sz="2000" b="1" dirty="0">
                          <a:solidFill>
                            <a:schemeClr val="accent1"/>
                          </a:solidFill>
                        </a:rPr>
                        <a:t>”</a:t>
                      </a: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nvPr>
        </p:nvGraphicFramePr>
        <p:xfrm>
          <a:off x="6368902" y="1790210"/>
          <a:ext cx="5669946" cy="972480"/>
        </p:xfrm>
        <a:graphic>
          <a:graphicData uri="http://schemas.openxmlformats.org/drawingml/2006/table">
            <a:tbl>
              <a:tblPr firstRow="1" bandRow="1">
                <a:tableStyleId>{2D5ABB26-0587-4C30-8999-92F81FD0307C}</a:tableStyleId>
              </a:tblPr>
              <a:tblGrid>
                <a:gridCol w="160037">
                  <a:extLst>
                    <a:ext uri="{9D8B030D-6E8A-4147-A177-3AD203B41FA5}">
                      <a16:colId xmlns:a16="http://schemas.microsoft.com/office/drawing/2014/main" val="20000"/>
                    </a:ext>
                  </a:extLst>
                </a:gridCol>
                <a:gridCol w="5509909">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1"/>
                          </a:solidFill>
                        </a:rPr>
                        <a:t>“</a:t>
                      </a: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settlement amount : </a:t>
                      </a:r>
                      <a:r>
                        <a:rPr lang="en-US" sz="1400" dirty="0"/>
                        <a:t>After the </a:t>
                      </a:r>
                      <a:r>
                        <a:rPr lang="en-US" sz="1400" dirty="0">
                          <a:solidFill>
                            <a:schemeClr val="tx1"/>
                          </a:solidFill>
                        </a:rPr>
                        <a:t>clearing phases</a:t>
                      </a:r>
                      <a:r>
                        <a:rPr lang="en-US" sz="1400" dirty="0">
                          <a:solidFill>
                            <a:srgbClr val="FF0000"/>
                          </a:solidFill>
                        </a:rPr>
                        <a:t> </a:t>
                      </a:r>
                      <a:r>
                        <a:rPr lang="en-US" sz="1400" dirty="0"/>
                        <a:t>the amount</a:t>
                      </a:r>
                      <a:r>
                        <a:rPr lang="en-US" sz="1400" baseline="0" dirty="0"/>
                        <a:t> that is </a:t>
                      </a:r>
                      <a:r>
                        <a:rPr lang="en-US" sz="1600" b="1" kern="1200" dirty="0">
                          <a:solidFill>
                            <a:schemeClr val="accent1"/>
                          </a:solidFill>
                          <a:latin typeface="+mn-lt"/>
                          <a:ea typeface="+mn-ea"/>
                          <a:cs typeface="+mn-cs"/>
                        </a:rPr>
                        <a:t>assigned to the settlement area</a:t>
                      </a:r>
                      <a:r>
                        <a:rPr lang="en-US" sz="1400" dirty="0"/>
                        <a:t>.</a:t>
                      </a:r>
                      <a:r>
                        <a:rPr lang="en-US" sz="2000" b="1" dirty="0">
                          <a:solidFill>
                            <a:schemeClr val="accent1"/>
                          </a:solidFill>
                        </a:rPr>
                        <a:t>”</a:t>
                      </a: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31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MeMi period &amp; MeMi amount</a:t>
            </a:r>
          </a:p>
        </p:txBody>
      </p:sp>
      <p:sp>
        <p:nvSpPr>
          <p:cNvPr id="14" name="AutoShape 5"/>
          <p:cNvSpPr>
            <a:spLocks noChangeArrowheads="1"/>
          </p:cNvSpPr>
          <p:nvPr/>
        </p:nvSpPr>
        <p:spPr bwMode="auto">
          <a:xfrm>
            <a:off x="236999" y="1164213"/>
            <a:ext cx="1187945" cy="358775"/>
          </a:xfrm>
          <a:prstGeom prst="roundRect">
            <a:avLst>
              <a:gd name="adj" fmla="val 50000"/>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a:buClrTx/>
              <a:buSzTx/>
              <a:buFontTx/>
              <a:buNone/>
            </a:pPr>
            <a:r>
              <a:rPr lang="en-US" sz="1000" b="1" dirty="0">
                <a:solidFill>
                  <a:schemeClr val="accent1"/>
                </a:solidFill>
              </a:rPr>
              <a:t>MeMi period</a:t>
            </a:r>
          </a:p>
        </p:txBody>
      </p:sp>
      <p:pic>
        <p:nvPicPr>
          <p:cNvPr id="1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156" y="1445680"/>
            <a:ext cx="211578" cy="337814"/>
          </a:xfrm>
          <a:prstGeom prst="rect">
            <a:avLst/>
          </a:prstGeom>
          <a:ln/>
        </p:spPr>
        <p:style>
          <a:lnRef idx="2">
            <a:schemeClr val="accent1"/>
          </a:lnRef>
          <a:fillRef idx="1">
            <a:schemeClr val="lt1"/>
          </a:fillRef>
          <a:effectRef idx="0">
            <a:schemeClr val="accent1"/>
          </a:effectRef>
          <a:fontRef idx="minor">
            <a:schemeClr val="dk1"/>
          </a:fontRef>
        </p:style>
      </p:pic>
      <p:sp>
        <p:nvSpPr>
          <p:cNvPr id="16" name="AutoShape 5"/>
          <p:cNvSpPr>
            <a:spLocks noChangeArrowheads="1"/>
          </p:cNvSpPr>
          <p:nvPr/>
        </p:nvSpPr>
        <p:spPr bwMode="auto">
          <a:xfrm>
            <a:off x="6315742" y="1185805"/>
            <a:ext cx="988102" cy="358775"/>
          </a:xfrm>
          <a:prstGeom prst="roundRect">
            <a:avLst>
              <a:gd name="adj" fmla="val 50000"/>
            </a:avLst>
          </a:prstGeom>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nchor="ctr"/>
          <a:lstStyle/>
          <a:p>
            <a:pPr algn="ctr">
              <a:buClrTx/>
              <a:buSzTx/>
              <a:buFontTx/>
              <a:buNone/>
            </a:pPr>
            <a:r>
              <a:rPr lang="en-US" sz="1000" b="1" dirty="0">
                <a:solidFill>
                  <a:schemeClr val="accent1"/>
                </a:solidFill>
              </a:rPr>
              <a:t>MeMi amount</a:t>
            </a:r>
          </a:p>
        </p:txBody>
      </p:sp>
      <p:pic>
        <p:nvPicPr>
          <p:cNvPr id="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4670" y="1473736"/>
            <a:ext cx="410141" cy="225470"/>
          </a:xfrm>
          <a:prstGeom prst="rect">
            <a:avLst/>
          </a:prstGeom>
          <a:ln/>
        </p:spPr>
        <p:style>
          <a:lnRef idx="2">
            <a:schemeClr val="accent1"/>
          </a:lnRef>
          <a:fillRef idx="1">
            <a:schemeClr val="lt1"/>
          </a:fillRef>
          <a:effectRef idx="0">
            <a:schemeClr val="accent1"/>
          </a:effectRef>
          <a:fontRef idx="minor">
            <a:schemeClr val="dk1"/>
          </a:fontRef>
        </p:style>
      </p:pic>
      <p:graphicFrame>
        <p:nvGraphicFramePr>
          <p:cNvPr id="6" name="Object 5"/>
          <p:cNvGraphicFramePr>
            <a:graphicFrameLocks noChangeAspect="1"/>
          </p:cNvGraphicFramePr>
          <p:nvPr>
            <p:extLst/>
          </p:nvPr>
        </p:nvGraphicFramePr>
        <p:xfrm>
          <a:off x="-49165" y="3132980"/>
          <a:ext cx="12298354" cy="2618900"/>
        </p:xfrm>
        <a:graphic>
          <a:graphicData uri="http://schemas.openxmlformats.org/presentationml/2006/ole">
            <mc:AlternateContent xmlns:mc="http://schemas.openxmlformats.org/markup-compatibility/2006">
              <mc:Choice xmlns:v="urn:schemas-microsoft-com:vml" Requires="v">
                <p:oleObj spid="_x0000_s2322" name="Worksheet" r:id="rId6" imgW="11182423" imgH="2381385" progId="Excel.Sheet.12">
                  <p:embed/>
                </p:oleObj>
              </mc:Choice>
              <mc:Fallback>
                <p:oleObj name="Worksheet" r:id="rId6" imgW="11182423" imgH="2381385" progId="Excel.Sheet.12">
                  <p:embed/>
                  <p:pic>
                    <p:nvPicPr>
                      <p:cNvPr id="0" name=""/>
                      <p:cNvPicPr/>
                      <p:nvPr/>
                    </p:nvPicPr>
                    <p:blipFill>
                      <a:blip r:embed="rId7"/>
                      <a:stretch>
                        <a:fillRect/>
                      </a:stretch>
                    </p:blipFill>
                    <p:spPr>
                      <a:xfrm>
                        <a:off x="-49165" y="3132980"/>
                        <a:ext cx="12298354" cy="2618900"/>
                      </a:xfrm>
                      <a:prstGeom prst="rect">
                        <a:avLst/>
                      </a:prstGeom>
                    </p:spPr>
                  </p:pic>
                </p:oleObj>
              </mc:Fallback>
            </mc:AlternateContent>
          </a:graphicData>
        </a:graphic>
      </p:graphicFrame>
      <p:graphicFrame>
        <p:nvGraphicFramePr>
          <p:cNvPr id="10" name="Table 9"/>
          <p:cNvGraphicFramePr>
            <a:graphicFrameLocks noGrp="1"/>
          </p:cNvGraphicFramePr>
          <p:nvPr>
            <p:extLst/>
          </p:nvPr>
        </p:nvGraphicFramePr>
        <p:xfrm>
          <a:off x="294860" y="1901047"/>
          <a:ext cx="5162043" cy="972480"/>
        </p:xfrm>
        <a:graphic>
          <a:graphicData uri="http://schemas.openxmlformats.org/drawingml/2006/table">
            <a:tbl>
              <a:tblPr firstRow="1" bandRow="1">
                <a:tableStyleId>{2D5ABB26-0587-4C30-8999-92F81FD0307C}</a:tableStyleId>
              </a:tblPr>
              <a:tblGrid>
                <a:gridCol w="145701">
                  <a:extLst>
                    <a:ext uri="{9D8B030D-6E8A-4147-A177-3AD203B41FA5}">
                      <a16:colId xmlns:a16="http://schemas.microsoft.com/office/drawing/2014/main" val="20000"/>
                    </a:ext>
                  </a:extLst>
                </a:gridCol>
                <a:gridCol w="5016342">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1"/>
                          </a:solidFill>
                        </a:rPr>
                        <a:t>“</a:t>
                      </a: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mn-lt"/>
                        </a:rPr>
                        <a:t>The</a:t>
                      </a:r>
                      <a:r>
                        <a:rPr lang="en-US" sz="1400" b="1" dirty="0">
                          <a:latin typeface="+mn-lt"/>
                        </a:rPr>
                        <a:t> </a:t>
                      </a:r>
                      <a:r>
                        <a:rPr lang="en-US" sz="2000" b="1" dirty="0">
                          <a:latin typeface="+mn-lt"/>
                        </a:rPr>
                        <a:t>MeMi</a:t>
                      </a:r>
                      <a:r>
                        <a:rPr lang="en-US" sz="2000" b="1" baseline="0" dirty="0">
                          <a:latin typeface="+mn-lt"/>
                        </a:rPr>
                        <a:t> period includes </a:t>
                      </a:r>
                      <a:r>
                        <a:rPr lang="en-US" sz="1600" b="1" dirty="0">
                          <a:solidFill>
                            <a:schemeClr val="accent1"/>
                          </a:solidFill>
                          <a:latin typeface="+mn-lt"/>
                        </a:rPr>
                        <a:t>grid</a:t>
                      </a:r>
                      <a:r>
                        <a:rPr lang="en-US" sz="1600" b="1" baseline="0" dirty="0">
                          <a:solidFill>
                            <a:schemeClr val="accent1"/>
                          </a:solidFill>
                          <a:latin typeface="+mn-lt"/>
                        </a:rPr>
                        <a:t> usage period</a:t>
                      </a:r>
                      <a:r>
                        <a:rPr lang="en-US" sz="1600" b="1" dirty="0">
                          <a:solidFill>
                            <a:schemeClr val="accent1"/>
                          </a:solidFill>
                          <a:latin typeface="+mn-lt"/>
                        </a:rPr>
                        <a:t> </a:t>
                      </a:r>
                      <a:r>
                        <a:rPr lang="en-US" sz="1600" b="0" dirty="0">
                          <a:solidFill>
                            <a:schemeClr val="tx1"/>
                          </a:solidFill>
                          <a:latin typeface="+mn-lt"/>
                        </a:rPr>
                        <a:t>and </a:t>
                      </a:r>
                      <a:r>
                        <a:rPr lang="en-US" sz="1600" b="1" dirty="0">
                          <a:solidFill>
                            <a:schemeClr val="accent1"/>
                          </a:solidFill>
                          <a:latin typeface="+mn-lt"/>
                        </a:rPr>
                        <a:t>settlement period</a:t>
                      </a:r>
                      <a:r>
                        <a:rPr lang="en-US" sz="1400" b="1" dirty="0">
                          <a:latin typeface="+mn-lt"/>
                        </a:rPr>
                        <a:t>.</a:t>
                      </a:r>
                      <a:r>
                        <a:rPr lang="en-US" sz="2000" b="1" dirty="0">
                          <a:solidFill>
                            <a:schemeClr val="accent1"/>
                          </a:solidFill>
                        </a:rPr>
                        <a:t>”</a:t>
                      </a: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nvPr>
        </p:nvGraphicFramePr>
        <p:xfrm>
          <a:off x="6076335" y="1879985"/>
          <a:ext cx="6002594" cy="1460160"/>
        </p:xfrm>
        <a:graphic>
          <a:graphicData uri="http://schemas.openxmlformats.org/drawingml/2006/table">
            <a:tbl>
              <a:tblPr firstRow="1" bandRow="1">
                <a:tableStyleId>{2D5ABB26-0587-4C30-8999-92F81FD0307C}</a:tableStyleId>
              </a:tblPr>
              <a:tblGrid>
                <a:gridCol w="169425">
                  <a:extLst>
                    <a:ext uri="{9D8B030D-6E8A-4147-A177-3AD203B41FA5}">
                      <a16:colId xmlns:a16="http://schemas.microsoft.com/office/drawing/2014/main" val="20000"/>
                    </a:ext>
                  </a:extLst>
                </a:gridCol>
                <a:gridCol w="5833169">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a:solidFill>
                          <a:schemeClr val="accent1"/>
                        </a:solidFill>
                      </a:endParaRP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sz="2000" b="1" dirty="0">
                          <a:latin typeface="+mn-lt"/>
                        </a:rPr>
                        <a:t>MeMi</a:t>
                      </a:r>
                      <a:r>
                        <a:rPr lang="en-US" sz="2000" b="1" baseline="0" dirty="0">
                          <a:latin typeface="+mn-lt"/>
                        </a:rPr>
                        <a:t> amount</a:t>
                      </a:r>
                      <a:r>
                        <a:rPr lang="en-US" sz="2000" b="1" dirty="0">
                          <a:latin typeface="+mn-lt"/>
                        </a:rPr>
                        <a:t>:</a:t>
                      </a:r>
                    </a:p>
                    <a:p>
                      <a:pPr marL="285750" indent="-285750">
                        <a:buFont typeface="Wingdings" panose="05000000000000000000" pitchFamily="2" charset="2"/>
                        <a:buChar char="Ø"/>
                        <a:tabLst>
                          <a:tab pos="1792288" algn="l"/>
                        </a:tabLst>
                      </a:pPr>
                      <a:r>
                        <a:rPr lang="en-US" sz="1400" b="0" dirty="0">
                          <a:latin typeface="+mn-lt"/>
                        </a:rPr>
                        <a:t>Consumption: </a:t>
                      </a:r>
                      <a:r>
                        <a:rPr lang="en-US" sz="1400" b="1" dirty="0">
                          <a:latin typeface="+mn-lt"/>
                        </a:rPr>
                        <a:t>	</a:t>
                      </a:r>
                      <a:r>
                        <a:rPr lang="en-US" sz="1600" b="1" dirty="0">
                          <a:solidFill>
                            <a:schemeClr val="accent4"/>
                          </a:solidFill>
                          <a:latin typeface="+mn-lt"/>
                        </a:rPr>
                        <a:t>settlement amount  </a:t>
                      </a:r>
                      <a:r>
                        <a:rPr lang="en-US" sz="1600" b="1" dirty="0">
                          <a:latin typeface="+mn-lt"/>
                        </a:rPr>
                        <a:t>- </a:t>
                      </a:r>
                      <a:r>
                        <a:rPr lang="en-US" sz="1600" b="1" dirty="0">
                          <a:solidFill>
                            <a:schemeClr val="accent5"/>
                          </a:solidFill>
                          <a:latin typeface="+mn-lt"/>
                        </a:rPr>
                        <a:t>consumed amount</a:t>
                      </a:r>
                      <a:r>
                        <a:rPr lang="en-US" sz="1400" b="1" dirty="0">
                          <a:latin typeface="+mn-lt"/>
                        </a:rPr>
                        <a:t> </a:t>
                      </a:r>
                    </a:p>
                    <a:p>
                      <a:pPr marL="285750" indent="-285750" defTabSz="704850">
                        <a:buFont typeface="Wingdings" panose="05000000000000000000" pitchFamily="2" charset="2"/>
                        <a:buChar char="Ø"/>
                        <a:tabLst>
                          <a:tab pos="1792288" algn="l"/>
                        </a:tabLst>
                      </a:pPr>
                      <a:r>
                        <a:rPr lang="en-US" sz="1400" b="0" dirty="0">
                          <a:latin typeface="+mn-lt"/>
                        </a:rPr>
                        <a:t>Energy Feeding: </a:t>
                      </a:r>
                      <a:r>
                        <a:rPr lang="en-US" sz="1400" b="1" dirty="0">
                          <a:latin typeface="+mn-lt"/>
                        </a:rPr>
                        <a:t>	</a:t>
                      </a:r>
                      <a:r>
                        <a:rPr lang="en-US" sz="1600" b="1" dirty="0">
                          <a:solidFill>
                            <a:schemeClr val="accent5"/>
                          </a:solidFill>
                          <a:latin typeface="+mn-lt"/>
                        </a:rPr>
                        <a:t>supplied</a:t>
                      </a:r>
                      <a:r>
                        <a:rPr lang="en-US" sz="1600" b="1" baseline="0" dirty="0">
                          <a:solidFill>
                            <a:schemeClr val="accent5"/>
                          </a:solidFill>
                          <a:latin typeface="+mn-lt"/>
                        </a:rPr>
                        <a:t> amount</a:t>
                      </a:r>
                      <a:r>
                        <a:rPr lang="en-US" sz="1600" b="1" dirty="0">
                          <a:latin typeface="+mn-lt"/>
                        </a:rPr>
                        <a:t> - </a:t>
                      </a:r>
                      <a:r>
                        <a:rPr lang="en-US" sz="1600" b="1" dirty="0">
                          <a:solidFill>
                            <a:schemeClr val="accent4"/>
                          </a:solidFill>
                          <a:latin typeface="+mn-lt"/>
                        </a:rPr>
                        <a:t>settlement amount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a:solidFill>
                          <a:schemeClr val="accent1"/>
                        </a:solidFill>
                      </a:endParaRPr>
                    </a:p>
                  </a:txBody>
                  <a:tcPr marL="0" marR="0" marT="72000" marB="0">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kern="0" dirty="0">
                        <a:ea typeface="Arial Unicode MS" pitchFamily="34" charset="-128"/>
                        <a:cs typeface="Arial Unicode MS" pitchFamily="34" charset="-128"/>
                      </a:endParaRPr>
                    </a:p>
                  </a:txBody>
                  <a:tcPr marL="0" marR="0" marT="108000" marB="0">
                    <a:lnT w="28575" cap="flat" cmpd="sng" algn="ctr">
                      <a:no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1" name="TextBox 10"/>
          <p:cNvSpPr txBox="1"/>
          <p:nvPr/>
        </p:nvSpPr>
        <p:spPr>
          <a:xfrm>
            <a:off x="152953" y="5713388"/>
            <a:ext cx="722169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begin MeMi period </a:t>
            </a:r>
            <a:r>
              <a:rPr lang="en-US" sz="1800" b="1" kern="0" dirty="0">
                <a:ea typeface="Arial Unicode MS" pitchFamily="34" charset="-128"/>
                <a:cs typeface="Arial Unicode MS" pitchFamily="34" charset="-128"/>
              </a:rPr>
              <a:t>=</a:t>
            </a:r>
            <a:r>
              <a:rPr lang="en-US" sz="1800" b="1" kern="0" dirty="0">
                <a:solidFill>
                  <a:schemeClr val="accent1"/>
                </a:solidFill>
                <a:ea typeface="Arial Unicode MS" pitchFamily="34" charset="-128"/>
                <a:cs typeface="Arial Unicode MS" pitchFamily="34" charset="-128"/>
              </a:rPr>
              <a:t> </a:t>
            </a:r>
            <a:r>
              <a:rPr lang="en-US" sz="1800" b="1" kern="0" dirty="0">
                <a:solidFill>
                  <a:schemeClr val="accent5"/>
                </a:solidFill>
                <a:ea typeface="Arial Unicode MS" pitchFamily="34" charset="-128"/>
                <a:cs typeface="Arial Unicode MS" pitchFamily="34" charset="-128"/>
              </a:rPr>
              <a:t>begin grid usage period </a:t>
            </a:r>
            <a:r>
              <a:rPr lang="en-US" sz="1800" b="1" kern="0" dirty="0">
                <a:solidFill>
                  <a:schemeClr val="accent1"/>
                </a:solidFill>
                <a:ea typeface="Arial Unicode MS" pitchFamily="34" charset="-128"/>
                <a:cs typeface="Arial Unicode MS" pitchFamily="34" charset="-128"/>
              </a:rPr>
              <a:t> </a:t>
            </a:r>
          </a:p>
        </p:txBody>
      </p:sp>
      <p:sp>
        <p:nvSpPr>
          <p:cNvPr id="13" name="TextBox 12"/>
          <p:cNvSpPr txBox="1"/>
          <p:nvPr/>
        </p:nvSpPr>
        <p:spPr>
          <a:xfrm>
            <a:off x="5098074" y="5974706"/>
            <a:ext cx="6921861" cy="276999"/>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end MeMi period </a:t>
            </a:r>
            <a:r>
              <a:rPr lang="en-US" sz="1800" b="1" kern="0" dirty="0">
                <a:ea typeface="Arial Unicode MS" pitchFamily="34" charset="-128"/>
                <a:cs typeface="Arial Unicode MS" pitchFamily="34" charset="-128"/>
              </a:rPr>
              <a:t>=</a:t>
            </a:r>
            <a:r>
              <a:rPr lang="en-US" sz="1800" b="1" kern="0" dirty="0">
                <a:solidFill>
                  <a:schemeClr val="accent1"/>
                </a:solidFill>
                <a:ea typeface="Arial Unicode MS" pitchFamily="34" charset="-128"/>
                <a:cs typeface="Arial Unicode MS" pitchFamily="34" charset="-128"/>
              </a:rPr>
              <a:t> </a:t>
            </a:r>
            <a:r>
              <a:rPr lang="en-US" sz="1800" b="1" kern="0" dirty="0">
                <a:solidFill>
                  <a:srgbClr val="92D050"/>
                </a:solidFill>
                <a:ea typeface="Arial Unicode MS" pitchFamily="34" charset="-128"/>
                <a:cs typeface="Arial Unicode MS" pitchFamily="34" charset="-128"/>
              </a:rPr>
              <a:t>end settlement period</a:t>
            </a:r>
          </a:p>
        </p:txBody>
      </p:sp>
      <p:sp>
        <p:nvSpPr>
          <p:cNvPr id="3" name="TextBox 2"/>
          <p:cNvSpPr txBox="1"/>
          <p:nvPr/>
        </p:nvSpPr>
        <p:spPr>
          <a:xfrm>
            <a:off x="2835377" y="6035620"/>
            <a:ext cx="2470355"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if no GU: begin settlement</a:t>
            </a:r>
          </a:p>
        </p:txBody>
      </p:sp>
      <p:sp>
        <p:nvSpPr>
          <p:cNvPr id="18" name="TextBox 17"/>
          <p:cNvSpPr txBox="1"/>
          <p:nvPr/>
        </p:nvSpPr>
        <p:spPr>
          <a:xfrm>
            <a:off x="9005119" y="6260462"/>
            <a:ext cx="3190056"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if no settlement: end GU</a:t>
            </a:r>
          </a:p>
        </p:txBody>
      </p:sp>
    </p:spTree>
    <p:extLst>
      <p:ext uri="{BB962C8B-B14F-4D97-AF65-F5344CB8AC3E}">
        <p14:creationId xmlns:p14="http://schemas.microsoft.com/office/powerpoint/2010/main" val="349774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1" b="0" dirty="0"/>
              <a:t>Overview of MeMi - 2</a:t>
            </a:r>
          </a:p>
        </p:txBody>
      </p:sp>
      <p:sp>
        <p:nvSpPr>
          <p:cNvPr id="3" name="Text Placeholder 2"/>
          <p:cNvSpPr>
            <a:spLocks noGrp="1"/>
          </p:cNvSpPr>
          <p:nvPr>
            <p:ph type="body" sz="quarter" idx="10"/>
          </p:nvPr>
        </p:nvSpPr>
        <p:spPr>
          <a:xfrm>
            <a:off x="324000" y="1397208"/>
            <a:ext cx="11545200" cy="4896016"/>
          </a:xfrm>
        </p:spPr>
        <p:txBody>
          <a:bodyPr/>
          <a:lstStyle/>
          <a:p>
            <a:pPr marL="0" lvl="2" indent="0">
              <a:spcBef>
                <a:spcPts val="2401"/>
              </a:spcBef>
              <a:buSzPct val="80000"/>
              <a:buNone/>
            </a:pPr>
            <a:r>
              <a:rPr lang="en-US" sz="2000" b="1" dirty="0"/>
              <a:t>MeMi UI integrated in Process Document UI</a:t>
            </a:r>
            <a:endParaRPr lang="en-US" sz="1600" dirty="0">
              <a:solidFill>
                <a:schemeClr val="tx1">
                  <a:lumMod val="75000"/>
                  <a:lumOff val="25000"/>
                </a:schemeClr>
              </a:solidFill>
            </a:endParaRPr>
          </a:p>
          <a:p>
            <a:pPr lvl="3">
              <a:spcBef>
                <a:spcPts val="2401"/>
              </a:spcBef>
              <a:buSzPct val="80000"/>
              <a:buFont typeface="Wingdings" panose="05000000000000000000" pitchFamily="2" charset="2"/>
              <a:buChar char="q"/>
            </a:pPr>
            <a:endParaRPr lang="en-US" sz="1600" dirty="0">
              <a:solidFill>
                <a:schemeClr val="tx1">
                  <a:lumMod val="75000"/>
                  <a:lumOff val="25000"/>
                </a:schemeClr>
              </a:solidFill>
            </a:endParaRPr>
          </a:p>
          <a:p>
            <a:pPr lvl="3">
              <a:spcBef>
                <a:spcPts val="2401"/>
              </a:spcBef>
              <a:buSzPct val="80000"/>
              <a:buFont typeface="Wingdings" panose="05000000000000000000" pitchFamily="2" charset="2"/>
              <a:buChar char="q"/>
            </a:pPr>
            <a:endParaRPr lang="en-US" sz="1600" b="0" dirty="0">
              <a:solidFill>
                <a:schemeClr val="tx1">
                  <a:lumMod val="75000"/>
                  <a:lumOff val="25000"/>
                </a:schemeClr>
              </a:solidFill>
            </a:endParaRPr>
          </a:p>
          <a:p>
            <a:pPr marL="0" lvl="2" indent="0">
              <a:spcBef>
                <a:spcPts val="2401"/>
              </a:spcBef>
              <a:buSzPct val="80000"/>
              <a:buNone/>
            </a:pPr>
            <a:endParaRPr lang="en-US" b="0" dirty="0">
              <a:solidFill>
                <a:schemeClr val="tx1">
                  <a:lumMod val="75000"/>
                  <a:lumOff val="25000"/>
                </a:schemeClr>
              </a:solidFill>
            </a:endParaRPr>
          </a:p>
          <a:p>
            <a:pPr marL="0" lvl="2" indent="0">
              <a:spcBef>
                <a:spcPts val="2401"/>
              </a:spcBef>
              <a:buSzPct val="80000"/>
              <a:buNone/>
            </a:pPr>
            <a:endParaRPr lang="en-US" sz="1600" dirty="0"/>
          </a:p>
        </p:txBody>
      </p:sp>
      <p:pic>
        <p:nvPicPr>
          <p:cNvPr id="5" name="Picture 4"/>
          <p:cNvPicPr>
            <a:picLocks noChangeAspect="1"/>
          </p:cNvPicPr>
          <p:nvPr/>
        </p:nvPicPr>
        <p:blipFill>
          <a:blip r:embed="rId3"/>
          <a:stretch>
            <a:fillRect/>
          </a:stretch>
        </p:blipFill>
        <p:spPr>
          <a:xfrm>
            <a:off x="324000" y="1715421"/>
            <a:ext cx="7328084" cy="4786894"/>
          </a:xfrm>
          <a:prstGeom prst="rect">
            <a:avLst/>
          </a:prstGeom>
        </p:spPr>
      </p:pic>
    </p:spTree>
    <p:extLst>
      <p:ext uri="{BB962C8B-B14F-4D97-AF65-F5344CB8AC3E}">
        <p14:creationId xmlns:p14="http://schemas.microsoft.com/office/powerpoint/2010/main" val="9369630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b="1" kern="1200" dirty="0">
                <a:solidFill>
                  <a:schemeClr val="accent2"/>
                </a:solidFill>
                <a:latin typeface="+mj-lt"/>
                <a:ea typeface="+mj-ea"/>
                <a:cs typeface="+mj-cs"/>
              </a:rPr>
              <a:t>Core Billing Process Detailed View - Internal EDM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57" y="1447800"/>
            <a:ext cx="11428412"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9907956"/>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3556</TotalTime>
  <Words>2366</Words>
  <Application>Microsoft Office PowerPoint</Application>
  <PresentationFormat>Custom</PresentationFormat>
  <Paragraphs>605</Paragraphs>
  <Slides>54</Slides>
  <Notes>45</Notes>
  <HiddenSlides>8</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 Unicode MS</vt:lpstr>
      <vt:lpstr>Arial</vt:lpstr>
      <vt:lpstr>Candara</vt:lpstr>
      <vt:lpstr>Courier New</vt:lpstr>
      <vt:lpstr>Symbol</vt:lpstr>
      <vt:lpstr>wingdings</vt:lpstr>
      <vt:lpstr>wingdings</vt:lpstr>
      <vt:lpstr>SAP_2016_16x9_white</vt:lpstr>
      <vt:lpstr>Worksheet</vt:lpstr>
      <vt:lpstr>Overtake and Undertake Quantities Billing for German Energy Utilities (MeMi)</vt:lpstr>
      <vt:lpstr>Agenda</vt:lpstr>
      <vt:lpstr>MeMi is a solution for DSOs for electricity and gas</vt:lpstr>
      <vt:lpstr>Overview of MeMi</vt:lpstr>
      <vt:lpstr>Overview of MeMi - 2</vt:lpstr>
      <vt:lpstr>Definition: settlement period &amp; settlement amount </vt:lpstr>
      <vt:lpstr>Definition: MeMi period &amp; MeMi amount</vt:lpstr>
      <vt:lpstr>Overview of MeMi - 2</vt:lpstr>
      <vt:lpstr>Core Billing Process Detailed View - Internal EDM </vt:lpstr>
      <vt:lpstr>Core Billing Process Detailed View - External EDM </vt:lpstr>
      <vt:lpstr>Core Billing Process Detailed View – Continued for both internal and external EDM type </vt:lpstr>
      <vt:lpstr>Practice</vt:lpstr>
      <vt:lpstr>Agenda</vt:lpstr>
      <vt:lpstr>Convergent Invoicing used in MeMi</vt:lpstr>
      <vt:lpstr>Convergent Invoicing Integrated in MeMi</vt:lpstr>
      <vt:lpstr>Agenda</vt:lpstr>
      <vt:lpstr>Reversal</vt:lpstr>
      <vt:lpstr>Overview Reversal Process</vt:lpstr>
      <vt:lpstr>Reversal No EDM request sent</vt:lpstr>
      <vt:lpstr>Reversal BIT not yet created</vt:lpstr>
      <vt:lpstr>Reversal Invoice not yet sent</vt:lpstr>
      <vt:lpstr>Reversal Full Reversal</vt:lpstr>
      <vt:lpstr>PowerPoint Presentation</vt:lpstr>
      <vt:lpstr>PowerPoint Presentation</vt:lpstr>
      <vt:lpstr>PowerPoint Presentation</vt:lpstr>
      <vt:lpstr>PowerPoint Presentation</vt:lpstr>
      <vt:lpstr>PowerPoint Presentation</vt:lpstr>
      <vt:lpstr>Reversal MeMi Process Overview </vt:lpstr>
      <vt:lpstr>Reversal MeMi Process Overview - 2  </vt:lpstr>
      <vt:lpstr>Reversal MeMi Process Overview - 3  </vt:lpstr>
      <vt:lpstr>Agenda</vt:lpstr>
      <vt:lpstr>Introduction to MGV Billing Process </vt:lpstr>
      <vt:lpstr>Lifecycle of MGV Billing Process</vt:lpstr>
      <vt:lpstr>PowerPoint Presentation</vt:lpstr>
      <vt:lpstr>PowerPoint Presentation</vt:lpstr>
      <vt:lpstr>PowerPoint Presentation</vt:lpstr>
      <vt:lpstr>PowerPoint Presentation</vt:lpstr>
      <vt:lpstr>Integration with MeMi reversal process</vt:lpstr>
      <vt:lpstr>Agenda</vt:lpstr>
      <vt:lpstr>Simulation MeMi process </vt:lpstr>
      <vt:lpstr>PowerPoint Presentation</vt:lpstr>
      <vt:lpstr>Agenda</vt:lpstr>
      <vt:lpstr>Send and Receive Subscription of Allocation List</vt:lpstr>
      <vt:lpstr>Send and Receive Subscription of Allocation List</vt:lpstr>
      <vt:lpstr>Send and Receive Subscription of Allocation List</vt:lpstr>
      <vt:lpstr>Send and Receive Subscription of Allocation List</vt:lpstr>
      <vt:lpstr>Send and Receive Subscription of Allocation List</vt:lpstr>
      <vt:lpstr>Send Allocation List (DSO)</vt:lpstr>
      <vt:lpstr>Send Allocation List (DSO)</vt:lpstr>
      <vt:lpstr>Relationship with IDEX-DE – Business View</vt:lpstr>
      <vt:lpstr>Relationship with IDEX-DE – Business View - II</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Wei, Shuai (external - Project)</dc:creator>
  <cp:keywords>2016/16:9/white</cp:keywords>
  <cp:lastModifiedBy>Wei, Shelwin</cp:lastModifiedBy>
  <cp:revision>270</cp:revision>
  <dcterms:created xsi:type="dcterms:W3CDTF">2016-07-28T09:25:40Z</dcterms:created>
  <dcterms:modified xsi:type="dcterms:W3CDTF">2017-06-23T09:21:50Z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