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37"/>
  </p:notesMasterIdLst>
  <p:handoutMasterIdLst>
    <p:handoutMasterId r:id="rId38"/>
  </p:handoutMasterIdLst>
  <p:sldIdLst>
    <p:sldId id="349" r:id="rId2"/>
    <p:sldId id="344" r:id="rId3"/>
    <p:sldId id="284" r:id="rId4"/>
    <p:sldId id="325" r:id="rId5"/>
    <p:sldId id="366" r:id="rId6"/>
    <p:sldId id="367" r:id="rId7"/>
    <p:sldId id="383" r:id="rId8"/>
    <p:sldId id="368" r:id="rId9"/>
    <p:sldId id="369" r:id="rId10"/>
    <p:sldId id="370" r:id="rId11"/>
    <p:sldId id="371" r:id="rId12"/>
    <p:sldId id="372" r:id="rId13"/>
    <p:sldId id="373" r:id="rId14"/>
    <p:sldId id="374" r:id="rId15"/>
    <p:sldId id="375" r:id="rId16"/>
    <p:sldId id="380" r:id="rId17"/>
    <p:sldId id="377" r:id="rId18"/>
    <p:sldId id="379" r:id="rId19"/>
    <p:sldId id="378" r:id="rId20"/>
    <p:sldId id="384" r:id="rId21"/>
    <p:sldId id="381" r:id="rId22"/>
    <p:sldId id="385" r:id="rId23"/>
    <p:sldId id="386" r:id="rId24"/>
    <p:sldId id="387" r:id="rId25"/>
    <p:sldId id="388" r:id="rId26"/>
    <p:sldId id="389" r:id="rId27"/>
    <p:sldId id="391" r:id="rId28"/>
    <p:sldId id="392" r:id="rId29"/>
    <p:sldId id="393" r:id="rId30"/>
    <p:sldId id="394" r:id="rId31"/>
    <p:sldId id="395" r:id="rId32"/>
    <p:sldId id="365" r:id="rId33"/>
    <p:sldId id="265" r:id="rId34"/>
    <p:sldId id="339" r:id="rId35"/>
    <p:sldId id="346" r:id="rId36"/>
  </p:sldIdLst>
  <p:sldSz cx="12195175" cy="6859588"/>
  <p:notesSz cx="6797675" cy="9874250"/>
  <p:embeddedFontLst>
    <p:embeddedFont>
      <p:font typeface="Arial Unicode MS" panose="020B0604020202020204" pitchFamily="34" charset="-122"/>
      <p:regular r:id="rId39"/>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84" autoAdjust="0"/>
    <p:restoredTop sz="94690" autoAdjust="0"/>
  </p:normalViewPr>
  <p:slideViewPr>
    <p:cSldViewPr snapToGrid="0" showGuides="1">
      <p:cViewPr varScale="1">
        <p:scale>
          <a:sx n="92" d="100"/>
          <a:sy n="92" d="100"/>
        </p:scale>
        <p:origin x="462" y="90"/>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59446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65010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3128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8200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5666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2393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4189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6788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9254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8847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3485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462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8507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9874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0367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0436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149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1460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5046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243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5398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636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60736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647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0163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5060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34881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80726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12447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3386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93926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smtClean="0"/>
              <a:t>Click to edit text</a:t>
            </a:r>
            <a:endParaRPr lang="en-US" dirty="0"/>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smtClean="0">
                <a:solidFill>
                  <a:srgbClr val="FFFFFF"/>
                </a:solidFill>
                <a:latin typeface="Arial" panose="020B0604020202020204" pitchFamily="34" charset="0"/>
                <a:ea typeface="Arial Unicode MS" panose="020B0604020202020204" pitchFamily="34" charset="-122"/>
                <a:cs typeface="Arial Unicode MS" pitchFamily="34" charset="-128"/>
                <a:sym typeface="Arial" panose="020B0604020202020204" pitchFamily="34" charset="0"/>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smtClean="0"/>
              <a:t>Jay Zhao, SAP CD</a:t>
            </a:r>
            <a:r>
              <a:rPr lang="en-US" dirty="0"/>
              <a:t/>
            </a:r>
            <a:br>
              <a:rPr lang="en-US" dirty="0"/>
            </a:br>
            <a:r>
              <a:rPr lang="en-US" dirty="0" smtClean="0"/>
              <a:t>August 01, </a:t>
            </a:r>
            <a:r>
              <a:rPr lang="en-US" dirty="0"/>
              <a:t>2016</a:t>
            </a:r>
          </a:p>
        </p:txBody>
      </p:sp>
      <p:sp>
        <p:nvSpPr>
          <p:cNvPr id="2" name="Title 1"/>
          <p:cNvSpPr>
            <a:spLocks noGrp="1"/>
          </p:cNvSpPr>
          <p:nvPr>
            <p:ph type="ctrTitle"/>
          </p:nvPr>
        </p:nvSpPr>
        <p:spPr/>
        <p:txBody>
          <a:bodyPr/>
          <a:lstStyle/>
          <a:p>
            <a:r>
              <a:rPr lang="en-US" dirty="0" err="1" smtClean="0"/>
              <a:t>MeMi</a:t>
            </a:r>
            <a:r>
              <a:rPr lang="en-US" dirty="0" smtClean="0"/>
              <a:t> SP03 KT Session</a:t>
            </a:r>
            <a:endParaRPr lang="en-US" b="0" dirty="0"/>
          </a:p>
        </p:txBody>
      </p:sp>
      <p:pic>
        <p:nvPicPr>
          <p:cNvPr id="4" name="Picture 2" descr="\\dwdf032\cmedia\Templates_Guidelines\eOn\_Presentations\_Templates\_Corporate_4x3\Proposals_Titleslides\272911_v1.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81371" y="2317582"/>
            <a:ext cx="5203825" cy="4553117"/>
          </a:xfrm>
          <a:prstGeom prst="rect">
            <a:avLst/>
          </a:prstGeom>
          <a:noFill/>
          <a:extLst>
            <a:ext uri="{909E8E84-426E-40DD-AFC4-6F175D3DCCD1}">
              <a14:hiddenFill xmlns:a14="http://schemas.microsoft.com/office/drawing/2010/main">
                <a:solidFill>
                  <a:srgbClr val="FFFFFF"/>
                </a:solidFill>
              </a14:hiddenFill>
            </a:ext>
          </a:extLst>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smtClean="0">
                <a:solidFill>
                  <a:srgbClr val="000000"/>
                </a:solidFill>
                <a:latin typeface="Arial" panose="020B0604020202020204" pitchFamily="34" charset="0"/>
                <a:ea typeface="Arial Unicode MS" pitchFamily="34" charset="-128"/>
                <a:cs typeface="Arial Unicode MS" pitchFamily="34" charset="-128"/>
              </a:rPr>
              <a:t>Internal</a:t>
            </a:r>
            <a:endParaRPr lang="en-US" sz="1400" kern="0" dirty="0" err="1" smtClean="0">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940448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smtClean="0">
                <a:solidFill>
                  <a:schemeClr val="accent2"/>
                </a:solidFill>
                <a:latin typeface="+mj-lt"/>
                <a:ea typeface="+mj-ea"/>
                <a:cs typeface="+mj-cs"/>
              </a:rPr>
              <a:t>REMADV </a:t>
            </a:r>
            <a:r>
              <a:rPr lang="en-US" sz="2800" b="1" kern="1200" dirty="0">
                <a:solidFill>
                  <a:schemeClr val="accent2"/>
                </a:solidFill>
                <a:latin typeface="+mj-lt"/>
                <a:ea typeface="+mj-ea"/>
                <a:cs typeface="+mj-cs"/>
              </a:rPr>
              <a:t>Process</a:t>
            </a:r>
            <a:r>
              <a:rPr lang="en-US" dirty="0" smtClean="0"/>
              <a:t/>
            </a:r>
            <a:br>
              <a:rPr lang="en-US" dirty="0" smtClean="0"/>
            </a:br>
            <a:r>
              <a:rPr lang="en-US" sz="2400" b="1" kern="1200" dirty="0">
                <a:solidFill>
                  <a:schemeClr val="accent2"/>
                </a:solidFill>
                <a:latin typeface="+mj-lt"/>
                <a:ea typeface="+mj-ea"/>
                <a:cs typeface="+mj-cs"/>
              </a:rPr>
              <a:t>Mixed Zero Balance Payment Advice Solution</a:t>
            </a:r>
          </a:p>
        </p:txBody>
      </p:sp>
      <p:sp>
        <p:nvSpPr>
          <p:cNvPr id="3" name="Text Placeholder 2"/>
          <p:cNvSpPr>
            <a:spLocks noGrp="1"/>
          </p:cNvSpPr>
          <p:nvPr>
            <p:ph type="body" sz="quarter" idx="10"/>
          </p:nvPr>
        </p:nvSpPr>
        <p:spPr>
          <a:xfrm>
            <a:off x="324000" y="1400133"/>
            <a:ext cx="11545200" cy="4392043"/>
          </a:xfrm>
        </p:spPr>
        <p:txBody>
          <a:bodyPr/>
          <a:lstStyle/>
          <a:p>
            <a:r>
              <a:rPr lang="en-US" dirty="0"/>
              <a:t>Solution:</a:t>
            </a:r>
          </a:p>
          <a:p>
            <a:pPr lvl="1"/>
            <a:r>
              <a:rPr lang="en-US" dirty="0" smtClean="0"/>
              <a:t>Logic </a:t>
            </a:r>
            <a:r>
              <a:rPr lang="en-US" dirty="0"/>
              <a:t>adjustment of Function </a:t>
            </a:r>
            <a:r>
              <a:rPr lang="en-US" dirty="0" smtClean="0"/>
              <a:t>Module to distribute and book open item for mixed zero balance payment advice note case:</a:t>
            </a:r>
            <a:endParaRPr lang="en-US" dirty="0"/>
          </a:p>
          <a:p>
            <a:pPr lvl="2"/>
            <a:r>
              <a:rPr lang="en-US" dirty="0"/>
              <a:t>/</a:t>
            </a:r>
            <a:r>
              <a:rPr lang="en-US" dirty="0" smtClean="0"/>
              <a:t>IDXMM/DEREG_INV_CHECKB_072</a:t>
            </a:r>
            <a:endParaRPr lang="en-US" dirty="0"/>
          </a:p>
          <a:p>
            <a:pPr lvl="2"/>
            <a:r>
              <a:rPr lang="en-US" dirty="0"/>
              <a:t>/</a:t>
            </a:r>
            <a:r>
              <a:rPr lang="en-US" dirty="0" smtClean="0"/>
              <a:t>IDEXGE/DEREG_INV_CHECKB_072</a:t>
            </a:r>
          </a:p>
          <a:p>
            <a:pPr lvl="2"/>
            <a:endParaRPr lang="en-US" dirty="0"/>
          </a:p>
          <a:p>
            <a:pPr marL="0" lvl="2" indent="0">
              <a:buNone/>
            </a:pPr>
            <a:endParaRPr lang="en-US" dirty="0"/>
          </a:p>
        </p:txBody>
      </p:sp>
    </p:spTree>
    <p:extLst>
      <p:ext uri="{BB962C8B-B14F-4D97-AF65-F5344CB8AC3E}">
        <p14:creationId xmlns:p14="http://schemas.microsoft.com/office/powerpoint/2010/main" val="13059543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latin typeface="+mj-lt"/>
                <a:ea typeface="+mj-ea"/>
                <a:cs typeface="+mj-cs"/>
              </a:rPr>
              <a:t>Payment Reversal</a:t>
            </a:r>
            <a:br>
              <a:rPr lang="en-US" sz="2800" b="1" kern="1200" dirty="0">
                <a:solidFill>
                  <a:schemeClr val="accent2"/>
                </a:solidFill>
                <a:latin typeface="+mj-lt"/>
                <a:ea typeface="+mj-ea"/>
                <a:cs typeface="+mj-cs"/>
              </a:rPr>
            </a:br>
            <a:r>
              <a:rPr lang="en-US" sz="2400" b="1" kern="1200" dirty="0">
                <a:solidFill>
                  <a:schemeClr val="accent2"/>
                </a:solidFill>
                <a:latin typeface="+mj-lt"/>
                <a:ea typeface="+mj-ea"/>
                <a:cs typeface="+mj-cs"/>
              </a:rPr>
              <a:t>Payment Reversal for </a:t>
            </a:r>
            <a:r>
              <a:rPr lang="en-US" sz="2400" b="1" kern="1200" dirty="0" err="1">
                <a:solidFill>
                  <a:schemeClr val="accent2"/>
                </a:solidFill>
                <a:latin typeface="+mj-lt"/>
                <a:ea typeface="+mj-ea"/>
                <a:cs typeface="+mj-cs"/>
              </a:rPr>
              <a:t>MeMi</a:t>
            </a:r>
            <a:endParaRPr lang="en-US" sz="2400" b="1" kern="1200" dirty="0">
              <a:solidFill>
                <a:schemeClr val="accent2"/>
              </a:solidFill>
              <a:latin typeface="+mj-lt"/>
              <a:ea typeface="+mj-ea"/>
              <a:cs typeface="+mj-cs"/>
            </a:endParaRPr>
          </a:p>
        </p:txBody>
      </p:sp>
      <p:sp>
        <p:nvSpPr>
          <p:cNvPr id="3" name="Text Placeholder 2"/>
          <p:cNvSpPr>
            <a:spLocks noGrp="1"/>
          </p:cNvSpPr>
          <p:nvPr>
            <p:ph type="body" sz="quarter" idx="10"/>
          </p:nvPr>
        </p:nvSpPr>
        <p:spPr>
          <a:xfrm>
            <a:off x="324000" y="1400133"/>
            <a:ext cx="11545200" cy="4392043"/>
          </a:xfrm>
        </p:spPr>
        <p:txBody>
          <a:bodyPr/>
          <a:lstStyle/>
          <a:p>
            <a:r>
              <a:rPr lang="en-US" dirty="0" smtClean="0"/>
              <a:t>Requirement:</a:t>
            </a:r>
            <a:endParaRPr lang="en-US" dirty="0"/>
          </a:p>
          <a:p>
            <a:pPr lvl="1"/>
            <a:r>
              <a:rPr lang="en-US" dirty="0" smtClean="0"/>
              <a:t>After payment document is reversed, the status of </a:t>
            </a:r>
            <a:r>
              <a:rPr lang="en-US" dirty="0" err="1" smtClean="0"/>
              <a:t>MeMi</a:t>
            </a:r>
            <a:r>
              <a:rPr lang="en-US" dirty="0" smtClean="0"/>
              <a:t> document needs to be changed back to pervious status and open item is available to be cleared again.</a:t>
            </a:r>
          </a:p>
          <a:p>
            <a:pPr lvl="1"/>
            <a:endParaRPr lang="en-US" dirty="0" smtClean="0"/>
          </a:p>
          <a:p>
            <a:pPr lvl="1">
              <a:spcBef>
                <a:spcPts val="2400"/>
              </a:spcBef>
            </a:pPr>
            <a:r>
              <a:rPr lang="en-US" b="1" dirty="0" smtClean="0"/>
              <a:t>Solution:</a:t>
            </a:r>
            <a:endParaRPr lang="en-US" b="1" dirty="0"/>
          </a:p>
          <a:p>
            <a:pPr lvl="1"/>
            <a:r>
              <a:rPr lang="en-US" dirty="0" smtClean="0"/>
              <a:t>Payment document including only </a:t>
            </a:r>
            <a:r>
              <a:rPr lang="en-US" dirty="0" err="1" smtClean="0"/>
              <a:t>MeMi</a:t>
            </a:r>
            <a:r>
              <a:rPr lang="en-US" dirty="0" smtClean="0"/>
              <a:t> billing with original transaction payment run, payment lot, manual payment is allowed to be reversed by transaction FP08.</a:t>
            </a:r>
          </a:p>
          <a:p>
            <a:pPr lvl="1"/>
            <a:r>
              <a:rPr lang="en-US" dirty="0" smtClean="0"/>
              <a:t>Payment document including </a:t>
            </a:r>
            <a:r>
              <a:rPr lang="en-US" dirty="0" err="1" smtClean="0"/>
              <a:t>MeMi</a:t>
            </a:r>
            <a:r>
              <a:rPr lang="en-US" dirty="0" smtClean="0"/>
              <a:t> billing is not allowed to be reset by transaction FP07.</a:t>
            </a:r>
          </a:p>
          <a:p>
            <a:pPr lvl="1"/>
            <a:r>
              <a:rPr lang="en-US" dirty="0" smtClean="0"/>
              <a:t>Change the status of </a:t>
            </a:r>
            <a:r>
              <a:rPr lang="en-US" dirty="0" err="1" smtClean="0"/>
              <a:t>MeMi</a:t>
            </a:r>
            <a:r>
              <a:rPr lang="en-US" dirty="0" smtClean="0"/>
              <a:t> document in FICA event 20 which will be called in payment document reversal transaction.</a:t>
            </a:r>
          </a:p>
          <a:p>
            <a:pPr lvl="1"/>
            <a:endParaRPr lang="en-US" dirty="0"/>
          </a:p>
        </p:txBody>
      </p:sp>
    </p:spTree>
    <p:extLst>
      <p:ext uri="{BB962C8B-B14F-4D97-AF65-F5344CB8AC3E}">
        <p14:creationId xmlns:p14="http://schemas.microsoft.com/office/powerpoint/2010/main" val="86793354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latin typeface="+mj-lt"/>
                <a:ea typeface="+mj-ea"/>
                <a:cs typeface="+mj-cs"/>
              </a:rPr>
              <a:t>Payment Reversal</a:t>
            </a:r>
            <a:br>
              <a:rPr lang="en-US" sz="2800" b="1" kern="1200" dirty="0">
                <a:solidFill>
                  <a:schemeClr val="accent2"/>
                </a:solidFill>
                <a:latin typeface="+mj-lt"/>
                <a:ea typeface="+mj-ea"/>
                <a:cs typeface="+mj-cs"/>
              </a:rPr>
            </a:br>
            <a:r>
              <a:rPr lang="en-US" sz="2400" b="1" kern="1200" dirty="0">
                <a:solidFill>
                  <a:schemeClr val="accent2"/>
                </a:solidFill>
                <a:latin typeface="+mj-lt"/>
                <a:ea typeface="+mj-ea"/>
                <a:cs typeface="+mj-cs"/>
              </a:rPr>
              <a:t>Payment Reversal for </a:t>
            </a:r>
            <a:r>
              <a:rPr lang="en-US" sz="2400" b="1" kern="1200" dirty="0" err="1">
                <a:solidFill>
                  <a:schemeClr val="accent2"/>
                </a:solidFill>
                <a:latin typeface="+mj-lt"/>
                <a:ea typeface="+mj-ea"/>
                <a:cs typeface="+mj-cs"/>
              </a:rPr>
              <a:t>MeMi</a:t>
            </a:r>
            <a:endParaRPr lang="en-US" sz="2400" b="1" kern="1200" dirty="0">
              <a:solidFill>
                <a:schemeClr val="accent2"/>
              </a:solidFill>
              <a:latin typeface="+mj-lt"/>
              <a:ea typeface="+mj-ea"/>
              <a:cs typeface="+mj-cs"/>
            </a:endParaRPr>
          </a:p>
        </p:txBody>
      </p:sp>
      <p:sp>
        <p:nvSpPr>
          <p:cNvPr id="3" name="Text Placeholder 2"/>
          <p:cNvSpPr>
            <a:spLocks noGrp="1"/>
          </p:cNvSpPr>
          <p:nvPr>
            <p:ph type="body" sz="quarter" idx="10"/>
          </p:nvPr>
        </p:nvSpPr>
        <p:spPr>
          <a:xfrm>
            <a:off x="324000" y="1400133"/>
            <a:ext cx="11545200" cy="4392043"/>
          </a:xfrm>
        </p:spPr>
        <p:txBody>
          <a:bodyPr/>
          <a:lstStyle/>
          <a:p>
            <a:pPr lvl="1">
              <a:spcBef>
                <a:spcPts val="2400"/>
              </a:spcBef>
            </a:pPr>
            <a:r>
              <a:rPr lang="en-US" b="1" dirty="0" smtClean="0"/>
              <a:t>Solution:</a:t>
            </a:r>
            <a:endParaRPr lang="en-US" b="1" dirty="0"/>
          </a:p>
          <a:p>
            <a:pPr lvl="1"/>
            <a:r>
              <a:rPr lang="en-US" dirty="0"/>
              <a:t>New Function Module for FICA event </a:t>
            </a:r>
            <a:r>
              <a:rPr lang="en-US" dirty="0" smtClean="0"/>
              <a:t>20 to change status of </a:t>
            </a:r>
            <a:r>
              <a:rPr lang="en-US" dirty="0" err="1" smtClean="0"/>
              <a:t>MeMi</a:t>
            </a:r>
            <a:r>
              <a:rPr lang="en-US" dirty="0" smtClean="0"/>
              <a:t> document back to previous:</a:t>
            </a:r>
            <a:endParaRPr lang="en-US" dirty="0"/>
          </a:p>
          <a:p>
            <a:pPr lvl="2"/>
            <a:r>
              <a:rPr lang="en-US" dirty="0"/>
              <a:t>/IDXMM/FM_EVENT_0020</a:t>
            </a:r>
          </a:p>
          <a:p>
            <a:pPr lvl="2"/>
            <a:endParaRPr lang="en-US" dirty="0"/>
          </a:p>
          <a:p>
            <a:pPr lvl="1"/>
            <a:r>
              <a:rPr lang="en-US" dirty="0"/>
              <a:t>New Function Module for FICA event </a:t>
            </a:r>
            <a:r>
              <a:rPr lang="en-US" dirty="0" smtClean="0"/>
              <a:t>70 to filter wrong original transaction key, only payment lot, payment run and manual payment is allowed:</a:t>
            </a:r>
            <a:endParaRPr lang="en-US" dirty="0"/>
          </a:p>
          <a:p>
            <a:pPr lvl="2"/>
            <a:r>
              <a:rPr lang="en-US" dirty="0"/>
              <a:t>/IDXMM/FM_CLEAR_REV_FORBID_70</a:t>
            </a:r>
          </a:p>
          <a:p>
            <a:pPr lvl="1"/>
            <a:endParaRPr lang="en-US" dirty="0"/>
          </a:p>
        </p:txBody>
      </p:sp>
    </p:spTree>
    <p:extLst>
      <p:ext uri="{BB962C8B-B14F-4D97-AF65-F5344CB8AC3E}">
        <p14:creationId xmlns:p14="http://schemas.microsoft.com/office/powerpoint/2010/main" val="146743172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latin typeface="+mj-lt"/>
                <a:ea typeface="+mj-ea"/>
                <a:cs typeface="+mj-cs"/>
              </a:rPr>
              <a:t>Payment Reversal</a:t>
            </a:r>
            <a:br>
              <a:rPr lang="en-US" sz="2800" b="1" kern="1200" dirty="0">
                <a:solidFill>
                  <a:schemeClr val="accent2"/>
                </a:solidFill>
                <a:latin typeface="+mj-lt"/>
                <a:ea typeface="+mj-ea"/>
                <a:cs typeface="+mj-cs"/>
              </a:rPr>
            </a:br>
            <a:r>
              <a:rPr lang="en-US" sz="2400" b="1" kern="1200" dirty="0">
                <a:solidFill>
                  <a:schemeClr val="accent2"/>
                </a:solidFill>
                <a:latin typeface="+mj-lt"/>
                <a:ea typeface="+mj-ea"/>
                <a:cs typeface="+mj-cs"/>
              </a:rPr>
              <a:t>Payment Reversal including </a:t>
            </a:r>
            <a:r>
              <a:rPr lang="en-US" sz="2400" b="1" kern="1200" dirty="0" err="1">
                <a:solidFill>
                  <a:schemeClr val="accent2"/>
                </a:solidFill>
                <a:latin typeface="+mj-lt"/>
                <a:ea typeface="+mj-ea"/>
                <a:cs typeface="+mj-cs"/>
              </a:rPr>
              <a:t>MeMi</a:t>
            </a:r>
            <a:r>
              <a:rPr lang="en-US" sz="2400" b="1" kern="1200" dirty="0">
                <a:solidFill>
                  <a:schemeClr val="accent2"/>
                </a:solidFill>
                <a:latin typeface="+mj-lt"/>
                <a:ea typeface="+mj-ea"/>
                <a:cs typeface="+mj-cs"/>
              </a:rPr>
              <a:t> and Grid Usage</a:t>
            </a:r>
          </a:p>
        </p:txBody>
      </p:sp>
      <p:sp>
        <p:nvSpPr>
          <p:cNvPr id="3" name="Text Placeholder 2"/>
          <p:cNvSpPr>
            <a:spLocks noGrp="1"/>
          </p:cNvSpPr>
          <p:nvPr>
            <p:ph type="body" sz="quarter" idx="10"/>
          </p:nvPr>
        </p:nvSpPr>
        <p:spPr>
          <a:xfrm>
            <a:off x="324000" y="1400133"/>
            <a:ext cx="11545200" cy="4392043"/>
          </a:xfrm>
        </p:spPr>
        <p:txBody>
          <a:bodyPr/>
          <a:lstStyle/>
          <a:p>
            <a:pPr lvl="1">
              <a:spcBef>
                <a:spcPts val="2400"/>
              </a:spcBef>
            </a:pPr>
            <a:r>
              <a:rPr lang="en-US" b="1" dirty="0" smtClean="0"/>
              <a:t>Solution:</a:t>
            </a:r>
            <a:endParaRPr lang="en-US" b="1" dirty="0"/>
          </a:p>
          <a:p>
            <a:pPr lvl="1"/>
            <a:r>
              <a:rPr lang="en-US" dirty="0" smtClean="0"/>
              <a:t>Payment document including </a:t>
            </a:r>
            <a:r>
              <a:rPr lang="en-US" dirty="0" err="1" smtClean="0"/>
              <a:t>MeMi</a:t>
            </a:r>
            <a:r>
              <a:rPr lang="en-US" dirty="0" smtClean="0"/>
              <a:t> billing and grid usage billing with original transaction payment run, payment lot, manual payment is allowed to be reversed by </a:t>
            </a:r>
            <a:r>
              <a:rPr lang="en-US" dirty="0"/>
              <a:t>transaction IUEEDPPLOTAALC4.</a:t>
            </a:r>
            <a:endParaRPr lang="en-US" dirty="0" smtClean="0"/>
          </a:p>
          <a:p>
            <a:pPr lvl="1"/>
            <a:r>
              <a:rPr lang="en-US" dirty="0" smtClean="0"/>
              <a:t>Change the status of </a:t>
            </a:r>
            <a:r>
              <a:rPr lang="en-US" dirty="0" err="1" smtClean="0"/>
              <a:t>MeMi</a:t>
            </a:r>
            <a:r>
              <a:rPr lang="en-US" dirty="0" smtClean="0"/>
              <a:t> document in FICA event 20 which will be called in payment document reversal transaction.</a:t>
            </a:r>
          </a:p>
          <a:p>
            <a:pPr lvl="1"/>
            <a:endParaRPr lang="en-US" dirty="0"/>
          </a:p>
        </p:txBody>
      </p:sp>
    </p:spTree>
    <p:extLst>
      <p:ext uri="{BB962C8B-B14F-4D97-AF65-F5344CB8AC3E}">
        <p14:creationId xmlns:p14="http://schemas.microsoft.com/office/powerpoint/2010/main" val="336482159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latin typeface="+mj-lt"/>
                <a:ea typeface="+mj-ea"/>
                <a:cs typeface="+mj-cs"/>
              </a:rPr>
              <a:t>Resend </a:t>
            </a:r>
            <a:r>
              <a:rPr lang="en-US" sz="2800" b="1" kern="1200" dirty="0" err="1">
                <a:solidFill>
                  <a:schemeClr val="accent2"/>
                </a:solidFill>
                <a:latin typeface="+mj-lt"/>
                <a:ea typeface="+mj-ea"/>
                <a:cs typeface="+mj-cs"/>
              </a:rPr>
              <a:t>MeMi</a:t>
            </a:r>
            <a:r>
              <a:rPr lang="en-US" sz="2800" b="1" kern="1200" dirty="0">
                <a:solidFill>
                  <a:schemeClr val="accent2"/>
                </a:solidFill>
                <a:latin typeface="+mj-lt"/>
                <a:ea typeface="+mj-ea"/>
                <a:cs typeface="+mj-cs"/>
              </a:rPr>
              <a:t> INVOIC </a:t>
            </a:r>
            <a:r>
              <a:rPr lang="en-US" sz="2800" b="1" kern="1200" dirty="0" err="1" smtClean="0">
                <a:solidFill>
                  <a:schemeClr val="accent2"/>
                </a:solidFill>
                <a:latin typeface="+mj-lt"/>
                <a:ea typeface="+mj-ea"/>
                <a:cs typeface="+mj-cs"/>
              </a:rPr>
              <a:t>IDoc</a:t>
            </a:r>
            <a:r>
              <a:rPr lang="en-US" sz="2800" b="1" kern="1200" dirty="0">
                <a:solidFill>
                  <a:schemeClr val="accent2"/>
                </a:solidFill>
                <a:latin typeface="+mj-lt"/>
                <a:ea typeface="+mj-ea"/>
                <a:cs typeface="+mj-cs"/>
              </a:rPr>
              <a:t/>
            </a:r>
            <a:br>
              <a:rPr lang="en-US" sz="2800" b="1" kern="1200" dirty="0">
                <a:solidFill>
                  <a:schemeClr val="accent2"/>
                </a:solidFill>
                <a:latin typeface="+mj-lt"/>
                <a:ea typeface="+mj-ea"/>
                <a:cs typeface="+mj-cs"/>
              </a:rPr>
            </a:br>
            <a:endParaRPr lang="en-US" sz="2400" b="1" kern="1200" dirty="0">
              <a:solidFill>
                <a:schemeClr val="accent2"/>
              </a:solidFill>
              <a:latin typeface="+mj-lt"/>
              <a:ea typeface="+mj-ea"/>
              <a:cs typeface="+mj-cs"/>
            </a:endParaRPr>
          </a:p>
        </p:txBody>
      </p:sp>
      <p:sp>
        <p:nvSpPr>
          <p:cNvPr id="3" name="Text Placeholder 2"/>
          <p:cNvSpPr>
            <a:spLocks noGrp="1"/>
          </p:cNvSpPr>
          <p:nvPr>
            <p:ph type="body" sz="quarter" idx="10"/>
          </p:nvPr>
        </p:nvSpPr>
        <p:spPr>
          <a:xfrm>
            <a:off x="324000" y="1400133"/>
            <a:ext cx="11545200" cy="4392043"/>
          </a:xfrm>
        </p:spPr>
        <p:txBody>
          <a:bodyPr/>
          <a:lstStyle/>
          <a:p>
            <a:pPr lvl="1">
              <a:spcBef>
                <a:spcPts val="2400"/>
              </a:spcBef>
            </a:pPr>
            <a:r>
              <a:rPr lang="en-US" b="1" dirty="0" smtClean="0"/>
              <a:t>Requirement:</a:t>
            </a:r>
          </a:p>
          <a:p>
            <a:pPr lvl="1"/>
            <a:r>
              <a:rPr lang="en-US" dirty="0" smtClean="0"/>
              <a:t>Our solution needs to support to resend </a:t>
            </a:r>
            <a:r>
              <a:rPr lang="en-US" dirty="0" err="1" smtClean="0"/>
              <a:t>MeMi</a:t>
            </a:r>
            <a:r>
              <a:rPr lang="en-US" dirty="0" smtClean="0"/>
              <a:t> INVOIC </a:t>
            </a:r>
            <a:r>
              <a:rPr lang="en-US" dirty="0" err="1" smtClean="0"/>
              <a:t>IDoc</a:t>
            </a:r>
            <a:r>
              <a:rPr lang="en-US" dirty="0" smtClean="0"/>
              <a:t>.</a:t>
            </a:r>
          </a:p>
          <a:p>
            <a:pPr lvl="1">
              <a:spcBef>
                <a:spcPts val="2400"/>
              </a:spcBef>
            </a:pPr>
            <a:r>
              <a:rPr lang="en-US" b="1" dirty="0" smtClean="0"/>
              <a:t>Solution:</a:t>
            </a:r>
            <a:endParaRPr lang="en-US" b="1" dirty="0"/>
          </a:p>
          <a:p>
            <a:pPr lvl="1"/>
            <a:r>
              <a:rPr lang="en-US" dirty="0" smtClean="0"/>
              <a:t>New resend </a:t>
            </a:r>
            <a:r>
              <a:rPr lang="en-US" dirty="0" err="1" smtClean="0"/>
              <a:t>MeMi</a:t>
            </a:r>
            <a:r>
              <a:rPr lang="en-US" dirty="0" smtClean="0"/>
              <a:t> INVOIC </a:t>
            </a:r>
            <a:r>
              <a:rPr lang="en-US" dirty="0" err="1" smtClean="0"/>
              <a:t>IDoc</a:t>
            </a:r>
            <a:r>
              <a:rPr lang="en-US" dirty="0" smtClean="0"/>
              <a:t> button is added on </a:t>
            </a:r>
            <a:r>
              <a:rPr lang="en-US" dirty="0" err="1" smtClean="0"/>
              <a:t>MeMi</a:t>
            </a:r>
            <a:r>
              <a:rPr lang="en-US" dirty="0" smtClean="0"/>
              <a:t> document UI. User can trigger resending INVOIC </a:t>
            </a:r>
            <a:r>
              <a:rPr lang="en-US" dirty="0" err="1" smtClean="0"/>
              <a:t>IDoc</a:t>
            </a:r>
            <a:r>
              <a:rPr lang="en-US" dirty="0" smtClean="0"/>
              <a:t> step by clicking the button. Since we need to retrigger sending step, so the execution type of sending step is changed to multiple execution. When process document is completed, it is not possible to trigger any step of process document. So the process document will be reopen and retrigger sending INVOIC step.</a:t>
            </a:r>
          </a:p>
          <a:p>
            <a:pPr lvl="1"/>
            <a:endParaRPr lang="en-US" dirty="0"/>
          </a:p>
          <a:p>
            <a:pPr lvl="1"/>
            <a:r>
              <a:rPr lang="en-US" dirty="0" smtClean="0"/>
              <a:t>New subroutine in </a:t>
            </a:r>
            <a:r>
              <a:rPr lang="en-US" dirty="0"/>
              <a:t>function group /</a:t>
            </a:r>
            <a:r>
              <a:rPr lang="en-US" dirty="0" smtClean="0"/>
              <a:t>IDXMM/FG_PDOC_ADD_SCREEN:</a:t>
            </a:r>
          </a:p>
          <a:p>
            <a:pPr lvl="1"/>
            <a:r>
              <a:rPr lang="en-US" dirty="0" smtClean="0"/>
              <a:t>PF_TRIGGER_RESEND_INVOIC  </a:t>
            </a:r>
          </a:p>
          <a:p>
            <a:pPr lvl="1"/>
            <a:endParaRPr lang="en-US" dirty="0"/>
          </a:p>
        </p:txBody>
      </p:sp>
    </p:spTree>
    <p:extLst>
      <p:ext uri="{BB962C8B-B14F-4D97-AF65-F5344CB8AC3E}">
        <p14:creationId xmlns:p14="http://schemas.microsoft.com/office/powerpoint/2010/main" val="204210031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latin typeface="+mj-lt"/>
                <a:ea typeface="+mj-ea"/>
                <a:cs typeface="+mj-cs"/>
              </a:rPr>
              <a:t>MGV Billing Process</a:t>
            </a:r>
            <a:r>
              <a:rPr lang="en-US" sz="2800" b="1" dirty="0" smtClean="0"/>
              <a:t/>
            </a:r>
            <a:br>
              <a:rPr lang="en-US" sz="2800" b="1" dirty="0" smtClean="0"/>
            </a:br>
            <a:endParaRPr lang="en-US" sz="2400" b="1" kern="1200" dirty="0">
              <a:solidFill>
                <a:schemeClr val="accent2"/>
              </a:solidFill>
              <a:latin typeface="+mj-lt"/>
              <a:ea typeface="+mj-ea"/>
              <a:cs typeface="+mj-cs"/>
            </a:endParaRPr>
          </a:p>
        </p:txBody>
      </p:sp>
      <p:sp>
        <p:nvSpPr>
          <p:cNvPr id="3" name="Text Placeholder 2"/>
          <p:cNvSpPr>
            <a:spLocks noGrp="1"/>
          </p:cNvSpPr>
          <p:nvPr>
            <p:ph type="body" sz="quarter" idx="10"/>
          </p:nvPr>
        </p:nvSpPr>
        <p:spPr>
          <a:xfrm>
            <a:off x="324000" y="1400133"/>
            <a:ext cx="11545200" cy="4392043"/>
          </a:xfrm>
        </p:spPr>
        <p:txBody>
          <a:bodyPr/>
          <a:lstStyle/>
          <a:p>
            <a:pPr lvl="1">
              <a:spcBef>
                <a:spcPts val="2400"/>
              </a:spcBef>
            </a:pPr>
            <a:r>
              <a:rPr lang="en-US" b="1" dirty="0" smtClean="0"/>
              <a:t>Requirement:</a:t>
            </a:r>
          </a:p>
          <a:p>
            <a:pPr lvl="1"/>
            <a:r>
              <a:rPr lang="en-US" dirty="0" smtClean="0"/>
              <a:t>In previous solution, we didn’t support to send out an electronic invoice from DSO to MGV. Only paper invoice will be sent from DSO to MGV. Because of legal change, now electronic invoice is request to sent out from DSO to MGV as default way.</a:t>
            </a:r>
          </a:p>
          <a:p>
            <a:pPr lvl="1">
              <a:spcBef>
                <a:spcPts val="2400"/>
              </a:spcBef>
            </a:pPr>
            <a:r>
              <a:rPr lang="en-US" b="1" dirty="0" smtClean="0"/>
              <a:t>Solution:</a:t>
            </a:r>
            <a:endParaRPr lang="en-US" b="1" dirty="0"/>
          </a:p>
          <a:p>
            <a:pPr lvl="1"/>
            <a:r>
              <a:rPr lang="en-US" sz="1800" dirty="0" smtClean="0"/>
              <a:t>New </a:t>
            </a:r>
            <a:r>
              <a:rPr lang="en-US" sz="1800" dirty="0"/>
              <a:t>process </a:t>
            </a:r>
            <a:r>
              <a:rPr lang="en-US" sz="1800" dirty="0" smtClean="0"/>
              <a:t>4041 is defined for MGV Billing process which is triggered when MGV billing CI invoice is created.</a:t>
            </a:r>
          </a:p>
          <a:p>
            <a:pPr lvl="1"/>
            <a:r>
              <a:rPr lang="en-US" sz="1800" dirty="0" smtClean="0"/>
              <a:t>The process document will be added as object reference to CI invoice. Navigation between CI invoice and process document is supported.</a:t>
            </a:r>
          </a:p>
          <a:p>
            <a:pPr lvl="1"/>
            <a:r>
              <a:rPr lang="en-US" sz="1800" dirty="0" smtClean="0"/>
              <a:t>Technically we define a deadline in process to decouple CI invoice process and MGV billing process. By default, 1 hour is set for deadline based on current time.</a:t>
            </a:r>
          </a:p>
          <a:p>
            <a:pPr lvl="1"/>
            <a:r>
              <a:rPr lang="en-US" sz="1800" dirty="0" smtClean="0"/>
              <a:t>After deadline is reached, INVOIC </a:t>
            </a:r>
            <a:r>
              <a:rPr lang="en-US" sz="1800" dirty="0" err="1" smtClean="0"/>
              <a:t>IDoc</a:t>
            </a:r>
            <a:r>
              <a:rPr lang="en-US" sz="1800" dirty="0" smtClean="0"/>
              <a:t> will be sent out through common layer data exchange framework.</a:t>
            </a:r>
          </a:p>
          <a:p>
            <a:pPr lvl="1"/>
            <a:r>
              <a:rPr lang="en-US" sz="1800" dirty="0" smtClean="0"/>
              <a:t>After INVOIC </a:t>
            </a:r>
            <a:r>
              <a:rPr lang="en-US" sz="1800" dirty="0" err="1" smtClean="0"/>
              <a:t>IDoc</a:t>
            </a:r>
            <a:r>
              <a:rPr lang="en-US" sz="1800" dirty="0" smtClean="0"/>
              <a:t> is generated, the message reference of INVOIC will be added as object reference to CI invoice.</a:t>
            </a:r>
          </a:p>
          <a:p>
            <a:pPr lvl="1"/>
            <a:r>
              <a:rPr lang="en-US" sz="1800" dirty="0" smtClean="0"/>
              <a:t>Functionality for resend </a:t>
            </a:r>
            <a:r>
              <a:rPr lang="en-US" sz="1800" dirty="0"/>
              <a:t>MGV INVOIC </a:t>
            </a:r>
            <a:r>
              <a:rPr lang="en-US" sz="1800" dirty="0" smtClean="0"/>
              <a:t>is provided. There is a button on header of CI invoice to allow user to resend duplicate INVOIC to MGV.</a:t>
            </a:r>
          </a:p>
          <a:p>
            <a:pPr lvl="1"/>
            <a:endParaRPr lang="en-US" dirty="0"/>
          </a:p>
          <a:p>
            <a:pPr lvl="1"/>
            <a:endParaRPr lang="en-US" dirty="0"/>
          </a:p>
        </p:txBody>
      </p:sp>
    </p:spTree>
    <p:extLst>
      <p:ext uri="{BB962C8B-B14F-4D97-AF65-F5344CB8AC3E}">
        <p14:creationId xmlns:p14="http://schemas.microsoft.com/office/powerpoint/2010/main" val="224214022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latin typeface="+mj-lt"/>
                <a:ea typeface="+mj-ea"/>
                <a:cs typeface="+mj-cs"/>
              </a:rPr>
              <a:t>MGV Billing Process</a:t>
            </a:r>
            <a:r>
              <a:rPr lang="en-US" sz="2800" b="1" dirty="0" smtClean="0"/>
              <a:t/>
            </a:r>
            <a:br>
              <a:rPr lang="en-US" sz="2800" b="1" dirty="0" smtClean="0"/>
            </a:br>
            <a:endParaRPr lang="en-US" sz="2400" b="1" kern="1200" dirty="0">
              <a:solidFill>
                <a:schemeClr val="accent2"/>
              </a:solidFill>
              <a:latin typeface="+mj-lt"/>
              <a:ea typeface="+mj-ea"/>
              <a:cs typeface="+mj-cs"/>
            </a:endParaRPr>
          </a:p>
        </p:txBody>
      </p:sp>
      <p:sp>
        <p:nvSpPr>
          <p:cNvPr id="3" name="Text Placeholder 2"/>
          <p:cNvSpPr>
            <a:spLocks noGrp="1"/>
          </p:cNvSpPr>
          <p:nvPr>
            <p:ph type="body" sz="quarter" idx="10"/>
          </p:nvPr>
        </p:nvSpPr>
        <p:spPr>
          <a:xfrm>
            <a:off x="324000" y="1400133"/>
            <a:ext cx="11545200" cy="4392043"/>
          </a:xfrm>
        </p:spPr>
        <p:txBody>
          <a:bodyPr/>
          <a:lstStyle/>
          <a:p>
            <a:pPr lvl="0"/>
            <a:r>
              <a:rPr lang="en-US" dirty="0" smtClean="0"/>
              <a:t>Configuration</a:t>
            </a:r>
            <a:r>
              <a:rPr lang="en-US" dirty="0"/>
              <a:t>:</a:t>
            </a:r>
          </a:p>
          <a:p>
            <a:pPr lvl="0"/>
            <a:r>
              <a:rPr lang="en-US" b="0" dirty="0" smtClean="0"/>
              <a:t>Process </a:t>
            </a:r>
            <a:r>
              <a:rPr lang="en-US" b="0" dirty="0"/>
              <a:t>Configuration: </a:t>
            </a:r>
          </a:p>
          <a:p>
            <a:pPr lvl="2"/>
            <a:r>
              <a:rPr lang="en-US" dirty="0" smtClean="0"/>
              <a:t>Process ID</a:t>
            </a:r>
            <a:r>
              <a:rPr lang="en-US" dirty="0"/>
              <a:t>: </a:t>
            </a:r>
            <a:r>
              <a:rPr lang="en-US" dirty="0" smtClean="0"/>
              <a:t>4041</a:t>
            </a:r>
          </a:p>
          <a:p>
            <a:pPr lvl="2"/>
            <a:r>
              <a:rPr lang="en-US" dirty="0"/>
              <a:t>Process Version: </a:t>
            </a:r>
            <a:r>
              <a:rPr lang="en-US" dirty="0" smtClean="0"/>
              <a:t>1</a:t>
            </a:r>
          </a:p>
          <a:p>
            <a:pPr lvl="0"/>
            <a:r>
              <a:rPr lang="en-US" b="0" dirty="0" smtClean="0"/>
              <a:t>Period Type Configuration:</a:t>
            </a:r>
          </a:p>
          <a:p>
            <a:pPr lvl="2"/>
            <a:r>
              <a:rPr lang="en-US" dirty="0" smtClean="0"/>
              <a:t>MM_MGV_ST</a:t>
            </a:r>
            <a:endParaRPr lang="en-US" b="0" dirty="0"/>
          </a:p>
          <a:p>
            <a:r>
              <a:rPr lang="en-US" b="0" dirty="0"/>
              <a:t>BMID and AMID Configuration:</a:t>
            </a:r>
          </a:p>
          <a:p>
            <a:pPr lvl="2"/>
            <a:r>
              <a:rPr lang="en-US" dirty="0" smtClean="0"/>
              <a:t>BI121 &lt;-&gt; 31007</a:t>
            </a:r>
          </a:p>
          <a:p>
            <a:pPr lvl="2"/>
            <a:r>
              <a:rPr lang="en-US" dirty="0" smtClean="0"/>
              <a:t>BI131 &lt;-&gt; 31008</a:t>
            </a:r>
            <a:endParaRPr lang="en-US" dirty="0"/>
          </a:p>
          <a:p>
            <a:pPr lvl="1">
              <a:spcBef>
                <a:spcPts val="2400"/>
              </a:spcBef>
            </a:pPr>
            <a:r>
              <a:rPr lang="en-US" dirty="0"/>
              <a:t>Data exchange process:</a:t>
            </a:r>
          </a:p>
          <a:p>
            <a:pPr lvl="2"/>
            <a:r>
              <a:rPr lang="en-US" dirty="0"/>
              <a:t>EGINVCNBMG</a:t>
            </a:r>
          </a:p>
        </p:txBody>
      </p:sp>
    </p:spTree>
    <p:extLst>
      <p:ext uri="{BB962C8B-B14F-4D97-AF65-F5344CB8AC3E}">
        <p14:creationId xmlns:p14="http://schemas.microsoft.com/office/powerpoint/2010/main" val="161847952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latin typeface="+mj-lt"/>
                <a:ea typeface="+mj-ea"/>
                <a:cs typeface="+mj-cs"/>
              </a:rPr>
              <a:t>MGV Billing Process</a:t>
            </a:r>
            <a:r>
              <a:rPr lang="en-US" sz="2800" b="1" dirty="0" smtClean="0"/>
              <a:t/>
            </a:r>
            <a:br>
              <a:rPr lang="en-US" sz="2800" b="1" dirty="0" smtClean="0"/>
            </a:br>
            <a:endParaRPr lang="en-US" sz="2400" b="1" kern="1200" dirty="0">
              <a:solidFill>
                <a:schemeClr val="accent2"/>
              </a:solidFill>
              <a:latin typeface="+mj-lt"/>
              <a:ea typeface="+mj-ea"/>
              <a:cs typeface="+mj-cs"/>
            </a:endParaRPr>
          </a:p>
        </p:txBody>
      </p:sp>
      <p:sp>
        <p:nvSpPr>
          <p:cNvPr id="3" name="Text Placeholder 2"/>
          <p:cNvSpPr>
            <a:spLocks noGrp="1"/>
          </p:cNvSpPr>
          <p:nvPr>
            <p:ph type="body" sz="quarter" idx="10"/>
          </p:nvPr>
        </p:nvSpPr>
        <p:spPr>
          <a:xfrm>
            <a:off x="324000" y="1400133"/>
            <a:ext cx="11545200" cy="4392043"/>
          </a:xfrm>
        </p:spPr>
        <p:txBody>
          <a:bodyPr/>
          <a:lstStyle/>
          <a:p>
            <a:pPr lvl="1">
              <a:spcBef>
                <a:spcPts val="2400"/>
              </a:spcBef>
            </a:pPr>
            <a:r>
              <a:rPr lang="en-US" b="1" dirty="0" smtClean="0"/>
              <a:t>Solution:</a:t>
            </a:r>
            <a:endParaRPr lang="en-US" b="1" dirty="0"/>
          </a:p>
          <a:p>
            <a:pPr lvl="1"/>
            <a:r>
              <a:rPr lang="en-US" sz="1800" dirty="0" smtClean="0"/>
              <a:t>New function modules are created in FICA events 2645 to populate process document number as reference object of CI invoice:</a:t>
            </a:r>
          </a:p>
          <a:p>
            <a:pPr lvl="2"/>
            <a:r>
              <a:rPr lang="en-US" dirty="0" smtClean="0"/>
              <a:t>/IDXMM/FM_EVENT_2645_MGV</a:t>
            </a:r>
          </a:p>
          <a:p>
            <a:pPr marL="0" lvl="2" indent="0">
              <a:buNone/>
            </a:pPr>
            <a:endParaRPr lang="en-US" sz="1100" dirty="0" smtClean="0"/>
          </a:p>
          <a:p>
            <a:pPr lvl="1"/>
            <a:r>
              <a:rPr lang="en-US" sz="1800" dirty="0"/>
              <a:t>New function modules are created in FICA events 2648 to trigger new MGV billing process:</a:t>
            </a:r>
          </a:p>
          <a:p>
            <a:pPr lvl="2"/>
            <a:r>
              <a:rPr lang="en-US" dirty="0" smtClean="0"/>
              <a:t>/</a:t>
            </a:r>
            <a:r>
              <a:rPr lang="en-US" dirty="0"/>
              <a:t>IDXMM/FM_EVENT_2648_MGV</a:t>
            </a:r>
          </a:p>
          <a:p>
            <a:pPr lvl="1"/>
            <a:endParaRPr lang="en-US" sz="1400" dirty="0" smtClean="0"/>
          </a:p>
          <a:p>
            <a:pPr lvl="1"/>
            <a:r>
              <a:rPr lang="en-US" sz="1800" dirty="0" smtClean="0"/>
              <a:t>Data provision class:</a:t>
            </a:r>
          </a:p>
          <a:p>
            <a:pPr lvl="2"/>
            <a:r>
              <a:rPr lang="en-US" dirty="0"/>
              <a:t>/IDXMM/CL_DP_INVOIC_OUT_MG</a:t>
            </a:r>
          </a:p>
          <a:p>
            <a:pPr lvl="1"/>
            <a:endParaRPr lang="en-US" sz="1100" dirty="0"/>
          </a:p>
          <a:p>
            <a:pPr lvl="1"/>
            <a:r>
              <a:rPr lang="en-US" sz="1800" dirty="0" smtClean="0"/>
              <a:t>New </a:t>
            </a:r>
            <a:r>
              <a:rPr lang="en-US" sz="1800" dirty="0" err="1" smtClean="0"/>
              <a:t>BAdI</a:t>
            </a:r>
            <a:r>
              <a:rPr lang="en-US" sz="1800" dirty="0" smtClean="0"/>
              <a:t> method to determine document identifier of </a:t>
            </a:r>
            <a:r>
              <a:rPr lang="en-US" sz="1800" dirty="0" err="1" smtClean="0"/>
              <a:t>BAdI</a:t>
            </a:r>
            <a:r>
              <a:rPr lang="en-US" sz="1800" dirty="0"/>
              <a:t> /</a:t>
            </a:r>
            <a:r>
              <a:rPr lang="en-US" sz="1800" dirty="0" smtClean="0"/>
              <a:t>IDXMM/BADI_INVOIC_OUT</a:t>
            </a:r>
          </a:p>
          <a:p>
            <a:pPr lvl="2"/>
            <a:r>
              <a:rPr lang="en-US" dirty="0"/>
              <a:t>DETERMINE_MGV_DOCUMENT_IDENT</a:t>
            </a:r>
          </a:p>
          <a:p>
            <a:pPr lvl="1"/>
            <a:r>
              <a:rPr lang="en-US" sz="1800" dirty="0" smtClean="0"/>
              <a:t>By default, the document identifier of MGV INVOIC will </a:t>
            </a:r>
            <a:r>
              <a:rPr lang="en-US" sz="1800" dirty="0" smtClean="0"/>
              <a:t>combine </a:t>
            </a:r>
            <a:r>
              <a:rPr lang="en-US" sz="1800" dirty="0" smtClean="0"/>
              <a:t>prefix “MGV” with MGV CI invoice document number.</a:t>
            </a:r>
          </a:p>
          <a:p>
            <a:pPr lvl="1"/>
            <a:r>
              <a:rPr lang="en-US" sz="1800" dirty="0" smtClean="0"/>
              <a:t>New entry with created from value ‘G’ will be added to table ECROSSREFNO.</a:t>
            </a:r>
          </a:p>
          <a:p>
            <a:pPr lvl="1"/>
            <a:endParaRPr lang="en-US" dirty="0"/>
          </a:p>
          <a:p>
            <a:pPr lvl="1"/>
            <a:endParaRPr lang="en-US" dirty="0"/>
          </a:p>
        </p:txBody>
      </p:sp>
    </p:spTree>
    <p:extLst>
      <p:ext uri="{BB962C8B-B14F-4D97-AF65-F5344CB8AC3E}">
        <p14:creationId xmlns:p14="http://schemas.microsoft.com/office/powerpoint/2010/main" val="4145105323"/>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latin typeface="+mj-lt"/>
                <a:ea typeface="+mj-ea"/>
                <a:cs typeface="+mj-cs"/>
              </a:rPr>
              <a:t>MGV Billing Process</a:t>
            </a:r>
            <a:r>
              <a:rPr lang="en-US" sz="2800" b="1" dirty="0" smtClean="0"/>
              <a:t/>
            </a:r>
            <a:br>
              <a:rPr lang="en-US" sz="2800" b="1" dirty="0" smtClean="0"/>
            </a:br>
            <a:endParaRPr lang="en-US" sz="2400" b="1" kern="1200" dirty="0">
              <a:solidFill>
                <a:schemeClr val="accent2"/>
              </a:solidFill>
              <a:latin typeface="+mj-lt"/>
              <a:ea typeface="+mj-ea"/>
              <a:cs typeface="+mj-cs"/>
            </a:endParaRPr>
          </a:p>
        </p:txBody>
      </p:sp>
      <p:sp>
        <p:nvSpPr>
          <p:cNvPr id="3" name="Text Placeholder 2"/>
          <p:cNvSpPr>
            <a:spLocks noGrp="1"/>
          </p:cNvSpPr>
          <p:nvPr>
            <p:ph type="body" sz="quarter" idx="10"/>
          </p:nvPr>
        </p:nvSpPr>
        <p:spPr>
          <a:xfrm>
            <a:off x="324000" y="1400133"/>
            <a:ext cx="11545200" cy="4392043"/>
          </a:xfrm>
        </p:spPr>
        <p:txBody>
          <a:bodyPr/>
          <a:lstStyle/>
          <a:p>
            <a:pPr lvl="1">
              <a:spcBef>
                <a:spcPts val="2400"/>
              </a:spcBef>
            </a:pPr>
            <a:r>
              <a:rPr lang="en-US" b="1" dirty="0" smtClean="0"/>
              <a:t>Solution:</a:t>
            </a:r>
            <a:endParaRPr lang="en-US" b="1" dirty="0"/>
          </a:p>
          <a:p>
            <a:pPr lvl="1"/>
            <a:r>
              <a:rPr lang="en-US" sz="1800" dirty="0" smtClean="0"/>
              <a:t>Interface enhancement of structure </a:t>
            </a:r>
            <a:r>
              <a:rPr lang="en-US" sz="1800" dirty="0"/>
              <a:t>/IDXMM/S_BIT_IFCOMP_MEMI_MGV</a:t>
            </a:r>
          </a:p>
          <a:p>
            <a:pPr lvl="2"/>
            <a:r>
              <a:rPr lang="en-US" dirty="0"/>
              <a:t>MGV_PRICE</a:t>
            </a:r>
          </a:p>
          <a:p>
            <a:pPr lvl="2"/>
            <a:r>
              <a:rPr lang="en-US" dirty="0" smtClean="0"/>
              <a:t>MGV_RCH_TYPE</a:t>
            </a:r>
          </a:p>
          <a:p>
            <a:pPr lvl="2"/>
            <a:r>
              <a:rPr lang="en-US" dirty="0" smtClean="0"/>
              <a:t>MGV_ETAX_PRICE</a:t>
            </a:r>
          </a:p>
          <a:p>
            <a:pPr lvl="2"/>
            <a:r>
              <a:rPr lang="en-US" dirty="0" smtClean="0"/>
              <a:t>MGV_DOC_IDENT</a:t>
            </a:r>
          </a:p>
          <a:p>
            <a:pPr marL="0" lvl="2" indent="0">
              <a:buNone/>
            </a:pPr>
            <a:r>
              <a:rPr lang="en-US" sz="1800" dirty="0" smtClean="0"/>
              <a:t>User need to regenerate CIT and BIT class to adjust the fields of interfaces, structures and tables.</a:t>
            </a:r>
          </a:p>
          <a:p>
            <a:pPr marL="0" lvl="2" indent="0">
              <a:buNone/>
            </a:pPr>
            <a:endParaRPr lang="en-US" sz="1800" dirty="0" smtClean="0"/>
          </a:p>
          <a:p>
            <a:pPr marL="0" lvl="2" indent="0">
              <a:buNone/>
            </a:pPr>
            <a:r>
              <a:rPr lang="en-US" dirty="0" smtClean="0"/>
              <a:t>CI structure enhancement on item level</a:t>
            </a:r>
            <a:endParaRPr lang="en-US" sz="1800" dirty="0" smtClean="0"/>
          </a:p>
          <a:p>
            <a:pPr lvl="2"/>
            <a:r>
              <a:rPr lang="en-US" dirty="0" smtClean="0"/>
              <a:t>CI_FKKINVBILL_I</a:t>
            </a:r>
          </a:p>
          <a:p>
            <a:pPr lvl="3"/>
            <a:r>
              <a:rPr lang="en-US" dirty="0"/>
              <a:t>MGV_ETAX_PRICE</a:t>
            </a:r>
          </a:p>
          <a:p>
            <a:pPr lvl="2"/>
            <a:r>
              <a:rPr lang="en-US" dirty="0" smtClean="0"/>
              <a:t>CI_FKKINVDOC_I</a:t>
            </a:r>
          </a:p>
          <a:p>
            <a:pPr lvl="3"/>
            <a:r>
              <a:rPr lang="en-US" dirty="0"/>
              <a:t>MGV_ETAX_PRICE</a:t>
            </a:r>
          </a:p>
          <a:p>
            <a:pPr lvl="1"/>
            <a:r>
              <a:rPr lang="en-US" sz="1800" dirty="0" smtClean="0"/>
              <a:t>User needs to create CI structure by themselves.</a:t>
            </a:r>
            <a:endParaRPr lang="en-US" sz="1800" dirty="0"/>
          </a:p>
          <a:p>
            <a:pPr lvl="1"/>
            <a:endParaRPr lang="en-US" dirty="0"/>
          </a:p>
          <a:p>
            <a:pPr lvl="1"/>
            <a:endParaRPr lang="en-US" dirty="0"/>
          </a:p>
        </p:txBody>
      </p:sp>
    </p:spTree>
    <p:extLst>
      <p:ext uri="{BB962C8B-B14F-4D97-AF65-F5344CB8AC3E}">
        <p14:creationId xmlns:p14="http://schemas.microsoft.com/office/powerpoint/2010/main" val="2751765069"/>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latin typeface="+mj-lt"/>
                <a:ea typeface="+mj-ea"/>
                <a:cs typeface="+mj-cs"/>
              </a:rPr>
              <a:t>MGV Billing Process</a:t>
            </a:r>
            <a:r>
              <a:rPr lang="en-US" sz="2800" b="1" dirty="0" smtClean="0"/>
              <a:t/>
            </a:r>
            <a:br>
              <a:rPr lang="en-US" sz="2800" b="1" dirty="0" smtClean="0"/>
            </a:br>
            <a:r>
              <a:rPr lang="en-US" sz="2400" b="1" kern="1200" dirty="0">
                <a:solidFill>
                  <a:schemeClr val="accent2"/>
                </a:solidFill>
              </a:rPr>
              <a:t>Resend MGV INVOIC </a:t>
            </a:r>
            <a:r>
              <a:rPr lang="en-US" sz="2400" b="1" kern="1200" dirty="0" err="1">
                <a:solidFill>
                  <a:schemeClr val="accent2"/>
                </a:solidFill>
              </a:rPr>
              <a:t>IDoc</a:t>
            </a:r>
            <a:endParaRPr lang="en-US" sz="2400" b="1" kern="1200" dirty="0">
              <a:solidFill>
                <a:schemeClr val="accent2"/>
              </a:solidFill>
              <a:latin typeface="+mj-lt"/>
              <a:ea typeface="+mj-ea"/>
              <a:cs typeface="+mj-cs"/>
            </a:endParaRPr>
          </a:p>
        </p:txBody>
      </p:sp>
      <p:sp>
        <p:nvSpPr>
          <p:cNvPr id="3" name="Text Placeholder 2"/>
          <p:cNvSpPr>
            <a:spLocks noGrp="1"/>
          </p:cNvSpPr>
          <p:nvPr>
            <p:ph type="body" sz="quarter" idx="10"/>
          </p:nvPr>
        </p:nvSpPr>
        <p:spPr>
          <a:xfrm>
            <a:off x="324000" y="1400133"/>
            <a:ext cx="11545200" cy="4392043"/>
          </a:xfrm>
        </p:spPr>
        <p:txBody>
          <a:bodyPr/>
          <a:lstStyle/>
          <a:p>
            <a:pPr lvl="1">
              <a:spcBef>
                <a:spcPts val="2400"/>
              </a:spcBef>
            </a:pPr>
            <a:r>
              <a:rPr lang="en-US" b="1" dirty="0" smtClean="0"/>
              <a:t>Solution:</a:t>
            </a:r>
            <a:endParaRPr lang="en-US" b="1" dirty="0"/>
          </a:p>
          <a:p>
            <a:pPr lvl="1"/>
            <a:r>
              <a:rPr lang="en-US" dirty="0" smtClean="0"/>
              <a:t>New function modules for FICA events 2673 to adjust field catalog of header of CI invoice display:</a:t>
            </a:r>
          </a:p>
          <a:p>
            <a:pPr lvl="2"/>
            <a:r>
              <a:rPr lang="en-US" dirty="0"/>
              <a:t>/IDXMM/FM_EVENT_2673_MGV</a:t>
            </a:r>
          </a:p>
          <a:p>
            <a:pPr lvl="1"/>
            <a:endParaRPr lang="en-US" sz="1200" dirty="0" smtClean="0"/>
          </a:p>
          <a:p>
            <a:pPr lvl="1"/>
            <a:r>
              <a:rPr lang="en-US" dirty="0"/>
              <a:t>New function modules for FICA events </a:t>
            </a:r>
            <a:r>
              <a:rPr lang="en-US" dirty="0" smtClean="0"/>
              <a:t>2674 </a:t>
            </a:r>
            <a:r>
              <a:rPr lang="en-US" dirty="0"/>
              <a:t>to </a:t>
            </a:r>
            <a:r>
              <a:rPr lang="en-US" dirty="0" smtClean="0"/>
              <a:t>implement user interaction to resend MGV INVOIC </a:t>
            </a:r>
            <a:r>
              <a:rPr lang="en-US" dirty="0" err="1" smtClean="0"/>
              <a:t>IDoc</a:t>
            </a:r>
            <a:r>
              <a:rPr lang="en-US" dirty="0" smtClean="0"/>
              <a:t>:</a:t>
            </a:r>
            <a:endParaRPr lang="en-US" dirty="0"/>
          </a:p>
          <a:p>
            <a:pPr lvl="2"/>
            <a:r>
              <a:rPr lang="en-US" dirty="0"/>
              <a:t>/IDXMM/FM_EVENT_2674_MGV</a:t>
            </a:r>
          </a:p>
          <a:p>
            <a:pPr lvl="1"/>
            <a:endParaRPr lang="en-US" sz="1200" dirty="0" smtClean="0"/>
          </a:p>
          <a:p>
            <a:pPr lvl="1"/>
            <a:r>
              <a:rPr lang="en-US" dirty="0"/>
              <a:t>New function modules for FICA events </a:t>
            </a:r>
            <a:r>
              <a:rPr lang="en-US" dirty="0" smtClean="0"/>
              <a:t>2676 </a:t>
            </a:r>
            <a:r>
              <a:rPr lang="en-US" dirty="0"/>
              <a:t>to </a:t>
            </a:r>
            <a:r>
              <a:rPr lang="en-US" dirty="0" smtClean="0"/>
              <a:t>populate new icon field on header of CI invoice display:</a:t>
            </a:r>
            <a:endParaRPr lang="en-US" dirty="0"/>
          </a:p>
          <a:p>
            <a:pPr lvl="2"/>
            <a:r>
              <a:rPr lang="en-US" dirty="0" smtClean="0"/>
              <a:t>/IDXMM/FM_EVENT_2676_MGV</a:t>
            </a:r>
          </a:p>
          <a:p>
            <a:pPr lvl="2"/>
            <a:endParaRPr lang="en-US" dirty="0"/>
          </a:p>
          <a:p>
            <a:pPr marL="0" lvl="2" indent="0">
              <a:buNone/>
            </a:pPr>
            <a:r>
              <a:rPr lang="en-US" dirty="0"/>
              <a:t>CI structure enhancement on </a:t>
            </a:r>
            <a:r>
              <a:rPr lang="en-US" dirty="0" smtClean="0"/>
              <a:t>display header of CI invoice </a:t>
            </a:r>
            <a:endParaRPr lang="en-US" dirty="0"/>
          </a:p>
          <a:p>
            <a:pPr lvl="2"/>
            <a:r>
              <a:rPr lang="en-US" dirty="0" smtClean="0"/>
              <a:t>CI_FKKINVDOC_H_DISP</a:t>
            </a:r>
          </a:p>
          <a:p>
            <a:pPr lvl="3"/>
            <a:r>
              <a:rPr lang="en-US" dirty="0"/>
              <a:t>MGV_RESEND_ICON</a:t>
            </a:r>
          </a:p>
          <a:p>
            <a:pPr lvl="1"/>
            <a:r>
              <a:rPr lang="en-US" sz="1800" dirty="0" smtClean="0"/>
              <a:t>User </a:t>
            </a:r>
            <a:r>
              <a:rPr lang="en-US" sz="1800" dirty="0"/>
              <a:t>needs to create CI structure by themselves.</a:t>
            </a:r>
          </a:p>
          <a:p>
            <a:pPr marL="0" lvl="2" indent="0">
              <a:buNone/>
            </a:pPr>
            <a:endParaRPr lang="en-US" dirty="0"/>
          </a:p>
        </p:txBody>
      </p:sp>
    </p:spTree>
    <p:extLst>
      <p:ext uri="{BB962C8B-B14F-4D97-AF65-F5344CB8AC3E}">
        <p14:creationId xmlns:p14="http://schemas.microsoft.com/office/powerpoint/2010/main" val="1239978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5949845" y="1453401"/>
            <a:ext cx="5919355" cy="3832705"/>
          </a:xfrm>
        </p:spPr>
        <p:txBody>
          <a:bodyPr/>
          <a:lstStyle/>
          <a:p>
            <a:r>
              <a:rPr lang="en-US" b="1" dirty="0" smtClean="0"/>
              <a:t>Resend </a:t>
            </a:r>
            <a:r>
              <a:rPr lang="en-US" b="1" dirty="0" err="1" smtClean="0"/>
              <a:t>MeMi</a:t>
            </a:r>
            <a:r>
              <a:rPr lang="en-US" b="1" dirty="0" smtClean="0"/>
              <a:t> INVOIC </a:t>
            </a:r>
            <a:r>
              <a:rPr lang="en-US" b="1" dirty="0" err="1" smtClean="0"/>
              <a:t>IDoc</a:t>
            </a:r>
            <a:endParaRPr lang="en-US" b="1" dirty="0" smtClean="0"/>
          </a:p>
          <a:p>
            <a:r>
              <a:rPr lang="en-US" b="1" dirty="0"/>
              <a:t>MGV Billing </a:t>
            </a:r>
            <a:r>
              <a:rPr lang="en-US" b="1" dirty="0" smtClean="0"/>
              <a:t>Process</a:t>
            </a:r>
            <a:endParaRPr lang="en-US" b="1" dirty="0"/>
          </a:p>
          <a:p>
            <a:r>
              <a:rPr lang="en-US" b="1" dirty="0"/>
              <a:t>Reversal MGV Billing </a:t>
            </a:r>
            <a:r>
              <a:rPr lang="en-US" b="1" dirty="0" smtClean="0"/>
              <a:t>Process</a:t>
            </a:r>
          </a:p>
          <a:p>
            <a:r>
              <a:rPr lang="en-US" b="1" dirty="0" smtClean="0"/>
              <a:t>MGV REMADV </a:t>
            </a:r>
            <a:r>
              <a:rPr lang="en-US" b="1" dirty="0"/>
              <a:t>Process</a:t>
            </a:r>
          </a:p>
          <a:p>
            <a:r>
              <a:rPr lang="en-US" b="1" dirty="0" err="1" smtClean="0"/>
              <a:t>MeMi</a:t>
            </a:r>
            <a:r>
              <a:rPr lang="en-US" b="1" dirty="0" smtClean="0"/>
              <a:t> </a:t>
            </a:r>
            <a:r>
              <a:rPr lang="en-US" b="1" dirty="0"/>
              <a:t>Dunning Process</a:t>
            </a:r>
          </a:p>
          <a:p>
            <a:pPr lvl="1"/>
            <a:r>
              <a:rPr lang="en-US" dirty="0" err="1"/>
              <a:t>MeMi</a:t>
            </a:r>
            <a:r>
              <a:rPr lang="en-US" dirty="0"/>
              <a:t> Dunning Reduction</a:t>
            </a:r>
          </a:p>
          <a:p>
            <a:pPr lvl="1"/>
            <a:r>
              <a:rPr lang="en-US" dirty="0" err="1"/>
              <a:t>MeMi</a:t>
            </a:r>
            <a:r>
              <a:rPr lang="en-US" dirty="0"/>
              <a:t> Dunning </a:t>
            </a:r>
            <a:r>
              <a:rPr lang="en-US" dirty="0" smtClean="0"/>
              <a:t>Level and History</a:t>
            </a:r>
            <a:endParaRPr lang="en-US" b="1" dirty="0"/>
          </a:p>
          <a:p>
            <a:endParaRPr lang="en-US" b="1" dirty="0" smtClean="0"/>
          </a:p>
        </p:txBody>
      </p:sp>
      <p:sp>
        <p:nvSpPr>
          <p:cNvPr id="4" name="Text Placeholder 2"/>
          <p:cNvSpPr txBox="1">
            <a:spLocks/>
          </p:cNvSpPr>
          <p:nvPr/>
        </p:nvSpPr>
        <p:spPr bwMode="gray">
          <a:xfrm>
            <a:off x="324000" y="1453401"/>
            <a:ext cx="5625845" cy="3832705"/>
          </a:xfrm>
          <a:prstGeom prst="rect">
            <a:avLst/>
          </a:prstGeom>
        </p:spPr>
        <p:txBody>
          <a:bodyPr vert="horz" lIns="0" tIns="0" rIns="0" bIns="0" rtlCol="0">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kern="1200">
                <a:solidFill>
                  <a:schemeClr val="tx1"/>
                </a:solidFill>
                <a:latin typeface="+mn-lt"/>
                <a:ea typeface="+mn-ea"/>
                <a:cs typeface="+mn-cs"/>
              </a:defRPr>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mn-lt"/>
                <a:ea typeface="+mn-ea"/>
                <a:cs typeface="+mn-cs"/>
              </a:defRPr>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kern="1200" baseline="0">
                <a:solidFill>
                  <a:schemeClr val="tx1"/>
                </a:solidFill>
                <a:latin typeface="+mn-lt"/>
                <a:ea typeface="+mn-ea"/>
                <a:cs typeface="+mn-cs"/>
              </a:defRPr>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Arial" pitchFamily="34" charset="0"/>
              <a:buChar char="–"/>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err="1" smtClean="0"/>
              <a:t>MeMi</a:t>
            </a:r>
            <a:r>
              <a:rPr lang="en-US" b="1" dirty="0" smtClean="0"/>
              <a:t> Monitor</a:t>
            </a:r>
          </a:p>
          <a:p>
            <a:r>
              <a:rPr lang="en-US" b="1" dirty="0" err="1"/>
              <a:t>MeMi</a:t>
            </a:r>
            <a:r>
              <a:rPr lang="en-US" b="1" dirty="0"/>
              <a:t> Process</a:t>
            </a:r>
          </a:p>
          <a:p>
            <a:pPr lvl="1"/>
            <a:r>
              <a:rPr lang="en-US" dirty="0"/>
              <a:t>Original INVOIC Sending Check for </a:t>
            </a:r>
            <a:r>
              <a:rPr lang="en-US" dirty="0" smtClean="0"/>
              <a:t>Reversal INVOIC Sending</a:t>
            </a:r>
            <a:endParaRPr lang="en-US" dirty="0"/>
          </a:p>
          <a:p>
            <a:pPr lvl="1"/>
            <a:r>
              <a:rPr lang="en-US" dirty="0" err="1"/>
              <a:t>MeMi</a:t>
            </a:r>
            <a:r>
              <a:rPr lang="en-US" dirty="0"/>
              <a:t> Period </a:t>
            </a:r>
            <a:r>
              <a:rPr lang="en-US" dirty="0" smtClean="0"/>
              <a:t>Determination</a:t>
            </a:r>
          </a:p>
          <a:p>
            <a:pPr lvl="1"/>
            <a:r>
              <a:rPr lang="en-US" dirty="0" err="1" smtClean="0"/>
              <a:t>MeMi</a:t>
            </a:r>
            <a:r>
              <a:rPr lang="en-US" dirty="0" smtClean="0"/>
              <a:t> </a:t>
            </a:r>
            <a:r>
              <a:rPr lang="en-US" dirty="0" err="1" smtClean="0"/>
              <a:t>Inovice</a:t>
            </a:r>
            <a:r>
              <a:rPr lang="en-US" dirty="0" smtClean="0"/>
              <a:t> Due Date Determination</a:t>
            </a:r>
            <a:endParaRPr lang="en-US" dirty="0"/>
          </a:p>
          <a:p>
            <a:r>
              <a:rPr lang="en-US" b="1" dirty="0"/>
              <a:t>REMADV Process</a:t>
            </a:r>
          </a:p>
          <a:p>
            <a:pPr lvl="1"/>
            <a:r>
              <a:rPr lang="en-US" dirty="0"/>
              <a:t>The Switch of Original Document Answer Check </a:t>
            </a:r>
          </a:p>
          <a:p>
            <a:pPr lvl="1"/>
            <a:r>
              <a:rPr lang="en-US" dirty="0"/>
              <a:t>Mixed Zero Balance Payment Advice Solution</a:t>
            </a:r>
          </a:p>
          <a:p>
            <a:r>
              <a:rPr lang="en-US" b="1" dirty="0"/>
              <a:t>Payment Reversal</a:t>
            </a:r>
          </a:p>
          <a:p>
            <a:pPr lvl="1"/>
            <a:r>
              <a:rPr lang="en-US" dirty="0"/>
              <a:t>Payment Reversal for </a:t>
            </a:r>
            <a:r>
              <a:rPr lang="en-US" dirty="0" err="1"/>
              <a:t>MeMi</a:t>
            </a:r>
            <a:endParaRPr lang="en-US" dirty="0"/>
          </a:p>
          <a:p>
            <a:pPr lvl="1"/>
            <a:r>
              <a:rPr lang="en-US" dirty="0"/>
              <a:t>Payment Reversal including </a:t>
            </a:r>
            <a:r>
              <a:rPr lang="en-US" dirty="0" err="1"/>
              <a:t>MeMi</a:t>
            </a:r>
            <a:r>
              <a:rPr lang="en-US" dirty="0"/>
              <a:t> and Grid Usage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rPr>
              <a:t>MGV Billing Process</a:t>
            </a:r>
            <a:r>
              <a:rPr lang="en-US" dirty="0" smtClean="0"/>
              <a:t/>
            </a:r>
            <a:br>
              <a:rPr lang="en-US" dirty="0" smtClean="0"/>
            </a:br>
            <a:r>
              <a:rPr lang="en-US" sz="2400" b="1" kern="1200" dirty="0" smtClean="0">
                <a:solidFill>
                  <a:schemeClr val="accent2"/>
                </a:solidFill>
                <a:latin typeface="+mj-lt"/>
                <a:ea typeface="+mj-ea"/>
                <a:cs typeface="+mj-cs"/>
              </a:rPr>
              <a:t>MGV </a:t>
            </a:r>
            <a:r>
              <a:rPr lang="en-US" sz="2400" b="1" kern="1200" dirty="0" err="1">
                <a:solidFill>
                  <a:schemeClr val="accent2"/>
                </a:solidFill>
                <a:latin typeface="+mj-lt"/>
                <a:ea typeface="+mj-ea"/>
                <a:cs typeface="+mj-cs"/>
              </a:rPr>
              <a:t>Inovice</a:t>
            </a:r>
            <a:r>
              <a:rPr lang="en-US" sz="2400" b="1" kern="1200" dirty="0">
                <a:solidFill>
                  <a:schemeClr val="accent2"/>
                </a:solidFill>
                <a:latin typeface="+mj-lt"/>
                <a:ea typeface="+mj-ea"/>
                <a:cs typeface="+mj-cs"/>
              </a:rPr>
              <a:t> Due Date </a:t>
            </a:r>
            <a:r>
              <a:rPr lang="en-US" sz="2400" b="1" kern="1200" dirty="0" smtClean="0">
                <a:solidFill>
                  <a:schemeClr val="accent2"/>
                </a:solidFill>
                <a:latin typeface="+mj-lt"/>
                <a:ea typeface="+mj-ea"/>
                <a:cs typeface="+mj-cs"/>
              </a:rPr>
              <a:t>Determination</a:t>
            </a:r>
            <a:endParaRPr lang="en-US" sz="2400" b="1" kern="1200" dirty="0">
              <a:solidFill>
                <a:schemeClr val="accent2"/>
              </a:solidFill>
              <a:latin typeface="+mj-lt"/>
              <a:ea typeface="+mj-ea"/>
              <a:cs typeface="+mj-cs"/>
            </a:endParaRPr>
          </a:p>
        </p:txBody>
      </p:sp>
      <p:sp>
        <p:nvSpPr>
          <p:cNvPr id="3" name="Text Placeholder 2"/>
          <p:cNvSpPr>
            <a:spLocks noGrp="1"/>
          </p:cNvSpPr>
          <p:nvPr>
            <p:ph type="body" sz="quarter" idx="10"/>
          </p:nvPr>
        </p:nvSpPr>
        <p:spPr>
          <a:xfrm>
            <a:off x="324000" y="1400133"/>
            <a:ext cx="11545200" cy="4392043"/>
          </a:xfrm>
        </p:spPr>
        <p:txBody>
          <a:bodyPr/>
          <a:lstStyle/>
          <a:p>
            <a:pPr lvl="0"/>
            <a:r>
              <a:rPr lang="en-US" dirty="0"/>
              <a:t>Requirement:</a:t>
            </a:r>
          </a:p>
          <a:p>
            <a:pPr lvl="1"/>
            <a:r>
              <a:rPr lang="en-US" dirty="0" smtClean="0"/>
              <a:t>The due date of MGV CI invoice can be customized through payment terms on contract account of MGV. But payment terms doesn’t support working day period. Based on legal requirement, the due date of MGV invoice should be X working days based on document date. And receivable and payable invoices should be able to have different working days period.</a:t>
            </a:r>
            <a:endParaRPr lang="en-US" dirty="0"/>
          </a:p>
          <a:p>
            <a:r>
              <a:rPr lang="en-US" dirty="0" smtClean="0"/>
              <a:t>Solution:</a:t>
            </a:r>
            <a:endParaRPr lang="en-US" dirty="0"/>
          </a:p>
          <a:p>
            <a:pPr lvl="1"/>
            <a:r>
              <a:rPr lang="en-US" sz="1800" dirty="0"/>
              <a:t>New parameter of SPA MEMI_OUT:</a:t>
            </a:r>
          </a:p>
          <a:p>
            <a:pPr lvl="2"/>
            <a:r>
              <a:rPr lang="en-US" sz="1600" dirty="0" smtClean="0"/>
              <a:t>PAYFREQID</a:t>
            </a:r>
          </a:p>
          <a:p>
            <a:pPr lvl="1"/>
            <a:endParaRPr lang="en-US" sz="1800" dirty="0" smtClean="0"/>
          </a:p>
          <a:p>
            <a:pPr lvl="1"/>
            <a:r>
              <a:rPr lang="en-US" sz="1800" dirty="0" smtClean="0"/>
              <a:t>Payment frequency definition configuration:</a:t>
            </a:r>
          </a:p>
          <a:p>
            <a:pPr lvl="2"/>
            <a:r>
              <a:rPr lang="en-US" sz="1600" dirty="0"/>
              <a:t>SAP Utilities-&gt;Intercompany Data Exchange-&gt;Payment Control-&gt;Payment Frequency-&gt;Define Payment </a:t>
            </a:r>
            <a:r>
              <a:rPr lang="en-US" sz="1600" dirty="0" smtClean="0"/>
              <a:t>Frequency</a:t>
            </a:r>
          </a:p>
          <a:p>
            <a:pPr lvl="2"/>
            <a:endParaRPr lang="en-US" dirty="0"/>
          </a:p>
          <a:p>
            <a:pPr lvl="1"/>
            <a:r>
              <a:rPr lang="en-US" sz="1800" dirty="0"/>
              <a:t>New </a:t>
            </a:r>
            <a:r>
              <a:rPr lang="en-US" sz="1800" dirty="0" smtClean="0"/>
              <a:t>function module for FICA event 2640 to determine and overwrite due date of CI invoice:</a:t>
            </a:r>
          </a:p>
          <a:p>
            <a:pPr lvl="2"/>
            <a:r>
              <a:rPr lang="en-US" sz="1600" dirty="0"/>
              <a:t>/</a:t>
            </a:r>
            <a:r>
              <a:rPr lang="en-US" sz="1600" dirty="0" smtClean="0"/>
              <a:t>IDXMM/FM_EVENT_2640_MGV</a:t>
            </a:r>
            <a:endParaRPr lang="en-US" sz="1600" dirty="0"/>
          </a:p>
          <a:p>
            <a:pPr lvl="2"/>
            <a:endParaRPr lang="en-US" dirty="0"/>
          </a:p>
        </p:txBody>
      </p:sp>
    </p:spTree>
    <p:extLst>
      <p:ext uri="{BB962C8B-B14F-4D97-AF65-F5344CB8AC3E}">
        <p14:creationId xmlns:p14="http://schemas.microsoft.com/office/powerpoint/2010/main" val="1724551264"/>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smtClean="0">
                <a:solidFill>
                  <a:schemeClr val="accent2"/>
                </a:solidFill>
                <a:latin typeface="+mj-lt"/>
                <a:ea typeface="+mj-ea"/>
                <a:cs typeface="+mj-cs"/>
              </a:rPr>
              <a:t>Reversal MGV </a:t>
            </a:r>
            <a:r>
              <a:rPr lang="en-US" sz="2800" b="1" kern="1200" dirty="0">
                <a:solidFill>
                  <a:schemeClr val="accent2"/>
                </a:solidFill>
                <a:latin typeface="+mj-lt"/>
                <a:ea typeface="+mj-ea"/>
                <a:cs typeface="+mj-cs"/>
              </a:rPr>
              <a:t>Billing Process</a:t>
            </a:r>
            <a:r>
              <a:rPr lang="en-US" sz="2800" b="1" dirty="0" smtClean="0"/>
              <a:t/>
            </a:r>
            <a:br>
              <a:rPr lang="en-US" sz="2800" b="1" dirty="0" smtClean="0"/>
            </a:br>
            <a:endParaRPr lang="en-US" sz="2400" b="1" kern="1200" dirty="0">
              <a:solidFill>
                <a:schemeClr val="accent2"/>
              </a:solidFill>
              <a:latin typeface="+mj-lt"/>
              <a:ea typeface="+mj-ea"/>
              <a:cs typeface="+mj-cs"/>
            </a:endParaRPr>
          </a:p>
        </p:txBody>
      </p:sp>
      <p:sp>
        <p:nvSpPr>
          <p:cNvPr id="3" name="Text Placeholder 2"/>
          <p:cNvSpPr>
            <a:spLocks noGrp="1"/>
          </p:cNvSpPr>
          <p:nvPr>
            <p:ph type="body" sz="quarter" idx="10"/>
          </p:nvPr>
        </p:nvSpPr>
        <p:spPr>
          <a:xfrm>
            <a:off x="324000" y="1400133"/>
            <a:ext cx="11545200" cy="4392043"/>
          </a:xfrm>
        </p:spPr>
        <p:txBody>
          <a:bodyPr/>
          <a:lstStyle/>
          <a:p>
            <a:pPr lvl="1">
              <a:spcBef>
                <a:spcPts val="2400"/>
              </a:spcBef>
            </a:pPr>
            <a:r>
              <a:rPr lang="en-US" b="1" dirty="0" smtClean="0"/>
              <a:t>Requirement:</a:t>
            </a:r>
          </a:p>
          <a:p>
            <a:pPr lvl="1"/>
            <a:r>
              <a:rPr lang="en-US" dirty="0" smtClean="0"/>
              <a:t>After MGV billing process is reversed, reversal electronic invoice should be sent out from DSO to MGV. And we </a:t>
            </a:r>
            <a:r>
              <a:rPr lang="en-US" dirty="0"/>
              <a:t>need to create </a:t>
            </a:r>
            <a:r>
              <a:rPr lang="en-US" dirty="0" smtClean="0"/>
              <a:t>a new </a:t>
            </a:r>
            <a:r>
              <a:rPr lang="en-US" dirty="0"/>
              <a:t>open item with opposite </a:t>
            </a:r>
            <a:r>
              <a:rPr lang="en-US" dirty="0" smtClean="0"/>
              <a:t>amount.</a:t>
            </a:r>
          </a:p>
          <a:p>
            <a:pPr lvl="1">
              <a:spcBef>
                <a:spcPts val="2400"/>
              </a:spcBef>
            </a:pPr>
            <a:r>
              <a:rPr lang="en-US" b="1" dirty="0" smtClean="0"/>
              <a:t>Solution:</a:t>
            </a:r>
            <a:endParaRPr lang="en-US" b="1" dirty="0"/>
          </a:p>
          <a:p>
            <a:pPr lvl="1"/>
            <a:r>
              <a:rPr lang="en-US" sz="1600" dirty="0" smtClean="0"/>
              <a:t>Since MGV CI invoice reverse process will clear original open item but not create a new open item with opposite amount. So we can’t reverse MGV CI invoice directly but need to reverse MGV CI billing document to create a new reversal CI billing document with opposite amount item. Then create a new CI invoice for reversal CI billing document to create a new </a:t>
            </a:r>
            <a:r>
              <a:rPr lang="en-US" sz="1600" dirty="0"/>
              <a:t>open item with opposite </a:t>
            </a:r>
            <a:r>
              <a:rPr lang="en-US" sz="1600" dirty="0" smtClean="0"/>
              <a:t>amount.</a:t>
            </a:r>
          </a:p>
          <a:p>
            <a:pPr lvl="1"/>
            <a:r>
              <a:rPr lang="en-US" sz="1600" dirty="0" smtClean="0"/>
              <a:t>When MGV CI invoice document for reversal MGV billing document is created, reversal MGV billing process will be triggered.</a:t>
            </a:r>
          </a:p>
          <a:p>
            <a:pPr lvl="1"/>
            <a:r>
              <a:rPr lang="en-US" sz="1600" dirty="0"/>
              <a:t>Technically we define a deadline in process to decouple CI invoice process and </a:t>
            </a:r>
            <a:r>
              <a:rPr lang="en-US" sz="1600" dirty="0" smtClean="0"/>
              <a:t>reversal MGV </a:t>
            </a:r>
            <a:r>
              <a:rPr lang="en-US" sz="1600" dirty="0"/>
              <a:t>billing process. By default, 1 hour is set for deadline based on current time.</a:t>
            </a:r>
          </a:p>
          <a:p>
            <a:pPr lvl="1"/>
            <a:r>
              <a:rPr lang="en-US" sz="1600" dirty="0"/>
              <a:t>After deadline is reached, </a:t>
            </a:r>
            <a:r>
              <a:rPr lang="en-US" sz="1600" dirty="0" smtClean="0"/>
              <a:t>reversal INVOIC </a:t>
            </a:r>
            <a:r>
              <a:rPr lang="en-US" sz="1600" dirty="0" err="1"/>
              <a:t>IDoc</a:t>
            </a:r>
            <a:r>
              <a:rPr lang="en-US" sz="1600" dirty="0"/>
              <a:t> will be sent out through common layer data exchange framework.</a:t>
            </a:r>
          </a:p>
          <a:p>
            <a:pPr lvl="1"/>
            <a:r>
              <a:rPr lang="en-US" sz="1600" dirty="0"/>
              <a:t>After </a:t>
            </a:r>
            <a:r>
              <a:rPr lang="en-US" sz="1600" dirty="0" smtClean="0"/>
              <a:t>reversal INVOIC </a:t>
            </a:r>
            <a:r>
              <a:rPr lang="en-US" sz="1600" dirty="0" err="1"/>
              <a:t>IDoc</a:t>
            </a:r>
            <a:r>
              <a:rPr lang="en-US" sz="1600" dirty="0"/>
              <a:t> is generated, the message reference of INVOIC will be added as object reference to CI invoice.</a:t>
            </a:r>
          </a:p>
          <a:p>
            <a:pPr lvl="1"/>
            <a:r>
              <a:rPr lang="en-US" sz="1600" dirty="0"/>
              <a:t>Functionality for </a:t>
            </a:r>
            <a:r>
              <a:rPr lang="en-US" sz="1600" dirty="0" smtClean="0"/>
              <a:t>resend reversal </a:t>
            </a:r>
            <a:r>
              <a:rPr lang="en-US" sz="1600" dirty="0"/>
              <a:t>MGV INVOIC is provided. There is a button on header of CI invoice to allow user to resend duplicate INVOIC to MGV.</a:t>
            </a:r>
          </a:p>
          <a:p>
            <a:pPr lvl="1"/>
            <a:endParaRPr lang="en-US" sz="1800" dirty="0" smtClean="0"/>
          </a:p>
          <a:p>
            <a:pPr lvl="1"/>
            <a:endParaRPr lang="en-US" dirty="0"/>
          </a:p>
          <a:p>
            <a:pPr lvl="1"/>
            <a:endParaRPr lang="en-US" dirty="0"/>
          </a:p>
        </p:txBody>
      </p:sp>
    </p:spTree>
    <p:extLst>
      <p:ext uri="{BB962C8B-B14F-4D97-AF65-F5344CB8AC3E}">
        <p14:creationId xmlns:p14="http://schemas.microsoft.com/office/powerpoint/2010/main" val="397750358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smtClean="0">
                <a:solidFill>
                  <a:schemeClr val="accent2"/>
                </a:solidFill>
                <a:latin typeface="+mj-lt"/>
                <a:ea typeface="+mj-ea"/>
                <a:cs typeface="+mj-cs"/>
              </a:rPr>
              <a:t>Reversal MGV </a:t>
            </a:r>
            <a:r>
              <a:rPr lang="en-US" sz="2800" b="1" kern="1200" dirty="0">
                <a:solidFill>
                  <a:schemeClr val="accent2"/>
                </a:solidFill>
                <a:latin typeface="+mj-lt"/>
                <a:ea typeface="+mj-ea"/>
                <a:cs typeface="+mj-cs"/>
              </a:rPr>
              <a:t>Billing Process</a:t>
            </a:r>
            <a:r>
              <a:rPr lang="en-US" sz="2800" b="1" dirty="0" smtClean="0"/>
              <a:t/>
            </a:r>
            <a:br>
              <a:rPr lang="en-US" sz="2800" b="1" dirty="0" smtClean="0"/>
            </a:br>
            <a:endParaRPr lang="en-US" sz="2400" b="1" kern="1200" dirty="0">
              <a:solidFill>
                <a:schemeClr val="accent2"/>
              </a:solidFill>
              <a:latin typeface="+mj-lt"/>
              <a:ea typeface="+mj-ea"/>
              <a:cs typeface="+mj-cs"/>
            </a:endParaRPr>
          </a:p>
        </p:txBody>
      </p:sp>
      <p:sp>
        <p:nvSpPr>
          <p:cNvPr id="3" name="Text Placeholder 2"/>
          <p:cNvSpPr>
            <a:spLocks noGrp="1"/>
          </p:cNvSpPr>
          <p:nvPr>
            <p:ph type="body" sz="quarter" idx="10"/>
          </p:nvPr>
        </p:nvSpPr>
        <p:spPr>
          <a:xfrm>
            <a:off x="324000" y="1400133"/>
            <a:ext cx="11545200" cy="4392043"/>
          </a:xfrm>
        </p:spPr>
        <p:txBody>
          <a:bodyPr/>
          <a:lstStyle/>
          <a:p>
            <a:pPr lvl="0"/>
            <a:r>
              <a:rPr lang="en-US" dirty="0" smtClean="0"/>
              <a:t>Configuration</a:t>
            </a:r>
            <a:r>
              <a:rPr lang="en-US" dirty="0"/>
              <a:t>:</a:t>
            </a:r>
          </a:p>
          <a:p>
            <a:pPr lvl="0"/>
            <a:r>
              <a:rPr lang="en-US" b="0" dirty="0" smtClean="0"/>
              <a:t>Process </a:t>
            </a:r>
            <a:r>
              <a:rPr lang="en-US" b="0" dirty="0"/>
              <a:t>Configuration: </a:t>
            </a:r>
          </a:p>
          <a:p>
            <a:pPr lvl="2"/>
            <a:r>
              <a:rPr lang="en-US" dirty="0" smtClean="0"/>
              <a:t>Process ID</a:t>
            </a:r>
            <a:r>
              <a:rPr lang="en-US" dirty="0"/>
              <a:t>: </a:t>
            </a:r>
            <a:r>
              <a:rPr lang="en-US" dirty="0" smtClean="0"/>
              <a:t>4042</a:t>
            </a:r>
          </a:p>
          <a:p>
            <a:pPr lvl="2"/>
            <a:r>
              <a:rPr lang="en-US" dirty="0"/>
              <a:t>Process Version: </a:t>
            </a:r>
            <a:r>
              <a:rPr lang="en-US" dirty="0" smtClean="0"/>
              <a:t>1</a:t>
            </a:r>
          </a:p>
          <a:p>
            <a:pPr lvl="0"/>
            <a:r>
              <a:rPr lang="en-US" b="0" dirty="0" smtClean="0"/>
              <a:t>Period Type Configuration:</a:t>
            </a:r>
          </a:p>
          <a:p>
            <a:pPr lvl="2"/>
            <a:r>
              <a:rPr lang="en-US" dirty="0" smtClean="0"/>
              <a:t>MM_MGV_RV_ST</a:t>
            </a:r>
            <a:endParaRPr lang="en-US" b="0" dirty="0" smtClean="0"/>
          </a:p>
          <a:p>
            <a:r>
              <a:rPr lang="en-US" b="0" dirty="0" smtClean="0"/>
              <a:t>BMID and AMID Configuration:</a:t>
            </a:r>
          </a:p>
          <a:p>
            <a:pPr lvl="2"/>
            <a:r>
              <a:rPr lang="en-US" dirty="0" smtClean="0"/>
              <a:t>BI911 &lt;-&gt; 31004</a:t>
            </a:r>
          </a:p>
          <a:p>
            <a:pPr lvl="1">
              <a:spcBef>
                <a:spcPts val="2400"/>
              </a:spcBef>
            </a:pPr>
            <a:r>
              <a:rPr lang="en-US" dirty="0" smtClean="0"/>
              <a:t>Data </a:t>
            </a:r>
            <a:r>
              <a:rPr lang="en-US" dirty="0"/>
              <a:t>exchange process:</a:t>
            </a:r>
          </a:p>
          <a:p>
            <a:pPr lvl="2"/>
            <a:r>
              <a:rPr lang="en-US" dirty="0"/>
              <a:t>EGINVCNBMG</a:t>
            </a:r>
          </a:p>
        </p:txBody>
      </p:sp>
    </p:spTree>
    <p:extLst>
      <p:ext uri="{BB962C8B-B14F-4D97-AF65-F5344CB8AC3E}">
        <p14:creationId xmlns:p14="http://schemas.microsoft.com/office/powerpoint/2010/main" val="1346853500"/>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smtClean="0">
                <a:solidFill>
                  <a:schemeClr val="accent2"/>
                </a:solidFill>
                <a:latin typeface="+mj-lt"/>
                <a:ea typeface="+mj-ea"/>
                <a:cs typeface="+mj-cs"/>
              </a:rPr>
              <a:t>Reversal MGV </a:t>
            </a:r>
            <a:r>
              <a:rPr lang="en-US" sz="2800" b="1" kern="1200" dirty="0">
                <a:solidFill>
                  <a:schemeClr val="accent2"/>
                </a:solidFill>
                <a:latin typeface="+mj-lt"/>
                <a:ea typeface="+mj-ea"/>
                <a:cs typeface="+mj-cs"/>
              </a:rPr>
              <a:t>Billing Process</a:t>
            </a:r>
            <a:r>
              <a:rPr lang="en-US" sz="2800" b="1" dirty="0" smtClean="0"/>
              <a:t/>
            </a:r>
            <a:br>
              <a:rPr lang="en-US" sz="2800" b="1" dirty="0" smtClean="0"/>
            </a:br>
            <a:endParaRPr lang="en-US" sz="2400" b="1" kern="1200" dirty="0">
              <a:solidFill>
                <a:schemeClr val="accent2"/>
              </a:solidFill>
              <a:latin typeface="+mj-lt"/>
              <a:ea typeface="+mj-ea"/>
              <a:cs typeface="+mj-cs"/>
            </a:endParaRPr>
          </a:p>
        </p:txBody>
      </p:sp>
      <p:sp>
        <p:nvSpPr>
          <p:cNvPr id="3" name="Text Placeholder 2"/>
          <p:cNvSpPr>
            <a:spLocks noGrp="1"/>
          </p:cNvSpPr>
          <p:nvPr>
            <p:ph type="body" sz="quarter" idx="10"/>
          </p:nvPr>
        </p:nvSpPr>
        <p:spPr>
          <a:xfrm>
            <a:off x="324000" y="1400133"/>
            <a:ext cx="11545200" cy="4392043"/>
          </a:xfrm>
        </p:spPr>
        <p:txBody>
          <a:bodyPr/>
          <a:lstStyle/>
          <a:p>
            <a:pPr lvl="0"/>
            <a:r>
              <a:rPr lang="en-US" dirty="0" smtClean="0"/>
              <a:t>Configuration</a:t>
            </a:r>
            <a:r>
              <a:rPr lang="en-US" dirty="0"/>
              <a:t>:</a:t>
            </a:r>
          </a:p>
          <a:p>
            <a:pPr lvl="0"/>
            <a:r>
              <a:rPr lang="en-US" b="0" dirty="0" smtClean="0"/>
              <a:t>Change customizing to not allow to reverse MGV CI Invoice: </a:t>
            </a:r>
            <a:endParaRPr lang="en-US" b="0" dirty="0"/>
          </a:p>
          <a:p>
            <a:pPr lvl="2"/>
            <a:r>
              <a:rPr lang="en-US" dirty="0"/>
              <a:t>Financial Accounting (New)-&gt;Contract Accounts Receivable and Payable-&gt;Convergent Invoicing-&gt;Invoicing-&gt;Invoicing Processes-&gt;Define Invoicing </a:t>
            </a:r>
            <a:r>
              <a:rPr lang="en-US" dirty="0" smtClean="0"/>
              <a:t>Processes</a:t>
            </a:r>
          </a:p>
          <a:p>
            <a:pPr lvl="0"/>
            <a:r>
              <a:rPr lang="en-US" b="0" dirty="0" smtClean="0"/>
              <a:t>Change customizing to allow to reverse a invoiced MGV CI billing:</a:t>
            </a:r>
          </a:p>
          <a:p>
            <a:pPr lvl="2"/>
            <a:r>
              <a:rPr lang="en-US" dirty="0"/>
              <a:t>Financial Accounting (New)-&gt;Contract Accounts Receivable and Payable-&gt;Convergent Invoicing-&gt;Billing-&gt;Billing </a:t>
            </a:r>
            <a:r>
              <a:rPr lang="en-US" dirty="0" smtClean="0"/>
              <a:t>Documents-</a:t>
            </a:r>
            <a:r>
              <a:rPr lang="en-US" dirty="0"/>
              <a:t>&gt;Reversal of Billing Documents-&gt;Make Basic Settings for Billing </a:t>
            </a:r>
            <a:r>
              <a:rPr lang="en-US" dirty="0" smtClean="0"/>
              <a:t>Reversal</a:t>
            </a:r>
          </a:p>
          <a:p>
            <a:r>
              <a:rPr lang="en-US" dirty="0" smtClean="0"/>
              <a:t>Solution:</a:t>
            </a:r>
            <a:endParaRPr lang="en-US" dirty="0"/>
          </a:p>
          <a:p>
            <a:pPr marL="0" lvl="2" indent="0">
              <a:buNone/>
            </a:pPr>
            <a:r>
              <a:rPr lang="en-US" b="0" dirty="0" smtClean="0"/>
              <a:t>New function module for FICA event 2774 to remove SSQNOT message referenc</a:t>
            </a:r>
            <a:r>
              <a:rPr lang="en-US" dirty="0" smtClean="0"/>
              <a:t>e from original CI billing document:</a:t>
            </a:r>
          </a:p>
          <a:p>
            <a:pPr lvl="2"/>
            <a:r>
              <a:rPr lang="en-US" dirty="0"/>
              <a:t>/IDXMM/FM_EVENT_2774_MGV</a:t>
            </a:r>
          </a:p>
        </p:txBody>
      </p:sp>
    </p:spTree>
    <p:extLst>
      <p:ext uri="{BB962C8B-B14F-4D97-AF65-F5344CB8AC3E}">
        <p14:creationId xmlns:p14="http://schemas.microsoft.com/office/powerpoint/2010/main" val="86696084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latin typeface="+mj-lt"/>
                <a:ea typeface="+mj-ea"/>
                <a:cs typeface="+mj-cs"/>
              </a:rPr>
              <a:t>MGV REMADV Process</a:t>
            </a:r>
            <a:r>
              <a:rPr lang="en-US" sz="2800" b="1" dirty="0" smtClean="0"/>
              <a:t/>
            </a:r>
            <a:br>
              <a:rPr lang="en-US" sz="2800" b="1" dirty="0" smtClean="0"/>
            </a:br>
            <a:endParaRPr lang="en-US" sz="2400" b="1" kern="1200" dirty="0">
              <a:solidFill>
                <a:schemeClr val="accent2"/>
              </a:solidFill>
              <a:latin typeface="+mj-lt"/>
              <a:ea typeface="+mj-ea"/>
              <a:cs typeface="+mj-cs"/>
            </a:endParaRPr>
          </a:p>
        </p:txBody>
      </p:sp>
      <p:sp>
        <p:nvSpPr>
          <p:cNvPr id="3" name="Text Placeholder 2"/>
          <p:cNvSpPr>
            <a:spLocks noGrp="1"/>
          </p:cNvSpPr>
          <p:nvPr>
            <p:ph type="body" sz="quarter" idx="10"/>
          </p:nvPr>
        </p:nvSpPr>
        <p:spPr>
          <a:xfrm>
            <a:off x="324000" y="1400133"/>
            <a:ext cx="11545200" cy="4392043"/>
          </a:xfrm>
        </p:spPr>
        <p:txBody>
          <a:bodyPr/>
          <a:lstStyle/>
          <a:p>
            <a:pPr lvl="1">
              <a:spcBef>
                <a:spcPts val="2400"/>
              </a:spcBef>
            </a:pPr>
            <a:r>
              <a:rPr lang="en-US" b="1" dirty="0" smtClean="0"/>
              <a:t>Requirement:</a:t>
            </a:r>
          </a:p>
          <a:p>
            <a:pPr lvl="1"/>
            <a:r>
              <a:rPr lang="en-US" dirty="0" smtClean="0"/>
              <a:t>After electronic invoice message is sent out from DSO to MGV, MGV could send back REMADV message to pay or gain money to DSO. DSO should be able to receive REMADV for MGV invoice and create corresponding payment advice notes with new invoice type and document type.</a:t>
            </a:r>
          </a:p>
          <a:p>
            <a:pPr lvl="1">
              <a:spcBef>
                <a:spcPts val="2400"/>
              </a:spcBef>
            </a:pPr>
            <a:r>
              <a:rPr lang="en-US" b="1" dirty="0" smtClean="0"/>
              <a:t>Solution:</a:t>
            </a:r>
            <a:endParaRPr lang="en-US" b="1" dirty="0"/>
          </a:p>
          <a:p>
            <a:pPr lvl="1"/>
            <a:r>
              <a:rPr lang="en-US" dirty="0"/>
              <a:t>Format class of REMADV is adjusted to allow to inbound REMADV of MGV and create corresponding payment advice note. New invoice type and document type is defined for MGV payment advice note. New created from value ‘G’ is extended to build relationship between AVIS type and invoice type and document type. No payment advice note process and further clearing process is supported in new SP. User needs to implement by themselves.</a:t>
            </a:r>
          </a:p>
          <a:p>
            <a:pPr lvl="1"/>
            <a:endParaRPr lang="en-US" dirty="0"/>
          </a:p>
          <a:p>
            <a:pPr lvl="1"/>
            <a:endParaRPr lang="en-US" dirty="0"/>
          </a:p>
        </p:txBody>
      </p:sp>
    </p:spTree>
    <p:extLst>
      <p:ext uri="{BB962C8B-B14F-4D97-AF65-F5344CB8AC3E}">
        <p14:creationId xmlns:p14="http://schemas.microsoft.com/office/powerpoint/2010/main" val="689061588"/>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rPr>
              <a:t>MGV REMADV Process</a:t>
            </a:r>
            <a:r>
              <a:rPr lang="en-US" sz="2800" b="1" dirty="0" smtClean="0"/>
              <a:t/>
            </a:r>
            <a:br>
              <a:rPr lang="en-US" sz="2800" b="1" dirty="0" smtClean="0"/>
            </a:br>
            <a:endParaRPr lang="en-US" sz="2400" b="1" kern="1200" dirty="0">
              <a:solidFill>
                <a:schemeClr val="accent2"/>
              </a:solidFill>
              <a:latin typeface="+mj-lt"/>
              <a:ea typeface="+mj-ea"/>
              <a:cs typeface="+mj-cs"/>
            </a:endParaRPr>
          </a:p>
        </p:txBody>
      </p:sp>
      <p:sp>
        <p:nvSpPr>
          <p:cNvPr id="3" name="Text Placeholder 2"/>
          <p:cNvSpPr>
            <a:spLocks noGrp="1"/>
          </p:cNvSpPr>
          <p:nvPr>
            <p:ph type="body" sz="quarter" idx="10"/>
          </p:nvPr>
        </p:nvSpPr>
        <p:spPr>
          <a:xfrm>
            <a:off x="324000" y="1358569"/>
            <a:ext cx="11545200" cy="4392043"/>
          </a:xfrm>
        </p:spPr>
        <p:txBody>
          <a:bodyPr/>
          <a:lstStyle/>
          <a:p>
            <a:pPr lvl="0"/>
            <a:r>
              <a:rPr lang="en-US" dirty="0" smtClean="0"/>
              <a:t>Configuration</a:t>
            </a:r>
            <a:r>
              <a:rPr lang="en-US" dirty="0"/>
              <a:t>:</a:t>
            </a:r>
          </a:p>
          <a:p>
            <a:pPr lvl="0"/>
            <a:r>
              <a:rPr lang="en-US" b="0" dirty="0" smtClean="0"/>
              <a:t>Payment Advice Note Configuration: </a:t>
            </a:r>
          </a:p>
          <a:p>
            <a:pPr lvl="2"/>
            <a:r>
              <a:rPr lang="en-US" dirty="0"/>
              <a:t>SAP Utilities-&gt; Intercompany Data Exchange-&gt; Bill and Payment Advice Note Processing-&gt; Make Basic Settings</a:t>
            </a:r>
          </a:p>
          <a:p>
            <a:pPr lvl="2"/>
            <a:r>
              <a:rPr lang="en-US" dirty="0" smtClean="0"/>
              <a:t>New </a:t>
            </a:r>
            <a:r>
              <a:rPr lang="en-US" dirty="0"/>
              <a:t>D</a:t>
            </a:r>
            <a:r>
              <a:rPr lang="en-US" dirty="0" smtClean="0"/>
              <a:t>ocument Type:</a:t>
            </a:r>
          </a:p>
          <a:p>
            <a:pPr lvl="3"/>
            <a:r>
              <a:rPr lang="en-US" dirty="0" smtClean="0"/>
              <a:t>18</a:t>
            </a:r>
            <a:r>
              <a:rPr lang="en-US" dirty="0"/>
              <a:t>: Payment Advice Note for MGV </a:t>
            </a:r>
            <a:r>
              <a:rPr lang="en-US" dirty="0" smtClean="0"/>
              <a:t>Billing</a:t>
            </a:r>
          </a:p>
          <a:p>
            <a:pPr lvl="3"/>
            <a:r>
              <a:rPr lang="en-US" dirty="0"/>
              <a:t>19: Complaint Notification for MGV Billing</a:t>
            </a:r>
            <a:endParaRPr lang="en-US" dirty="0" smtClean="0"/>
          </a:p>
          <a:p>
            <a:pPr lvl="2"/>
            <a:r>
              <a:rPr lang="en-US" dirty="0" smtClean="0"/>
              <a:t>New Invoice Type:</a:t>
            </a:r>
          </a:p>
          <a:p>
            <a:pPr lvl="3"/>
            <a:r>
              <a:rPr lang="en-US" dirty="0"/>
              <a:t>10: Payment Advice Note for MGV </a:t>
            </a:r>
            <a:r>
              <a:rPr lang="en-US" dirty="0" smtClean="0"/>
              <a:t>Billing</a:t>
            </a:r>
          </a:p>
          <a:p>
            <a:pPr lvl="3"/>
            <a:r>
              <a:rPr lang="en-US" dirty="0"/>
              <a:t>11: Complaint Notification for MGV </a:t>
            </a:r>
            <a:r>
              <a:rPr lang="en-US" dirty="0" smtClean="0"/>
              <a:t>Billing</a:t>
            </a:r>
          </a:p>
          <a:p>
            <a:pPr lvl="2"/>
            <a:r>
              <a:rPr lang="en-US" dirty="0" smtClean="0"/>
              <a:t>New Navigation Action Function Module:</a:t>
            </a:r>
          </a:p>
          <a:p>
            <a:pPr lvl="3"/>
            <a:r>
              <a:rPr lang="en-US" dirty="0" smtClean="0"/>
              <a:t>5: /IDXMM/FM_ACT_MGV_INVOICE_NO</a:t>
            </a:r>
          </a:p>
          <a:p>
            <a:pPr lvl="2"/>
            <a:endParaRPr lang="en-US" dirty="0"/>
          </a:p>
        </p:txBody>
      </p:sp>
    </p:spTree>
    <p:extLst>
      <p:ext uri="{BB962C8B-B14F-4D97-AF65-F5344CB8AC3E}">
        <p14:creationId xmlns:p14="http://schemas.microsoft.com/office/powerpoint/2010/main" val="2043120420"/>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rPr>
              <a:t>MGV REMADV Process</a:t>
            </a:r>
            <a:r>
              <a:rPr lang="en-US" sz="2800" b="1" dirty="0" smtClean="0"/>
              <a:t/>
            </a:r>
            <a:br>
              <a:rPr lang="en-US" sz="2800" b="1" dirty="0" smtClean="0"/>
            </a:br>
            <a:endParaRPr lang="en-US" sz="2400" b="1" kern="1200" dirty="0">
              <a:solidFill>
                <a:schemeClr val="accent2"/>
              </a:solidFill>
              <a:latin typeface="+mj-lt"/>
              <a:ea typeface="+mj-ea"/>
              <a:cs typeface="+mj-cs"/>
            </a:endParaRPr>
          </a:p>
        </p:txBody>
      </p:sp>
      <p:sp>
        <p:nvSpPr>
          <p:cNvPr id="3" name="Text Placeholder 2"/>
          <p:cNvSpPr>
            <a:spLocks noGrp="1"/>
          </p:cNvSpPr>
          <p:nvPr>
            <p:ph type="body" sz="quarter" idx="10"/>
          </p:nvPr>
        </p:nvSpPr>
        <p:spPr>
          <a:xfrm>
            <a:off x="324000" y="1358569"/>
            <a:ext cx="11545200" cy="4392043"/>
          </a:xfrm>
        </p:spPr>
        <p:txBody>
          <a:bodyPr/>
          <a:lstStyle/>
          <a:p>
            <a:pPr lvl="0"/>
            <a:r>
              <a:rPr lang="en-US" dirty="0" smtClean="0"/>
              <a:t>Configuration</a:t>
            </a:r>
            <a:r>
              <a:rPr lang="en-US" dirty="0"/>
              <a:t>:</a:t>
            </a:r>
          </a:p>
          <a:p>
            <a:pPr marL="0" lvl="2" indent="0">
              <a:buNone/>
            </a:pPr>
            <a:r>
              <a:rPr lang="en-US" sz="2000" dirty="0"/>
              <a:t>Assign invoice type and document type:</a:t>
            </a:r>
          </a:p>
          <a:p>
            <a:pPr lvl="2"/>
            <a:r>
              <a:rPr lang="en-US" dirty="0"/>
              <a:t>SAP Utilities-&gt;Intercompany Data Exchange-&gt;SAP Intercompany Data Exchange for German Electric Utilities-&gt;Bill and Payment Advice Note Processing-&gt;Assign Invoice Document Type to PAN Type</a:t>
            </a:r>
          </a:p>
          <a:p>
            <a:pPr lvl="0"/>
            <a:r>
              <a:rPr lang="en-US" b="0" dirty="0" smtClean="0"/>
              <a:t>Data Exchange Process: </a:t>
            </a:r>
          </a:p>
          <a:p>
            <a:pPr lvl="2"/>
            <a:r>
              <a:rPr lang="en-US" dirty="0"/>
              <a:t>IGREMMGVNB</a:t>
            </a:r>
            <a:endParaRPr lang="en-US" dirty="0" smtClean="0"/>
          </a:p>
          <a:p>
            <a:r>
              <a:rPr lang="en-US" dirty="0" smtClean="0"/>
              <a:t>Solution</a:t>
            </a:r>
            <a:r>
              <a:rPr lang="en-US" dirty="0"/>
              <a:t>:</a:t>
            </a:r>
          </a:p>
          <a:p>
            <a:pPr marL="0" lvl="2" indent="0">
              <a:buNone/>
            </a:pPr>
            <a:r>
              <a:rPr lang="en-US" sz="2000" dirty="0"/>
              <a:t>Logic adaption in REMADV format class to inbound REMADV from MGV:</a:t>
            </a:r>
          </a:p>
          <a:p>
            <a:pPr lvl="2"/>
            <a:r>
              <a:rPr lang="en-US" dirty="0"/>
              <a:t>/IDEXGE/CL_REMADV_27B_CL</a:t>
            </a:r>
          </a:p>
        </p:txBody>
      </p:sp>
    </p:spTree>
    <p:extLst>
      <p:ext uri="{BB962C8B-B14F-4D97-AF65-F5344CB8AC3E}">
        <p14:creationId xmlns:p14="http://schemas.microsoft.com/office/powerpoint/2010/main" val="3894964201"/>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err="1">
                <a:solidFill>
                  <a:schemeClr val="accent2"/>
                </a:solidFill>
              </a:rPr>
              <a:t>MeMi</a:t>
            </a:r>
            <a:r>
              <a:rPr lang="en-US" sz="2800" b="1" kern="1200" dirty="0">
                <a:solidFill>
                  <a:schemeClr val="accent2"/>
                </a:solidFill>
              </a:rPr>
              <a:t> Dunning Process</a:t>
            </a:r>
            <a:r>
              <a:rPr lang="en-US" sz="2800" b="1" dirty="0" smtClean="0"/>
              <a:t/>
            </a:r>
            <a:br>
              <a:rPr lang="en-US" sz="2800" b="1" dirty="0" smtClean="0"/>
            </a:br>
            <a:endParaRPr lang="en-US" sz="2400" b="1" kern="1200" dirty="0">
              <a:solidFill>
                <a:schemeClr val="accent2"/>
              </a:solidFill>
              <a:latin typeface="+mj-lt"/>
              <a:ea typeface="+mj-ea"/>
              <a:cs typeface="+mj-cs"/>
            </a:endParaRPr>
          </a:p>
        </p:txBody>
      </p:sp>
      <p:sp>
        <p:nvSpPr>
          <p:cNvPr id="3" name="Text Placeholder 2"/>
          <p:cNvSpPr>
            <a:spLocks noGrp="1"/>
          </p:cNvSpPr>
          <p:nvPr>
            <p:ph type="body" sz="quarter" idx="10"/>
          </p:nvPr>
        </p:nvSpPr>
        <p:spPr>
          <a:xfrm>
            <a:off x="324000" y="1400133"/>
            <a:ext cx="11545200" cy="4392043"/>
          </a:xfrm>
        </p:spPr>
        <p:txBody>
          <a:bodyPr/>
          <a:lstStyle/>
          <a:p>
            <a:pPr lvl="1">
              <a:spcBef>
                <a:spcPts val="2400"/>
              </a:spcBef>
            </a:pPr>
            <a:r>
              <a:rPr lang="en-US" b="1" dirty="0" smtClean="0"/>
              <a:t>Requirement:</a:t>
            </a:r>
          </a:p>
          <a:p>
            <a:pPr lvl="1"/>
            <a:r>
              <a:rPr lang="en-US" dirty="0" smtClean="0"/>
              <a:t>When open item which is relevant to </a:t>
            </a:r>
            <a:r>
              <a:rPr lang="en-US" dirty="0" err="1" smtClean="0"/>
              <a:t>MeMi</a:t>
            </a:r>
            <a:r>
              <a:rPr lang="en-US" dirty="0" smtClean="0"/>
              <a:t> document is dun by standard dunning process, the dunning level should be updated to </a:t>
            </a:r>
            <a:r>
              <a:rPr lang="en-US" dirty="0" err="1" smtClean="0"/>
              <a:t>MeMi</a:t>
            </a:r>
            <a:r>
              <a:rPr lang="en-US" dirty="0" smtClean="0"/>
              <a:t> document as well</a:t>
            </a:r>
            <a:r>
              <a:rPr lang="en-US" dirty="0"/>
              <a:t>. Based on </a:t>
            </a:r>
            <a:r>
              <a:rPr lang="en-US" dirty="0" smtClean="0"/>
              <a:t>the status of </a:t>
            </a:r>
            <a:r>
              <a:rPr lang="en-US" dirty="0" err="1" smtClean="0"/>
              <a:t>MeMi</a:t>
            </a:r>
            <a:r>
              <a:rPr lang="en-US" dirty="0" smtClean="0"/>
              <a:t> document, some of them should not be included in standard dunning process and dunning level should not be updated. The dunning history for </a:t>
            </a:r>
            <a:r>
              <a:rPr lang="en-US" dirty="0" err="1" smtClean="0"/>
              <a:t>MeMi</a:t>
            </a:r>
            <a:r>
              <a:rPr lang="en-US" dirty="0" smtClean="0"/>
              <a:t> document should be able to be shown through </a:t>
            </a:r>
            <a:r>
              <a:rPr lang="en-US" dirty="0" err="1" smtClean="0"/>
              <a:t>MeMi</a:t>
            </a:r>
            <a:r>
              <a:rPr lang="en-US" dirty="0" smtClean="0"/>
              <a:t> document UI and standard dunning history UI. </a:t>
            </a:r>
          </a:p>
          <a:p>
            <a:pPr lvl="1">
              <a:spcBef>
                <a:spcPts val="2400"/>
              </a:spcBef>
            </a:pPr>
            <a:r>
              <a:rPr lang="en-US" b="1" dirty="0" smtClean="0"/>
              <a:t>Solution:</a:t>
            </a:r>
          </a:p>
          <a:p>
            <a:pPr lvl="1"/>
            <a:r>
              <a:rPr lang="en-US" dirty="0" smtClean="0"/>
              <a:t>Several FICA events have been enhanced to insert, update, reverse, delete </a:t>
            </a:r>
            <a:r>
              <a:rPr lang="en-US" dirty="0" err="1" smtClean="0"/>
              <a:t>MeMi</a:t>
            </a:r>
            <a:r>
              <a:rPr lang="en-US" dirty="0" smtClean="0"/>
              <a:t> dunning history and dunning level on </a:t>
            </a:r>
            <a:r>
              <a:rPr lang="en-US" dirty="0" err="1" smtClean="0"/>
              <a:t>MeMi</a:t>
            </a:r>
            <a:r>
              <a:rPr lang="en-US" dirty="0" smtClean="0"/>
              <a:t> document. </a:t>
            </a:r>
            <a:r>
              <a:rPr lang="en-US" dirty="0" err="1" smtClean="0"/>
              <a:t>MeMi</a:t>
            </a:r>
            <a:r>
              <a:rPr lang="en-US" dirty="0" smtClean="0"/>
              <a:t> document UI is enhanced to show dunning level and dunning history. Standard dunning history UI is enhanced to show </a:t>
            </a:r>
            <a:r>
              <a:rPr lang="en-US" dirty="0" err="1" smtClean="0"/>
              <a:t>MeMi</a:t>
            </a:r>
            <a:r>
              <a:rPr lang="en-US" dirty="0" smtClean="0"/>
              <a:t> dunning history.</a:t>
            </a:r>
          </a:p>
          <a:p>
            <a:pPr lvl="1"/>
            <a:r>
              <a:rPr lang="en-US" dirty="0" smtClean="0"/>
              <a:t>To exclude the amount of </a:t>
            </a:r>
            <a:r>
              <a:rPr lang="en-US" dirty="0" err="1" smtClean="0"/>
              <a:t>MeMi</a:t>
            </a:r>
            <a:r>
              <a:rPr lang="en-US" dirty="0" smtClean="0"/>
              <a:t> document with specified status, we need to calculate dunning reduction in standard dunning process.</a:t>
            </a:r>
            <a:endParaRPr lang="en-US" dirty="0"/>
          </a:p>
          <a:p>
            <a:pPr lvl="1"/>
            <a:endParaRPr lang="en-US" dirty="0"/>
          </a:p>
          <a:p>
            <a:pPr lvl="1"/>
            <a:endParaRPr lang="en-US" dirty="0"/>
          </a:p>
        </p:txBody>
      </p:sp>
    </p:spTree>
    <p:extLst>
      <p:ext uri="{BB962C8B-B14F-4D97-AF65-F5344CB8AC3E}">
        <p14:creationId xmlns:p14="http://schemas.microsoft.com/office/powerpoint/2010/main" val="2291279027"/>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err="1">
                <a:solidFill>
                  <a:schemeClr val="accent2"/>
                </a:solidFill>
              </a:rPr>
              <a:t>MeMi</a:t>
            </a:r>
            <a:r>
              <a:rPr lang="en-US" sz="2800" b="1" kern="1200" dirty="0">
                <a:solidFill>
                  <a:schemeClr val="accent2"/>
                </a:solidFill>
              </a:rPr>
              <a:t> Dunning Process</a:t>
            </a:r>
            <a:r>
              <a:rPr lang="en-US" sz="2800" b="1" dirty="0" smtClean="0"/>
              <a:t/>
            </a:r>
            <a:br>
              <a:rPr lang="en-US" sz="2800" b="1" dirty="0" smtClean="0"/>
            </a:br>
            <a:r>
              <a:rPr lang="en-US" sz="2400" b="1" kern="1200" dirty="0" err="1">
                <a:solidFill>
                  <a:schemeClr val="accent2"/>
                </a:solidFill>
                <a:latin typeface="+mj-lt"/>
                <a:ea typeface="+mj-ea"/>
                <a:cs typeface="+mj-cs"/>
              </a:rPr>
              <a:t>MeMi</a:t>
            </a:r>
            <a:r>
              <a:rPr lang="en-US" sz="2400" b="1" kern="1200" dirty="0">
                <a:solidFill>
                  <a:schemeClr val="accent2"/>
                </a:solidFill>
                <a:latin typeface="+mj-lt"/>
                <a:ea typeface="+mj-ea"/>
                <a:cs typeface="+mj-cs"/>
              </a:rPr>
              <a:t> Dunning Reduction</a:t>
            </a:r>
          </a:p>
        </p:txBody>
      </p:sp>
      <p:sp>
        <p:nvSpPr>
          <p:cNvPr id="3" name="Text Placeholder 2"/>
          <p:cNvSpPr>
            <a:spLocks noGrp="1"/>
          </p:cNvSpPr>
          <p:nvPr>
            <p:ph type="body" sz="quarter" idx="10"/>
          </p:nvPr>
        </p:nvSpPr>
        <p:spPr>
          <a:xfrm>
            <a:off x="324000" y="1400133"/>
            <a:ext cx="11545200" cy="4392043"/>
          </a:xfrm>
        </p:spPr>
        <p:txBody>
          <a:bodyPr/>
          <a:lstStyle/>
          <a:p>
            <a:pPr lvl="0"/>
            <a:r>
              <a:rPr lang="en-US" dirty="0"/>
              <a:t>Configuration:</a:t>
            </a:r>
          </a:p>
          <a:p>
            <a:pPr marL="0" lvl="2" indent="0">
              <a:buNone/>
            </a:pPr>
            <a:r>
              <a:rPr lang="en-US" sz="2000" dirty="0" smtClean="0"/>
              <a:t>Document Status Configuration:</a:t>
            </a:r>
            <a:endParaRPr lang="en-US" sz="2000" dirty="0"/>
          </a:p>
          <a:p>
            <a:pPr lvl="2"/>
            <a:r>
              <a:rPr lang="en-US" dirty="0"/>
              <a:t>SAP Utilities-&gt;Intercompany Data Exchange-&gt;Overtake and Undertake Quantities Billing for German Energy Utilities-&gt;Define Status Configuration</a:t>
            </a:r>
            <a:endParaRPr lang="en-US" dirty="0" smtClean="0"/>
          </a:p>
          <a:p>
            <a:r>
              <a:rPr lang="en-US" dirty="0" smtClean="0"/>
              <a:t>Solution</a:t>
            </a:r>
            <a:r>
              <a:rPr lang="en-US" dirty="0"/>
              <a:t>:</a:t>
            </a:r>
          </a:p>
          <a:p>
            <a:pPr marL="0" lvl="2" indent="0">
              <a:buNone/>
            </a:pPr>
            <a:r>
              <a:rPr lang="en-US" sz="2000" dirty="0" smtClean="0"/>
              <a:t>New function module for FICA event 335 to calculate and collect amounts of </a:t>
            </a:r>
            <a:r>
              <a:rPr lang="en-US" sz="2000" dirty="0" err="1" smtClean="0"/>
              <a:t>MeMi</a:t>
            </a:r>
            <a:r>
              <a:rPr lang="en-US" sz="2000" dirty="0" smtClean="0"/>
              <a:t> document with specified status excluding from standard dunning process:</a:t>
            </a:r>
            <a:endParaRPr lang="en-US" sz="2000" dirty="0"/>
          </a:p>
          <a:p>
            <a:pPr lvl="2"/>
            <a:r>
              <a:rPr lang="en-US" dirty="0"/>
              <a:t>/</a:t>
            </a:r>
            <a:r>
              <a:rPr lang="en-US" dirty="0" smtClean="0"/>
              <a:t>IDXMM/FM_EVENT_0335</a:t>
            </a:r>
            <a:endParaRPr lang="en-US" dirty="0"/>
          </a:p>
          <a:p>
            <a:pPr lvl="1"/>
            <a:endParaRPr lang="en-US" dirty="0"/>
          </a:p>
          <a:p>
            <a:pPr lvl="1"/>
            <a:endParaRPr lang="en-US" dirty="0"/>
          </a:p>
        </p:txBody>
      </p:sp>
    </p:spTree>
    <p:extLst>
      <p:ext uri="{BB962C8B-B14F-4D97-AF65-F5344CB8AC3E}">
        <p14:creationId xmlns:p14="http://schemas.microsoft.com/office/powerpoint/2010/main" val="2464128063"/>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err="1">
                <a:solidFill>
                  <a:schemeClr val="accent2"/>
                </a:solidFill>
              </a:rPr>
              <a:t>MeMi</a:t>
            </a:r>
            <a:r>
              <a:rPr lang="en-US" sz="2800" b="1" kern="1200" dirty="0">
                <a:solidFill>
                  <a:schemeClr val="accent2"/>
                </a:solidFill>
              </a:rPr>
              <a:t> Dunning Process</a:t>
            </a:r>
            <a:r>
              <a:rPr lang="en-US" sz="2800" b="1" dirty="0" smtClean="0"/>
              <a:t/>
            </a:r>
            <a:br>
              <a:rPr lang="en-US" sz="2800" b="1" dirty="0" smtClean="0"/>
            </a:br>
            <a:r>
              <a:rPr lang="en-US" sz="2400" b="1" kern="1200" dirty="0" err="1">
                <a:solidFill>
                  <a:schemeClr val="accent2"/>
                </a:solidFill>
                <a:latin typeface="+mj-lt"/>
                <a:ea typeface="+mj-ea"/>
                <a:cs typeface="+mj-cs"/>
              </a:rPr>
              <a:t>MeMi</a:t>
            </a:r>
            <a:r>
              <a:rPr lang="en-US" sz="2400" b="1" kern="1200" dirty="0">
                <a:solidFill>
                  <a:schemeClr val="accent2"/>
                </a:solidFill>
                <a:latin typeface="+mj-lt"/>
                <a:ea typeface="+mj-ea"/>
                <a:cs typeface="+mj-cs"/>
              </a:rPr>
              <a:t> Dunning Level and History</a:t>
            </a:r>
          </a:p>
        </p:txBody>
      </p:sp>
      <p:sp>
        <p:nvSpPr>
          <p:cNvPr id="3" name="Text Placeholder 2"/>
          <p:cNvSpPr>
            <a:spLocks noGrp="1"/>
          </p:cNvSpPr>
          <p:nvPr>
            <p:ph type="body" sz="quarter" idx="10"/>
          </p:nvPr>
        </p:nvSpPr>
        <p:spPr>
          <a:xfrm>
            <a:off x="324000" y="1400133"/>
            <a:ext cx="11545200" cy="4392043"/>
          </a:xfrm>
        </p:spPr>
        <p:txBody>
          <a:bodyPr/>
          <a:lstStyle/>
          <a:p>
            <a:r>
              <a:rPr lang="en-US" dirty="0" smtClean="0"/>
              <a:t>Solution</a:t>
            </a:r>
            <a:r>
              <a:rPr lang="en-US" dirty="0"/>
              <a:t>:</a:t>
            </a:r>
          </a:p>
          <a:p>
            <a:pPr marL="0" lvl="2" indent="0">
              <a:buNone/>
            </a:pPr>
            <a:r>
              <a:rPr lang="en-US" sz="2000" dirty="0" smtClean="0"/>
              <a:t>New table to store </a:t>
            </a:r>
            <a:r>
              <a:rPr lang="en-US" sz="2000" dirty="0" err="1" smtClean="0"/>
              <a:t>MeMi</a:t>
            </a:r>
            <a:r>
              <a:rPr lang="en-US" sz="2000" dirty="0" smtClean="0"/>
              <a:t> dunning history:</a:t>
            </a:r>
          </a:p>
          <a:p>
            <a:pPr lvl="2"/>
            <a:r>
              <a:rPr lang="en-US" dirty="0"/>
              <a:t>/</a:t>
            </a:r>
            <a:r>
              <a:rPr lang="en-US" dirty="0" smtClean="0"/>
              <a:t>IDXMM/DUN_HIST</a:t>
            </a:r>
          </a:p>
          <a:p>
            <a:pPr lvl="2"/>
            <a:r>
              <a:rPr lang="en-US" dirty="0"/>
              <a:t>/IDXMM/CL_DUNNING_HISTORY_DB</a:t>
            </a:r>
          </a:p>
          <a:p>
            <a:pPr marL="0" lvl="2" indent="0">
              <a:buNone/>
            </a:pPr>
            <a:endParaRPr lang="en-US" sz="2000" dirty="0" smtClean="0"/>
          </a:p>
          <a:p>
            <a:pPr marL="0" lvl="2" indent="0">
              <a:buNone/>
            </a:pPr>
            <a:r>
              <a:rPr lang="en-US" sz="2000" dirty="0" smtClean="0"/>
              <a:t>New filed on </a:t>
            </a:r>
            <a:r>
              <a:rPr lang="en-US" sz="2000" dirty="0" err="1" smtClean="0"/>
              <a:t>MeMi</a:t>
            </a:r>
            <a:r>
              <a:rPr lang="en-US" sz="2000" dirty="0" smtClean="0"/>
              <a:t> document:</a:t>
            </a:r>
          </a:p>
          <a:p>
            <a:pPr lvl="2"/>
            <a:r>
              <a:rPr lang="en-US" dirty="0"/>
              <a:t>DUNNING_LEVEL</a:t>
            </a:r>
          </a:p>
          <a:p>
            <a:pPr marL="0" lvl="2" indent="0">
              <a:buNone/>
            </a:pPr>
            <a:endParaRPr lang="en-US" sz="2000" dirty="0" smtClean="0"/>
          </a:p>
          <a:p>
            <a:pPr marL="0" lvl="2" indent="0">
              <a:buNone/>
            </a:pPr>
            <a:r>
              <a:rPr lang="en-US" sz="2000" dirty="0" smtClean="0"/>
              <a:t>New </a:t>
            </a:r>
            <a:r>
              <a:rPr lang="en-US" sz="2000" dirty="0"/>
              <a:t>screen is created to show dunning history in function group /IDXMM/FG_DUNNING_HISTORY:</a:t>
            </a:r>
          </a:p>
          <a:p>
            <a:pPr lvl="2"/>
            <a:r>
              <a:rPr lang="en-US" dirty="0"/>
              <a:t>/IDXMM/FM_DUN_HIST_DISP</a:t>
            </a:r>
          </a:p>
          <a:p>
            <a:pPr lvl="1"/>
            <a:endParaRPr lang="en-US" dirty="0" smtClean="0"/>
          </a:p>
          <a:p>
            <a:pPr lvl="1"/>
            <a:r>
              <a:rPr lang="en-US" dirty="0" smtClean="0"/>
              <a:t>New function module for FICA event 308 to insert </a:t>
            </a:r>
            <a:r>
              <a:rPr lang="en-US" dirty="0" err="1" smtClean="0"/>
              <a:t>MeMi</a:t>
            </a:r>
            <a:r>
              <a:rPr lang="en-US" dirty="0" smtClean="0"/>
              <a:t> dunning history to new table when standard dunning history is inserted and to determine dunning level and update it to </a:t>
            </a:r>
            <a:r>
              <a:rPr lang="en-US" dirty="0" err="1" smtClean="0"/>
              <a:t>MeMi</a:t>
            </a:r>
            <a:r>
              <a:rPr lang="en-US" dirty="0" smtClean="0"/>
              <a:t> document:</a:t>
            </a:r>
          </a:p>
          <a:p>
            <a:pPr lvl="2"/>
            <a:r>
              <a:rPr lang="en-US" dirty="0"/>
              <a:t>/</a:t>
            </a:r>
            <a:r>
              <a:rPr lang="en-US" dirty="0" smtClean="0"/>
              <a:t>IDXMM/FM_EVENT_0308</a:t>
            </a:r>
            <a:endParaRPr lang="en-US" dirty="0"/>
          </a:p>
        </p:txBody>
      </p:sp>
    </p:spTree>
    <p:extLst>
      <p:ext uri="{BB962C8B-B14F-4D97-AF65-F5344CB8AC3E}">
        <p14:creationId xmlns:p14="http://schemas.microsoft.com/office/powerpoint/2010/main" val="222110231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MeMi</a:t>
            </a:r>
            <a:r>
              <a:rPr lang="en-US" dirty="0" smtClean="0"/>
              <a:t> Monitor</a:t>
            </a:r>
            <a:endParaRPr lang="en-US" dirty="0"/>
          </a:p>
        </p:txBody>
      </p:sp>
      <p:sp>
        <p:nvSpPr>
          <p:cNvPr id="3" name="Text Placeholder 2"/>
          <p:cNvSpPr>
            <a:spLocks noGrp="1"/>
          </p:cNvSpPr>
          <p:nvPr>
            <p:ph type="body" sz="quarter" idx="10"/>
          </p:nvPr>
        </p:nvSpPr>
        <p:spPr>
          <a:xfrm>
            <a:off x="324000" y="1431306"/>
            <a:ext cx="11545200" cy="4392043"/>
          </a:xfrm>
        </p:spPr>
        <p:txBody>
          <a:bodyPr/>
          <a:lstStyle/>
          <a:p>
            <a:pPr lvl="0"/>
            <a:r>
              <a:rPr lang="en-US" dirty="0"/>
              <a:t>Program /</a:t>
            </a:r>
            <a:r>
              <a:rPr lang="en-US" dirty="0" smtClean="0"/>
              <a:t>IDXMM/RP_DOCUMENT_DISPLAY</a:t>
            </a:r>
          </a:p>
          <a:p>
            <a:pPr lvl="1"/>
            <a:r>
              <a:rPr lang="en-US" dirty="0" smtClean="0"/>
              <a:t>New Fields on Selection Screen:</a:t>
            </a:r>
          </a:p>
          <a:p>
            <a:pPr lvl="2"/>
            <a:r>
              <a:rPr lang="en-US" dirty="0"/>
              <a:t>External Pod</a:t>
            </a:r>
          </a:p>
          <a:p>
            <a:pPr lvl="2"/>
            <a:r>
              <a:rPr lang="en-US" dirty="0"/>
              <a:t>Single Process Document</a:t>
            </a:r>
          </a:p>
          <a:p>
            <a:pPr lvl="2"/>
            <a:r>
              <a:rPr lang="en-US" dirty="0"/>
              <a:t>Mass Process Document</a:t>
            </a:r>
          </a:p>
          <a:p>
            <a:pPr lvl="2"/>
            <a:r>
              <a:rPr lang="en-US" dirty="0"/>
              <a:t>Restrict Number</a:t>
            </a:r>
          </a:p>
          <a:p>
            <a:pPr lvl="1"/>
            <a:endParaRPr lang="en-US" sz="600" dirty="0"/>
          </a:p>
          <a:p>
            <a:pPr lvl="1"/>
            <a:r>
              <a:rPr lang="en-US" dirty="0" smtClean="0"/>
              <a:t>New Refresh Button on Output Screen</a:t>
            </a:r>
          </a:p>
          <a:p>
            <a:pPr lvl="1"/>
            <a:endParaRPr lang="en-US" sz="1050" dirty="0"/>
          </a:p>
          <a:p>
            <a:pPr lvl="1"/>
            <a:r>
              <a:rPr lang="en-US" dirty="0" smtClean="0"/>
              <a:t>New Navigation on Fields on Output Screen:</a:t>
            </a:r>
          </a:p>
          <a:p>
            <a:pPr lvl="2"/>
            <a:r>
              <a:rPr lang="en-US" dirty="0"/>
              <a:t>Single Process Document</a:t>
            </a:r>
          </a:p>
          <a:p>
            <a:pPr lvl="2"/>
            <a:r>
              <a:rPr lang="en-US" dirty="0"/>
              <a:t>Mass Process Document</a:t>
            </a:r>
          </a:p>
          <a:p>
            <a:pPr marL="457200" lvl="1" indent="-457200">
              <a:buAutoNum type="arabicPeriod"/>
            </a:pPr>
            <a:endParaRPr lang="en-US" sz="100" dirty="0" smtClean="0"/>
          </a:p>
          <a:p>
            <a:pPr lvl="1"/>
            <a:endParaRPr lang="en-US" sz="1050" dirty="0" smtClean="0"/>
          </a:p>
          <a:p>
            <a:pPr lvl="1"/>
            <a:r>
              <a:rPr lang="en-US" dirty="0" smtClean="0"/>
              <a:t>Authority Check Logic Adjustment</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err="1">
                <a:solidFill>
                  <a:schemeClr val="accent2"/>
                </a:solidFill>
              </a:rPr>
              <a:t>MeMi</a:t>
            </a:r>
            <a:r>
              <a:rPr lang="en-US" sz="2800" b="1" kern="1200" dirty="0">
                <a:solidFill>
                  <a:schemeClr val="accent2"/>
                </a:solidFill>
              </a:rPr>
              <a:t> Dunning Process</a:t>
            </a:r>
            <a:r>
              <a:rPr lang="en-US" sz="2800" b="1" dirty="0" smtClean="0"/>
              <a:t/>
            </a:r>
            <a:br>
              <a:rPr lang="en-US" sz="2800" b="1" dirty="0" smtClean="0"/>
            </a:br>
            <a:r>
              <a:rPr lang="en-US" sz="2400" b="1" kern="1200" dirty="0" err="1">
                <a:solidFill>
                  <a:schemeClr val="accent2"/>
                </a:solidFill>
                <a:latin typeface="+mj-lt"/>
                <a:ea typeface="+mj-ea"/>
                <a:cs typeface="+mj-cs"/>
              </a:rPr>
              <a:t>MeMi</a:t>
            </a:r>
            <a:r>
              <a:rPr lang="en-US" sz="2400" b="1" kern="1200" dirty="0">
                <a:solidFill>
                  <a:schemeClr val="accent2"/>
                </a:solidFill>
                <a:latin typeface="+mj-lt"/>
                <a:ea typeface="+mj-ea"/>
                <a:cs typeface="+mj-cs"/>
              </a:rPr>
              <a:t> Dunning Level and History</a:t>
            </a:r>
          </a:p>
        </p:txBody>
      </p:sp>
      <p:sp>
        <p:nvSpPr>
          <p:cNvPr id="3" name="Text Placeholder 2"/>
          <p:cNvSpPr>
            <a:spLocks noGrp="1"/>
          </p:cNvSpPr>
          <p:nvPr>
            <p:ph type="body" sz="quarter" idx="10"/>
          </p:nvPr>
        </p:nvSpPr>
        <p:spPr>
          <a:xfrm>
            <a:off x="324000" y="1400133"/>
            <a:ext cx="11545200" cy="4392043"/>
          </a:xfrm>
        </p:spPr>
        <p:txBody>
          <a:bodyPr/>
          <a:lstStyle/>
          <a:p>
            <a:r>
              <a:rPr lang="en-US" dirty="0" smtClean="0"/>
              <a:t>Solution</a:t>
            </a:r>
            <a:r>
              <a:rPr lang="en-US" dirty="0"/>
              <a:t>:</a:t>
            </a:r>
          </a:p>
          <a:p>
            <a:pPr lvl="1"/>
            <a:r>
              <a:rPr lang="en-US" dirty="0" smtClean="0"/>
              <a:t>New function module for FICA event 300 to set global memory of standard dunning group information:</a:t>
            </a:r>
          </a:p>
          <a:p>
            <a:pPr lvl="2"/>
            <a:r>
              <a:rPr lang="en-US" dirty="0"/>
              <a:t>/</a:t>
            </a:r>
            <a:r>
              <a:rPr lang="en-US" dirty="0" smtClean="0"/>
              <a:t>IDXMM/FM_EVENT_0300</a:t>
            </a:r>
          </a:p>
          <a:p>
            <a:pPr marL="0" lvl="2" indent="0">
              <a:buNone/>
            </a:pPr>
            <a:endParaRPr lang="en-US" dirty="0" smtClean="0"/>
          </a:p>
          <a:p>
            <a:pPr lvl="1"/>
            <a:r>
              <a:rPr lang="en-US" dirty="0"/>
              <a:t>New function module for FICA event </a:t>
            </a:r>
            <a:r>
              <a:rPr lang="en-US" dirty="0" smtClean="0"/>
              <a:t>395 </a:t>
            </a:r>
            <a:r>
              <a:rPr lang="en-US" dirty="0"/>
              <a:t>to </a:t>
            </a:r>
            <a:r>
              <a:rPr lang="en-US" dirty="0" smtClean="0"/>
              <a:t>reverse </a:t>
            </a:r>
            <a:r>
              <a:rPr lang="en-US" dirty="0" err="1" smtClean="0"/>
              <a:t>MeMi</a:t>
            </a:r>
            <a:r>
              <a:rPr lang="en-US" dirty="0"/>
              <a:t> </a:t>
            </a:r>
            <a:r>
              <a:rPr lang="en-US" dirty="0" smtClean="0"/>
              <a:t>dunning level and update dunning history:</a:t>
            </a:r>
            <a:endParaRPr lang="en-US" dirty="0"/>
          </a:p>
          <a:p>
            <a:pPr lvl="2"/>
            <a:r>
              <a:rPr lang="en-US" dirty="0"/>
              <a:t>/</a:t>
            </a:r>
            <a:r>
              <a:rPr lang="en-US" dirty="0" smtClean="0"/>
              <a:t>IDXMM/FM_EVENT_0395</a:t>
            </a:r>
          </a:p>
          <a:p>
            <a:pPr lvl="2"/>
            <a:endParaRPr lang="en-US" dirty="0"/>
          </a:p>
          <a:p>
            <a:pPr lvl="1"/>
            <a:r>
              <a:rPr lang="en-US" dirty="0"/>
              <a:t>New function module for FICA event </a:t>
            </a:r>
            <a:r>
              <a:rPr lang="en-US" dirty="0" smtClean="0"/>
              <a:t>397 </a:t>
            </a:r>
            <a:r>
              <a:rPr lang="en-US" dirty="0"/>
              <a:t>to reverse </a:t>
            </a:r>
            <a:r>
              <a:rPr lang="en-US" dirty="0" err="1"/>
              <a:t>MeMi</a:t>
            </a:r>
            <a:r>
              <a:rPr lang="en-US" dirty="0"/>
              <a:t> dunning level and </a:t>
            </a:r>
            <a:r>
              <a:rPr lang="en-US" dirty="0" smtClean="0"/>
              <a:t>delete </a:t>
            </a:r>
            <a:r>
              <a:rPr lang="en-US" dirty="0"/>
              <a:t>dunning history:</a:t>
            </a:r>
          </a:p>
          <a:p>
            <a:pPr lvl="2"/>
            <a:r>
              <a:rPr lang="en-US" dirty="0"/>
              <a:t>/</a:t>
            </a:r>
            <a:r>
              <a:rPr lang="en-US" dirty="0" smtClean="0"/>
              <a:t>IDXMM/FM_EVENT_0397</a:t>
            </a:r>
          </a:p>
          <a:p>
            <a:pPr marL="0" lvl="2" indent="0">
              <a:buNone/>
            </a:pPr>
            <a:endParaRPr lang="en-US" dirty="0"/>
          </a:p>
          <a:p>
            <a:pPr marL="0" lvl="2" indent="0">
              <a:buNone/>
            </a:pPr>
            <a:r>
              <a:rPr lang="en-US" dirty="0" smtClean="0"/>
              <a:t>New filed on </a:t>
            </a:r>
            <a:r>
              <a:rPr lang="en-US" dirty="0" err="1" smtClean="0"/>
              <a:t>MeMi</a:t>
            </a:r>
            <a:r>
              <a:rPr lang="en-US" dirty="0" smtClean="0"/>
              <a:t> document UI to show dunning level.</a:t>
            </a:r>
          </a:p>
          <a:p>
            <a:pPr marL="0" lvl="2" indent="0">
              <a:buNone/>
            </a:pPr>
            <a:r>
              <a:rPr lang="en-US" dirty="0" smtClean="0"/>
              <a:t>New button on </a:t>
            </a:r>
            <a:r>
              <a:rPr lang="en-US" dirty="0" err="1" smtClean="0"/>
              <a:t>MeMi</a:t>
            </a:r>
            <a:r>
              <a:rPr lang="en-US" dirty="0" smtClean="0"/>
              <a:t> document UI to show dunning history.</a:t>
            </a:r>
            <a:endParaRPr lang="en-US" dirty="0"/>
          </a:p>
          <a:p>
            <a:pPr lvl="2"/>
            <a:endParaRPr lang="en-US" dirty="0"/>
          </a:p>
        </p:txBody>
      </p:sp>
      <p:pic>
        <p:nvPicPr>
          <p:cNvPr id="5" name="Picture 4"/>
          <p:cNvPicPr>
            <a:picLocks noChangeAspect="1"/>
          </p:cNvPicPr>
          <p:nvPr/>
        </p:nvPicPr>
        <p:blipFill>
          <a:blip r:embed="rId3"/>
          <a:stretch>
            <a:fillRect/>
          </a:stretch>
        </p:blipFill>
        <p:spPr>
          <a:xfrm>
            <a:off x="324000" y="5588111"/>
            <a:ext cx="4058216" cy="523948"/>
          </a:xfrm>
          <a:prstGeom prst="rect">
            <a:avLst/>
          </a:prstGeom>
        </p:spPr>
      </p:pic>
    </p:spTree>
    <p:extLst>
      <p:ext uri="{BB962C8B-B14F-4D97-AF65-F5344CB8AC3E}">
        <p14:creationId xmlns:p14="http://schemas.microsoft.com/office/powerpoint/2010/main" val="2733196357"/>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err="1">
                <a:solidFill>
                  <a:schemeClr val="accent2"/>
                </a:solidFill>
              </a:rPr>
              <a:t>MeMi</a:t>
            </a:r>
            <a:r>
              <a:rPr lang="en-US" sz="2800" b="1" kern="1200" dirty="0">
                <a:solidFill>
                  <a:schemeClr val="accent2"/>
                </a:solidFill>
              </a:rPr>
              <a:t> Dunning Process</a:t>
            </a:r>
            <a:r>
              <a:rPr lang="en-US" sz="2800" b="1" dirty="0" smtClean="0"/>
              <a:t/>
            </a:r>
            <a:br>
              <a:rPr lang="en-US" sz="2800" b="1" dirty="0" smtClean="0"/>
            </a:br>
            <a:r>
              <a:rPr lang="en-US" sz="2400" b="1" kern="1200" dirty="0" err="1">
                <a:solidFill>
                  <a:schemeClr val="accent2"/>
                </a:solidFill>
                <a:latin typeface="+mj-lt"/>
                <a:ea typeface="+mj-ea"/>
                <a:cs typeface="+mj-cs"/>
              </a:rPr>
              <a:t>MeMi</a:t>
            </a:r>
            <a:r>
              <a:rPr lang="en-US" sz="2400" b="1" kern="1200" dirty="0">
                <a:solidFill>
                  <a:schemeClr val="accent2"/>
                </a:solidFill>
                <a:latin typeface="+mj-lt"/>
                <a:ea typeface="+mj-ea"/>
                <a:cs typeface="+mj-cs"/>
              </a:rPr>
              <a:t> Dunning Level and History</a:t>
            </a:r>
          </a:p>
        </p:txBody>
      </p:sp>
      <p:sp>
        <p:nvSpPr>
          <p:cNvPr id="3" name="Text Placeholder 2"/>
          <p:cNvSpPr>
            <a:spLocks noGrp="1"/>
          </p:cNvSpPr>
          <p:nvPr>
            <p:ph type="body" sz="quarter" idx="10"/>
          </p:nvPr>
        </p:nvSpPr>
        <p:spPr>
          <a:xfrm>
            <a:off x="324000" y="1400133"/>
            <a:ext cx="11545200" cy="4392043"/>
          </a:xfrm>
        </p:spPr>
        <p:txBody>
          <a:bodyPr/>
          <a:lstStyle/>
          <a:p>
            <a:r>
              <a:rPr lang="en-US" dirty="0" smtClean="0"/>
              <a:t>Solution</a:t>
            </a:r>
            <a:r>
              <a:rPr lang="en-US" dirty="0"/>
              <a:t>:</a:t>
            </a:r>
          </a:p>
          <a:p>
            <a:pPr marL="0" lvl="2" indent="0">
              <a:buNone/>
            </a:pPr>
            <a:r>
              <a:rPr lang="en-US" dirty="0"/>
              <a:t>CI structure enhancement on </a:t>
            </a:r>
            <a:r>
              <a:rPr lang="en-US" dirty="0" smtClean="0"/>
              <a:t>display header of dunning history</a:t>
            </a:r>
            <a:endParaRPr lang="en-US" dirty="0"/>
          </a:p>
          <a:p>
            <a:pPr lvl="2"/>
            <a:r>
              <a:rPr lang="en-US" dirty="0" smtClean="0"/>
              <a:t>CI_FKKMAKO_PLUS</a:t>
            </a:r>
          </a:p>
          <a:p>
            <a:pPr lvl="3"/>
            <a:r>
              <a:rPr lang="en-US" dirty="0" smtClean="0"/>
              <a:t>DUNHIST_DISP_ICON</a:t>
            </a:r>
          </a:p>
          <a:p>
            <a:pPr lvl="1"/>
            <a:r>
              <a:rPr lang="en-US" sz="1800" dirty="0" smtClean="0"/>
              <a:t>User needs to create CI structure by themselves.</a:t>
            </a:r>
          </a:p>
          <a:p>
            <a:pPr lvl="1"/>
            <a:endParaRPr lang="en-US" dirty="0" smtClean="0"/>
          </a:p>
          <a:p>
            <a:pPr lvl="1"/>
            <a:r>
              <a:rPr lang="en-US" dirty="0" smtClean="0"/>
              <a:t>New </a:t>
            </a:r>
            <a:r>
              <a:rPr lang="en-US" dirty="0"/>
              <a:t>function module for FICA event </a:t>
            </a:r>
            <a:r>
              <a:rPr lang="en-US" dirty="0" smtClean="0"/>
              <a:t>391 </a:t>
            </a:r>
            <a:r>
              <a:rPr lang="en-US" dirty="0"/>
              <a:t>to </a:t>
            </a:r>
            <a:r>
              <a:rPr lang="en-US" dirty="0" smtClean="0"/>
              <a:t>fill new icon filed on header of standard dunning history and update field catalog:</a:t>
            </a:r>
            <a:endParaRPr lang="en-US" dirty="0"/>
          </a:p>
          <a:p>
            <a:pPr lvl="2"/>
            <a:r>
              <a:rPr lang="en-US" dirty="0"/>
              <a:t>/</a:t>
            </a:r>
            <a:r>
              <a:rPr lang="en-US" dirty="0" smtClean="0"/>
              <a:t>IDXMM/FM_EVENT_0391</a:t>
            </a:r>
          </a:p>
          <a:p>
            <a:pPr lvl="2"/>
            <a:endParaRPr lang="en-US" dirty="0"/>
          </a:p>
          <a:p>
            <a:pPr lvl="1"/>
            <a:r>
              <a:rPr lang="en-US" dirty="0"/>
              <a:t>New function module for FICA event 389 to implement user interaction </a:t>
            </a:r>
            <a:r>
              <a:rPr lang="en-US" dirty="0" smtClean="0"/>
              <a:t>of new icon field to </a:t>
            </a:r>
            <a:r>
              <a:rPr lang="en-US" dirty="0"/>
              <a:t>show </a:t>
            </a:r>
            <a:r>
              <a:rPr lang="en-US" dirty="0" err="1" smtClean="0"/>
              <a:t>MeMi</a:t>
            </a:r>
            <a:r>
              <a:rPr lang="en-US" dirty="0" smtClean="0"/>
              <a:t> dunning </a:t>
            </a:r>
            <a:r>
              <a:rPr lang="en-US" dirty="0"/>
              <a:t>history screen:</a:t>
            </a:r>
          </a:p>
          <a:p>
            <a:pPr lvl="2"/>
            <a:r>
              <a:rPr lang="en-US" dirty="0"/>
              <a:t>/IDXMM/FM_EVENT_0389</a:t>
            </a:r>
          </a:p>
          <a:p>
            <a:pPr lvl="2"/>
            <a:endParaRPr lang="en-US" dirty="0"/>
          </a:p>
          <a:p>
            <a:pPr marL="0" lvl="2" indent="0">
              <a:buNone/>
            </a:pPr>
            <a:endParaRPr lang="en-US" dirty="0"/>
          </a:p>
          <a:p>
            <a:pPr lvl="2"/>
            <a:endParaRPr lang="en-US" dirty="0"/>
          </a:p>
        </p:txBody>
      </p:sp>
    </p:spTree>
    <p:extLst>
      <p:ext uri="{BB962C8B-B14F-4D97-AF65-F5344CB8AC3E}">
        <p14:creationId xmlns:p14="http://schemas.microsoft.com/office/powerpoint/2010/main" val="318710066"/>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7" name="Text Placeholder 6"/>
          <p:cNvSpPr>
            <a:spLocks noGrp="1"/>
          </p:cNvSpPr>
          <p:nvPr>
            <p:ph type="body" sz="quarter" idx="10"/>
          </p:nvPr>
        </p:nvSpPr>
        <p:spPr>
          <a:xfrm>
            <a:off x="8843727" y="4980451"/>
            <a:ext cx="2880000" cy="3292098"/>
          </a:xfrm>
        </p:spPr>
        <p:txBody>
          <a:bodyPr/>
          <a:lstStyle/>
          <a:p>
            <a:r>
              <a:rPr lang="en-US" b="1" dirty="0" smtClean="0"/>
              <a:t>Contact information:</a:t>
            </a:r>
          </a:p>
          <a:p>
            <a:endParaRPr lang="en-US" dirty="0" smtClean="0"/>
          </a:p>
          <a:p>
            <a:r>
              <a:rPr lang="en-US" dirty="0" smtClean="0"/>
              <a:t>Jay Zhao</a:t>
            </a:r>
          </a:p>
          <a:p>
            <a:r>
              <a:rPr lang="en-US" dirty="0" smtClean="0"/>
              <a:t>Solution Developer</a:t>
            </a:r>
          </a:p>
          <a:p>
            <a:r>
              <a:rPr lang="en-US" dirty="0" smtClean="0"/>
              <a:t>No. 1001 </a:t>
            </a:r>
            <a:r>
              <a:rPr lang="en-US" dirty="0" err="1" smtClean="0"/>
              <a:t>Chenhui</a:t>
            </a:r>
            <a:r>
              <a:rPr lang="en-US" dirty="0" smtClean="0"/>
              <a:t> Road</a:t>
            </a:r>
          </a:p>
          <a:p>
            <a:r>
              <a:rPr lang="en-US" dirty="0" smtClean="0"/>
              <a:t>+86 13761270463</a:t>
            </a:r>
          </a:p>
        </p:txBody>
      </p:sp>
    </p:spTree>
    <p:extLst>
      <p:ext uri="{BB962C8B-B14F-4D97-AF65-F5344CB8AC3E}">
        <p14:creationId xmlns:p14="http://schemas.microsoft.com/office/powerpoint/2010/main" val="24319678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MeMi</a:t>
            </a:r>
            <a:r>
              <a:rPr lang="en-US" dirty="0"/>
              <a:t> Process</a:t>
            </a:r>
            <a:r>
              <a:rPr lang="en-US" dirty="0" smtClean="0"/>
              <a:t/>
            </a:r>
            <a:br>
              <a:rPr lang="en-US" dirty="0" smtClean="0"/>
            </a:br>
            <a:r>
              <a:rPr lang="en-US" sz="2400" dirty="0"/>
              <a:t>Original INVOIC Sending Check for </a:t>
            </a:r>
            <a:r>
              <a:rPr lang="en-US" sz="2400" dirty="0" smtClean="0"/>
              <a:t>Reversal INVOIC Sending</a:t>
            </a:r>
            <a:endParaRPr lang="en-US" sz="2400" b="0" dirty="0"/>
          </a:p>
        </p:txBody>
      </p:sp>
      <p:sp>
        <p:nvSpPr>
          <p:cNvPr id="3" name="Text Placeholder 2"/>
          <p:cNvSpPr>
            <a:spLocks noGrp="1"/>
          </p:cNvSpPr>
          <p:nvPr>
            <p:ph type="body" sz="quarter" idx="10"/>
          </p:nvPr>
        </p:nvSpPr>
        <p:spPr>
          <a:xfrm>
            <a:off x="324000" y="1400133"/>
            <a:ext cx="11545200" cy="4392043"/>
          </a:xfrm>
        </p:spPr>
        <p:txBody>
          <a:bodyPr/>
          <a:lstStyle/>
          <a:p>
            <a:pPr lvl="0"/>
            <a:r>
              <a:rPr lang="en-US" dirty="0" smtClean="0"/>
              <a:t>Requirement:</a:t>
            </a:r>
          </a:p>
          <a:p>
            <a:pPr lvl="1"/>
            <a:r>
              <a:rPr lang="en-US" dirty="0"/>
              <a:t>Check whether original INVOIC </a:t>
            </a:r>
            <a:r>
              <a:rPr lang="en-US" dirty="0" err="1"/>
              <a:t>Idoc</a:t>
            </a:r>
            <a:r>
              <a:rPr lang="en-US" dirty="0"/>
              <a:t> has been sent out successfully, that means the traffic light is green of </a:t>
            </a:r>
            <a:r>
              <a:rPr lang="en-US" dirty="0" err="1"/>
              <a:t>Idoc</a:t>
            </a:r>
            <a:r>
              <a:rPr lang="en-US" dirty="0"/>
              <a:t>. If original INVOIC hasn’t been sent out successfully since aggregation sending setting is activated, a deadline step will be created </a:t>
            </a:r>
            <a:r>
              <a:rPr lang="en-US" dirty="0" smtClean="0"/>
              <a:t>and wait for 24 hours by default to retrigger reversal INVOIC sending step. If in the third time, the original INVOIC still hasn’t been sent out successfully, BPEM case will be created.</a:t>
            </a:r>
            <a:br>
              <a:rPr lang="en-US" dirty="0" smtClean="0"/>
            </a:br>
            <a:endParaRPr lang="en-US" dirty="0"/>
          </a:p>
          <a:p>
            <a:r>
              <a:rPr lang="en-US" dirty="0" smtClean="0"/>
              <a:t>Solution:</a:t>
            </a:r>
            <a:endParaRPr lang="en-US" dirty="0"/>
          </a:p>
          <a:p>
            <a:pPr lvl="1"/>
            <a:r>
              <a:rPr lang="en-US" dirty="0"/>
              <a:t>New Check Method:</a:t>
            </a:r>
          </a:p>
          <a:p>
            <a:pPr lvl="2"/>
            <a:r>
              <a:rPr lang="en-US" dirty="0"/>
              <a:t>CHECK_ORIG_INV_SENDING_STATUS in class /IDXMM/CL_CHECK_METHOD.</a:t>
            </a:r>
          </a:p>
          <a:p>
            <a:pPr lvl="0"/>
            <a:endParaRPr lang="en-US" b="0"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MeMi</a:t>
            </a:r>
            <a:r>
              <a:rPr lang="en-US" dirty="0"/>
              <a:t> Process</a:t>
            </a:r>
            <a:r>
              <a:rPr lang="en-US" dirty="0" smtClean="0"/>
              <a:t/>
            </a:r>
            <a:br>
              <a:rPr lang="en-US" dirty="0" smtClean="0"/>
            </a:br>
            <a:r>
              <a:rPr lang="en-US" sz="2400" dirty="0"/>
              <a:t>Original INVOIC Sending Check for </a:t>
            </a:r>
            <a:r>
              <a:rPr lang="en-US" sz="2400" dirty="0" smtClean="0"/>
              <a:t>Reversal INVOIC Sending</a:t>
            </a:r>
            <a:endParaRPr lang="en-US" sz="2400" b="0" dirty="0"/>
          </a:p>
        </p:txBody>
      </p:sp>
      <p:sp>
        <p:nvSpPr>
          <p:cNvPr id="3" name="Text Placeholder 2"/>
          <p:cNvSpPr>
            <a:spLocks noGrp="1"/>
          </p:cNvSpPr>
          <p:nvPr>
            <p:ph type="body" sz="quarter" idx="10"/>
          </p:nvPr>
        </p:nvSpPr>
        <p:spPr>
          <a:xfrm>
            <a:off x="324000" y="1400133"/>
            <a:ext cx="11545200" cy="4392043"/>
          </a:xfrm>
        </p:spPr>
        <p:txBody>
          <a:bodyPr/>
          <a:lstStyle/>
          <a:p>
            <a:pPr lvl="0"/>
            <a:r>
              <a:rPr lang="en-US" dirty="0" smtClean="0"/>
              <a:t>Configuration:</a:t>
            </a:r>
            <a:endParaRPr lang="en-US" dirty="0"/>
          </a:p>
          <a:p>
            <a:pPr lvl="0"/>
            <a:r>
              <a:rPr lang="en-US" b="0" dirty="0"/>
              <a:t>Check Configuration: </a:t>
            </a:r>
          </a:p>
          <a:p>
            <a:pPr lvl="2"/>
            <a:r>
              <a:rPr lang="en-US" dirty="0"/>
              <a:t>Check ID: MM_CHK_0013 &amp; MM_CHK_0018</a:t>
            </a:r>
          </a:p>
          <a:p>
            <a:pPr lvl="0"/>
            <a:r>
              <a:rPr lang="en-US" b="0" dirty="0" smtClean="0"/>
              <a:t>Process Configuration:</a:t>
            </a:r>
          </a:p>
          <a:p>
            <a:pPr lvl="2"/>
            <a:r>
              <a:rPr lang="en-US" dirty="0" smtClean="0"/>
              <a:t>Process </a:t>
            </a:r>
            <a:r>
              <a:rPr lang="en-US" dirty="0"/>
              <a:t>ID: </a:t>
            </a:r>
            <a:r>
              <a:rPr lang="en-US" dirty="0" smtClean="0"/>
              <a:t>4012</a:t>
            </a:r>
          </a:p>
          <a:p>
            <a:pPr lvl="2"/>
            <a:r>
              <a:rPr lang="en-US" dirty="0" smtClean="0"/>
              <a:t>Process Version: 3</a:t>
            </a:r>
          </a:p>
          <a:p>
            <a:pPr lvl="2"/>
            <a:r>
              <a:rPr lang="en-US" dirty="0" smtClean="0"/>
              <a:t>Process Step: 500 &amp; 550</a:t>
            </a:r>
            <a:endParaRPr lang="en-US" dirty="0"/>
          </a:p>
          <a:p>
            <a:pPr lvl="0"/>
            <a:r>
              <a:rPr lang="en-US" b="0" dirty="0" smtClean="0"/>
              <a:t>Period Type Configuration:</a:t>
            </a:r>
          </a:p>
          <a:p>
            <a:pPr lvl="2"/>
            <a:r>
              <a:rPr lang="en-US" dirty="0"/>
              <a:t>MM_REP_INVCK</a:t>
            </a:r>
          </a:p>
        </p:txBody>
      </p:sp>
    </p:spTree>
    <p:extLst>
      <p:ext uri="{BB962C8B-B14F-4D97-AF65-F5344CB8AC3E}">
        <p14:creationId xmlns:p14="http://schemas.microsoft.com/office/powerpoint/2010/main" val="36080266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err="1">
                <a:solidFill>
                  <a:schemeClr val="accent2"/>
                </a:solidFill>
                <a:latin typeface="+mj-lt"/>
                <a:ea typeface="+mj-ea"/>
                <a:cs typeface="+mj-cs"/>
              </a:rPr>
              <a:t>MeMi</a:t>
            </a:r>
            <a:r>
              <a:rPr lang="en-US" sz="2800" b="1" kern="1200" dirty="0">
                <a:solidFill>
                  <a:schemeClr val="accent2"/>
                </a:solidFill>
                <a:latin typeface="+mj-lt"/>
                <a:ea typeface="+mj-ea"/>
                <a:cs typeface="+mj-cs"/>
              </a:rPr>
              <a:t> Process</a:t>
            </a:r>
            <a:r>
              <a:rPr lang="en-US" dirty="0" smtClean="0"/>
              <a:t/>
            </a:r>
            <a:br>
              <a:rPr lang="en-US" dirty="0" smtClean="0"/>
            </a:br>
            <a:r>
              <a:rPr lang="en-US" sz="2400" b="1" kern="1200" dirty="0" err="1">
                <a:solidFill>
                  <a:schemeClr val="accent2"/>
                </a:solidFill>
                <a:latin typeface="+mj-lt"/>
                <a:ea typeface="+mj-ea"/>
                <a:cs typeface="+mj-cs"/>
              </a:rPr>
              <a:t>MeMi</a:t>
            </a:r>
            <a:r>
              <a:rPr lang="en-US" sz="2400" b="1" kern="1200" dirty="0">
                <a:solidFill>
                  <a:schemeClr val="accent2"/>
                </a:solidFill>
                <a:latin typeface="+mj-lt"/>
                <a:ea typeface="+mj-ea"/>
                <a:cs typeface="+mj-cs"/>
              </a:rPr>
              <a:t> Period Determination</a:t>
            </a:r>
          </a:p>
        </p:txBody>
      </p:sp>
      <p:sp>
        <p:nvSpPr>
          <p:cNvPr id="3" name="Text Placeholder 2"/>
          <p:cNvSpPr>
            <a:spLocks noGrp="1"/>
          </p:cNvSpPr>
          <p:nvPr>
            <p:ph type="body" sz="quarter" idx="10"/>
          </p:nvPr>
        </p:nvSpPr>
        <p:spPr>
          <a:xfrm>
            <a:off x="324000" y="1400133"/>
            <a:ext cx="11545200" cy="4392043"/>
          </a:xfrm>
        </p:spPr>
        <p:txBody>
          <a:bodyPr/>
          <a:lstStyle/>
          <a:p>
            <a:pPr lvl="0"/>
            <a:r>
              <a:rPr lang="en-US" dirty="0"/>
              <a:t>Requirement:</a:t>
            </a:r>
          </a:p>
          <a:p>
            <a:pPr lvl="1"/>
            <a:r>
              <a:rPr lang="en-US" dirty="0" smtClean="0"/>
              <a:t>In case split </a:t>
            </a:r>
            <a:r>
              <a:rPr lang="en-US" dirty="0" err="1" smtClean="0"/>
              <a:t>MeMi</a:t>
            </a:r>
            <a:r>
              <a:rPr lang="en-US" dirty="0" smtClean="0"/>
              <a:t> documents are created when triggered by grid usage billing creation process. The </a:t>
            </a:r>
            <a:r>
              <a:rPr lang="en-US" dirty="0" err="1" smtClean="0"/>
              <a:t>MeMi</a:t>
            </a:r>
            <a:r>
              <a:rPr lang="en-US" dirty="0" smtClean="0"/>
              <a:t> period should be calculated based on split grid usage billing period and split settlement period.</a:t>
            </a:r>
            <a:endParaRPr lang="en-US" dirty="0"/>
          </a:p>
          <a:p>
            <a:r>
              <a:rPr lang="en-US" dirty="0" smtClean="0"/>
              <a:t>Solution:</a:t>
            </a:r>
            <a:endParaRPr lang="en-US" dirty="0"/>
          </a:p>
          <a:p>
            <a:pPr lvl="1"/>
            <a:r>
              <a:rPr lang="en-US" dirty="0"/>
              <a:t>New </a:t>
            </a:r>
            <a:r>
              <a:rPr lang="en-US" dirty="0" err="1"/>
              <a:t>BAdI</a:t>
            </a:r>
            <a:r>
              <a:rPr lang="en-US" dirty="0"/>
              <a:t> method of </a:t>
            </a:r>
            <a:r>
              <a:rPr lang="en-US" dirty="0" err="1"/>
              <a:t>BAdI</a:t>
            </a:r>
            <a:r>
              <a:rPr lang="en-US" dirty="0"/>
              <a:t> /IDXMM/BADI_MEMI_DOCUMENT:</a:t>
            </a:r>
          </a:p>
          <a:p>
            <a:pPr lvl="2"/>
            <a:r>
              <a:rPr lang="en-US" dirty="0" smtClean="0"/>
              <a:t>DETERMINE_MEMI_PERIOD</a:t>
            </a:r>
          </a:p>
          <a:p>
            <a:pPr lvl="2"/>
            <a:endParaRPr lang="en-US" dirty="0"/>
          </a:p>
          <a:p>
            <a:pPr lvl="1"/>
            <a:r>
              <a:rPr lang="en-US" dirty="0"/>
              <a:t>Logic adjustment of </a:t>
            </a:r>
            <a:r>
              <a:rPr lang="en-US" dirty="0" err="1"/>
              <a:t>BAdI</a:t>
            </a:r>
            <a:r>
              <a:rPr lang="en-US" dirty="0"/>
              <a:t> method.</a:t>
            </a:r>
          </a:p>
          <a:p>
            <a:pPr lvl="2"/>
            <a:r>
              <a:rPr lang="en-US" dirty="0"/>
              <a:t>DETERMINE_APPL_YEAR_MONTH</a:t>
            </a:r>
          </a:p>
        </p:txBody>
      </p:sp>
    </p:spTree>
    <p:extLst>
      <p:ext uri="{BB962C8B-B14F-4D97-AF65-F5344CB8AC3E}">
        <p14:creationId xmlns:p14="http://schemas.microsoft.com/office/powerpoint/2010/main" val="223088353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err="1">
                <a:solidFill>
                  <a:schemeClr val="accent2"/>
                </a:solidFill>
                <a:latin typeface="+mj-lt"/>
                <a:ea typeface="+mj-ea"/>
                <a:cs typeface="+mj-cs"/>
              </a:rPr>
              <a:t>MeMi</a:t>
            </a:r>
            <a:r>
              <a:rPr lang="en-US" sz="2800" b="1" kern="1200" dirty="0">
                <a:solidFill>
                  <a:schemeClr val="accent2"/>
                </a:solidFill>
                <a:latin typeface="+mj-lt"/>
                <a:ea typeface="+mj-ea"/>
                <a:cs typeface="+mj-cs"/>
              </a:rPr>
              <a:t> Process</a:t>
            </a:r>
            <a:r>
              <a:rPr lang="en-US" dirty="0" smtClean="0"/>
              <a:t/>
            </a:r>
            <a:br>
              <a:rPr lang="en-US" dirty="0" smtClean="0"/>
            </a:br>
            <a:r>
              <a:rPr lang="en-US" sz="2400" b="1" kern="1200" dirty="0" err="1">
                <a:solidFill>
                  <a:schemeClr val="accent2"/>
                </a:solidFill>
                <a:latin typeface="+mj-lt"/>
                <a:ea typeface="+mj-ea"/>
                <a:cs typeface="+mj-cs"/>
              </a:rPr>
              <a:t>MeMi</a:t>
            </a:r>
            <a:r>
              <a:rPr lang="en-US" sz="2400" b="1" kern="1200" dirty="0">
                <a:solidFill>
                  <a:schemeClr val="accent2"/>
                </a:solidFill>
                <a:latin typeface="+mj-lt"/>
                <a:ea typeface="+mj-ea"/>
                <a:cs typeface="+mj-cs"/>
              </a:rPr>
              <a:t> </a:t>
            </a:r>
            <a:r>
              <a:rPr lang="en-US" sz="2400" b="1" kern="1200" dirty="0" err="1">
                <a:solidFill>
                  <a:schemeClr val="accent2"/>
                </a:solidFill>
                <a:latin typeface="+mj-lt"/>
                <a:ea typeface="+mj-ea"/>
                <a:cs typeface="+mj-cs"/>
              </a:rPr>
              <a:t>Inovice</a:t>
            </a:r>
            <a:r>
              <a:rPr lang="en-US" sz="2400" b="1" kern="1200" dirty="0">
                <a:solidFill>
                  <a:schemeClr val="accent2"/>
                </a:solidFill>
                <a:latin typeface="+mj-lt"/>
                <a:ea typeface="+mj-ea"/>
                <a:cs typeface="+mj-cs"/>
              </a:rPr>
              <a:t> Due Date </a:t>
            </a:r>
            <a:r>
              <a:rPr lang="en-US" sz="2400" b="1" kern="1200" dirty="0" smtClean="0">
                <a:solidFill>
                  <a:schemeClr val="accent2"/>
                </a:solidFill>
                <a:latin typeface="+mj-lt"/>
                <a:ea typeface="+mj-ea"/>
                <a:cs typeface="+mj-cs"/>
              </a:rPr>
              <a:t>Determination</a:t>
            </a:r>
            <a:endParaRPr lang="en-US" sz="2400" b="1" kern="1200" dirty="0">
              <a:solidFill>
                <a:schemeClr val="accent2"/>
              </a:solidFill>
              <a:latin typeface="+mj-lt"/>
              <a:ea typeface="+mj-ea"/>
              <a:cs typeface="+mj-cs"/>
            </a:endParaRPr>
          </a:p>
        </p:txBody>
      </p:sp>
      <p:sp>
        <p:nvSpPr>
          <p:cNvPr id="3" name="Text Placeholder 2"/>
          <p:cNvSpPr>
            <a:spLocks noGrp="1"/>
          </p:cNvSpPr>
          <p:nvPr>
            <p:ph type="body" sz="quarter" idx="10"/>
          </p:nvPr>
        </p:nvSpPr>
        <p:spPr>
          <a:xfrm>
            <a:off x="324000" y="1400133"/>
            <a:ext cx="11545200" cy="4392043"/>
          </a:xfrm>
        </p:spPr>
        <p:txBody>
          <a:bodyPr/>
          <a:lstStyle/>
          <a:p>
            <a:pPr lvl="0"/>
            <a:r>
              <a:rPr lang="en-US" dirty="0"/>
              <a:t>Requirement:</a:t>
            </a:r>
          </a:p>
          <a:p>
            <a:pPr lvl="1"/>
            <a:r>
              <a:rPr lang="en-US" dirty="0" smtClean="0"/>
              <a:t>The due date of </a:t>
            </a:r>
            <a:r>
              <a:rPr lang="en-US" dirty="0" err="1" smtClean="0"/>
              <a:t>MeMi</a:t>
            </a:r>
            <a:r>
              <a:rPr lang="en-US" dirty="0" smtClean="0"/>
              <a:t> CI invoice can be customized through payment terms on contract account. But payment terms doesn’t support working day period. Based on legal requirement, the due date of </a:t>
            </a:r>
            <a:r>
              <a:rPr lang="en-US" dirty="0" err="1" smtClean="0"/>
              <a:t>MeMi</a:t>
            </a:r>
            <a:r>
              <a:rPr lang="en-US" dirty="0" smtClean="0"/>
              <a:t> invoice should be X working days based on document date. And receivable and payable invoices should be able to have different working days period.</a:t>
            </a:r>
            <a:endParaRPr lang="en-US" dirty="0"/>
          </a:p>
          <a:p>
            <a:r>
              <a:rPr lang="en-US" dirty="0" smtClean="0"/>
              <a:t>Solution:</a:t>
            </a:r>
            <a:endParaRPr lang="en-US" dirty="0"/>
          </a:p>
          <a:p>
            <a:pPr lvl="1"/>
            <a:r>
              <a:rPr lang="en-US" sz="1800" dirty="0"/>
              <a:t>New parameter of SPA MEMI_OUT:</a:t>
            </a:r>
          </a:p>
          <a:p>
            <a:pPr lvl="2"/>
            <a:r>
              <a:rPr lang="en-US" sz="1600" dirty="0" smtClean="0"/>
              <a:t>PAYFREQID</a:t>
            </a:r>
          </a:p>
          <a:p>
            <a:pPr lvl="1"/>
            <a:endParaRPr lang="en-US" sz="1800" dirty="0" smtClean="0"/>
          </a:p>
          <a:p>
            <a:pPr lvl="1"/>
            <a:r>
              <a:rPr lang="en-US" sz="1800" dirty="0" smtClean="0"/>
              <a:t>Payment frequency definition configuration:</a:t>
            </a:r>
          </a:p>
          <a:p>
            <a:pPr lvl="2"/>
            <a:r>
              <a:rPr lang="en-US" sz="1600" dirty="0"/>
              <a:t>SAP Utilities-&gt;Intercompany Data Exchange-&gt;Payment Control-&gt;Payment Frequency-&gt;Define Payment </a:t>
            </a:r>
            <a:r>
              <a:rPr lang="en-US" sz="1600" dirty="0" smtClean="0"/>
              <a:t>Frequency</a:t>
            </a:r>
          </a:p>
          <a:p>
            <a:pPr lvl="2"/>
            <a:endParaRPr lang="en-US" dirty="0"/>
          </a:p>
          <a:p>
            <a:pPr lvl="1"/>
            <a:r>
              <a:rPr lang="en-US" sz="1800" dirty="0"/>
              <a:t>New </a:t>
            </a:r>
            <a:r>
              <a:rPr lang="en-US" sz="1800" dirty="0" smtClean="0"/>
              <a:t>function module for FICA event 2640 to determine and overwrite due date of CI invoice:</a:t>
            </a:r>
          </a:p>
          <a:p>
            <a:pPr lvl="2"/>
            <a:r>
              <a:rPr lang="en-US" sz="1600" dirty="0"/>
              <a:t>/IDXMM/FM_EVENT_2640</a:t>
            </a:r>
          </a:p>
          <a:p>
            <a:pPr lvl="2"/>
            <a:endParaRPr lang="en-US" dirty="0"/>
          </a:p>
        </p:txBody>
      </p:sp>
    </p:spTree>
    <p:extLst>
      <p:ext uri="{BB962C8B-B14F-4D97-AF65-F5344CB8AC3E}">
        <p14:creationId xmlns:p14="http://schemas.microsoft.com/office/powerpoint/2010/main" val="148464911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smtClean="0">
                <a:solidFill>
                  <a:schemeClr val="accent2"/>
                </a:solidFill>
                <a:latin typeface="+mj-lt"/>
                <a:ea typeface="+mj-ea"/>
                <a:cs typeface="+mj-cs"/>
              </a:rPr>
              <a:t>REMADV </a:t>
            </a:r>
            <a:r>
              <a:rPr lang="en-US" sz="2800" b="1" kern="1200" dirty="0">
                <a:solidFill>
                  <a:schemeClr val="accent2"/>
                </a:solidFill>
                <a:latin typeface="+mj-lt"/>
                <a:ea typeface="+mj-ea"/>
                <a:cs typeface="+mj-cs"/>
              </a:rPr>
              <a:t>Process</a:t>
            </a:r>
            <a:r>
              <a:rPr lang="en-US" dirty="0" smtClean="0"/>
              <a:t/>
            </a:r>
            <a:br>
              <a:rPr lang="en-US" dirty="0" smtClean="0"/>
            </a:br>
            <a:r>
              <a:rPr lang="en-US" sz="2400" b="1" kern="1200" dirty="0">
                <a:solidFill>
                  <a:schemeClr val="accent2"/>
                </a:solidFill>
                <a:latin typeface="+mj-lt"/>
                <a:ea typeface="+mj-ea"/>
                <a:cs typeface="+mj-cs"/>
              </a:rPr>
              <a:t>The Switch of Original Document Answer Check </a:t>
            </a:r>
          </a:p>
        </p:txBody>
      </p:sp>
      <p:sp>
        <p:nvSpPr>
          <p:cNvPr id="3" name="Text Placeholder 2"/>
          <p:cNvSpPr>
            <a:spLocks noGrp="1"/>
          </p:cNvSpPr>
          <p:nvPr>
            <p:ph type="body" sz="quarter" idx="10"/>
          </p:nvPr>
        </p:nvSpPr>
        <p:spPr>
          <a:xfrm>
            <a:off x="324000" y="1400133"/>
            <a:ext cx="11545200" cy="4392043"/>
          </a:xfrm>
        </p:spPr>
        <p:txBody>
          <a:bodyPr/>
          <a:lstStyle/>
          <a:p>
            <a:pPr lvl="0"/>
            <a:r>
              <a:rPr lang="en-US" dirty="0"/>
              <a:t>Requirement:</a:t>
            </a:r>
          </a:p>
          <a:p>
            <a:pPr lvl="1"/>
            <a:r>
              <a:rPr lang="en-US" dirty="0" smtClean="0"/>
              <a:t>Check whether original document of reversal invoice has been answered or not is done in process of payment advice note with negative total amount. One parameter in SPA to switch this check is required. So that customer can change configuration of SPA to control whether this check will be executed or not.</a:t>
            </a:r>
            <a:endParaRPr lang="en-US" dirty="0"/>
          </a:p>
          <a:p>
            <a:r>
              <a:rPr lang="en-US" dirty="0" smtClean="0"/>
              <a:t>Solution:</a:t>
            </a:r>
            <a:endParaRPr lang="en-US" dirty="0"/>
          </a:p>
          <a:p>
            <a:pPr lvl="1"/>
            <a:r>
              <a:rPr lang="en-US" dirty="0"/>
              <a:t>New parameter in SPA INV_IN:</a:t>
            </a:r>
          </a:p>
          <a:p>
            <a:pPr lvl="2"/>
            <a:r>
              <a:rPr lang="en-US" dirty="0"/>
              <a:t>/</a:t>
            </a:r>
            <a:r>
              <a:rPr lang="en-US" dirty="0" smtClean="0"/>
              <a:t>IDEXGE/SKIP_CHCK_ORIG_ANSR</a:t>
            </a:r>
          </a:p>
          <a:p>
            <a:pPr lvl="2"/>
            <a:endParaRPr lang="en-US" dirty="0"/>
          </a:p>
          <a:p>
            <a:pPr lvl="1"/>
            <a:r>
              <a:rPr lang="en-US" dirty="0"/>
              <a:t>Logic adjustment of Function Module:</a:t>
            </a:r>
          </a:p>
          <a:p>
            <a:pPr lvl="2"/>
            <a:r>
              <a:rPr lang="en-US" dirty="0"/>
              <a:t>/</a:t>
            </a:r>
            <a:r>
              <a:rPr lang="en-US" dirty="0" smtClean="0"/>
              <a:t>IDXMM/DEREG_INV_CHECKB_071</a:t>
            </a:r>
          </a:p>
          <a:p>
            <a:pPr lvl="2"/>
            <a:r>
              <a:rPr lang="en-US" dirty="0"/>
              <a:t>/</a:t>
            </a:r>
            <a:r>
              <a:rPr lang="en-US" dirty="0" smtClean="0"/>
              <a:t>IDEXGE/DEREG_INV_CHECKB_071</a:t>
            </a:r>
            <a:endParaRPr lang="en-US" dirty="0"/>
          </a:p>
        </p:txBody>
      </p:sp>
    </p:spTree>
    <p:extLst>
      <p:ext uri="{BB962C8B-B14F-4D97-AF65-F5344CB8AC3E}">
        <p14:creationId xmlns:p14="http://schemas.microsoft.com/office/powerpoint/2010/main" val="107671514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smtClean="0">
                <a:solidFill>
                  <a:schemeClr val="accent2"/>
                </a:solidFill>
                <a:latin typeface="+mj-lt"/>
                <a:ea typeface="+mj-ea"/>
                <a:cs typeface="+mj-cs"/>
              </a:rPr>
              <a:t>REMADV </a:t>
            </a:r>
            <a:r>
              <a:rPr lang="en-US" sz="2800" b="1" kern="1200" dirty="0">
                <a:solidFill>
                  <a:schemeClr val="accent2"/>
                </a:solidFill>
                <a:latin typeface="+mj-lt"/>
                <a:ea typeface="+mj-ea"/>
                <a:cs typeface="+mj-cs"/>
              </a:rPr>
              <a:t>Process</a:t>
            </a:r>
            <a:r>
              <a:rPr lang="en-US" dirty="0" smtClean="0"/>
              <a:t/>
            </a:r>
            <a:br>
              <a:rPr lang="en-US" dirty="0" smtClean="0"/>
            </a:br>
            <a:r>
              <a:rPr lang="en-US" sz="2400" b="1" kern="1200" dirty="0">
                <a:solidFill>
                  <a:schemeClr val="accent2"/>
                </a:solidFill>
                <a:latin typeface="+mj-lt"/>
                <a:ea typeface="+mj-ea"/>
                <a:cs typeface="+mj-cs"/>
              </a:rPr>
              <a:t>Mixed Zero Balance Payment Advice Solution</a:t>
            </a:r>
          </a:p>
        </p:txBody>
      </p:sp>
      <p:sp>
        <p:nvSpPr>
          <p:cNvPr id="3" name="Text Placeholder 2"/>
          <p:cNvSpPr>
            <a:spLocks noGrp="1"/>
          </p:cNvSpPr>
          <p:nvPr>
            <p:ph type="body" sz="quarter" idx="10"/>
          </p:nvPr>
        </p:nvSpPr>
        <p:spPr>
          <a:xfrm>
            <a:off x="324000" y="1400133"/>
            <a:ext cx="11545200" cy="4392043"/>
          </a:xfrm>
        </p:spPr>
        <p:txBody>
          <a:bodyPr/>
          <a:lstStyle/>
          <a:p>
            <a:pPr lvl="0"/>
            <a:r>
              <a:rPr lang="en-US" dirty="0" smtClean="0"/>
              <a:t>Scenario:</a:t>
            </a:r>
            <a:endParaRPr lang="en-US" dirty="0"/>
          </a:p>
          <a:p>
            <a:pPr lvl="1"/>
            <a:r>
              <a:rPr lang="en-US" dirty="0" smtClean="0"/>
              <a:t>REMADV message includes grid usage billing and </a:t>
            </a:r>
            <a:r>
              <a:rPr lang="en-US" dirty="0" err="1" smtClean="0"/>
              <a:t>MeMi</a:t>
            </a:r>
            <a:r>
              <a:rPr lang="en-US" dirty="0" smtClean="0"/>
              <a:t> billing. The total amount of REMADV is equal to 0 by chance. No solution to support this case in previous SP.</a:t>
            </a:r>
          </a:p>
          <a:p>
            <a:pPr lvl="1"/>
            <a:endParaRPr lang="en-US" dirty="0"/>
          </a:p>
          <a:p>
            <a:pPr lvl="0"/>
            <a:r>
              <a:rPr lang="en-US" dirty="0" smtClean="0"/>
              <a:t>Solution:</a:t>
            </a:r>
            <a:endParaRPr lang="en-US" dirty="0"/>
          </a:p>
          <a:p>
            <a:pPr lvl="1"/>
            <a:r>
              <a:rPr lang="en-US" dirty="0" smtClean="0"/>
              <a:t>Use </a:t>
            </a:r>
            <a:r>
              <a:rPr lang="en-US" dirty="0"/>
              <a:t>similar solution for negative total amount of REMADV to handle this scenario</a:t>
            </a:r>
            <a:r>
              <a:rPr lang="en-US" dirty="0" smtClean="0"/>
              <a:t>. User need to process payment advice notes for both grid usage billing and </a:t>
            </a:r>
            <a:r>
              <a:rPr lang="en-US" dirty="0" err="1" smtClean="0"/>
              <a:t>MeMi</a:t>
            </a:r>
            <a:r>
              <a:rPr lang="en-US" dirty="0" smtClean="0"/>
              <a:t> billing at first to book open amount on posting document. The internal payment advice note number, payment group and payment method will be updated on posting document. Then execute payment run to clear the open amount on posting document through transaction FPY1. Notice there is actually no real money transfer from DSO to SUP because the total amount is 0.</a:t>
            </a:r>
            <a:endParaRPr lang="en-US" dirty="0"/>
          </a:p>
        </p:txBody>
      </p:sp>
    </p:spTree>
    <p:extLst>
      <p:ext uri="{BB962C8B-B14F-4D97-AF65-F5344CB8AC3E}">
        <p14:creationId xmlns:p14="http://schemas.microsoft.com/office/powerpoint/2010/main" val="310482662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1363</TotalTime>
  <Words>2702</Words>
  <Application>Microsoft Office PowerPoint</Application>
  <PresentationFormat>Custom</PresentationFormat>
  <Paragraphs>358</Paragraphs>
  <Slides>35</Slides>
  <Notes>35</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Wingdings</vt:lpstr>
      <vt:lpstr>Symbol</vt:lpstr>
      <vt:lpstr>Arial</vt:lpstr>
      <vt:lpstr>Arial Unicode MS</vt:lpstr>
      <vt:lpstr>Wingdings</vt:lpstr>
      <vt:lpstr>Courier New</vt:lpstr>
      <vt:lpstr>SAP_2016_16x9_white</vt:lpstr>
      <vt:lpstr>MeMi SP03 KT Session</vt:lpstr>
      <vt:lpstr>Agenda</vt:lpstr>
      <vt:lpstr>MeMi Monitor</vt:lpstr>
      <vt:lpstr>MeMi Process Original INVOIC Sending Check for Reversal INVOIC Sending</vt:lpstr>
      <vt:lpstr>MeMi Process Original INVOIC Sending Check for Reversal INVOIC Sending</vt:lpstr>
      <vt:lpstr>MeMi Process MeMi Period Determination</vt:lpstr>
      <vt:lpstr>MeMi Process MeMi Inovice Due Date Determination</vt:lpstr>
      <vt:lpstr>REMADV Process The Switch of Original Document Answer Check </vt:lpstr>
      <vt:lpstr>REMADV Process Mixed Zero Balance Payment Advice Solution</vt:lpstr>
      <vt:lpstr>REMADV Process Mixed Zero Balance Payment Advice Solution</vt:lpstr>
      <vt:lpstr>Payment Reversal Payment Reversal for MeMi</vt:lpstr>
      <vt:lpstr>Payment Reversal Payment Reversal for MeMi</vt:lpstr>
      <vt:lpstr>Payment Reversal Payment Reversal including MeMi and Grid Usage</vt:lpstr>
      <vt:lpstr>Resend MeMi INVOIC IDoc </vt:lpstr>
      <vt:lpstr>MGV Billing Process </vt:lpstr>
      <vt:lpstr>MGV Billing Process </vt:lpstr>
      <vt:lpstr>MGV Billing Process </vt:lpstr>
      <vt:lpstr>MGV Billing Process </vt:lpstr>
      <vt:lpstr>MGV Billing Process Resend MGV INVOIC IDoc</vt:lpstr>
      <vt:lpstr>MGV Billing Process MGV Inovice Due Date Determination</vt:lpstr>
      <vt:lpstr>Reversal MGV Billing Process </vt:lpstr>
      <vt:lpstr>Reversal MGV Billing Process </vt:lpstr>
      <vt:lpstr>Reversal MGV Billing Process </vt:lpstr>
      <vt:lpstr>MGV REMADV Process </vt:lpstr>
      <vt:lpstr>MGV REMADV Process </vt:lpstr>
      <vt:lpstr>MGV REMADV Process </vt:lpstr>
      <vt:lpstr>MeMi Dunning Process </vt:lpstr>
      <vt:lpstr>MeMi Dunning Process MeMi Dunning Reduction</vt:lpstr>
      <vt:lpstr>MeMi Dunning Process MeMi Dunning Level and History</vt:lpstr>
      <vt:lpstr>MeMi Dunning Process MeMi Dunning Level and History</vt:lpstr>
      <vt:lpstr>MeMi Dunning Process MeMi Dunning Level and History</vt:lpstr>
      <vt:lpstr>Thank you</vt:lpstr>
      <vt:lpstr>PowerPoint Presentation</vt:lpstr>
      <vt:lpstr>PowerPoint Presentation</vt:lpstr>
      <vt:lpstr>The Grid</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lastModifiedBy>Zhao, Jay</cp:lastModifiedBy>
  <cp:revision>110</cp:revision>
  <dcterms:created xsi:type="dcterms:W3CDTF">2016-08-01T05:34:03Z</dcterms:created>
  <dcterms:modified xsi:type="dcterms:W3CDTF">2016-08-10T07:48:51Z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