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Ubuntu Bold" charset="1" panose="020B0804030602030204"/>
      <p:regular r:id="rId17"/>
    </p:embeddedFont>
    <p:embeddedFont>
      <p:font typeface="Open Sans 1" charset="1" panose="020B0606030504020204"/>
      <p:regular r:id="rId18"/>
    </p:embeddedFont>
    <p:embeddedFont>
      <p:font typeface="Open Sans 1 Bold" charset="1" panose="020B08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Relationship Id="rId5" Target="../media/image10.jpe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0.png" Type="http://schemas.openxmlformats.org/officeDocument/2006/relationships/image"/><Relationship Id="rId5" Target="https://bazilik.media/statystyka-efektyvnosti-reklamy-u-facebook/?utm_source=chatgpt.com" TargetMode="External" Type="http://schemas.openxmlformats.org/officeDocument/2006/relationships/hyperlink"/><Relationship Id="rId6" Target="https://blog.uamaster.com/dani-pro-reklamu-u-facebook-2024-roku-kliky-ta-konversiyi-zrosly-vytraty-znyzylys/?utm_source=chatgpt.com" TargetMode="External" Type="http://schemas.openxmlformats.org/officeDocument/2006/relationships/hyperlink"/><Relationship Id="rId7" Target="https://blog.uamaster.com/dani-pro-reklamu-u-facebook-2024-roku-kliky-ta-konversiyi-zrosly-vytraty-znyzylys/?utm_source=chatgpt.com" TargetMode="External" Type="http://schemas.openxmlformats.org/officeDocument/2006/relationships/hyperlink"/><Relationship Id="rId8" Target="https://blog.uamaster.com/dani-pro-reklamu-u-facebook-2024-roku-kliky-ta-konversiyi-zrosly-vytraty-znyzylys/?utm_source=chatgpt.com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31070"/>
            <a:ext cx="9873830" cy="11243492"/>
          </a:xfrm>
          <a:custGeom>
            <a:avLst/>
            <a:gdLst/>
            <a:ahLst/>
            <a:cxnLst/>
            <a:rect r="r" b="b" t="t" l="l"/>
            <a:pathLst>
              <a:path h="11243492" w="9873830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93850" y="3787422"/>
            <a:ext cx="8958668" cy="1730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31"/>
              </a:lnSpc>
            </a:pPr>
            <a:r>
              <a:rPr lang="en-US" sz="12028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FACEBOOK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-5400000">
            <a:off x="12349317" y="4969873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475104" y="6445008"/>
            <a:ext cx="4129618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294CE"/>
                </a:solidFill>
                <a:latin typeface="Open Sans 1"/>
                <a:ea typeface="Open Sans 1"/>
                <a:cs typeface="Open Sans 1"/>
                <a:sym typeface="Open Sans 1"/>
              </a:rPr>
              <a:t>Виконали : Мельничук Анна та Макогон Роман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294CE"/>
                </a:solidFill>
                <a:latin typeface="Open Sans 1"/>
                <a:ea typeface="Open Sans 1"/>
                <a:cs typeface="Open Sans 1"/>
                <a:sym typeface="Open Sans 1"/>
              </a:rPr>
              <a:t>444 А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7572255">
            <a:off x="15686795" y="1003343"/>
            <a:ext cx="1361659" cy="1331950"/>
          </a:xfrm>
          <a:custGeom>
            <a:avLst/>
            <a:gdLst/>
            <a:ahLst/>
            <a:cxnLst/>
            <a:rect r="r" b="b" t="t" l="l"/>
            <a:pathLst>
              <a:path h="1331950" w="1361659">
                <a:moveTo>
                  <a:pt x="0" y="0"/>
                </a:moveTo>
                <a:lnTo>
                  <a:pt x="1361659" y="0"/>
                </a:lnTo>
                <a:lnTo>
                  <a:pt x="1361659" y="1331950"/>
                </a:lnTo>
                <a:lnTo>
                  <a:pt x="0" y="13319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672077" y="2357563"/>
            <a:ext cx="1391095" cy="34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5"/>
              </a:lnSpc>
            </a:pPr>
            <a:r>
              <a:rPr lang="en-US" b="true" sz="1889" spc="126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ІФТКН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581649"/>
            <a:ext cx="5728908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ВИСНОВОК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8001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4241919"/>
            <a:ext cx="13173163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D1D29"/>
                </a:solidFill>
                <a:latin typeface="Open Sans 1"/>
                <a:ea typeface="Open Sans 1"/>
                <a:cs typeface="Open Sans 1"/>
                <a:sym typeface="Open Sans 1"/>
              </a:rPr>
              <a:t>Отже, Facebook залишається однією з найпотужніших платформ для SMM, поєднуючи величезну аудиторію, гнучкі рекламні інструменти та аналітику для ефективного просування брендів.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D1D29"/>
                </a:solidFill>
                <a:latin typeface="Open Sans 1"/>
                <a:ea typeface="Open Sans 1"/>
                <a:cs typeface="Open Sans 1"/>
                <a:sym typeface="Open Sans 1"/>
              </a:rPr>
              <a:t>Головне — використовувати Facebook правильно: створювати якісний контент, аналізувати ефективність та адаптувати стратегію під цільову аудиторію. Тільки так можна досягти реальних результатів у SMM!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31070"/>
            <a:ext cx="9873830" cy="11243492"/>
          </a:xfrm>
          <a:custGeom>
            <a:avLst/>
            <a:gdLst/>
            <a:ahLst/>
            <a:cxnLst/>
            <a:rect r="r" b="b" t="t" l="l"/>
            <a:pathLst>
              <a:path h="11243492" w="9873830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8414170" y="0"/>
            <a:ext cx="9873830" cy="11243492"/>
          </a:xfrm>
          <a:custGeom>
            <a:avLst/>
            <a:gdLst/>
            <a:ahLst/>
            <a:cxnLst/>
            <a:rect r="r" b="b" t="t" l="l"/>
            <a:pathLst>
              <a:path h="11243492" w="9873830">
                <a:moveTo>
                  <a:pt x="9873830" y="11243492"/>
                </a:moveTo>
                <a:lnTo>
                  <a:pt x="0" y="11243492"/>
                </a:lnTo>
                <a:lnTo>
                  <a:pt x="0" y="0"/>
                </a:lnTo>
                <a:lnTo>
                  <a:pt x="9873830" y="0"/>
                </a:lnTo>
                <a:lnTo>
                  <a:pt x="9873830" y="112434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82694" y="4305179"/>
            <a:ext cx="11922611" cy="1752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31"/>
              </a:lnSpc>
            </a:pPr>
            <a:r>
              <a:rPr lang="en-US" b="true" sz="12028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ДЯКУЮ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7572255">
            <a:off x="14424476" y="654606"/>
            <a:ext cx="1361659" cy="1331950"/>
          </a:xfrm>
          <a:custGeom>
            <a:avLst/>
            <a:gdLst/>
            <a:ahLst/>
            <a:cxnLst/>
            <a:rect r="r" b="b" t="t" l="l"/>
            <a:pathLst>
              <a:path h="1331950" w="1361659">
                <a:moveTo>
                  <a:pt x="0" y="0"/>
                </a:moveTo>
                <a:lnTo>
                  <a:pt x="1361659" y="0"/>
                </a:lnTo>
                <a:lnTo>
                  <a:pt x="1361659" y="1331950"/>
                </a:lnTo>
                <a:lnTo>
                  <a:pt x="0" y="13319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409758" y="2008826"/>
            <a:ext cx="1391095" cy="34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5"/>
              </a:lnSpc>
            </a:pPr>
            <a:r>
              <a:rPr lang="en-US" b="true" sz="1889" spc="126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ІФТКН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0694" y="-166154"/>
            <a:ext cx="10631517" cy="10631517"/>
          </a:xfrm>
          <a:custGeom>
            <a:avLst/>
            <a:gdLst/>
            <a:ahLst/>
            <a:cxnLst/>
            <a:rect r="r" b="b" t="t" l="l"/>
            <a:pathLst>
              <a:path h="10631517" w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7897177" y="-178363"/>
            <a:ext cx="10631517" cy="10631517"/>
          </a:xfrm>
          <a:custGeom>
            <a:avLst/>
            <a:gdLst/>
            <a:ahLst/>
            <a:cxnLst/>
            <a:rect r="r" b="b" t="t" l="l"/>
            <a:pathLst>
              <a:path h="10631517" w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97164" cy="360913"/>
            </a:xfrm>
            <a:custGeom>
              <a:avLst/>
              <a:gdLst/>
              <a:ahLst/>
              <a:cxnLst/>
              <a:rect r="r" b="b" t="t" l="l"/>
              <a:pathLst>
                <a:path h="360913" w="1597164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35300" cy="360913"/>
            </a:xfrm>
            <a:custGeom>
              <a:avLst/>
              <a:gdLst/>
              <a:ahLst/>
              <a:cxnLst/>
              <a:rect r="r" b="b" t="t" l="l"/>
              <a:pathLst>
                <a:path h="360913" w="2535300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285690" y="670452"/>
            <a:ext cx="6064231" cy="1370341"/>
            <a:chOff x="0" y="0"/>
            <a:chExt cx="1597164" cy="3609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97164" cy="360913"/>
            </a:xfrm>
            <a:custGeom>
              <a:avLst/>
              <a:gdLst/>
              <a:ahLst/>
              <a:cxnLst/>
              <a:rect r="r" b="b" t="t" l="l"/>
              <a:pathLst>
                <a:path h="360913" w="1597164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18015" y="-699889"/>
            <a:ext cx="9626215" cy="1370341"/>
            <a:chOff x="0" y="0"/>
            <a:chExt cx="2535300" cy="3609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35300" cy="360913"/>
            </a:xfrm>
            <a:custGeom>
              <a:avLst/>
              <a:gdLst/>
              <a:ahLst/>
              <a:cxnLst/>
              <a:rect r="r" b="b" t="t" l="l"/>
              <a:pathLst>
                <a:path h="360913" w="2535300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86467" y="2040793"/>
            <a:ext cx="6283518" cy="6205413"/>
            <a:chOff x="0" y="0"/>
            <a:chExt cx="8378025" cy="8273884"/>
          </a:xfrm>
        </p:grpSpPr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4"/>
            <a:srcRect l="26851" t="0" r="39928" b="0"/>
            <a:stretch>
              <a:fillRect/>
            </a:stretch>
          </p:blipFill>
          <p:spPr>
            <a:xfrm flipH="false" flipV="false">
              <a:off x="0" y="0"/>
              <a:ext cx="4125512" cy="8273884"/>
            </a:xfrm>
            <a:prstGeom prst="rect">
              <a:avLst/>
            </a:prstGeom>
          </p:spPr>
        </p:pic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5"/>
            <a:srcRect l="14801" t="0" r="28229" b="0"/>
            <a:stretch>
              <a:fillRect/>
            </a:stretch>
          </p:blipFill>
          <p:spPr>
            <a:xfrm flipH="false" flipV="false">
              <a:off x="4252512" y="0"/>
              <a:ext cx="4125512" cy="4073442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6"/>
            <a:srcRect l="16219" t="0" r="16219" b="0"/>
            <a:stretch>
              <a:fillRect/>
            </a:stretch>
          </p:blipFill>
          <p:spPr>
            <a:xfrm flipH="false" flipV="false">
              <a:off x="4252512" y="4200442"/>
              <a:ext cx="4125512" cy="4073442"/>
            </a:xfrm>
            <a:prstGeom prst="rect">
              <a:avLst/>
            </a:prstGeom>
          </p:spPr>
        </p:pic>
      </p:grpSp>
      <p:sp>
        <p:nvSpPr>
          <p:cNvPr name="TextBox 20" id="20"/>
          <p:cNvSpPr txBox="true"/>
          <p:nvPr/>
        </p:nvSpPr>
        <p:spPr>
          <a:xfrm rot="0">
            <a:off x="9041045" y="2783930"/>
            <a:ext cx="7035864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ВСТУП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021995" y="4030587"/>
            <a:ext cx="7035864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D1D29"/>
                </a:solidFill>
                <a:latin typeface="Open Sans 1"/>
                <a:ea typeface="Open Sans 1"/>
                <a:cs typeface="Open Sans 1"/>
                <a:sym typeface="Open Sans 1"/>
              </a:rPr>
              <a:t>Facebook об'єднує понад 3 мільярди користувачів, що робить його ідеальним майданчиком для просування товарів, послуг і контенту. Завдяки алгоритмам таргетингу, рекламним можливостям і аналітиці, ця платформа дозволяє досягати саме ту аудиторію, яка вам потрібна.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677740" y="2714671"/>
            <a:ext cx="12970620" cy="7044502"/>
            <a:chOff x="0" y="0"/>
            <a:chExt cx="5251774" cy="28523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51774" cy="2852303"/>
            </a:xfrm>
            <a:custGeom>
              <a:avLst/>
              <a:gdLst/>
              <a:ahLst/>
              <a:cxnLst/>
              <a:rect r="r" b="b" t="t" l="l"/>
              <a:pathLst>
                <a:path h="2852303" w="5251774">
                  <a:moveTo>
                    <a:pt x="0" y="0"/>
                  </a:moveTo>
                  <a:lnTo>
                    <a:pt x="5251774" y="0"/>
                  </a:lnTo>
                  <a:lnTo>
                    <a:pt x="5251774" y="2852303"/>
                  </a:lnTo>
                  <a:lnTo>
                    <a:pt x="0" y="2852303"/>
                  </a:lnTo>
                  <a:close/>
                </a:path>
              </a:pathLst>
            </a:custGeom>
            <a:solidFill>
              <a:srgbClr val="C1D6E1">
                <a:alpha val="3098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51774" cy="28904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9887" y="-1193305"/>
            <a:ext cx="4364942" cy="2386610"/>
            <a:chOff x="0" y="0"/>
            <a:chExt cx="1149614" cy="6285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49614" cy="628572"/>
            </a:xfrm>
            <a:custGeom>
              <a:avLst/>
              <a:gdLst/>
              <a:ahLst/>
              <a:cxnLst/>
              <a:rect r="r" b="b" t="t" l="l"/>
              <a:pathLst>
                <a:path h="628572" w="1149614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5400000">
            <a:off x="-1247163" y="-160646"/>
            <a:ext cx="4962244" cy="4962244"/>
          </a:xfrm>
          <a:custGeom>
            <a:avLst/>
            <a:gdLst/>
            <a:ahLst/>
            <a:cxnLst/>
            <a:rect r="r" b="b" t="t" l="l"/>
            <a:pathLst>
              <a:path h="4962244" w="4962244">
                <a:moveTo>
                  <a:pt x="0" y="4962244"/>
                </a:moveTo>
                <a:lnTo>
                  <a:pt x="4962244" y="4962244"/>
                </a:lnTo>
                <a:lnTo>
                  <a:pt x="4962244" y="0"/>
                </a:lnTo>
                <a:lnTo>
                  <a:pt x="0" y="0"/>
                </a:lnTo>
                <a:lnTo>
                  <a:pt x="0" y="4962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2739092" y="-1291235"/>
            <a:ext cx="4364942" cy="2386610"/>
            <a:chOff x="0" y="0"/>
            <a:chExt cx="1149614" cy="6285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9614" cy="628572"/>
            </a:xfrm>
            <a:custGeom>
              <a:avLst/>
              <a:gdLst/>
              <a:ahLst/>
              <a:cxnLst/>
              <a:rect r="r" b="b" t="t" l="l"/>
              <a:pathLst>
                <a:path h="628572" w="1149614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5400000">
            <a:off x="14572919" y="-160646"/>
            <a:ext cx="4962244" cy="4962244"/>
          </a:xfrm>
          <a:custGeom>
            <a:avLst/>
            <a:gdLst/>
            <a:ahLst/>
            <a:cxnLst/>
            <a:rect r="r" b="b" t="t" l="l"/>
            <a:pathLst>
              <a:path h="4962244" w="4962244">
                <a:moveTo>
                  <a:pt x="0" y="0"/>
                </a:moveTo>
                <a:lnTo>
                  <a:pt x="4962244" y="0"/>
                </a:lnTo>
                <a:lnTo>
                  <a:pt x="4962244" y="4962244"/>
                </a:lnTo>
                <a:lnTo>
                  <a:pt x="0" y="49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2601671" y="1710450"/>
            <a:ext cx="13478065" cy="81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8"/>
              </a:lnSpc>
            </a:pPr>
            <a:r>
              <a:rPr lang="en-US" b="true" sz="5526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ПОПУЛЯРНІСТЬ FACEBOOK У СВІТІ </a:t>
            </a:r>
          </a:p>
        </p:txBody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78053" y="1945005"/>
            <a:ext cx="14493793" cy="885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48918" y="976799"/>
            <a:ext cx="13643306" cy="1671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6"/>
              </a:lnSpc>
            </a:pPr>
            <a:r>
              <a:rPr lang="en-US" b="true" sz="5905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ПОРІВНЯННЯ ОХОПЛЕННЯ СОЦІАЛЬНИХ МЕРЕЖ В УКРАЇНІ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5400000">
            <a:off x="-835100" y="-864327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6157558" y="0"/>
                </a:moveTo>
                <a:lnTo>
                  <a:pt x="0" y="0"/>
                </a:lnTo>
                <a:lnTo>
                  <a:pt x="0" y="6157557"/>
                </a:lnTo>
                <a:lnTo>
                  <a:pt x="6157558" y="6157557"/>
                </a:lnTo>
                <a:lnTo>
                  <a:pt x="61575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342734" y="6808585"/>
            <a:ext cx="1698980" cy="169898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45804" lIns="45804" bIns="45804" rIns="45804"/>
            <a:lstStyle/>
            <a:p>
              <a:pPr algn="ctr">
                <a:lnSpc>
                  <a:spcPts val="4899"/>
                </a:lnSpc>
              </a:pPr>
              <a:r>
                <a:rPr lang="en-US" b="true" sz="3499">
                  <a:solidFill>
                    <a:srgbClr val="EFEFE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2024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true" rot="-5400000">
            <a:off x="16102763" y="6345561"/>
            <a:ext cx="3877903" cy="3877903"/>
          </a:xfrm>
          <a:custGeom>
            <a:avLst/>
            <a:gdLst/>
            <a:ahLst/>
            <a:cxnLst/>
            <a:rect r="r" b="b" t="t" l="l"/>
            <a:pathLst>
              <a:path h="3877903" w="3877903">
                <a:moveTo>
                  <a:pt x="0" y="3877903"/>
                </a:moveTo>
                <a:lnTo>
                  <a:pt x="3877903" y="3877903"/>
                </a:lnTo>
                <a:lnTo>
                  <a:pt x="3877903" y="0"/>
                </a:lnTo>
                <a:lnTo>
                  <a:pt x="0" y="0"/>
                </a:lnTo>
                <a:lnTo>
                  <a:pt x="0" y="38779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68159" y="1592920"/>
            <a:ext cx="15136651" cy="92598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62761" y="991787"/>
            <a:ext cx="14386944" cy="135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0"/>
              </a:lnSpc>
            </a:pPr>
            <a:r>
              <a:rPr lang="en-US" b="true" sz="4736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СОЦІАЛЬНО-ДЕМОГРАФІЧНИЙ ПРОФІЛЬ КОРИСТУВАЧІВ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1028700" y="3616872"/>
            <a:ext cx="7833409" cy="6002797"/>
            <a:chOff x="0" y="0"/>
            <a:chExt cx="3295325" cy="25252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5325" cy="2525231"/>
            </a:xfrm>
            <a:custGeom>
              <a:avLst/>
              <a:gdLst/>
              <a:ahLst/>
              <a:cxnLst/>
              <a:rect r="r" b="b" t="t" l="l"/>
              <a:pathLst>
                <a:path h="2525231" w="3295325">
                  <a:moveTo>
                    <a:pt x="0" y="0"/>
                  </a:moveTo>
                  <a:lnTo>
                    <a:pt x="3295325" y="0"/>
                  </a:lnTo>
                  <a:lnTo>
                    <a:pt x="3295325" y="2525231"/>
                  </a:lnTo>
                  <a:lnTo>
                    <a:pt x="0" y="2525231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5325" cy="2563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1311404" y="2866027"/>
            <a:ext cx="7293390" cy="6499810"/>
            <a:chOff x="0" y="0"/>
            <a:chExt cx="3068152" cy="27343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68152" cy="2734313"/>
            </a:xfrm>
            <a:custGeom>
              <a:avLst/>
              <a:gdLst/>
              <a:ahLst/>
              <a:cxnLst/>
              <a:rect r="r" b="b" t="t" l="l"/>
              <a:pathLst>
                <a:path h="2734313" w="3068152">
                  <a:moveTo>
                    <a:pt x="0" y="0"/>
                  </a:moveTo>
                  <a:lnTo>
                    <a:pt x="3068152" y="0"/>
                  </a:lnTo>
                  <a:lnTo>
                    <a:pt x="3068152" y="2734313"/>
                  </a:lnTo>
                  <a:lnTo>
                    <a:pt x="0" y="27343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068152" cy="2772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62761" y="3207801"/>
            <a:ext cx="5867360" cy="57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34"/>
              </a:lnSpc>
              <a:spcBef>
                <a:spcPct val="0"/>
              </a:spcBef>
            </a:pPr>
            <a:r>
              <a:rPr lang="en-US" b="true" sz="3849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ВІКОВІ ГРУПИ</a:t>
            </a:r>
          </a:p>
        </p:txBody>
      </p:sp>
      <p:sp>
        <p:nvSpPr>
          <p:cNvPr name="AutoShape 10" id="10"/>
          <p:cNvSpPr/>
          <p:nvPr/>
        </p:nvSpPr>
        <p:spPr>
          <a:xfrm>
            <a:off x="1746570" y="3888120"/>
            <a:ext cx="6423058" cy="0"/>
          </a:xfrm>
          <a:prstGeom prst="line">
            <a:avLst/>
          </a:prstGeom>
          <a:ln cap="flat" w="38100">
            <a:solidFill>
              <a:srgbClr val="034383"/>
            </a:solidFill>
            <a:prstDash val="solid"/>
            <a:headEnd type="oval" len="lg" w="lg"/>
            <a:tailEnd type="oval" len="lg" w="lg"/>
          </a:ln>
        </p:spPr>
      </p:sp>
      <p:grpSp>
        <p:nvGrpSpPr>
          <p:cNvPr name="Group 11" id="11"/>
          <p:cNvGrpSpPr/>
          <p:nvPr/>
        </p:nvGrpSpPr>
        <p:grpSpPr>
          <a:xfrm rot="-10800000">
            <a:off x="9369876" y="3616872"/>
            <a:ext cx="7833409" cy="6002797"/>
            <a:chOff x="0" y="0"/>
            <a:chExt cx="3295325" cy="25252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95325" cy="2525231"/>
            </a:xfrm>
            <a:custGeom>
              <a:avLst/>
              <a:gdLst/>
              <a:ahLst/>
              <a:cxnLst/>
              <a:rect r="r" b="b" t="t" l="l"/>
              <a:pathLst>
                <a:path h="2525231" w="3295325">
                  <a:moveTo>
                    <a:pt x="0" y="0"/>
                  </a:moveTo>
                  <a:lnTo>
                    <a:pt x="3295325" y="0"/>
                  </a:lnTo>
                  <a:lnTo>
                    <a:pt x="3295325" y="2525231"/>
                  </a:lnTo>
                  <a:lnTo>
                    <a:pt x="0" y="2525231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295325" cy="2563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9652580" y="2866027"/>
            <a:ext cx="7293390" cy="6499810"/>
            <a:chOff x="0" y="0"/>
            <a:chExt cx="3068152" cy="273431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68152" cy="2734313"/>
            </a:xfrm>
            <a:custGeom>
              <a:avLst/>
              <a:gdLst/>
              <a:ahLst/>
              <a:cxnLst/>
              <a:rect r="r" b="b" t="t" l="l"/>
              <a:pathLst>
                <a:path h="2734313" w="3068152">
                  <a:moveTo>
                    <a:pt x="0" y="0"/>
                  </a:moveTo>
                  <a:lnTo>
                    <a:pt x="3068152" y="0"/>
                  </a:lnTo>
                  <a:lnTo>
                    <a:pt x="3068152" y="2734313"/>
                  </a:lnTo>
                  <a:lnTo>
                    <a:pt x="0" y="2734313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068152" cy="27724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087746" y="3221854"/>
            <a:ext cx="6410364" cy="57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4"/>
              </a:lnSpc>
            </a:pPr>
            <a:r>
              <a:rPr lang="en-US" b="true" sz="3849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ДАНІ ПО СТАТІ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0087746" y="3907170"/>
            <a:ext cx="6423058" cy="0"/>
          </a:xfrm>
          <a:prstGeom prst="line">
            <a:avLst/>
          </a:prstGeom>
          <a:ln cap="flat" w="38100">
            <a:solidFill>
              <a:srgbClr val="034383"/>
            </a:solidFill>
            <a:prstDash val="solid"/>
            <a:headEnd type="oval" len="lg" w="lg"/>
            <a:tailEnd type="oval" len="lg" w="lg"/>
          </a:ln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882591" y="3492199"/>
            <a:ext cx="5827701" cy="6290292"/>
          </a:xfrm>
          <a:prstGeom prst="rect">
            <a:avLst/>
          </a:prstGeom>
        </p:spPr>
      </p:pic>
      <p:sp>
        <p:nvSpPr>
          <p:cNvPr name="Freeform 20" id="20"/>
          <p:cNvSpPr/>
          <p:nvPr/>
        </p:nvSpPr>
        <p:spPr>
          <a:xfrm flipH="false" flipV="false" rot="5400000">
            <a:off x="11394630" y="-2901089"/>
            <a:ext cx="6562966" cy="7473357"/>
          </a:xfrm>
          <a:custGeom>
            <a:avLst/>
            <a:gdLst/>
            <a:ahLst/>
            <a:cxnLst/>
            <a:rect r="r" b="b" t="t" l="l"/>
            <a:pathLst>
              <a:path h="7473357" w="6562966">
                <a:moveTo>
                  <a:pt x="0" y="0"/>
                </a:moveTo>
                <a:lnTo>
                  <a:pt x="6562966" y="0"/>
                </a:lnTo>
                <a:lnTo>
                  <a:pt x="6562966" y="7473357"/>
                </a:lnTo>
                <a:lnTo>
                  <a:pt x="0" y="74733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156521" y="3428730"/>
            <a:ext cx="8260121" cy="66135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9581706">
            <a:off x="2126199" y="993592"/>
            <a:ext cx="1124424" cy="977972"/>
            <a:chOff x="0" y="0"/>
            <a:chExt cx="473018" cy="4114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3018" cy="411409"/>
            </a:xfrm>
            <a:custGeom>
              <a:avLst/>
              <a:gdLst/>
              <a:ahLst/>
              <a:cxnLst/>
              <a:rect r="r" b="b" t="t" l="l"/>
              <a:pathLst>
                <a:path h="411409" w="473018">
                  <a:moveTo>
                    <a:pt x="0" y="0"/>
                  </a:moveTo>
                  <a:lnTo>
                    <a:pt x="473018" y="0"/>
                  </a:lnTo>
                  <a:lnTo>
                    <a:pt x="473018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20466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3018" cy="449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9581706">
            <a:off x="4653452" y="4195682"/>
            <a:ext cx="952102" cy="977972"/>
            <a:chOff x="0" y="0"/>
            <a:chExt cx="400526" cy="4114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0526" cy="411409"/>
            </a:xfrm>
            <a:custGeom>
              <a:avLst/>
              <a:gdLst/>
              <a:ahLst/>
              <a:cxnLst/>
              <a:rect r="r" b="b" t="t" l="l"/>
              <a:pathLst>
                <a:path h="411409" w="400526">
                  <a:moveTo>
                    <a:pt x="0" y="0"/>
                  </a:moveTo>
                  <a:lnTo>
                    <a:pt x="400526" y="0"/>
                  </a:lnTo>
                  <a:lnTo>
                    <a:pt x="400526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20466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0526" cy="449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9581706">
            <a:off x="2911128" y="7275943"/>
            <a:ext cx="952102" cy="977972"/>
            <a:chOff x="0" y="0"/>
            <a:chExt cx="400526" cy="41140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0526" cy="411409"/>
            </a:xfrm>
            <a:custGeom>
              <a:avLst/>
              <a:gdLst/>
              <a:ahLst/>
              <a:cxnLst/>
              <a:rect r="r" b="b" t="t" l="l"/>
              <a:pathLst>
                <a:path h="411409" w="400526">
                  <a:moveTo>
                    <a:pt x="0" y="0"/>
                  </a:moveTo>
                  <a:lnTo>
                    <a:pt x="400526" y="0"/>
                  </a:lnTo>
                  <a:lnTo>
                    <a:pt x="400526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20466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00526" cy="449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2298762" y="718250"/>
            <a:ext cx="11990580" cy="2687379"/>
            <a:chOff x="0" y="0"/>
            <a:chExt cx="5665269" cy="12697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665269" cy="1269724"/>
            </a:xfrm>
            <a:custGeom>
              <a:avLst/>
              <a:gdLst/>
              <a:ahLst/>
              <a:cxnLst/>
              <a:rect r="r" b="b" t="t" l="l"/>
              <a:pathLst>
                <a:path h="1269724" w="5665269">
                  <a:moveTo>
                    <a:pt x="0" y="0"/>
                  </a:moveTo>
                  <a:lnTo>
                    <a:pt x="5665269" y="0"/>
                  </a:lnTo>
                  <a:lnTo>
                    <a:pt x="5665269" y="1269724"/>
                  </a:lnTo>
                  <a:lnTo>
                    <a:pt x="0" y="126972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665269" cy="1307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991449" y="886032"/>
            <a:ext cx="8605494" cy="817629"/>
            <a:chOff x="0" y="0"/>
            <a:chExt cx="4065896" cy="3863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65896" cy="386310"/>
            </a:xfrm>
            <a:custGeom>
              <a:avLst/>
              <a:gdLst/>
              <a:ahLst/>
              <a:cxnLst/>
              <a:rect r="r" b="b" t="t" l="l"/>
              <a:pathLst>
                <a:path h="386310" w="4065896">
                  <a:moveTo>
                    <a:pt x="0" y="0"/>
                  </a:moveTo>
                  <a:lnTo>
                    <a:pt x="4065896" y="0"/>
                  </a:lnTo>
                  <a:lnTo>
                    <a:pt x="4065896" y="386310"/>
                  </a:lnTo>
                  <a:lnTo>
                    <a:pt x="0" y="386310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065896" cy="4244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111466" y="763813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8" id="18"/>
          <p:cNvGrpSpPr/>
          <p:nvPr/>
        </p:nvGrpSpPr>
        <p:grpSpPr>
          <a:xfrm rot="-10800000">
            <a:off x="4763275" y="3691380"/>
            <a:ext cx="12591275" cy="2894075"/>
            <a:chOff x="0" y="0"/>
            <a:chExt cx="5296844" cy="12174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296845" cy="1217467"/>
            </a:xfrm>
            <a:custGeom>
              <a:avLst/>
              <a:gdLst/>
              <a:ahLst/>
              <a:cxnLst/>
              <a:rect r="r" b="b" t="t" l="l"/>
              <a:pathLst>
                <a:path h="1217467" w="5296845">
                  <a:moveTo>
                    <a:pt x="0" y="0"/>
                  </a:moveTo>
                  <a:lnTo>
                    <a:pt x="5296845" y="0"/>
                  </a:lnTo>
                  <a:lnTo>
                    <a:pt x="5296845" y="1217467"/>
                  </a:lnTo>
                  <a:lnTo>
                    <a:pt x="0" y="1217467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296844" cy="125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10800000">
            <a:off x="3020951" y="6895018"/>
            <a:ext cx="12591275" cy="2745272"/>
            <a:chOff x="0" y="0"/>
            <a:chExt cx="5296844" cy="115486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296845" cy="1154870"/>
            </a:xfrm>
            <a:custGeom>
              <a:avLst/>
              <a:gdLst/>
              <a:ahLst/>
              <a:cxnLst/>
              <a:rect r="r" b="b" t="t" l="l"/>
              <a:pathLst>
                <a:path h="1154870" w="5296845">
                  <a:moveTo>
                    <a:pt x="0" y="0"/>
                  </a:moveTo>
                  <a:lnTo>
                    <a:pt x="5296845" y="0"/>
                  </a:lnTo>
                  <a:lnTo>
                    <a:pt x="5296845" y="1154870"/>
                  </a:lnTo>
                  <a:lnTo>
                    <a:pt x="0" y="1154870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5296844" cy="1192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10800000">
            <a:off x="4513348" y="3960939"/>
            <a:ext cx="7751642" cy="977972"/>
            <a:chOff x="0" y="0"/>
            <a:chExt cx="3260928" cy="41140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260928" cy="411409"/>
            </a:xfrm>
            <a:custGeom>
              <a:avLst/>
              <a:gdLst/>
              <a:ahLst/>
              <a:cxnLst/>
              <a:rect r="r" b="b" t="t" l="l"/>
              <a:pathLst>
                <a:path h="411409" w="3260928">
                  <a:moveTo>
                    <a:pt x="0" y="0"/>
                  </a:moveTo>
                  <a:lnTo>
                    <a:pt x="3260928" y="0"/>
                  </a:lnTo>
                  <a:lnTo>
                    <a:pt x="3260928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4294C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3260928" cy="449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10800000">
            <a:off x="2771024" y="7041200"/>
            <a:ext cx="7751642" cy="977972"/>
            <a:chOff x="0" y="0"/>
            <a:chExt cx="3260928" cy="4114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260928" cy="411409"/>
            </a:xfrm>
            <a:custGeom>
              <a:avLst/>
              <a:gdLst/>
              <a:ahLst/>
              <a:cxnLst/>
              <a:rect r="r" b="b" t="t" l="l"/>
              <a:pathLst>
                <a:path h="411409" w="3260928">
                  <a:moveTo>
                    <a:pt x="0" y="0"/>
                  </a:moveTo>
                  <a:lnTo>
                    <a:pt x="3260928" y="0"/>
                  </a:lnTo>
                  <a:lnTo>
                    <a:pt x="3260928" y="411409"/>
                  </a:lnTo>
                  <a:lnTo>
                    <a:pt x="0" y="411409"/>
                  </a:lnTo>
                  <a:close/>
                </a:path>
              </a:pathLst>
            </a:custGeom>
            <a:solidFill>
              <a:srgbClr val="20466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3260928" cy="449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true" flipV="true" rot="0">
            <a:off x="14657615" y="-42342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1" id="31"/>
          <p:cNvSpPr txBox="true"/>
          <p:nvPr/>
        </p:nvSpPr>
        <p:spPr>
          <a:xfrm rot="-5400000">
            <a:off x="-2894240" y="3009768"/>
            <a:ext cx="7893505" cy="136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60"/>
              </a:lnSpc>
              <a:spcBef>
                <a:spcPct val="0"/>
              </a:spcBef>
            </a:pPr>
            <a:r>
              <a:rPr lang="en-US" b="true" sz="9328">
                <a:solidFill>
                  <a:srgbClr val="204661">
                    <a:alpha val="40784"/>
                  </a:srgbClr>
                </a:solidFill>
                <a:latin typeface="Ubuntu Bold"/>
                <a:ea typeface="Ubuntu Bold"/>
                <a:cs typeface="Ubuntu Bold"/>
                <a:sym typeface="Ubuntu Bold"/>
              </a:rPr>
              <a:t>АЛГОРИТМИ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688411" y="1887662"/>
            <a:ext cx="10903722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D1D29"/>
                </a:solidFill>
                <a:latin typeface="Open Sans 1"/>
                <a:ea typeface="Open Sans 1"/>
                <a:cs typeface="Open Sans 1"/>
                <a:sym typeface="Open Sans 1"/>
              </a:rPr>
              <a:t>Facebook аналізує дії користувачів (лайки, коментарі, поширення, перегляди відео тощо) та ранжує контент у стрічці відповідно до ймовірності взаємодії.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870432" y="4168303"/>
            <a:ext cx="6607400" cy="5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34"/>
              </a:lnSpc>
              <a:spcBef>
                <a:spcPct val="0"/>
              </a:spcBef>
            </a:pPr>
            <a:r>
              <a:rPr lang="en-US" b="true" sz="3849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ТАРГЕТОВАНА РЕКЛАМА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174181" y="7222525"/>
            <a:ext cx="6769721" cy="57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34"/>
              </a:lnSpc>
              <a:spcBef>
                <a:spcPct val="0"/>
              </a:spcBef>
            </a:pPr>
            <a:r>
              <a:rPr lang="en-US" b="true" sz="3849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ФОРМАТИ ПРИСУТНОСТІ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355912" y="1045144"/>
            <a:ext cx="8241032" cy="508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0"/>
              </a:lnSpc>
              <a:spcBef>
                <a:spcPct val="0"/>
              </a:spcBef>
            </a:pPr>
            <a:r>
              <a:rPr lang="en-US" b="true" sz="3427">
                <a:solidFill>
                  <a:srgbClr val="FFFFFF"/>
                </a:solidFill>
                <a:latin typeface="Ubuntu Bold"/>
                <a:ea typeface="Ubuntu Bold"/>
                <a:cs typeface="Ubuntu Bold"/>
                <a:sym typeface="Ubuntu Bold"/>
              </a:rPr>
              <a:t>АЛГОРИТМ НА ОСНОВІ ВЗАЄМОДІЇ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147987" y="5075238"/>
            <a:ext cx="1169345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D1D29"/>
                </a:solidFill>
                <a:latin typeface="Open Sans 1"/>
                <a:ea typeface="Open Sans 1"/>
                <a:cs typeface="Open Sans 1"/>
                <a:sym typeface="Open Sans 1"/>
              </a:rPr>
              <a:t>Facebook аналізує поведінку користувача (перегляди сайтів, пошуки, інтереси) та показує рекламні оголошення тим, хто з більшою ймовірністю на них відреагує.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591604" y="8341101"/>
            <a:ext cx="11449969" cy="86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D1D29"/>
                </a:solidFill>
                <a:latin typeface="Open Sans 1"/>
                <a:ea typeface="Open Sans 1"/>
                <a:cs typeface="Open Sans 1"/>
                <a:sym typeface="Open Sans 1"/>
              </a:rPr>
              <a:t>Facebook просуває різні формати контенту (відео, фото, тексти, сторіз), залежно від того, які з них отримують більше переглядів.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84185" y="8062432"/>
            <a:ext cx="20343527" cy="1195868"/>
            <a:chOff x="0" y="0"/>
            <a:chExt cx="5357966" cy="3149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57966" cy="314961"/>
            </a:xfrm>
            <a:custGeom>
              <a:avLst/>
              <a:gdLst/>
              <a:ahLst/>
              <a:cxnLst/>
              <a:rect r="r" b="b" t="t" l="l"/>
              <a:pathLst>
                <a:path h="314961" w="5357966">
                  <a:moveTo>
                    <a:pt x="0" y="0"/>
                  </a:moveTo>
                  <a:lnTo>
                    <a:pt x="5357966" y="0"/>
                  </a:lnTo>
                  <a:lnTo>
                    <a:pt x="5357966" y="314961"/>
                  </a:lnTo>
                  <a:lnTo>
                    <a:pt x="0" y="314961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57966" cy="353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784185" y="9084495"/>
            <a:ext cx="20343527" cy="1533898"/>
            <a:chOff x="0" y="0"/>
            <a:chExt cx="5357966" cy="4039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57966" cy="403990"/>
            </a:xfrm>
            <a:custGeom>
              <a:avLst/>
              <a:gdLst/>
              <a:ahLst/>
              <a:cxnLst/>
              <a:rect r="r" b="b" t="t" l="l"/>
              <a:pathLst>
                <a:path h="403990" w="5357966">
                  <a:moveTo>
                    <a:pt x="0" y="0"/>
                  </a:moveTo>
                  <a:lnTo>
                    <a:pt x="5357966" y="0"/>
                  </a:lnTo>
                  <a:lnTo>
                    <a:pt x="5357966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57966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0">
            <a:off x="-1143000" y="3810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10287000"/>
                </a:moveTo>
                <a:lnTo>
                  <a:pt x="10287000" y="10287000"/>
                </a:lnTo>
                <a:lnTo>
                  <a:pt x="10287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2690625" y="1047750"/>
            <a:ext cx="7414644" cy="70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0"/>
              </a:lnSpc>
            </a:pPr>
            <a:r>
              <a:rPr lang="en-US" b="true" sz="4736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ВИТРАТИ НА РЕКЛАМУ </a:t>
            </a: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13711849" y="5440033"/>
            <a:ext cx="6767386" cy="86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9"/>
              </a:lnSpc>
            </a:pPr>
            <a:r>
              <a:rPr lang="en-US" b="true" sz="5972">
                <a:solidFill>
                  <a:srgbClr val="034383">
                    <a:alpha val="29804"/>
                  </a:srgbClr>
                </a:solidFill>
                <a:latin typeface="Ubuntu Bold"/>
                <a:ea typeface="Ubuntu Bold"/>
                <a:cs typeface="Ubuntu Bold"/>
                <a:sym typeface="Ubuntu Bold"/>
              </a:rPr>
              <a:t>ЕФЕКТИВНІСТЬ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01374" y="1463774"/>
            <a:ext cx="9552323" cy="6510356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0799436" y="1184841"/>
            <a:ext cx="5861531" cy="702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3"/>
              </a:lnSpc>
            </a:pPr>
            <a:r>
              <a:rPr lang="en-US" sz="2023" b="true">
                <a:solidFill>
                  <a:srgbClr val="034383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1. Коефіцієнт клікабельності (CTR):</a:t>
            </a:r>
          </a:p>
          <a:p>
            <a:pPr algn="l">
              <a:lnSpc>
                <a:spcPts val="2833"/>
              </a:lnSpc>
            </a:pP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     </a:t>
            </a:r>
            <a:r>
              <a:rPr lang="en-US" sz="2023" u="sng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2019 рік:</a:t>
            </a: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 Середній рівень залученості постів у Facebook становив 3,6%. </a:t>
            </a: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(</a:t>
            </a:r>
            <a:r>
              <a:rPr lang="en-US" sz="2023" u="sng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  <a:hlinkClick r:id="rId5" tooltip="https://bazilik.media/statystyka-efektyvnosti-reklamy-u-facebook/?utm_source=chatgpt.com"/>
              </a:rPr>
              <a:t>bazilik.media</a:t>
            </a: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)</a:t>
            </a:r>
          </a:p>
          <a:p>
            <a:pPr algn="l">
              <a:lnSpc>
                <a:spcPts val="2833"/>
              </a:lnSpc>
            </a:pP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     </a:t>
            </a:r>
            <a:r>
              <a:rPr lang="en-US" sz="2023" u="sng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2024 рік: </a:t>
            </a: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Середній CTR для кампаній з генерації лідів зріс до 2,53% (з 2,50% у 2023 році).  </a:t>
            </a: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(</a:t>
            </a:r>
            <a:r>
              <a:rPr lang="en-US" sz="2023" u="sng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  <a:hlinkClick r:id="rId6" tooltip="https://blog.uamaster.com/dani-pro-reklamu-u-facebook-2024-roku-kliky-ta-konversiyi-zrosly-vytraty-znyzylys/?utm_source=chatgpt.com"/>
              </a:rPr>
              <a:t>blog.uamaster.com</a:t>
            </a: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)</a:t>
            </a:r>
          </a:p>
          <a:p>
            <a:pPr algn="l">
              <a:lnSpc>
                <a:spcPts val="2833"/>
              </a:lnSpc>
            </a:pPr>
          </a:p>
          <a:p>
            <a:pPr algn="l">
              <a:lnSpc>
                <a:spcPts val="2833"/>
              </a:lnSpc>
            </a:pPr>
            <a:r>
              <a:rPr lang="en-US" sz="2023" b="true">
                <a:solidFill>
                  <a:srgbClr val="034383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2. Вартість за клік (CPC):</a:t>
            </a:r>
          </a:p>
          <a:p>
            <a:pPr algn="l">
              <a:lnSpc>
                <a:spcPts val="2833"/>
              </a:lnSpc>
            </a:pP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     </a:t>
            </a: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2024 рік: Середня вартість за клік для кампаній з генерації лідів знизилася до $1,88 (з $1,92 у 2023 році). </a:t>
            </a:r>
          </a:p>
          <a:p>
            <a:pPr algn="l">
              <a:lnSpc>
                <a:spcPts val="2833"/>
              </a:lnSpc>
            </a:pP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(</a:t>
            </a:r>
            <a:r>
              <a:rPr lang="en-US" sz="2023" u="sng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  <a:hlinkClick r:id="rId7" tooltip="https://blog.uamaster.com/dani-pro-reklamu-u-facebook-2024-roku-kliky-ta-konversiyi-zrosly-vytraty-znyzylys/?utm_source=chatgpt.com"/>
              </a:rPr>
              <a:t>blog.uamaster.com</a:t>
            </a: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)</a:t>
            </a:r>
          </a:p>
          <a:p>
            <a:pPr algn="l">
              <a:lnSpc>
                <a:spcPts val="2833"/>
              </a:lnSpc>
            </a:pPr>
          </a:p>
          <a:p>
            <a:pPr algn="l">
              <a:lnSpc>
                <a:spcPts val="2833"/>
              </a:lnSpc>
            </a:pPr>
            <a:r>
              <a:rPr lang="en-US" b="true" sz="2023">
                <a:solidFill>
                  <a:srgbClr val="034383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3. Ко</a:t>
            </a:r>
            <a:r>
              <a:rPr lang="en-US" b="true" sz="2023">
                <a:solidFill>
                  <a:srgbClr val="034383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ефіцієнт конверсії:</a:t>
            </a:r>
          </a:p>
          <a:p>
            <a:pPr algn="l">
              <a:lnSpc>
                <a:spcPts val="2833"/>
              </a:lnSpc>
            </a:pPr>
            <a:r>
              <a:rPr lang="en-US" b="true" sz="2023">
                <a:solidFill>
                  <a:srgbClr val="034383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   </a:t>
            </a: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2024 рік: Середній коефіцієнт конверсії для кампаній з генерації лідів зріс до 8,78% (з 8,25% у 2023 році). </a:t>
            </a:r>
          </a:p>
          <a:p>
            <a:pPr algn="l">
              <a:lnSpc>
                <a:spcPts val="2833"/>
              </a:lnSpc>
            </a:pP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(</a:t>
            </a:r>
            <a:r>
              <a:rPr lang="en-US" sz="2023" u="sng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  <a:hlinkClick r:id="rId8" tooltip="https://blog.uamaster.com/dani-pro-reklamu-u-facebook-2024-roku-kliky-ta-konversiyi-zrosly-vytraty-znyzylys/?utm_source=chatgpt.com"/>
              </a:rPr>
              <a:t>blog.uamaster.com</a:t>
            </a:r>
            <a:r>
              <a:rPr lang="en-US" sz="2023">
                <a:solidFill>
                  <a:srgbClr val="034383"/>
                </a:solidFill>
                <a:latin typeface="Open Sans 1"/>
                <a:ea typeface="Open Sans 1"/>
                <a:cs typeface="Open Sans 1"/>
                <a:sym typeface="Open Sans 1"/>
              </a:rPr>
              <a:t>)</a:t>
            </a:r>
          </a:p>
          <a:p>
            <a:pPr algn="l">
              <a:lnSpc>
                <a:spcPts val="267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2127" y="1618283"/>
            <a:ext cx="10077145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СПЕЦИФІКА КОНТЕНТУ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764867" y="-699889"/>
            <a:ext cx="16931738" cy="1533898"/>
            <a:chOff x="0" y="0"/>
            <a:chExt cx="4459388" cy="4039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59388" cy="403990"/>
            </a:xfrm>
            <a:custGeom>
              <a:avLst/>
              <a:gdLst/>
              <a:ahLst/>
              <a:cxnLst/>
              <a:rect r="r" b="b" t="t" l="l"/>
              <a:pathLst>
                <a:path h="403990" w="4459388">
                  <a:moveTo>
                    <a:pt x="0" y="0"/>
                  </a:moveTo>
                  <a:lnTo>
                    <a:pt x="4459388" y="0"/>
                  </a:lnTo>
                  <a:lnTo>
                    <a:pt x="4459388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459388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-5015057" y="4582096"/>
            <a:ext cx="10698089" cy="1533898"/>
            <a:chOff x="0" y="0"/>
            <a:chExt cx="2817604" cy="403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17604" cy="403990"/>
            </a:xfrm>
            <a:custGeom>
              <a:avLst/>
              <a:gdLst/>
              <a:ahLst/>
              <a:cxnLst/>
              <a:rect r="r" b="b" t="t" l="l"/>
              <a:pathLst>
                <a:path h="403990" w="2817604">
                  <a:moveTo>
                    <a:pt x="0" y="0"/>
                  </a:moveTo>
                  <a:lnTo>
                    <a:pt x="2817604" y="0"/>
                  </a:lnTo>
                  <a:lnTo>
                    <a:pt x="2817604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17604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47625" y="-16348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887840" y="3128997"/>
            <a:ext cx="9144000" cy="6129303"/>
          </a:xfrm>
          <a:custGeom>
            <a:avLst/>
            <a:gdLst/>
            <a:ahLst/>
            <a:cxnLst/>
            <a:rect r="r" b="b" t="t" l="l"/>
            <a:pathLst>
              <a:path h="6129303" w="9144000">
                <a:moveTo>
                  <a:pt x="0" y="0"/>
                </a:moveTo>
                <a:lnTo>
                  <a:pt x="9144000" y="0"/>
                </a:lnTo>
                <a:lnTo>
                  <a:pt x="9144000" y="6129303"/>
                </a:lnTo>
                <a:lnTo>
                  <a:pt x="0" y="61293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845" b="-8254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86896" y="3024222"/>
            <a:ext cx="7622754" cy="6931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7702" indent="-283851" lvl="1">
              <a:lnSpc>
                <a:spcPts val="3681"/>
              </a:lnSpc>
              <a:spcBef>
                <a:spcPct val="0"/>
              </a:spcBef>
              <a:buFont typeface="Arial"/>
              <a:buChar char="•"/>
            </a:pPr>
            <a:r>
              <a:rPr lang="en-US" sz="2629">
                <a:solidFill>
                  <a:srgbClr val="0D1D29"/>
                </a:solidFill>
                <a:latin typeface="Open Sans 1"/>
                <a:ea typeface="Open Sans 1"/>
                <a:cs typeface="Open Sans 1"/>
                <a:sym typeface="Open Sans 1"/>
              </a:rPr>
              <a:t>Різноманітність</a:t>
            </a:r>
            <a:r>
              <a:rPr lang="en-US" sz="2629" strike="noStrike" u="none">
                <a:solidFill>
                  <a:srgbClr val="0D1D29"/>
                </a:solidFill>
                <a:latin typeface="Open Sans 1"/>
                <a:ea typeface="Open Sans 1"/>
                <a:cs typeface="Open Sans 1"/>
                <a:sym typeface="Open Sans 1"/>
              </a:rPr>
              <a:t> форматів: Facebook підтримує різні типи контенту, включаючи текстові пости, зображення, відео, прямі трансляції та сторіз.</a:t>
            </a:r>
          </a:p>
          <a:p>
            <a:pPr algn="just">
              <a:lnSpc>
                <a:spcPts val="3681"/>
              </a:lnSpc>
              <a:spcBef>
                <a:spcPct val="0"/>
              </a:spcBef>
            </a:pPr>
          </a:p>
          <a:p>
            <a:pPr algn="just" marL="567702" indent="-283851" lvl="1">
              <a:lnSpc>
                <a:spcPts val="3681"/>
              </a:lnSpc>
              <a:spcBef>
                <a:spcPct val="0"/>
              </a:spcBef>
              <a:buFont typeface="Arial"/>
              <a:buChar char="•"/>
            </a:pPr>
            <a:r>
              <a:rPr lang="en-US" sz="2629" strike="noStrike" u="none">
                <a:solidFill>
                  <a:srgbClr val="0D1D29"/>
                </a:solidFill>
                <a:latin typeface="Open Sans 1"/>
                <a:ea typeface="Open Sans 1"/>
                <a:cs typeface="Open Sans 1"/>
                <a:sym typeface="Open Sans 1"/>
              </a:rPr>
              <a:t>Короткі відео: Зростає популярність коротких відео, таких як Reels та Stories, які швидко передають інформацію та залучають увагу користувачів.</a:t>
            </a:r>
          </a:p>
          <a:p>
            <a:pPr algn="just">
              <a:lnSpc>
                <a:spcPts val="3681"/>
              </a:lnSpc>
              <a:spcBef>
                <a:spcPct val="0"/>
              </a:spcBef>
            </a:pPr>
          </a:p>
          <a:p>
            <a:pPr algn="just" marL="567702" indent="-283851" lvl="1">
              <a:lnSpc>
                <a:spcPts val="3681"/>
              </a:lnSpc>
              <a:spcBef>
                <a:spcPct val="0"/>
              </a:spcBef>
              <a:buFont typeface="Arial"/>
              <a:buChar char="•"/>
            </a:pPr>
            <a:r>
              <a:rPr lang="en-US" sz="2629" strike="noStrike" u="none">
                <a:solidFill>
                  <a:srgbClr val="0D1D29"/>
                </a:solidFill>
                <a:latin typeface="Open Sans 1"/>
                <a:ea typeface="Open Sans 1"/>
                <a:cs typeface="Open Sans 1"/>
                <a:sym typeface="Open Sans 1"/>
              </a:rPr>
              <a:t>Контент, створений користувачами (UGC): Користувачі активно діляться власним досвідом щодо продуктів чи послуг, що підвищує довіру до брендів</a:t>
            </a:r>
          </a:p>
          <a:p>
            <a:pPr algn="just" marL="0" indent="0" lvl="0">
              <a:lnSpc>
                <a:spcPts val="36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21624" y="1771650"/>
            <a:ext cx="3080401" cy="185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ЦІКАВІ ФАКТИ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4144625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35269" y="1781988"/>
            <a:ext cx="1446174" cy="1446174"/>
          </a:xfrm>
          <a:custGeom>
            <a:avLst/>
            <a:gdLst/>
            <a:ahLst/>
            <a:cxnLst/>
            <a:rect r="r" b="b" t="t" l="l"/>
            <a:pathLst>
              <a:path h="1446174" w="1446174">
                <a:moveTo>
                  <a:pt x="0" y="0"/>
                </a:moveTo>
                <a:lnTo>
                  <a:pt x="1446174" y="0"/>
                </a:lnTo>
                <a:lnTo>
                  <a:pt x="1446174" y="1446174"/>
                </a:lnTo>
                <a:lnTo>
                  <a:pt x="0" y="1446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417320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962025"/>
            <a:ext cx="8257730" cy="1543050"/>
            <a:chOff x="0" y="0"/>
            <a:chExt cx="2174875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4875" cy="406400"/>
            </a:xfrm>
            <a:custGeom>
              <a:avLst/>
              <a:gdLst/>
              <a:ahLst/>
              <a:cxnLst/>
              <a:rect r="r" b="b" t="t" l="l"/>
              <a:pathLst>
                <a:path h="406400" w="2174875">
                  <a:moveTo>
                    <a:pt x="1971675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971675" y="406400"/>
                  </a:lnTo>
                  <a:lnTo>
                    <a:pt x="2174875" y="203200"/>
                  </a:lnTo>
                  <a:lnTo>
                    <a:pt x="1971675" y="0"/>
                  </a:lnTo>
                  <a:close/>
                </a:path>
              </a:pathLst>
            </a:custGeom>
            <a:solidFill>
              <a:srgbClr val="41B8D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057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3027770"/>
            <a:ext cx="8257730" cy="1543050"/>
            <a:chOff x="0" y="0"/>
            <a:chExt cx="2174875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74875" cy="406400"/>
            </a:xfrm>
            <a:custGeom>
              <a:avLst/>
              <a:gdLst/>
              <a:ahLst/>
              <a:cxnLst/>
              <a:rect r="r" b="b" t="t" l="l"/>
              <a:pathLst>
                <a:path h="406400" w="2174875">
                  <a:moveTo>
                    <a:pt x="1971675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971675" y="406400"/>
                  </a:lnTo>
                  <a:lnTo>
                    <a:pt x="2174875" y="203200"/>
                  </a:lnTo>
                  <a:lnTo>
                    <a:pt x="1971675" y="0"/>
                  </a:lnTo>
                  <a:close/>
                </a:path>
              </a:pathLst>
            </a:custGeom>
            <a:solidFill>
              <a:srgbClr val="00A0E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0575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51945" y="5119819"/>
            <a:ext cx="8234485" cy="1543050"/>
            <a:chOff x="0" y="0"/>
            <a:chExt cx="2168753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68753" cy="406400"/>
            </a:xfrm>
            <a:custGeom>
              <a:avLst/>
              <a:gdLst/>
              <a:ahLst/>
              <a:cxnLst/>
              <a:rect r="r" b="b" t="t" l="l"/>
              <a:pathLst>
                <a:path h="406400" w="2168753">
                  <a:moveTo>
                    <a:pt x="1965553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965553" y="406400"/>
                  </a:lnTo>
                  <a:lnTo>
                    <a:pt x="2168753" y="203200"/>
                  </a:lnTo>
                  <a:lnTo>
                    <a:pt x="1965553" y="0"/>
                  </a:lnTo>
                  <a:close/>
                </a:path>
              </a:pathLst>
            </a:custGeom>
            <a:solidFill>
              <a:srgbClr val="2F5F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54453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75190" y="7304849"/>
            <a:ext cx="8211240" cy="1543050"/>
            <a:chOff x="0" y="0"/>
            <a:chExt cx="2162631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62631" cy="406400"/>
            </a:xfrm>
            <a:custGeom>
              <a:avLst/>
              <a:gdLst/>
              <a:ahLst/>
              <a:cxnLst/>
              <a:rect r="r" b="b" t="t" l="l"/>
              <a:pathLst>
                <a:path h="406400" w="2162631">
                  <a:moveTo>
                    <a:pt x="195943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959431" y="406400"/>
                  </a:lnTo>
                  <a:lnTo>
                    <a:pt x="2162631" y="203200"/>
                  </a:lnTo>
                  <a:lnTo>
                    <a:pt x="1959431" y="0"/>
                  </a:lnTo>
                  <a:close/>
                </a:path>
              </a:pathLst>
            </a:custGeom>
            <a:solidFill>
              <a:srgbClr val="20466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4833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>
            <a:off x="1586015" y="1262353"/>
            <a:ext cx="0" cy="1127242"/>
          </a:xfrm>
          <a:prstGeom prst="line">
            <a:avLst/>
          </a:prstGeom>
          <a:ln cap="flat" w="85725">
            <a:solidFill>
              <a:srgbClr val="000000">
                <a:alpha val="49804"/>
              </a:srgbClr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586015" y="3261422"/>
            <a:ext cx="0" cy="1115760"/>
          </a:xfrm>
          <a:prstGeom prst="line">
            <a:avLst/>
          </a:prstGeom>
          <a:ln cap="flat" w="85725">
            <a:solidFill>
              <a:srgbClr val="000000">
                <a:alpha val="49804"/>
              </a:srgbClr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H="true">
            <a:off x="1586015" y="5353472"/>
            <a:ext cx="23245" cy="1076947"/>
          </a:xfrm>
          <a:prstGeom prst="line">
            <a:avLst/>
          </a:prstGeom>
          <a:ln cap="flat" w="85725">
            <a:solidFill>
              <a:srgbClr val="000000">
                <a:alpha val="49804"/>
              </a:srgbClr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>
            <a:off x="1609260" y="7538501"/>
            <a:ext cx="23245" cy="1092637"/>
          </a:xfrm>
          <a:prstGeom prst="line">
            <a:avLst/>
          </a:prstGeom>
          <a:ln cap="flat" w="85725">
            <a:solidFill>
              <a:srgbClr val="000000">
                <a:alpha val="49804"/>
              </a:srgbClr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2044351" y="1157578"/>
            <a:ext cx="6498240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EFEFE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Понад 80 мільйонів брендів присутні у Fb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44351" y="3193504"/>
            <a:ext cx="6498240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EFEFE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74% людей шукають товари саме на цій платформі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006251" y="5341569"/>
            <a:ext cx="6926449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EFEFE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1 млрд активних користувачів за день (2015)</a:t>
            </a:r>
          </a:p>
        </p:txBody>
      </p:sp>
      <p:grpSp>
        <p:nvGrpSpPr>
          <p:cNvPr name="Group 25" id="25"/>
          <p:cNvGrpSpPr/>
          <p:nvPr/>
        </p:nvGrpSpPr>
        <p:grpSpPr>
          <a:xfrm rot="-10800000">
            <a:off x="9286430" y="4377182"/>
            <a:ext cx="7972870" cy="1543050"/>
            <a:chOff x="0" y="0"/>
            <a:chExt cx="2099851" cy="406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099851" cy="406400"/>
            </a:xfrm>
            <a:custGeom>
              <a:avLst/>
              <a:gdLst/>
              <a:ahLst/>
              <a:cxnLst/>
              <a:rect r="r" b="b" t="t" l="l"/>
              <a:pathLst>
                <a:path h="406400" w="2099851">
                  <a:moveTo>
                    <a:pt x="189665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896651" y="406400"/>
                  </a:lnTo>
                  <a:lnTo>
                    <a:pt x="2099851" y="203200"/>
                  </a:lnTo>
                  <a:lnTo>
                    <a:pt x="1896651" y="0"/>
                  </a:lnTo>
                  <a:close/>
                </a:path>
              </a:pathLst>
            </a:custGeom>
            <a:solidFill>
              <a:srgbClr val="7E80E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98555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0195820" y="4542917"/>
            <a:ext cx="6034780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EFEFE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Щосекунди створюється 5 нових акаунтів у Facebook</a:t>
            </a:r>
          </a:p>
        </p:txBody>
      </p:sp>
      <p:grpSp>
        <p:nvGrpSpPr>
          <p:cNvPr name="Group 29" id="29"/>
          <p:cNvGrpSpPr/>
          <p:nvPr/>
        </p:nvGrpSpPr>
        <p:grpSpPr>
          <a:xfrm rot="-10800000">
            <a:off x="9286430" y="6407214"/>
            <a:ext cx="7972870" cy="1543050"/>
            <a:chOff x="0" y="0"/>
            <a:chExt cx="2099851" cy="406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099851" cy="406400"/>
            </a:xfrm>
            <a:custGeom>
              <a:avLst/>
              <a:gdLst/>
              <a:ahLst/>
              <a:cxnLst/>
              <a:rect r="r" b="b" t="t" l="l"/>
              <a:pathLst>
                <a:path h="406400" w="2099851">
                  <a:moveTo>
                    <a:pt x="189665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896651" y="406400"/>
                  </a:lnTo>
                  <a:lnTo>
                    <a:pt x="2099851" y="203200"/>
                  </a:lnTo>
                  <a:lnTo>
                    <a:pt x="1896651" y="0"/>
                  </a:lnTo>
                  <a:close/>
                </a:path>
              </a:pathLst>
            </a:custGeom>
            <a:solidFill>
              <a:srgbClr val="9B57C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98555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167245" y="6565231"/>
            <a:ext cx="6034780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EFEFE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Facebook доступний на 100+ мовах світу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044351" y="7470584"/>
            <a:ext cx="5554995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EFEFE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Більш серйозна та усвідомлена соцмережа </a:t>
            </a:r>
          </a:p>
        </p:txBody>
      </p:sp>
      <p:sp>
        <p:nvSpPr>
          <p:cNvPr name="AutoShape 34" id="34"/>
          <p:cNvSpPr/>
          <p:nvPr/>
        </p:nvSpPr>
        <p:spPr>
          <a:xfrm>
            <a:off x="16684947" y="4585620"/>
            <a:ext cx="0" cy="1115760"/>
          </a:xfrm>
          <a:prstGeom prst="line">
            <a:avLst/>
          </a:prstGeom>
          <a:ln cap="flat" w="85725">
            <a:solidFill>
              <a:srgbClr val="000000">
                <a:alpha val="49804"/>
              </a:srgbClr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16727810" y="6681919"/>
            <a:ext cx="0" cy="1115760"/>
          </a:xfrm>
          <a:prstGeom prst="line">
            <a:avLst/>
          </a:prstGeom>
          <a:ln cap="flat" w="85725">
            <a:solidFill>
              <a:srgbClr val="000000">
                <a:alpha val="49804"/>
              </a:srgbClr>
            </a:solidFill>
            <a:prstDash val="lg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DAGglxJeaAY</dc:identifier>
  <dcterms:modified xsi:type="dcterms:W3CDTF">2011-08-01T06:04:30Z</dcterms:modified>
  <cp:revision>1</cp:revision>
  <dc:title>facebook</dc:title>
</cp:coreProperties>
</file>