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17"/>
  </p:notesMasterIdLst>
  <p:sldIdLst>
    <p:sldId id="256" r:id="rId4"/>
    <p:sldId id="257" r:id="rId5"/>
    <p:sldId id="258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9E6"/>
    <a:srgbClr val="5DA9CA"/>
    <a:srgbClr val="538EC9"/>
    <a:srgbClr val="00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4A86F-C525-962C-655B-14E2FB25DB62}" v="1" dt="2023-09-07T16:16:02.255"/>
    <p1510:client id="{9041FD7E-2541-85F8-4F1F-A347BE8603DA}" v="2" dt="2023-09-05T16:37:36.193"/>
    <p1510:client id="{AF1F164F-7EDB-4E05-A300-62EE34868219}" v="94" dt="2023-09-01T15:20:18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6"/>
  </p:normalViewPr>
  <p:slideViewPr>
    <p:cSldViewPr snapToGrid="0">
      <p:cViewPr varScale="1">
        <p:scale>
          <a:sx n="95" d="100"/>
          <a:sy n="9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hyperlink" Target="https://dataonwheels.wordpress.com/" TargetMode="Externa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wheels.wordpress.com/" TargetMode="External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C9186-53B8-48DE-BF73-99C92B55F469}" type="doc">
      <dgm:prSet loTypeId="urn:microsoft.com/office/officeart/2005/8/layout/vList3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A741F06-3CEC-4081-A5C1-4646B2999E0E}">
      <dgm:prSet custT="1"/>
      <dgm:spPr/>
      <dgm:t>
        <a:bodyPr anchor="ctr"/>
        <a:lstStyle/>
        <a:p>
          <a:r>
            <a:rPr lang="en-US" sz="1800" dirty="0"/>
            <a:t>Blog: </a:t>
          </a:r>
          <a:r>
            <a:rPr lang="en-US" sz="18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 dirty="0"/>
        </a:p>
      </dgm:t>
    </dgm:pt>
    <dgm:pt modelId="{CA9E987D-4CED-408C-8214-EB14792CAD7A}" type="parTrans" cxnId="{F1615DFE-2AC1-40E3-95A7-719EEB961071}">
      <dgm:prSet/>
      <dgm:spPr/>
      <dgm:t>
        <a:bodyPr/>
        <a:lstStyle/>
        <a:p>
          <a:endParaRPr lang="en-US"/>
        </a:p>
      </dgm:t>
    </dgm:pt>
    <dgm:pt modelId="{3F65FFCB-2E14-484E-8FC4-3EF9E02677A5}" type="sibTrans" cxnId="{F1615DFE-2AC1-40E3-95A7-719EEB961071}">
      <dgm:prSet/>
      <dgm:spPr/>
      <dgm:t>
        <a:bodyPr/>
        <a:lstStyle/>
        <a:p>
          <a:endParaRPr lang="en-US"/>
        </a:p>
      </dgm:t>
    </dgm:pt>
    <dgm:pt modelId="{11D0A9B0-4F99-450C-A393-AAD54CC7D57B}">
      <dgm:prSet custT="1"/>
      <dgm:spPr/>
      <dgm:t>
        <a:bodyPr anchor="ctr"/>
        <a:lstStyle/>
        <a:p>
          <a:r>
            <a:rPr lang="en-US" sz="1800" dirty="0"/>
            <a:t>Email: khughes@3cloudsolutions.com</a:t>
          </a:r>
        </a:p>
      </dgm:t>
    </dgm:pt>
    <dgm:pt modelId="{D41CEB21-EBD6-47BB-93D7-B72EFBAB65B5}" type="parTrans" cxnId="{3F5EFE0B-4E51-45B0-B616-45D1E0AAD1A6}">
      <dgm:prSet/>
      <dgm:spPr/>
      <dgm:t>
        <a:bodyPr/>
        <a:lstStyle/>
        <a:p>
          <a:endParaRPr lang="en-US"/>
        </a:p>
      </dgm:t>
    </dgm:pt>
    <dgm:pt modelId="{E26448A3-5BA9-4D94-ACDC-6F845B6978B8}" type="sibTrans" cxnId="{3F5EFE0B-4E51-45B0-B616-45D1E0AAD1A6}">
      <dgm:prSet/>
      <dgm:spPr/>
      <dgm:t>
        <a:bodyPr/>
        <a:lstStyle/>
        <a:p>
          <a:endParaRPr lang="en-US"/>
        </a:p>
      </dgm:t>
    </dgm:pt>
    <dgm:pt modelId="{361231F2-7620-401E-B7B2-504A39FE9428}">
      <dgm:prSet custT="1"/>
      <dgm:spPr/>
      <dgm:t>
        <a:bodyPr/>
        <a:lstStyle/>
        <a:p>
          <a:r>
            <a:rPr lang="en-US" sz="1800" dirty="0"/>
            <a:t>Twitter: @data_dragoness</a:t>
          </a:r>
        </a:p>
      </dgm:t>
    </dgm:pt>
    <dgm:pt modelId="{B6BE5CFA-0405-4CA0-A317-68124E78F770}" type="parTrans" cxnId="{FA4AFA78-33A1-4D5C-A316-CC74E84CAF36}">
      <dgm:prSet/>
      <dgm:spPr/>
      <dgm:t>
        <a:bodyPr/>
        <a:lstStyle/>
        <a:p>
          <a:endParaRPr lang="en-US"/>
        </a:p>
      </dgm:t>
    </dgm:pt>
    <dgm:pt modelId="{A2F560F2-8FB5-4EF1-93CC-39928A0172E4}" type="sibTrans" cxnId="{FA4AFA78-33A1-4D5C-A316-CC74E84CAF36}">
      <dgm:prSet/>
      <dgm:spPr/>
      <dgm:t>
        <a:bodyPr/>
        <a:lstStyle/>
        <a:p>
          <a:endParaRPr lang="en-US"/>
        </a:p>
      </dgm:t>
    </dgm:pt>
    <dgm:pt modelId="{C08BFA66-9B75-4031-B345-700AC29B8191}" type="pres">
      <dgm:prSet presAssocID="{831C9186-53B8-48DE-BF73-99C92B55F469}" presName="linearFlow" presStyleCnt="0">
        <dgm:presLayoutVars>
          <dgm:dir/>
          <dgm:resizeHandles val="exact"/>
        </dgm:presLayoutVars>
      </dgm:prSet>
      <dgm:spPr/>
    </dgm:pt>
    <dgm:pt modelId="{BC29B2E5-8B22-4FD5-95F5-9B2717FBFF02}" type="pres">
      <dgm:prSet presAssocID="{361231F2-7620-401E-B7B2-504A39FE9428}" presName="composite" presStyleCnt="0"/>
      <dgm:spPr/>
    </dgm:pt>
    <dgm:pt modelId="{90975B01-8C93-40D1-9B05-BEEC17814EE0}" type="pres">
      <dgm:prSet presAssocID="{361231F2-7620-401E-B7B2-504A39FE9428}" presName="imgShp" presStyleLbl="fgImgPlace1" presStyleIdx="0" presStyleCnt="3" custScaleX="90076" custScaleY="87713" custLinFactX="-13850" custLinFactNeighborX="-100000" custLinFactNeighborY="298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arrow outline"/>
        </a:ext>
      </dgm:extLst>
    </dgm:pt>
    <dgm:pt modelId="{98D19BCF-6FD4-4E0D-A5EB-2EFCE077C912}" type="pres">
      <dgm:prSet presAssocID="{361231F2-7620-401E-B7B2-504A39FE9428}" presName="txShp" presStyleLbl="node1" presStyleIdx="0" presStyleCnt="3" custScaleX="150376" custLinFactNeighborX="899" custLinFactNeighborY="10665">
        <dgm:presLayoutVars>
          <dgm:bulletEnabled val="1"/>
        </dgm:presLayoutVars>
      </dgm:prSet>
      <dgm:spPr/>
    </dgm:pt>
    <dgm:pt modelId="{7F645754-F307-424E-975B-0EE5BEB2BB9A}" type="pres">
      <dgm:prSet presAssocID="{A2F560F2-8FB5-4EF1-93CC-39928A0172E4}" presName="spacing" presStyleCnt="0"/>
      <dgm:spPr/>
    </dgm:pt>
    <dgm:pt modelId="{8C18EA9B-8166-4E2E-96A8-0F5658B698BD}" type="pres">
      <dgm:prSet presAssocID="{1A741F06-3CEC-4081-A5C1-4646B2999E0E}" presName="composite" presStyleCnt="0"/>
      <dgm:spPr/>
    </dgm:pt>
    <dgm:pt modelId="{9C365CB5-B72D-40DB-8732-528E8FDA5750}" type="pres">
      <dgm:prSet presAssocID="{1A741F06-3CEC-4081-A5C1-4646B2999E0E}" presName="imgShp" presStyleLbl="fgImgPlace1" presStyleIdx="1" presStyleCnt="3" custScaleX="80563" custScaleY="71874" custLinFactNeighborX="-19334" custLinFactNeighborY="-524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51BD5739-4267-4BED-BB3F-56D801D622EA}" type="pres">
      <dgm:prSet presAssocID="{1A741F06-3CEC-4081-A5C1-4646B2999E0E}" presName="txShp" presStyleLbl="node1" presStyleIdx="1" presStyleCnt="3" custScaleX="150376" custLinFactNeighborX="11144" custLinFactNeighborY="-524">
        <dgm:presLayoutVars>
          <dgm:bulletEnabled val="1"/>
        </dgm:presLayoutVars>
      </dgm:prSet>
      <dgm:spPr/>
    </dgm:pt>
    <dgm:pt modelId="{8F5CB601-C35E-4D1F-9CD2-CB07F342EFA5}" type="pres">
      <dgm:prSet presAssocID="{3F65FFCB-2E14-484E-8FC4-3EF9E02677A5}" presName="spacing" presStyleCnt="0"/>
      <dgm:spPr/>
    </dgm:pt>
    <dgm:pt modelId="{2A621669-F974-486F-B0CC-D5279C1A8993}" type="pres">
      <dgm:prSet presAssocID="{11D0A9B0-4F99-450C-A393-AAD54CC7D57B}" presName="composite" presStyleCnt="0"/>
      <dgm:spPr/>
    </dgm:pt>
    <dgm:pt modelId="{7495D3D5-9185-4FC6-99EF-F6D4AFA7B3DC}" type="pres">
      <dgm:prSet presAssocID="{11D0A9B0-4F99-450C-A393-AAD54CC7D57B}" presName="imgShp" presStyleLbl="fgImgPlace1" presStyleIdx="2" presStyleCnt="3" custLinFactX="-9219" custLinFactNeighborX="-100000" custLinFactNeighborY="3010"/>
      <dgm:spPr>
        <a:xfrm>
          <a:off x="0" y="3731483"/>
          <a:ext cx="1434053" cy="14340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 outline"/>
        </a:ext>
      </dgm:extLst>
    </dgm:pt>
    <dgm:pt modelId="{36DCB59B-7B0E-4CC8-B732-4523363D854A}" type="pres">
      <dgm:prSet presAssocID="{11D0A9B0-4F99-450C-A393-AAD54CC7D57B}" presName="txShp" presStyleLbl="node1" presStyleIdx="2" presStyleCnt="3" custScaleX="148443">
        <dgm:presLayoutVars>
          <dgm:bulletEnabled val="1"/>
        </dgm:presLayoutVars>
      </dgm:prSet>
      <dgm:spPr/>
    </dgm:pt>
  </dgm:ptLst>
  <dgm:cxnLst>
    <dgm:cxn modelId="{3F5EFE0B-4E51-45B0-B616-45D1E0AAD1A6}" srcId="{831C9186-53B8-48DE-BF73-99C92B55F469}" destId="{11D0A9B0-4F99-450C-A393-AAD54CC7D57B}" srcOrd="2" destOrd="0" parTransId="{D41CEB21-EBD6-47BB-93D7-B72EFBAB65B5}" sibTransId="{E26448A3-5BA9-4D94-ACDC-6F845B6978B8}"/>
    <dgm:cxn modelId="{FF10A413-67B3-40E9-A658-956F4DAFBCDF}" type="presOf" srcId="{11D0A9B0-4F99-450C-A393-AAD54CC7D57B}" destId="{36DCB59B-7B0E-4CC8-B732-4523363D854A}" srcOrd="0" destOrd="0" presId="urn:microsoft.com/office/officeart/2005/8/layout/vList3"/>
    <dgm:cxn modelId="{634AA32A-33B7-46B2-B40E-BEB039B75FE0}" type="presOf" srcId="{1A741F06-3CEC-4081-A5C1-4646B2999E0E}" destId="{51BD5739-4267-4BED-BB3F-56D801D622EA}" srcOrd="0" destOrd="0" presId="urn:microsoft.com/office/officeart/2005/8/layout/vList3"/>
    <dgm:cxn modelId="{FA4AFA78-33A1-4D5C-A316-CC74E84CAF36}" srcId="{831C9186-53B8-48DE-BF73-99C92B55F469}" destId="{361231F2-7620-401E-B7B2-504A39FE9428}" srcOrd="0" destOrd="0" parTransId="{B6BE5CFA-0405-4CA0-A317-68124E78F770}" sibTransId="{A2F560F2-8FB5-4EF1-93CC-39928A0172E4}"/>
    <dgm:cxn modelId="{57BD8F7C-EA18-4EB9-BF59-3A9D43780502}" type="presOf" srcId="{361231F2-7620-401E-B7B2-504A39FE9428}" destId="{98D19BCF-6FD4-4E0D-A5EB-2EFCE077C912}" srcOrd="0" destOrd="0" presId="urn:microsoft.com/office/officeart/2005/8/layout/vList3"/>
    <dgm:cxn modelId="{1373BEF1-7F24-4A09-B6DF-9256A58FA283}" type="presOf" srcId="{831C9186-53B8-48DE-BF73-99C92B55F469}" destId="{C08BFA66-9B75-4031-B345-700AC29B8191}" srcOrd="0" destOrd="0" presId="urn:microsoft.com/office/officeart/2005/8/layout/vList3"/>
    <dgm:cxn modelId="{F1615DFE-2AC1-40E3-95A7-719EEB961071}" srcId="{831C9186-53B8-48DE-BF73-99C92B55F469}" destId="{1A741F06-3CEC-4081-A5C1-4646B2999E0E}" srcOrd="1" destOrd="0" parTransId="{CA9E987D-4CED-408C-8214-EB14792CAD7A}" sibTransId="{3F65FFCB-2E14-484E-8FC4-3EF9E02677A5}"/>
    <dgm:cxn modelId="{C1C5AD4A-1AC0-4C0D-9B20-58E02EFD4A00}" type="presParOf" srcId="{C08BFA66-9B75-4031-B345-700AC29B8191}" destId="{BC29B2E5-8B22-4FD5-95F5-9B2717FBFF02}" srcOrd="0" destOrd="0" presId="urn:microsoft.com/office/officeart/2005/8/layout/vList3"/>
    <dgm:cxn modelId="{E859314D-23E5-4580-853C-1676F1D7398D}" type="presParOf" srcId="{BC29B2E5-8B22-4FD5-95F5-9B2717FBFF02}" destId="{90975B01-8C93-40D1-9B05-BEEC17814EE0}" srcOrd="0" destOrd="0" presId="urn:microsoft.com/office/officeart/2005/8/layout/vList3"/>
    <dgm:cxn modelId="{884B07B0-7303-4493-A181-6BC8F2D207F7}" type="presParOf" srcId="{BC29B2E5-8B22-4FD5-95F5-9B2717FBFF02}" destId="{98D19BCF-6FD4-4E0D-A5EB-2EFCE077C912}" srcOrd="1" destOrd="0" presId="urn:microsoft.com/office/officeart/2005/8/layout/vList3"/>
    <dgm:cxn modelId="{D4DF6AF7-1AB0-4C55-9046-2A6D1790F9C7}" type="presParOf" srcId="{C08BFA66-9B75-4031-B345-700AC29B8191}" destId="{7F645754-F307-424E-975B-0EE5BEB2BB9A}" srcOrd="1" destOrd="0" presId="urn:microsoft.com/office/officeart/2005/8/layout/vList3"/>
    <dgm:cxn modelId="{4E203AE4-7FF1-4D9C-BD94-D32CD9E355C3}" type="presParOf" srcId="{C08BFA66-9B75-4031-B345-700AC29B8191}" destId="{8C18EA9B-8166-4E2E-96A8-0F5658B698BD}" srcOrd="2" destOrd="0" presId="urn:microsoft.com/office/officeart/2005/8/layout/vList3"/>
    <dgm:cxn modelId="{5AB81220-F5F6-4140-A3A3-C8713A41951D}" type="presParOf" srcId="{8C18EA9B-8166-4E2E-96A8-0F5658B698BD}" destId="{9C365CB5-B72D-40DB-8732-528E8FDA5750}" srcOrd="0" destOrd="0" presId="urn:microsoft.com/office/officeart/2005/8/layout/vList3"/>
    <dgm:cxn modelId="{79C43560-9ACA-4A2A-96ED-75A871BFA21B}" type="presParOf" srcId="{8C18EA9B-8166-4E2E-96A8-0F5658B698BD}" destId="{51BD5739-4267-4BED-BB3F-56D801D622EA}" srcOrd="1" destOrd="0" presId="urn:microsoft.com/office/officeart/2005/8/layout/vList3"/>
    <dgm:cxn modelId="{7CE7B8C4-3237-4058-B9D3-DA45CC7BEB7A}" type="presParOf" srcId="{C08BFA66-9B75-4031-B345-700AC29B8191}" destId="{8F5CB601-C35E-4D1F-9CD2-CB07F342EFA5}" srcOrd="3" destOrd="0" presId="urn:microsoft.com/office/officeart/2005/8/layout/vList3"/>
    <dgm:cxn modelId="{D7896E66-067E-4D69-B63D-C76089134A54}" type="presParOf" srcId="{C08BFA66-9B75-4031-B345-700AC29B8191}" destId="{2A621669-F974-486F-B0CC-D5279C1A8993}" srcOrd="4" destOrd="0" presId="urn:microsoft.com/office/officeart/2005/8/layout/vList3"/>
    <dgm:cxn modelId="{5A6CCE06-C29A-4244-9178-F1107D263CFB}" type="presParOf" srcId="{2A621669-F974-486F-B0CC-D5279C1A8993}" destId="{7495D3D5-9185-4FC6-99EF-F6D4AFA7B3DC}" srcOrd="0" destOrd="0" presId="urn:microsoft.com/office/officeart/2005/8/layout/vList3"/>
    <dgm:cxn modelId="{103D00E4-EE2D-41E7-A78E-1E4EABB71AC6}" type="presParOf" srcId="{2A621669-F974-486F-B0CC-D5279C1A8993}" destId="{36DCB59B-7B0E-4CC8-B732-4523363D85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19BCF-6FD4-4E0D-A5EB-2EFCE077C912}">
      <dsp:nvSpPr>
        <dsp:cNvPr id="0" name=""/>
        <dsp:cNvSpPr/>
      </dsp:nvSpPr>
      <dsp:spPr>
        <a:xfrm rot="10800000">
          <a:off x="-1" y="155732"/>
          <a:ext cx="6163262" cy="142955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9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Twitter: @data_dragoness</a:t>
          </a:r>
        </a:p>
      </dsp:txBody>
      <dsp:txXfrm rot="10800000">
        <a:off x="357388" y="155732"/>
        <a:ext cx="5805873" cy="1429557"/>
      </dsp:txXfrm>
    </dsp:sp>
    <dsp:sp modelId="{90975B01-8C93-40D1-9B05-BEEC17814EE0}">
      <dsp:nvSpPr>
        <dsp:cNvPr id="0" name=""/>
        <dsp:cNvSpPr/>
      </dsp:nvSpPr>
      <dsp:spPr>
        <a:xfrm>
          <a:off x="0" y="133796"/>
          <a:ext cx="1287688" cy="12539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BD5739-4267-4BED-BB3F-56D801D622EA}">
      <dsp:nvSpPr>
        <dsp:cNvPr id="0" name=""/>
        <dsp:cNvSpPr/>
      </dsp:nvSpPr>
      <dsp:spPr>
        <a:xfrm rot="10800000">
          <a:off x="-1" y="1852070"/>
          <a:ext cx="6163262" cy="1429557"/>
        </a:xfrm>
        <a:prstGeom prst="homePlate">
          <a:avLst/>
        </a:prstGeom>
        <a:gradFill rotWithShape="0">
          <a:gsLst>
            <a:gs pos="0">
              <a:schemeClr val="accent3">
                <a:hueOff val="-3396882"/>
                <a:satOff val="1991"/>
                <a:lumOff val="-113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3396882"/>
                <a:satOff val="1991"/>
                <a:lumOff val="-113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3396882"/>
                <a:satOff val="1991"/>
                <a:lumOff val="-113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9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Blog: </a:t>
          </a:r>
          <a:r>
            <a:rPr lang="en-US" sz="1800" kern="1200" dirty="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 kern="1200" dirty="0"/>
        </a:p>
      </dsp:txBody>
      <dsp:txXfrm rot="10800000">
        <a:off x="357388" y="1852070"/>
        <a:ext cx="5805873" cy="1429557"/>
      </dsp:txXfrm>
    </dsp:sp>
    <dsp:sp modelId="{9C365CB5-B72D-40DB-8732-528E8FDA5750}">
      <dsp:nvSpPr>
        <dsp:cNvPr id="0" name=""/>
        <dsp:cNvSpPr/>
      </dsp:nvSpPr>
      <dsp:spPr>
        <a:xfrm>
          <a:off x="180108" y="2053109"/>
          <a:ext cx="1151694" cy="1027480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DCB59B-7B0E-4CC8-B732-4523363D854A}">
      <dsp:nvSpPr>
        <dsp:cNvPr id="0" name=""/>
        <dsp:cNvSpPr/>
      </dsp:nvSpPr>
      <dsp:spPr>
        <a:xfrm rot="10800000">
          <a:off x="39611" y="3715852"/>
          <a:ext cx="6084037" cy="1429557"/>
        </a:xfrm>
        <a:prstGeom prst="homePlate">
          <a:avLst/>
        </a:prstGeom>
        <a:gradFill rotWithShape="0">
          <a:gsLst>
            <a:gs pos="0">
              <a:schemeClr val="accent3">
                <a:hueOff val="-6793764"/>
                <a:satOff val="3982"/>
                <a:lumOff val="-2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793764"/>
                <a:satOff val="3982"/>
                <a:lumOff val="-2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793764"/>
                <a:satOff val="3982"/>
                <a:lumOff val="-2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95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khughes@3cloudsolutions.com</a:t>
          </a:r>
        </a:p>
      </dsp:txBody>
      <dsp:txXfrm rot="10800000">
        <a:off x="397000" y="3715852"/>
        <a:ext cx="5726648" cy="1429557"/>
      </dsp:txXfrm>
    </dsp:sp>
    <dsp:sp modelId="{7495D3D5-9185-4FC6-99EF-F6D4AFA7B3DC}">
      <dsp:nvSpPr>
        <dsp:cNvPr id="0" name=""/>
        <dsp:cNvSpPr/>
      </dsp:nvSpPr>
      <dsp:spPr>
        <a:xfrm>
          <a:off x="0" y="3719122"/>
          <a:ext cx="1429557" cy="142955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7009-6BAB-4C4E-A89E-7D37818DE366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4B94-14A3-7F46-A7DF-64532472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C793-376A-19CF-9330-2DA0FED2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0533" y="2980268"/>
            <a:ext cx="8517467" cy="936096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483F1-BFE4-11F2-FEF4-CE6A38484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8267" y="3830639"/>
            <a:ext cx="8449733" cy="50429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073DED38-B50F-401D-4929-CE3294E383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1344" y="6003235"/>
            <a:ext cx="946656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9681F4-6A2A-70D0-DF83-AE70FAA361C6}"/>
              </a:ext>
            </a:extLst>
          </p:cNvPr>
          <p:cNvSpPr txBox="1"/>
          <p:nvPr userDrawn="1"/>
        </p:nvSpPr>
        <p:spPr>
          <a:xfrm>
            <a:off x="10038521" y="6427425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PRESENTED BY</a:t>
            </a:r>
          </a:p>
        </p:txBody>
      </p:sp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5970A36E-EDD8-006E-A005-355D64AF58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20533" y="1584131"/>
            <a:ext cx="3518452" cy="1156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3530A4-3FE1-25D6-3933-0A89C36FA00B}"/>
              </a:ext>
            </a:extLst>
          </p:cNvPr>
          <p:cNvSpPr txBox="1"/>
          <p:nvPr userDrawn="1"/>
        </p:nvSpPr>
        <p:spPr>
          <a:xfrm>
            <a:off x="3420533" y="4548293"/>
            <a:ext cx="243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7427CFD-D03D-B14A-BC1D-765B30F56778}" type="datetime2">
              <a:rPr lang="en-US" smtClean="0"/>
              <a:t>Thursday, September 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964E57-62B4-AE17-1E20-957BCA105CFA}"/>
              </a:ext>
            </a:extLst>
          </p:cNvPr>
          <p:cNvSpPr/>
          <p:nvPr userDrawn="1"/>
        </p:nvSpPr>
        <p:spPr>
          <a:xfrm>
            <a:off x="0" y="0"/>
            <a:ext cx="5002306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5A91E-AAF2-D80A-C035-93E1DD27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41" y="457200"/>
            <a:ext cx="4171483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9A42-5D30-DEFD-E0E6-372EF08E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459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51B16-58AC-9240-D863-795F92A92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5341" y="2057400"/>
            <a:ext cx="4171483" cy="4343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6287C-30AE-62BE-ABA6-4FF3F3618B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627" b="37767"/>
          <a:stretch/>
        </p:blipFill>
        <p:spPr>
          <a:xfrm>
            <a:off x="339403" y="6368586"/>
            <a:ext cx="1602040" cy="229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97C9E-5EC5-5865-2A65-CCAE8B5D8800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38EC9"/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24510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964E57-62B4-AE17-1E20-957BCA105CFA}"/>
              </a:ext>
            </a:extLst>
          </p:cNvPr>
          <p:cNvSpPr/>
          <p:nvPr userDrawn="1"/>
        </p:nvSpPr>
        <p:spPr>
          <a:xfrm>
            <a:off x="0" y="0"/>
            <a:ext cx="5002306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5A91E-AAF2-D80A-C035-93E1DD27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41" y="457200"/>
            <a:ext cx="4171483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9A42-5D30-DEFD-E0E6-372EF08E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459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51B16-58AC-9240-D863-795F92A92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5341" y="2057400"/>
            <a:ext cx="4171483" cy="4343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06A20-0D21-5058-6F5E-C91D6599D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627" b="37767"/>
          <a:stretch/>
        </p:blipFill>
        <p:spPr>
          <a:xfrm>
            <a:off x="339403" y="6368586"/>
            <a:ext cx="1602040" cy="229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782EE7-C69B-8036-D2F0-166B5C626276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7A9E6"/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387005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3CD8-7690-CE27-3AB4-2A67D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B04D0-CB84-FB16-A319-1A6A13A7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B8AD-42AE-387B-4E5C-63FAFB9F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7971A0A-6A4C-8F34-4300-A00BEFF31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54"/>
          <a:stretch/>
        </p:blipFill>
        <p:spPr>
          <a:xfrm>
            <a:off x="339403" y="6267807"/>
            <a:ext cx="1602040" cy="330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5DED6-E69E-BE5E-E754-0AACC04A2658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65423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5CEA5463-34BE-8A83-70B4-70266BEAFF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54"/>
          <a:stretch/>
        </p:blipFill>
        <p:spPr>
          <a:xfrm>
            <a:off x="339403" y="6267807"/>
            <a:ext cx="1602040" cy="33038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F0FC59-9F4B-3F77-0F2E-6672DEAB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A11683-43F9-E32F-A4D6-2C8F04D2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601"/>
            <a:ext cx="887954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1B7AA-3DFA-3E85-52A7-B88C3F9C0BAC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66302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7028-C54B-42BC-BFF1-E4C34666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8A13-1732-B4BC-3B1B-99ED5775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601"/>
            <a:ext cx="887954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25B6DB29-3A36-2486-1565-F6F65A85B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54"/>
          <a:stretch/>
        </p:blipFill>
        <p:spPr>
          <a:xfrm>
            <a:off x="339403" y="6267807"/>
            <a:ext cx="1602040" cy="330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1E7AA-2314-9C1B-C5A5-765C8B4388F2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161687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7028-C54B-42BC-BFF1-E4C34666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8A13-1732-B4BC-3B1B-99ED5775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601"/>
            <a:ext cx="887954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D10E8E31-CF6D-AF43-FB55-F90FDB6A5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54"/>
          <a:stretch/>
        </p:blipFill>
        <p:spPr>
          <a:xfrm>
            <a:off x="339403" y="6267807"/>
            <a:ext cx="1602040" cy="330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1E02B-659F-D5BD-7D03-B0B5607F8289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266415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AE1E-7A16-43D5-0F0E-00C60B29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573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C9C6-1ABD-87C0-154D-4DDA3BBD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37064"/>
            <a:ext cx="10515600" cy="685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A close-up of a logo&#10;&#10;Description automatically generated">
            <a:extLst>
              <a:ext uri="{FF2B5EF4-FFF2-40B4-BE49-F238E27FC236}">
                <a16:creationId xmlns:a16="http://schemas.microsoft.com/office/drawing/2014/main" id="{4525DCF8-7B85-04C4-4EF6-984A99EEE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54"/>
          <a:stretch/>
        </p:blipFill>
        <p:spPr>
          <a:xfrm>
            <a:off x="339403" y="6267807"/>
            <a:ext cx="1602040" cy="3303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701CD-508F-31B0-32E2-A3B66421F431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22405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F44E-7A84-754C-8A21-8A778C040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8687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F038B-EBAF-73DE-D5C8-A2959B170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8687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7C3C5A83-6638-41CF-D8F2-132B98F77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54"/>
          <a:stretch/>
        </p:blipFill>
        <p:spPr>
          <a:xfrm>
            <a:off x="339403" y="6267807"/>
            <a:ext cx="1602040" cy="33038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884B683-7DE2-3BF2-B995-4435DEAC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CA45D-E843-B31C-7DA7-095E33630E70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353999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2E94E-B52B-A87A-FCE3-BD869198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286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4A60D-225F-7E5B-D31D-3F6E015F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25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C43D9-A626-366C-A34E-1BEC12E2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286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0D355-5A5A-976E-6226-7736EBE1C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25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49FA514F-E223-3E13-1994-8ED86916A4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54"/>
          <a:stretch/>
        </p:blipFill>
        <p:spPr>
          <a:xfrm>
            <a:off x="339403" y="6267807"/>
            <a:ext cx="1602040" cy="33038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C0E0A7-13E9-06E4-DC94-DC8B659A4533}"/>
              </a:ext>
            </a:extLst>
          </p:cNvPr>
          <p:cNvSpPr txBox="1">
            <a:spLocks/>
          </p:cNvSpPr>
          <p:nvPr userDrawn="1"/>
        </p:nvSpPr>
        <p:spPr>
          <a:xfrm>
            <a:off x="838200" y="625101"/>
            <a:ext cx="87181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FAE4E-3D3E-6967-A641-3BE11E3603D5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13499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551CCD6B-065C-879B-AA86-D15695830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54"/>
          <a:stretch/>
        </p:blipFill>
        <p:spPr>
          <a:xfrm>
            <a:off x="339403" y="6267807"/>
            <a:ext cx="1602040" cy="33038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8988A44-95FE-B5E9-3966-74D90B029E07}"/>
              </a:ext>
            </a:extLst>
          </p:cNvPr>
          <p:cNvSpPr txBox="1">
            <a:spLocks/>
          </p:cNvSpPr>
          <p:nvPr userDrawn="1"/>
        </p:nvSpPr>
        <p:spPr>
          <a:xfrm>
            <a:off x="838200" y="625101"/>
            <a:ext cx="87181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9AA0F-6357-152B-D521-BA43664A536D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337776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964E57-62B4-AE17-1E20-957BCA105CFA}"/>
              </a:ext>
            </a:extLst>
          </p:cNvPr>
          <p:cNvSpPr/>
          <p:nvPr userDrawn="1"/>
        </p:nvSpPr>
        <p:spPr>
          <a:xfrm>
            <a:off x="0" y="0"/>
            <a:ext cx="5002306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52D76-CCB3-043D-5675-B9B8A2B04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627" b="37767"/>
          <a:stretch/>
        </p:blipFill>
        <p:spPr>
          <a:xfrm>
            <a:off x="339403" y="6368586"/>
            <a:ext cx="1602040" cy="229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5A91E-AAF2-D80A-C035-93E1DD27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41" y="457200"/>
            <a:ext cx="4171483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9A42-5D30-DEFD-E0E6-372EF08E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459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51B16-58AC-9240-D863-795F92A92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5341" y="2057400"/>
            <a:ext cx="4171483" cy="4343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D3091-8534-C706-C807-24EDFA30293E}"/>
              </a:ext>
            </a:extLst>
          </p:cNvPr>
          <p:cNvSpPr txBox="1"/>
          <p:nvPr userDrawn="1"/>
        </p:nvSpPr>
        <p:spPr>
          <a:xfrm>
            <a:off x="339403" y="659819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©2023 3Cloud</a:t>
            </a:r>
          </a:p>
        </p:txBody>
      </p:sp>
    </p:spTree>
    <p:extLst>
      <p:ext uri="{BB962C8B-B14F-4D97-AF65-F5344CB8AC3E}">
        <p14:creationId xmlns:p14="http://schemas.microsoft.com/office/powerpoint/2010/main" val="319178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989F8-7ED6-8F37-D86A-B4C7D868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DD9F-A746-F3CB-2F63-EC473FC7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292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60" r:id="rId10"/>
    <p:sldLayoutId id="2147483661" r:id="rId11"/>
    <p:sldLayoutId id="2147483657" r:id="rId12"/>
    <p:sldLayoutId id="214748365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railsblog.wordpress.com/" TargetMode="External"/><Relationship Id="rId2" Type="http://schemas.openxmlformats.org/officeDocument/2006/relationships/hyperlink" Target="https://dataonwheels.wordpre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linkedin.com/in/kristyna-hughes-dataonwhee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34A8-9C37-E712-C199-A0F5F4843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cs typeface="Arial" panose="020B0604020202020204" pitchFamily="34" charset="0"/>
              </a:rPr>
              <a:t>How to Fix an Inherited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5E07F-176C-C1F4-0C82-BEC497E7C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Kristyna Hughes</a:t>
            </a:r>
          </a:p>
        </p:txBody>
      </p:sp>
    </p:spTree>
    <p:extLst>
      <p:ext uri="{BB962C8B-B14F-4D97-AF65-F5344CB8AC3E}">
        <p14:creationId xmlns:p14="http://schemas.microsoft.com/office/powerpoint/2010/main" val="134769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C98FCA-58E6-9529-693D-62B4DB4F42CD}"/>
              </a:ext>
            </a:extLst>
          </p:cNvPr>
          <p:cNvSpPr/>
          <p:nvPr/>
        </p:nvSpPr>
        <p:spPr>
          <a:xfrm>
            <a:off x="1271557" y="1588168"/>
            <a:ext cx="9641305" cy="4644731"/>
          </a:xfrm>
          <a:prstGeom prst="roundRect">
            <a:avLst>
              <a:gd name="adj" fmla="val 97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3494F0AA-BAAB-C09E-9ABD-23C100B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10455442" cy="9630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Design Checklist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A9ECC4-97EA-6CCB-44F3-367F191A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687" y="1800911"/>
            <a:ext cx="4540608" cy="4218052"/>
          </a:xfrm>
        </p:spPr>
        <p:txBody>
          <a:bodyPr>
            <a:normAutofit/>
          </a:bodyPr>
          <a:lstStyle/>
          <a:p>
            <a:pPr marL="0" indent="0" defTabSz="694944">
              <a:spcBef>
                <a:spcPts val="760"/>
              </a:spcBef>
              <a:buNone/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Back End Design</a:t>
            </a:r>
            <a:b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1600" kern="120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All columns and tables are used for either a visual or metric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No extra metrics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No many to many relationships (very rare cases for these)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Metrics and data have been tested and are trusted by stakeholders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Relationships flow the correct direction and are on the correct fields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Organize the modeling view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Use a calculations table to house all your metrics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Know when to build from scratch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C8B521-B0B4-3206-DB9C-5365FE230134}"/>
              </a:ext>
            </a:extLst>
          </p:cNvPr>
          <p:cNvSpPr txBox="1">
            <a:spLocks/>
          </p:cNvSpPr>
          <p:nvPr/>
        </p:nvSpPr>
        <p:spPr>
          <a:xfrm>
            <a:off x="1466706" y="1800911"/>
            <a:ext cx="4540609" cy="421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4944">
              <a:spcBef>
                <a:spcPts val="760"/>
              </a:spcBef>
              <a:buNone/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Front End Design</a:t>
            </a:r>
            <a:b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1600" kern="120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About 6- 10 insights per page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Be mindful of using the correct visual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Include trending visuals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Group related metrics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Size visuals to be readable 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Use consistent color palette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Add clear headings &amp; labels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Round numbers where necessary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Run through the report from top to bottom from left to right like reading a news paper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Super useful reference: </a:t>
            </a:r>
            <a:b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6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https://www.numerro.io/guides/the-complete-guide-to-designing-power-bi-reports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3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ACE09-D485-9598-FAAA-44A6EA03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41" y="3048000"/>
            <a:ext cx="5633118" cy="141020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17627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DC7145D-EA0B-CB96-435B-CCC2B01A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14056A2-A84B-F87E-25A7-8ABD698FA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2301" y="2085601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7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47ABF8-72D2-4458-0B45-85C94B1B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41" y="457200"/>
            <a:ext cx="4383333" cy="1600200"/>
          </a:xfrm>
        </p:spPr>
        <p:txBody>
          <a:bodyPr anchor="t">
            <a:normAutofit/>
          </a:bodyPr>
          <a:lstStyle/>
          <a:p>
            <a:r>
              <a:rPr lang="en-US" dirty="0"/>
              <a:t>Don’t forget to connect, thanks for listening!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FC7DD4-7645-A34A-0218-84E49C0CC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11781"/>
              </p:ext>
            </p:extLst>
          </p:nvPr>
        </p:nvGraphicFramePr>
        <p:xfrm>
          <a:off x="5582653" y="987425"/>
          <a:ext cx="6163260" cy="51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CDDE0E-3F7D-5A42-F1DA-3E5C5734A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628" y="2728736"/>
            <a:ext cx="2347163" cy="234716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8968D54-3A9F-9B64-8059-BA7265C11913}"/>
              </a:ext>
            </a:extLst>
          </p:cNvPr>
          <p:cNvSpPr txBox="1">
            <a:spLocks/>
          </p:cNvSpPr>
          <p:nvPr/>
        </p:nvSpPr>
        <p:spPr>
          <a:xfrm>
            <a:off x="848790" y="2170685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412861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8A9F1E1-B770-B95D-4914-8386479E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882857"/>
          </a:xfrm>
        </p:spPr>
        <p:txBody>
          <a:bodyPr>
            <a:normAutofit/>
          </a:bodyPr>
          <a:lstStyle/>
          <a:p>
            <a:r>
              <a:rPr lang="en-US" sz="3600" dirty="0"/>
              <a:t>About Me ~ Kristyna Hughes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B0AF59-F9D0-638E-A900-E00EA65E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674"/>
            <a:ext cx="8879541" cy="46562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Senior data &amp; analytics consultant at 3Cloud, PASS MN Board Member, Lexington Data Technology Group co-organizer , co-author on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DataOnWheels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co-founder of Data On Rails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My experience includes implementing and managing enterprise-level Power BI instances, training teams on reporting best practices, learning new coding languages to hack into Power BI, and building templates for scalable analytics. 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Check out my blog: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https://dataonwheels.wordpress.com/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Check out my blog platform: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https://dataonrailsblog.wordpress.com/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Connect on LinkedIn: 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https://www.linkedin.com/in/kristyna-hughes-dataonwheels/</a:t>
            </a: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b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Connect on Twitter: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@data_dragoness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Connect on BlueSky:</a:t>
            </a:r>
            <a:br>
              <a:rPr lang="en-US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@data-dragoness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5E26F3-E446-A9BD-207F-BE989CAD861E}"/>
              </a:ext>
            </a:extLst>
          </p:cNvPr>
          <p:cNvSpPr txBox="1">
            <a:spLocks/>
          </p:cNvSpPr>
          <p:nvPr/>
        </p:nvSpPr>
        <p:spPr>
          <a:xfrm>
            <a:off x="8371073" y="3206617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C3AFC-9435-8065-80EF-5D225AF95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345" y="3633358"/>
            <a:ext cx="2676755" cy="25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>
            <a:extLst>
              <a:ext uri="{FF2B5EF4-FFF2-40B4-BE49-F238E27FC236}">
                <a16:creationId xmlns:a16="http://schemas.microsoft.com/office/drawing/2014/main" id="{3494F0AA-BAAB-C09E-9ABD-23C100B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1325563"/>
          </a:xfrm>
        </p:spPr>
        <p:txBody>
          <a:bodyPr anchor="ctr">
            <a:normAutofit/>
          </a:bodyPr>
          <a:lstStyle/>
          <a:p>
            <a:r>
              <a:rPr lang="en-US" kern="1200"/>
              <a:t>The Big Break</a:t>
            </a:r>
            <a:endParaRPr lang="en-US"/>
          </a:p>
        </p:txBody>
      </p:sp>
      <p:pic>
        <p:nvPicPr>
          <p:cNvPr id="8" name="Picture 2" descr="Image result for excited to work meme">
            <a:extLst>
              <a:ext uri="{FF2B5EF4-FFF2-40B4-BE49-F238E27FC236}">
                <a16:creationId xmlns:a16="http://schemas.microsoft.com/office/drawing/2014/main" id="{1660A7D4-B4AF-6521-02A0-A96B9F19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112" y="2085601"/>
            <a:ext cx="7007816" cy="39417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8474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>
            <a:extLst>
              <a:ext uri="{FF2B5EF4-FFF2-40B4-BE49-F238E27FC236}">
                <a16:creationId xmlns:a16="http://schemas.microsoft.com/office/drawing/2014/main" id="{3494F0AA-BAAB-C09E-9ABD-23C100B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1325563"/>
          </a:xfrm>
        </p:spPr>
        <p:txBody>
          <a:bodyPr anchor="ctr">
            <a:normAutofit/>
          </a:bodyPr>
          <a:lstStyle/>
          <a:p>
            <a:r>
              <a:rPr lang="en-US" kern="1200" dirty="0" err="1"/>
              <a:t>Ope</a:t>
            </a:r>
            <a:endParaRPr lang="en-US" dirty="0"/>
          </a:p>
        </p:txBody>
      </p:sp>
      <p:pic>
        <p:nvPicPr>
          <p:cNvPr id="2" name="Picture 4" descr="Image result for Side Eye Puppet Meme">
            <a:extLst>
              <a:ext uri="{FF2B5EF4-FFF2-40B4-BE49-F238E27FC236}">
                <a16:creationId xmlns:a16="http://schemas.microsoft.com/office/drawing/2014/main" id="{F5B2FA6B-1373-77CA-5D18-33A1DFF13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" r="1" b="8959"/>
          <a:stretch/>
        </p:blipFill>
        <p:spPr bwMode="auto">
          <a:xfrm>
            <a:off x="1371600" y="2085601"/>
            <a:ext cx="8346141" cy="40846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510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C42D3-0CB7-7B27-27BC-8D1648A2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DF165-8804-94BB-CBE4-0611D4B3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646"/>
            <a:ext cx="12223507" cy="69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BE4-E588-A4F4-54C7-E3F3C509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41" y="457200"/>
            <a:ext cx="4171483" cy="1600200"/>
          </a:xfrm>
        </p:spPr>
        <p:txBody>
          <a:bodyPr anchor="b">
            <a:normAutofit/>
          </a:bodyPr>
          <a:lstStyle/>
          <a:p>
            <a:r>
              <a:rPr lang="en-US"/>
              <a:t>Next Steps</a:t>
            </a:r>
          </a:p>
        </p:txBody>
      </p:sp>
      <p:pic>
        <p:nvPicPr>
          <p:cNvPr id="4" name="Picture 2" descr="625955-whats-next-meme – Cloud Architect Musings">
            <a:extLst>
              <a:ext uri="{FF2B5EF4-FFF2-40B4-BE49-F238E27FC236}">
                <a16:creationId xmlns:a16="http://schemas.microsoft.com/office/drawing/2014/main" id="{9F08EBA8-1106-676B-ABAD-FE926A86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1863" y="987425"/>
            <a:ext cx="4177392" cy="48736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306F-A5E4-68C4-3631-943B79710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5341" y="2057400"/>
            <a:ext cx="4171483" cy="43434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Save a copy of the report before changing anything.</a:t>
            </a:r>
            <a:br>
              <a:rPr lang="en-US"/>
            </a:b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Meet with stakeholders to understand what’s working, and more importantly what’s no working. Key is to build trust.</a:t>
            </a:r>
            <a:br>
              <a:rPr lang="en-US"/>
            </a:b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Break down the issues into manageable tasks.</a:t>
            </a:r>
            <a:br>
              <a:rPr lang="en-US"/>
            </a:b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Define “done” with stakeholders to avoid a development spiral.</a:t>
            </a:r>
            <a:br>
              <a:rPr lang="en-US"/>
            </a:b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Remember – there are things you cannot fix.</a:t>
            </a:r>
          </a:p>
        </p:txBody>
      </p:sp>
    </p:spTree>
    <p:extLst>
      <p:ext uri="{BB962C8B-B14F-4D97-AF65-F5344CB8AC3E}">
        <p14:creationId xmlns:p14="http://schemas.microsoft.com/office/powerpoint/2010/main" val="7292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CC244317-1C4D-79AC-6499-682CA941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709" y="1770105"/>
            <a:ext cx="5623091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7B0AF59-F9D0-638E-A900-E00EA65E5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77010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Working with stakeholders builds trust, and when they trust a report, they will use it more often.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Data accuracy is paramount to building trust. Consistently check data accuracy of the existing report and make sure insights are clear and easy to understand.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Avoid pie charts, avoid confusion.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8A9F1E1-B770-B95D-4914-8386479E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88285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Accuracy = Trust = Adoption </a:t>
            </a:r>
          </a:p>
        </p:txBody>
      </p:sp>
    </p:spTree>
    <p:extLst>
      <p:ext uri="{BB962C8B-B14F-4D97-AF65-F5344CB8AC3E}">
        <p14:creationId xmlns:p14="http://schemas.microsoft.com/office/powerpoint/2010/main" val="146860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>
            <a:extLst>
              <a:ext uri="{FF2B5EF4-FFF2-40B4-BE49-F238E27FC236}">
                <a16:creationId xmlns:a16="http://schemas.microsoft.com/office/drawing/2014/main" id="{3494F0AA-BAAB-C09E-9ABD-23C100B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5101"/>
            <a:ext cx="10439401" cy="1325563"/>
          </a:xfrm>
        </p:spPr>
        <p:txBody>
          <a:bodyPr anchor="ctr">
            <a:normAutofit/>
          </a:bodyPr>
          <a:lstStyle/>
          <a:p>
            <a:r>
              <a:rPr lang="en-US" sz="4000" kern="1200" dirty="0"/>
              <a:t>Can you pick out the largest slice in each circle?</a:t>
            </a:r>
            <a:endParaRPr lang="en-US" sz="4000" dirty="0"/>
          </a:p>
        </p:txBody>
      </p:sp>
      <p:pic>
        <p:nvPicPr>
          <p:cNvPr id="3" name="Picture 2" descr="A colorful circle with numbers&#10;&#10;Description automatically generated">
            <a:extLst>
              <a:ext uri="{FF2B5EF4-FFF2-40B4-BE49-F238E27FC236}">
                <a16:creationId xmlns:a16="http://schemas.microsoft.com/office/drawing/2014/main" id="{49B918E9-40D8-D96F-CD17-FF0F1515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1" y="2165685"/>
            <a:ext cx="9580074" cy="3400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520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F4B8BDFD-E739-617B-7CA2-AE2A14C7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20171"/>
            <a:ext cx="6027822" cy="4144128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CC06C4-581D-4807-4D57-956522061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1663" y="2120171"/>
            <a:ext cx="3477126" cy="3384886"/>
          </a:xfrm>
        </p:spPr>
        <p:txBody>
          <a:bodyPr/>
          <a:lstStyle/>
          <a:p>
            <a:r>
              <a:rPr lang="en-US" dirty="0"/>
              <a:t>A</a:t>
            </a:r>
          </a:p>
          <a:p>
            <a:pPr lvl="1"/>
            <a:r>
              <a:rPr lang="en-US" dirty="0"/>
              <a:t>5, 4, 3, 2, 1</a:t>
            </a:r>
          </a:p>
          <a:p>
            <a:r>
              <a:rPr lang="en-US" dirty="0"/>
              <a:t>B</a:t>
            </a:r>
          </a:p>
          <a:p>
            <a:pPr lvl="1"/>
            <a:r>
              <a:rPr lang="en-US" dirty="0"/>
              <a:t>4, 5/2/1, 3</a:t>
            </a:r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1, 2, 3, 4, 5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3494F0AA-BAAB-C09E-9ABD-23C100B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01"/>
            <a:ext cx="8718176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Results, how many did you get right? </a:t>
            </a:r>
          </a:p>
        </p:txBody>
      </p:sp>
    </p:spTree>
    <p:extLst>
      <p:ext uri="{BB962C8B-B14F-4D97-AF65-F5344CB8AC3E}">
        <p14:creationId xmlns:p14="http://schemas.microsoft.com/office/powerpoint/2010/main" val="36886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3 3Cloud">
      <a:dk1>
        <a:srgbClr val="58585B"/>
      </a:dk1>
      <a:lt1>
        <a:srgbClr val="FFFFFF"/>
      </a:lt1>
      <a:dk2>
        <a:srgbClr val="808285"/>
      </a:dk2>
      <a:lt2>
        <a:srgbClr val="E7E6E6"/>
      </a:lt2>
      <a:accent1>
        <a:srgbClr val="005185"/>
      </a:accent1>
      <a:accent2>
        <a:srgbClr val="008EB9"/>
      </a:accent2>
      <a:accent3>
        <a:srgbClr val="6BB7D0"/>
      </a:accent3>
      <a:accent4>
        <a:srgbClr val="739B2C"/>
      </a:accent4>
      <a:accent5>
        <a:srgbClr val="F36E44"/>
      </a:accent5>
      <a:accent6>
        <a:srgbClr val="C3235C"/>
      </a:accent6>
      <a:hlink>
        <a:srgbClr val="F36E44"/>
      </a:hlink>
      <a:folHlink>
        <a:srgbClr val="F36D4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_Template" id="{350DF8D3-0774-C140-9397-FB1656A58DA9}" vid="{258062DC-135D-F347-9ED3-C8913A420B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015EAD16584418FA6E61F643A02AC" ma:contentTypeVersion="17" ma:contentTypeDescription="Create a new document." ma:contentTypeScope="" ma:versionID="fadace2b3211f648c40642081400dc1c">
  <xsd:schema xmlns:xsd="http://www.w3.org/2001/XMLSchema" xmlns:xs="http://www.w3.org/2001/XMLSchema" xmlns:p="http://schemas.microsoft.com/office/2006/metadata/properties" xmlns:ns2="6d5eb23e-e4b2-47df-a595-351b00822c17" xmlns:ns3="be37970e-32f7-48f5-9195-a2586f320492" targetNamespace="http://schemas.microsoft.com/office/2006/metadata/properties" ma:root="true" ma:fieldsID="642eb1da007de81b2b14e44e773bee55" ns2:_="" ns3:_="">
    <xsd:import namespace="6d5eb23e-e4b2-47df-a595-351b00822c17"/>
    <xsd:import namespace="be37970e-32f7-48f5-9195-a2586f320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eb23e-e4b2-47df-a595-351b00822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2077cfb-7296-45a5-a814-f19888a6b0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7970e-32f7-48f5-9195-a2586f320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caf5825-efbb-47b1-9275-9840ae349d68}" ma:internalName="TaxCatchAll" ma:showField="CatchAllData" ma:web="be37970e-32f7-48f5-9195-a2586f320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88DCF7-BD27-4910-90CA-CF32387307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5eb23e-e4b2-47df-a595-351b00822c17"/>
    <ds:schemaRef ds:uri="be37970e-32f7-48f5-9195-a2586f320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16D185-C957-4929-AD41-2E2B3BE0A6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Envision_Template</Template>
  <TotalTime>1460</TotalTime>
  <Words>510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How to Fix an Inherited Report</vt:lpstr>
      <vt:lpstr>About Me ~ Kristyna Hughes</vt:lpstr>
      <vt:lpstr>The Big Break</vt:lpstr>
      <vt:lpstr>Ope</vt:lpstr>
      <vt:lpstr>PowerPoint Presentation</vt:lpstr>
      <vt:lpstr>Next Steps</vt:lpstr>
      <vt:lpstr>Accuracy = Trust = Adoption </vt:lpstr>
      <vt:lpstr>Can you pick out the largest slice in each circle?</vt:lpstr>
      <vt:lpstr>Results, how many did you get right? </vt:lpstr>
      <vt:lpstr>The Design Checklist</vt:lpstr>
      <vt:lpstr>Demo Time!</vt:lpstr>
      <vt:lpstr>Questions?</vt:lpstr>
      <vt:lpstr>Don’t forget to connect, 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Blodgett</dc:creator>
  <cp:lastModifiedBy>Kristyna Hughes</cp:lastModifiedBy>
  <cp:revision>8</cp:revision>
  <dcterms:created xsi:type="dcterms:W3CDTF">2023-08-16T14:06:06Z</dcterms:created>
  <dcterms:modified xsi:type="dcterms:W3CDTF">2023-09-08T14:53:27Z</dcterms:modified>
</cp:coreProperties>
</file>