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5"/>
  </p:notesMasterIdLst>
  <p:sldIdLst>
    <p:sldId id="299" r:id="rId2"/>
    <p:sldId id="257" r:id="rId3"/>
    <p:sldId id="264" r:id="rId4"/>
    <p:sldId id="359" r:id="rId5"/>
    <p:sldId id="265" r:id="rId6"/>
    <p:sldId id="267" r:id="rId7"/>
    <p:sldId id="270" r:id="rId8"/>
    <p:sldId id="297" r:id="rId9"/>
    <p:sldId id="298" r:id="rId10"/>
    <p:sldId id="266" r:id="rId11"/>
    <p:sldId id="260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yna Hughes" userId="86aeac9f-971e-413b-9f78-ace434bd0a60" providerId="ADAL" clId="{CA5F81C2-971D-4B91-B515-CCFE076119EC}"/>
    <pc:docChg chg="custSel modSld sldOrd">
      <pc:chgData name="Kristyna Hughes" userId="86aeac9f-971e-413b-9f78-ace434bd0a60" providerId="ADAL" clId="{CA5F81C2-971D-4B91-B515-CCFE076119EC}" dt="2023-09-14T18:11:43.661" v="60" actId="478"/>
      <pc:docMkLst>
        <pc:docMk/>
      </pc:docMkLst>
      <pc:sldChg chg="addSp delSp modSp mod">
        <pc:chgData name="Kristyna Hughes" userId="86aeac9f-971e-413b-9f78-ace434bd0a60" providerId="ADAL" clId="{CA5F81C2-971D-4B91-B515-CCFE076119EC}" dt="2023-09-14T18:10:33.190" v="58" actId="14100"/>
        <pc:sldMkLst>
          <pc:docMk/>
          <pc:sldMk cId="949436070" sldId="257"/>
        </pc:sldMkLst>
        <pc:spChg chg="mod">
          <ac:chgData name="Kristyna Hughes" userId="86aeac9f-971e-413b-9f78-ace434bd0a60" providerId="ADAL" clId="{CA5F81C2-971D-4B91-B515-CCFE076119EC}" dt="2023-09-01T14:32:14.854" v="52" actId="20577"/>
          <ac:spMkLst>
            <pc:docMk/>
            <pc:sldMk cId="949436070" sldId="257"/>
            <ac:spMk id="3" creationId="{76626FB5-B0F0-A0DD-57F2-76101BA66E65}"/>
          </ac:spMkLst>
        </pc:spChg>
        <pc:picChg chg="del">
          <ac:chgData name="Kristyna Hughes" userId="86aeac9f-971e-413b-9f78-ace434bd0a60" providerId="ADAL" clId="{CA5F81C2-971D-4B91-B515-CCFE076119EC}" dt="2023-09-14T18:10:28.011" v="55" actId="478"/>
          <ac:picMkLst>
            <pc:docMk/>
            <pc:sldMk cId="949436070" sldId="257"/>
            <ac:picMk id="7" creationId="{62324215-3142-38BB-7EC4-1126123E109C}"/>
          </ac:picMkLst>
        </pc:picChg>
        <pc:picChg chg="add mod">
          <ac:chgData name="Kristyna Hughes" userId="86aeac9f-971e-413b-9f78-ace434bd0a60" providerId="ADAL" clId="{CA5F81C2-971D-4B91-B515-CCFE076119EC}" dt="2023-09-14T18:10:33.190" v="58" actId="14100"/>
          <ac:picMkLst>
            <pc:docMk/>
            <pc:sldMk cId="949436070" sldId="257"/>
            <ac:picMk id="8" creationId="{CA732DFA-7A0C-2AB6-6445-DD3C13CB3297}"/>
          </ac:picMkLst>
        </pc:picChg>
      </pc:sldChg>
      <pc:sldChg chg="delSp modSp mod">
        <pc:chgData name="Kristyna Hughes" userId="86aeac9f-971e-413b-9f78-ace434bd0a60" providerId="ADAL" clId="{CA5F81C2-971D-4B91-B515-CCFE076119EC}" dt="2023-09-14T18:11:43.661" v="60" actId="478"/>
        <pc:sldMkLst>
          <pc:docMk/>
          <pc:sldMk cId="146538252" sldId="267"/>
        </pc:sldMkLst>
        <pc:picChg chg="del mod">
          <ac:chgData name="Kristyna Hughes" userId="86aeac9f-971e-413b-9f78-ace434bd0a60" providerId="ADAL" clId="{CA5F81C2-971D-4B91-B515-CCFE076119EC}" dt="2023-09-14T18:11:43.661" v="60" actId="478"/>
          <ac:picMkLst>
            <pc:docMk/>
            <pc:sldMk cId="146538252" sldId="267"/>
            <ac:picMk id="4" creationId="{1D9BFB71-1460-2EC1-092C-DA6FF330711D}"/>
          </ac:picMkLst>
        </pc:picChg>
      </pc:sldChg>
      <pc:sldChg chg="ord">
        <pc:chgData name="Kristyna Hughes" userId="86aeac9f-971e-413b-9f78-ace434bd0a60" providerId="ADAL" clId="{CA5F81C2-971D-4B91-B515-CCFE076119EC}" dt="2023-09-14T18:07:37.720" v="54"/>
        <pc:sldMkLst>
          <pc:docMk/>
          <pc:sldMk cId="4072046321" sldId="35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hyperlink" Target="https://dataonwheels.wordpress.com/" TargetMode="Externa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wheels.wordpress.com/" TargetMode="External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C9186-53B8-48DE-BF73-99C92B55F469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A741F06-3CEC-4081-A5C1-4646B2999E0E}">
      <dgm:prSet custT="1"/>
      <dgm:spPr/>
      <dgm:t>
        <a:bodyPr anchor="ctr"/>
        <a:lstStyle/>
        <a:p>
          <a:r>
            <a:rPr lang="en-US" sz="1800"/>
            <a:t>Blog: </a:t>
          </a:r>
          <a:r>
            <a:rPr lang="en-US" sz="18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/>
        </a:p>
      </dgm:t>
    </dgm:pt>
    <dgm:pt modelId="{CA9E987D-4CED-408C-8214-EB14792CAD7A}" type="parTrans" cxnId="{F1615DFE-2AC1-40E3-95A7-719EEB961071}">
      <dgm:prSet/>
      <dgm:spPr/>
      <dgm:t>
        <a:bodyPr/>
        <a:lstStyle/>
        <a:p>
          <a:endParaRPr lang="en-US"/>
        </a:p>
      </dgm:t>
    </dgm:pt>
    <dgm:pt modelId="{3F65FFCB-2E14-484E-8FC4-3EF9E02677A5}" type="sibTrans" cxnId="{F1615DFE-2AC1-40E3-95A7-719EEB961071}">
      <dgm:prSet/>
      <dgm:spPr/>
      <dgm:t>
        <a:bodyPr/>
        <a:lstStyle/>
        <a:p>
          <a:endParaRPr lang="en-US"/>
        </a:p>
      </dgm:t>
    </dgm:pt>
    <dgm:pt modelId="{11D0A9B0-4F99-450C-A393-AAD54CC7D57B}">
      <dgm:prSet custT="1"/>
      <dgm:spPr/>
      <dgm:t>
        <a:bodyPr anchor="ctr"/>
        <a:lstStyle/>
        <a:p>
          <a:r>
            <a:rPr lang="en-US" sz="1800"/>
            <a:t>Email: Kristyna@dataonwheels.com</a:t>
          </a:r>
        </a:p>
      </dgm:t>
    </dgm:pt>
    <dgm:pt modelId="{D41CEB21-EBD6-47BB-93D7-B72EFBAB65B5}" type="parTrans" cxnId="{3F5EFE0B-4E51-45B0-B616-45D1E0AAD1A6}">
      <dgm:prSet/>
      <dgm:spPr/>
      <dgm:t>
        <a:bodyPr/>
        <a:lstStyle/>
        <a:p>
          <a:endParaRPr lang="en-US"/>
        </a:p>
      </dgm:t>
    </dgm:pt>
    <dgm:pt modelId="{E26448A3-5BA9-4D94-ACDC-6F845B6978B8}" type="sibTrans" cxnId="{3F5EFE0B-4E51-45B0-B616-45D1E0AAD1A6}">
      <dgm:prSet/>
      <dgm:spPr/>
      <dgm:t>
        <a:bodyPr/>
        <a:lstStyle/>
        <a:p>
          <a:endParaRPr lang="en-US"/>
        </a:p>
      </dgm:t>
    </dgm:pt>
    <dgm:pt modelId="{361231F2-7620-401E-B7B2-504A39FE9428}">
      <dgm:prSet custT="1"/>
      <dgm:spPr/>
      <dgm:t>
        <a:bodyPr/>
        <a:lstStyle/>
        <a:p>
          <a:r>
            <a:rPr lang="en-US" sz="1800"/>
            <a:t>Twitter: @data_dragoness</a:t>
          </a:r>
        </a:p>
      </dgm:t>
    </dgm:pt>
    <dgm:pt modelId="{B6BE5CFA-0405-4CA0-A317-68124E78F770}" type="parTrans" cxnId="{FA4AFA78-33A1-4D5C-A316-CC74E84CAF36}">
      <dgm:prSet/>
      <dgm:spPr/>
      <dgm:t>
        <a:bodyPr/>
        <a:lstStyle/>
        <a:p>
          <a:endParaRPr lang="en-US"/>
        </a:p>
      </dgm:t>
    </dgm:pt>
    <dgm:pt modelId="{A2F560F2-8FB5-4EF1-93CC-39928A0172E4}" type="sibTrans" cxnId="{FA4AFA78-33A1-4D5C-A316-CC74E84CAF36}">
      <dgm:prSet/>
      <dgm:spPr/>
      <dgm:t>
        <a:bodyPr/>
        <a:lstStyle/>
        <a:p>
          <a:endParaRPr lang="en-US"/>
        </a:p>
      </dgm:t>
    </dgm:pt>
    <dgm:pt modelId="{C08BFA66-9B75-4031-B345-700AC29B8191}" type="pres">
      <dgm:prSet presAssocID="{831C9186-53B8-48DE-BF73-99C92B55F469}" presName="linearFlow" presStyleCnt="0">
        <dgm:presLayoutVars>
          <dgm:dir/>
          <dgm:resizeHandles val="exact"/>
        </dgm:presLayoutVars>
      </dgm:prSet>
      <dgm:spPr/>
    </dgm:pt>
    <dgm:pt modelId="{BC29B2E5-8B22-4FD5-95F5-9B2717FBFF02}" type="pres">
      <dgm:prSet presAssocID="{361231F2-7620-401E-B7B2-504A39FE9428}" presName="composite" presStyleCnt="0"/>
      <dgm:spPr/>
    </dgm:pt>
    <dgm:pt modelId="{90975B01-8C93-40D1-9B05-BEEC17814EE0}" type="pres">
      <dgm:prSet presAssocID="{361231F2-7620-401E-B7B2-504A39FE9428}" presName="imgShp" presStyleLbl="fgImgPlace1" presStyleIdx="0" presStyleCnt="3" custLinFactX="-13850" custLinFactNeighborX="-100000" custLinFactNeighborY="2987"/>
      <dgm:spPr>
        <a:blipFill>
          <a:blip xmlns:r="http://schemas.openxmlformats.org/officeDocument/2006/relationships"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 outline"/>
        </a:ext>
      </dgm:extLst>
    </dgm:pt>
    <dgm:pt modelId="{98D19BCF-6FD4-4E0D-A5EB-2EFCE077C912}" type="pres">
      <dgm:prSet presAssocID="{361231F2-7620-401E-B7B2-504A39FE9428}" presName="txShp" presStyleLbl="node1" presStyleIdx="0" presStyleCnt="3" custScaleX="150376" custLinFactNeighborX="899" custLinFactNeighborY="10665">
        <dgm:presLayoutVars>
          <dgm:bulletEnabled val="1"/>
        </dgm:presLayoutVars>
      </dgm:prSet>
      <dgm:spPr/>
    </dgm:pt>
    <dgm:pt modelId="{7F645754-F307-424E-975B-0EE5BEB2BB9A}" type="pres">
      <dgm:prSet presAssocID="{A2F560F2-8FB5-4EF1-93CC-39928A0172E4}" presName="spacing" presStyleCnt="0"/>
      <dgm:spPr/>
    </dgm:pt>
    <dgm:pt modelId="{8C18EA9B-8166-4E2E-96A8-0F5658B698BD}" type="pres">
      <dgm:prSet presAssocID="{1A741F06-3CEC-4081-A5C1-4646B2999E0E}" presName="composite" presStyleCnt="0"/>
      <dgm:spPr/>
    </dgm:pt>
    <dgm:pt modelId="{9C365CB5-B72D-40DB-8732-528E8FDA5750}" type="pres">
      <dgm:prSet presAssocID="{1A741F06-3CEC-4081-A5C1-4646B2999E0E}" presName="imgShp" presStyleLbl="fgImgPlace1" presStyleIdx="1" presStyleCnt="3" custScaleX="80563" custScaleY="71874" custLinFactNeighborX="-19334" custLinFactNeighborY="-524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51BD5739-4267-4BED-BB3F-56D801D622EA}" type="pres">
      <dgm:prSet presAssocID="{1A741F06-3CEC-4081-A5C1-4646B2999E0E}" presName="txShp" presStyleLbl="node1" presStyleIdx="1" presStyleCnt="3" custScaleX="150376" custLinFactNeighborX="11144" custLinFactNeighborY="-524">
        <dgm:presLayoutVars>
          <dgm:bulletEnabled val="1"/>
        </dgm:presLayoutVars>
      </dgm:prSet>
      <dgm:spPr/>
    </dgm:pt>
    <dgm:pt modelId="{8F5CB601-C35E-4D1F-9CD2-CB07F342EFA5}" type="pres">
      <dgm:prSet presAssocID="{3F65FFCB-2E14-484E-8FC4-3EF9E02677A5}" presName="spacing" presStyleCnt="0"/>
      <dgm:spPr/>
    </dgm:pt>
    <dgm:pt modelId="{2A621669-F974-486F-B0CC-D5279C1A8993}" type="pres">
      <dgm:prSet presAssocID="{11D0A9B0-4F99-450C-A393-AAD54CC7D57B}" presName="composite" presStyleCnt="0"/>
      <dgm:spPr/>
    </dgm:pt>
    <dgm:pt modelId="{7495D3D5-9185-4FC6-99EF-F6D4AFA7B3DC}" type="pres">
      <dgm:prSet presAssocID="{11D0A9B0-4F99-450C-A393-AAD54CC7D57B}" presName="imgShp" presStyleLbl="fgImgPlace1" presStyleIdx="2" presStyleCnt="3" custLinFactX="-9219" custLinFactNeighborX="-100000" custLinFactNeighborY="3010"/>
      <dgm:spPr>
        <a:xfrm>
          <a:off x="0" y="3731483"/>
          <a:ext cx="1434053" cy="14340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  <dgm:extLst>
        <a:ext uri="{E40237B7-FDA0-4F09-8148-C483321AD2D9}">
          <dgm14:cNvPr xmlns:dgm14="http://schemas.microsoft.com/office/drawing/2010/diagram" id="0" name="" descr="Send outline"/>
        </a:ext>
      </dgm:extLst>
    </dgm:pt>
    <dgm:pt modelId="{36DCB59B-7B0E-4CC8-B732-4523363D854A}" type="pres">
      <dgm:prSet presAssocID="{11D0A9B0-4F99-450C-A393-AAD54CC7D57B}" presName="txShp" presStyleLbl="node1" presStyleIdx="2" presStyleCnt="3" custScaleX="148443">
        <dgm:presLayoutVars>
          <dgm:bulletEnabled val="1"/>
        </dgm:presLayoutVars>
      </dgm:prSet>
      <dgm:spPr/>
    </dgm:pt>
  </dgm:ptLst>
  <dgm:cxnLst>
    <dgm:cxn modelId="{3F5EFE0B-4E51-45B0-B616-45D1E0AAD1A6}" srcId="{831C9186-53B8-48DE-BF73-99C92B55F469}" destId="{11D0A9B0-4F99-450C-A393-AAD54CC7D57B}" srcOrd="2" destOrd="0" parTransId="{D41CEB21-EBD6-47BB-93D7-B72EFBAB65B5}" sibTransId="{E26448A3-5BA9-4D94-ACDC-6F845B6978B8}"/>
    <dgm:cxn modelId="{FF10A413-67B3-40E9-A658-956F4DAFBCDF}" type="presOf" srcId="{11D0A9B0-4F99-450C-A393-AAD54CC7D57B}" destId="{36DCB59B-7B0E-4CC8-B732-4523363D854A}" srcOrd="0" destOrd="0" presId="urn:microsoft.com/office/officeart/2005/8/layout/vList3"/>
    <dgm:cxn modelId="{634AA32A-33B7-46B2-B40E-BEB039B75FE0}" type="presOf" srcId="{1A741F06-3CEC-4081-A5C1-4646B2999E0E}" destId="{51BD5739-4267-4BED-BB3F-56D801D622EA}" srcOrd="0" destOrd="0" presId="urn:microsoft.com/office/officeart/2005/8/layout/vList3"/>
    <dgm:cxn modelId="{FA4AFA78-33A1-4D5C-A316-CC74E84CAF36}" srcId="{831C9186-53B8-48DE-BF73-99C92B55F469}" destId="{361231F2-7620-401E-B7B2-504A39FE9428}" srcOrd="0" destOrd="0" parTransId="{B6BE5CFA-0405-4CA0-A317-68124E78F770}" sibTransId="{A2F560F2-8FB5-4EF1-93CC-39928A0172E4}"/>
    <dgm:cxn modelId="{57BD8F7C-EA18-4EB9-BF59-3A9D43780502}" type="presOf" srcId="{361231F2-7620-401E-B7B2-504A39FE9428}" destId="{98D19BCF-6FD4-4E0D-A5EB-2EFCE077C912}" srcOrd="0" destOrd="0" presId="urn:microsoft.com/office/officeart/2005/8/layout/vList3"/>
    <dgm:cxn modelId="{1373BEF1-7F24-4A09-B6DF-9256A58FA283}" type="presOf" srcId="{831C9186-53B8-48DE-BF73-99C92B55F469}" destId="{C08BFA66-9B75-4031-B345-700AC29B8191}" srcOrd="0" destOrd="0" presId="urn:microsoft.com/office/officeart/2005/8/layout/vList3"/>
    <dgm:cxn modelId="{F1615DFE-2AC1-40E3-95A7-719EEB961071}" srcId="{831C9186-53B8-48DE-BF73-99C92B55F469}" destId="{1A741F06-3CEC-4081-A5C1-4646B2999E0E}" srcOrd="1" destOrd="0" parTransId="{CA9E987D-4CED-408C-8214-EB14792CAD7A}" sibTransId="{3F65FFCB-2E14-484E-8FC4-3EF9E02677A5}"/>
    <dgm:cxn modelId="{C1C5AD4A-1AC0-4C0D-9B20-58E02EFD4A00}" type="presParOf" srcId="{C08BFA66-9B75-4031-B345-700AC29B8191}" destId="{BC29B2E5-8B22-4FD5-95F5-9B2717FBFF02}" srcOrd="0" destOrd="0" presId="urn:microsoft.com/office/officeart/2005/8/layout/vList3"/>
    <dgm:cxn modelId="{E859314D-23E5-4580-853C-1676F1D7398D}" type="presParOf" srcId="{BC29B2E5-8B22-4FD5-95F5-9B2717FBFF02}" destId="{90975B01-8C93-40D1-9B05-BEEC17814EE0}" srcOrd="0" destOrd="0" presId="urn:microsoft.com/office/officeart/2005/8/layout/vList3"/>
    <dgm:cxn modelId="{884B07B0-7303-4493-A181-6BC8F2D207F7}" type="presParOf" srcId="{BC29B2E5-8B22-4FD5-95F5-9B2717FBFF02}" destId="{98D19BCF-6FD4-4E0D-A5EB-2EFCE077C912}" srcOrd="1" destOrd="0" presId="urn:microsoft.com/office/officeart/2005/8/layout/vList3"/>
    <dgm:cxn modelId="{D4DF6AF7-1AB0-4C55-9046-2A6D1790F9C7}" type="presParOf" srcId="{C08BFA66-9B75-4031-B345-700AC29B8191}" destId="{7F645754-F307-424E-975B-0EE5BEB2BB9A}" srcOrd="1" destOrd="0" presId="urn:microsoft.com/office/officeart/2005/8/layout/vList3"/>
    <dgm:cxn modelId="{4E203AE4-7FF1-4D9C-BD94-D32CD9E355C3}" type="presParOf" srcId="{C08BFA66-9B75-4031-B345-700AC29B8191}" destId="{8C18EA9B-8166-4E2E-96A8-0F5658B698BD}" srcOrd="2" destOrd="0" presId="urn:microsoft.com/office/officeart/2005/8/layout/vList3"/>
    <dgm:cxn modelId="{5AB81220-F5F6-4140-A3A3-C8713A41951D}" type="presParOf" srcId="{8C18EA9B-8166-4E2E-96A8-0F5658B698BD}" destId="{9C365CB5-B72D-40DB-8732-528E8FDA5750}" srcOrd="0" destOrd="0" presId="urn:microsoft.com/office/officeart/2005/8/layout/vList3"/>
    <dgm:cxn modelId="{79C43560-9ACA-4A2A-96ED-75A871BFA21B}" type="presParOf" srcId="{8C18EA9B-8166-4E2E-96A8-0F5658B698BD}" destId="{51BD5739-4267-4BED-BB3F-56D801D622EA}" srcOrd="1" destOrd="0" presId="urn:microsoft.com/office/officeart/2005/8/layout/vList3"/>
    <dgm:cxn modelId="{7CE7B8C4-3237-4058-B9D3-DA45CC7BEB7A}" type="presParOf" srcId="{C08BFA66-9B75-4031-B345-700AC29B8191}" destId="{8F5CB601-C35E-4D1F-9CD2-CB07F342EFA5}" srcOrd="3" destOrd="0" presId="urn:microsoft.com/office/officeart/2005/8/layout/vList3"/>
    <dgm:cxn modelId="{D7896E66-067E-4D69-B63D-C76089134A54}" type="presParOf" srcId="{C08BFA66-9B75-4031-B345-700AC29B8191}" destId="{2A621669-F974-486F-B0CC-D5279C1A8993}" srcOrd="4" destOrd="0" presId="urn:microsoft.com/office/officeart/2005/8/layout/vList3"/>
    <dgm:cxn modelId="{5A6CCE06-C29A-4244-9178-F1107D263CFB}" type="presParOf" srcId="{2A621669-F974-486F-B0CC-D5279C1A8993}" destId="{7495D3D5-9185-4FC6-99EF-F6D4AFA7B3DC}" srcOrd="0" destOrd="0" presId="urn:microsoft.com/office/officeart/2005/8/layout/vList3"/>
    <dgm:cxn modelId="{103D00E4-EE2D-41E7-A78E-1E4EABB71AC6}" type="presParOf" srcId="{2A621669-F974-486F-B0CC-D5279C1A8993}" destId="{36DCB59B-7B0E-4CC8-B732-4523363D85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19BCF-6FD4-4E0D-A5EB-2EFCE077C912}">
      <dsp:nvSpPr>
        <dsp:cNvPr id="0" name=""/>
        <dsp:cNvSpPr/>
      </dsp:nvSpPr>
      <dsp:spPr>
        <a:xfrm rot="10800000">
          <a:off x="-1" y="156554"/>
          <a:ext cx="6552311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Twitter: @data_dragoness</a:t>
          </a:r>
        </a:p>
      </dsp:txBody>
      <dsp:txXfrm rot="10800000">
        <a:off x="358512" y="156554"/>
        <a:ext cx="6193798" cy="1434053"/>
      </dsp:txXfrm>
    </dsp:sp>
    <dsp:sp modelId="{90975B01-8C93-40D1-9B05-BEEC17814EE0}">
      <dsp:nvSpPr>
        <dsp:cNvPr id="0" name=""/>
        <dsp:cNvSpPr/>
      </dsp:nvSpPr>
      <dsp:spPr>
        <a:xfrm>
          <a:off x="0" y="46447"/>
          <a:ext cx="1434053" cy="1434053"/>
        </a:xfrm>
        <a:prstGeom prst="ellipse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BD5739-4267-4BED-BB3F-56D801D622EA}">
      <dsp:nvSpPr>
        <dsp:cNvPr id="0" name=""/>
        <dsp:cNvSpPr/>
      </dsp:nvSpPr>
      <dsp:spPr>
        <a:xfrm rot="10800000">
          <a:off x="-1" y="1858227"/>
          <a:ext cx="6552311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Blog: </a:t>
          </a:r>
          <a:r>
            <a:rPr lang="en-US" sz="1800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 kern="1200"/>
        </a:p>
      </dsp:txBody>
      <dsp:txXfrm rot="10800000">
        <a:off x="358512" y="1858227"/>
        <a:ext cx="6193798" cy="1434053"/>
      </dsp:txXfrm>
    </dsp:sp>
    <dsp:sp modelId="{9C365CB5-B72D-40DB-8732-528E8FDA5750}">
      <dsp:nvSpPr>
        <dsp:cNvPr id="0" name=""/>
        <dsp:cNvSpPr/>
      </dsp:nvSpPr>
      <dsp:spPr>
        <a:xfrm>
          <a:off x="242593" y="2059898"/>
          <a:ext cx="1155316" cy="1030711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DCB59B-7B0E-4CC8-B732-4523363D854A}">
      <dsp:nvSpPr>
        <dsp:cNvPr id="0" name=""/>
        <dsp:cNvSpPr/>
      </dsp:nvSpPr>
      <dsp:spPr>
        <a:xfrm rot="10800000">
          <a:off x="42111" y="3727870"/>
          <a:ext cx="6468085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Email: Kristyna@dataonwheels.com</a:t>
          </a:r>
        </a:p>
      </dsp:txBody>
      <dsp:txXfrm rot="10800000">
        <a:off x="400624" y="3727870"/>
        <a:ext cx="6109572" cy="1434053"/>
      </dsp:txXfrm>
    </dsp:sp>
    <dsp:sp modelId="{7495D3D5-9185-4FC6-99EF-F6D4AFA7B3DC}">
      <dsp:nvSpPr>
        <dsp:cNvPr id="0" name=""/>
        <dsp:cNvSpPr/>
      </dsp:nvSpPr>
      <dsp:spPr>
        <a:xfrm>
          <a:off x="0" y="3731483"/>
          <a:ext cx="1434053" cy="14340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0083-49E5-4F69-BD52-1AB86C4CCD2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13D3-B291-44D2-95AA-8F8B205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Pies and donuts are better desserts than visuals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156E3-5942-4EEE-91B1-C8837566B2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5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Pies and donuts are better desserts than visuals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1156E3-5942-4EEE-91B1-C8837566B2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85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936B-A28C-1A96-2381-A23072DF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8032-CBC2-17AF-8475-0D33CAB70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EBB5-F1E4-119A-DD99-CE9E784D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F3E4-6AED-C2C1-22CD-6DDF37FF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7511-ADC3-08D3-1C96-595B954D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B169-1BEB-4423-E532-5842DE8C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F9D34-67D8-4706-993C-2BC74A00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5E2C-C6C4-F9E5-72CC-58544437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BECA-9F8E-C9F3-088C-BF7C26A5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3473-F376-ABA2-DF25-4732CA36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6FF99-3A97-0EDC-F194-43D6D0A8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6A4F-DA34-5362-3A56-A7BBAB769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44A2-C13B-43C4-D44B-340EB55F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3F04-3778-D19D-1A5A-314AB038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8A62-3E12-37BA-8280-A1E4C4DE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8FE2-1D11-C9BB-4769-50F159D3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0C1D-8C1D-E41D-896E-AFEDECCA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D424-5FE7-A9C9-0449-0A770C3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E69-3B14-7DDA-99FF-908BA5F6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A6B6-7DB8-CBA4-FA58-5B136CE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54C-E0BB-9B2A-671F-D82E225B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87F9-6B3C-D7A8-E1DC-115DE531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942B-25D8-59D9-AB2A-662BD45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6278-764A-0F92-7100-CBDA0E72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3A11-2135-7C94-3D70-D4463174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0A3-3D76-B6EB-ED61-B6A187F5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76AA-8BFE-18BF-422A-C954F62FF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BA4C6-D0DE-F4E8-9F3F-710B6FDFB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927C0-DD26-DFA5-E0C9-559B12F0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E5FC7-F4B0-AED8-BE74-4688FD70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0CAD-E7B9-6EEA-F476-FAF9D19D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97B-CD00-1E21-D503-C48003C5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4DA8-C321-24CF-2130-972E5AF5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85477-42D0-8931-1243-28CEDE8C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A838D-5752-53BB-C302-81B5A57B4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D6A8A-FD6A-FAF8-3349-721185380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40C4D-1EEC-4B8B-60D2-CE53F48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76F80-8361-624D-BE87-0E4C7036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95192-C85F-66B8-F7F5-946B1181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73F1-0C8A-BB78-70BE-BEF5C51A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65667-B36F-ABE7-D0C2-FED12A44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C30D-B797-0348-2377-952FA3C8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C6FAB-F92A-9A45-3823-03213ED9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6E47C-A774-A701-1858-FDDDFEED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9C858-D4F6-0CF3-682C-3AC192F2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9881C-16D8-60B0-A68D-3908D2AE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0326-0548-4D72-9AD7-829ED810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A056-63B4-541B-2EAA-3918E38B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113B2-8F9F-76CB-24A6-B8E68CF8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FE3D-B9AD-70A9-CAC2-4780DFF0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5816-0555-80E6-A6C3-DF4B7B2F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19928-5761-43BB-1133-6AAC630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D3C7-1E53-0AA0-2FFF-D31088CF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0A5E-EFB3-B7A4-0C90-89522A1DD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92035-1084-4AC5-BA26-CE4F8F86F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00CD-18DD-749A-86D4-152CA9C4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A577-5634-E4A1-F9BE-AB24F831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9290-53C2-44F4-7123-42262B3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1EDD6-DF08-D054-8CB4-B5219E9F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2819-8CF0-6ED2-8F6B-1CEE1EF5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0FD5-D308-B238-09AE-9D3F591D9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4AB6-689F-4D94-89E3-667E6F78A9F8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40B5-0807-F9FE-DC39-61BF57B6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B08E-A102-F055-7747-2596A0391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railsblog.wordpress.com/" TargetMode="External"/><Relationship Id="rId2" Type="http://schemas.openxmlformats.org/officeDocument/2006/relationships/hyperlink" Target="https://dataonwheels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www.linkedin.com/in/kristyna-hughes-dataonwhee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2E92-41AE-89A9-2018-F418DEE6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sz="5600" dirty="0">
                <a:cs typeface="Arial" panose="020B0604020202020204" pitchFamily="34" charset="0"/>
              </a:rPr>
              <a:t>How to Fix an Inherited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814C2-A141-3245-72A9-BB4B623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Kristyna Hughes</a:t>
            </a:r>
          </a:p>
        </p:txBody>
      </p:sp>
      <p:pic>
        <p:nvPicPr>
          <p:cNvPr id="22" name="Picture 21" descr="A picture containing screenshot, outdoor, ground&#10;&#10;Description automatically generated">
            <a:extLst>
              <a:ext uri="{FF2B5EF4-FFF2-40B4-BE49-F238E27FC236}">
                <a16:creationId xmlns:a16="http://schemas.microsoft.com/office/drawing/2014/main" id="{E64EA128-BDE4-96CE-A737-4230B578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473866"/>
            <a:ext cx="11548872" cy="19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The Design Checklist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591" y="1800911"/>
            <a:ext cx="4326242" cy="4218052"/>
          </a:xfrm>
        </p:spPr>
        <p:txBody>
          <a:bodyPr>
            <a:normAutofit/>
          </a:bodyPr>
          <a:lstStyle/>
          <a:p>
            <a:pPr marL="0" indent="0" defTabSz="694944">
              <a:spcBef>
                <a:spcPts val="76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End Design</a:t>
            </a:r>
            <a:b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columns and tables are used for either a visual or metric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extra metrics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many to many relationships (very rare cases for these)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Metrics and data have been tested and are trusted by stakeholders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Relationships flow the correct direction and are on the correct fields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 the modeling view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a calculations table to house all your metrics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 when to build from scratch</a:t>
            </a:r>
            <a:endParaRPr lang="en-US" sz="1600" dirty="0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944" y="5640139"/>
            <a:ext cx="644691" cy="64469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3C5A59-C57B-B322-B3FA-A8DC434975B6}"/>
              </a:ext>
            </a:extLst>
          </p:cNvPr>
          <p:cNvSpPr txBox="1">
            <a:spLocks/>
          </p:cNvSpPr>
          <p:nvPr/>
        </p:nvSpPr>
        <p:spPr>
          <a:xfrm>
            <a:off x="1205802" y="1800911"/>
            <a:ext cx="4540609" cy="4218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94944">
              <a:spcBef>
                <a:spcPts val="760"/>
              </a:spcBef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Front End Design</a:t>
            </a:r>
            <a:b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6- 10 insights per page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mindful of using the correct visual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trending visuals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related metrics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visuals to be readable 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consistent color palette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clear headings &amp; labels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 numbers where necessary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through the report from top to bottom from left to right like reading a news paper</a:t>
            </a:r>
          </a:p>
          <a:p>
            <a:pPr marL="173736" indent="-173736" defTabSz="694944">
              <a:spcBef>
                <a:spcPts val="76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 useful reference: </a:t>
            </a:r>
            <a:b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https://www.numerro.io/guides/the-complete-guide-to-designing-power-bi-reports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36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54" y="2890262"/>
            <a:ext cx="4299666" cy="108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Demo Time!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FCF714AE-700B-2DA3-DE66-B7D3758D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3" name="Picture 2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DEA537F6-D4C1-42DD-679C-508450C25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C756BA0-A1AC-C1F8-860D-456BAD83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F58EC9-1C60-59C3-8D02-46178CDC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54" y="2890262"/>
            <a:ext cx="4299666" cy="108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pic>
        <p:nvPicPr>
          <p:cNvPr id="2" name="Picture 1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B60560C5-3551-0C5A-5D87-2451D40B7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en-US" dirty="0"/>
              <a:t>Don’t forget to connect, thanks for listening!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3C5312A1-6D86-AB24-BBF8-296AC20E4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636952"/>
              </p:ext>
            </p:extLst>
          </p:nvPr>
        </p:nvGraphicFramePr>
        <p:xfrm>
          <a:off x="4466024" y="1430431"/>
          <a:ext cx="6552309" cy="516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AF3DF5-860B-52B7-BFAB-826B3CA60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628" y="2728736"/>
            <a:ext cx="2347163" cy="23471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BFC27-6733-8963-13C2-165A3C03425F}"/>
              </a:ext>
            </a:extLst>
          </p:cNvPr>
          <p:cNvSpPr txBox="1">
            <a:spLocks/>
          </p:cNvSpPr>
          <p:nvPr/>
        </p:nvSpPr>
        <p:spPr>
          <a:xfrm>
            <a:off x="842597" y="2026714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13457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20324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About Me ~ Kristyna Hughes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014811"/>
            <a:ext cx="11144389" cy="55446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Senior data &amp; analytics consultant at 3Cloud, PASS MN Board Member, Lexington Data Technology Group co-organizer , co-author on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DataOnWheels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co-founder of Data On Rails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My experience includes implementing and managing enterprise-level Power BI instances, training teams on reporting best practices, learning new coding languages to hack into Power BI, and building templates for scalable analytics. 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Check out my blog: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https://dataonwheels.wordpress.com/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Check out my blog platform: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https://dataonrailsblog.wordpress.com/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LinkedIn: 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https://www.linkedin.com/in/kristyna-hughes-dataonwheels/</a:t>
            </a: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b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Twitter: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@data_dragoness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BlueSky: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@data-dragoness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E31CF1-C6B3-C1C6-2352-4A035090A2A3}"/>
              </a:ext>
            </a:extLst>
          </p:cNvPr>
          <p:cNvSpPr txBox="1">
            <a:spLocks/>
          </p:cNvSpPr>
          <p:nvPr/>
        </p:nvSpPr>
        <p:spPr>
          <a:xfrm>
            <a:off x="8371073" y="3206617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GitHub</a:t>
            </a:r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32DFA-7A0C-2AB6-6445-DD3C13CB3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869" y="3651381"/>
            <a:ext cx="2430366" cy="236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Big Break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excited to work meme">
            <a:extLst>
              <a:ext uri="{FF2B5EF4-FFF2-40B4-BE49-F238E27FC236}">
                <a16:creationId xmlns:a16="http://schemas.microsoft.com/office/drawing/2014/main" id="{7ABC5BC5-6256-34FF-F18F-95FB8161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8253" y="2633472"/>
            <a:ext cx="6372445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Ope</a:t>
            </a:r>
            <a:endParaRPr lang="en-US" sz="5400" dirty="0"/>
          </a:p>
        </p:txBody>
      </p:sp>
      <p:sp>
        <p:nvSpPr>
          <p:cNvPr id="308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Side Eye Puppet Meme">
            <a:extLst>
              <a:ext uri="{FF2B5EF4-FFF2-40B4-BE49-F238E27FC236}">
                <a16:creationId xmlns:a16="http://schemas.microsoft.com/office/drawing/2014/main" id="{FFADE7C8-A204-EE91-4B8D-321BE9DAF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61440"/>
            <a:ext cx="6903720" cy="393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4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76AC14-58D7-B4B1-951B-50E49886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646"/>
            <a:ext cx="12223507" cy="69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8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731738" cy="3994473"/>
          </a:xfrm>
        </p:spPr>
        <p:txBody>
          <a:bodyPr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Save a copy of the report before changing anything.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Meet with stakeholders to understand what’s working, and more importantly what’s no working. Key is to build trust.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Break down the issues into manageable tasks.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“done” with stakeholders to avoid a development spiral.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Remember – there are things you cannot fix.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625955-whats-next-meme – Cloud Architect Musings">
            <a:extLst>
              <a:ext uri="{FF2B5EF4-FFF2-40B4-BE49-F238E27FC236}">
                <a16:creationId xmlns:a16="http://schemas.microsoft.com/office/drawing/2014/main" id="{0F4BB1CC-F097-B196-1430-0822F09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012137"/>
            <a:ext cx="4170530" cy="48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3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6" y="173671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Accuracy = Trust = Adoption </a:t>
            </a:r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7B284440-B6B3-68FC-A56F-E4394DF2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7" y="1383072"/>
            <a:ext cx="6465692" cy="4631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EE3650-9217-7D7F-CF7E-72945737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762" y="1587674"/>
            <a:ext cx="4522237" cy="3994473"/>
          </a:xfrm>
        </p:spPr>
        <p:txBody>
          <a:bodyPr anchor="t">
            <a:normAutofit/>
          </a:bodyPr>
          <a:lstStyle/>
          <a:p>
            <a:r>
              <a:rPr lang="en-US" sz="2000" dirty="0"/>
              <a:t>Working with stakeholders builds trust, and when they trust a report, they will use it more often.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Data accuracy is paramount to building trust. Consistently check data accuracy of the existing report and make sure insights are clear and easy to understand.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Avoid pie charts, avoid confusion.</a:t>
            </a:r>
          </a:p>
        </p:txBody>
      </p:sp>
    </p:spTree>
    <p:extLst>
      <p:ext uri="{BB962C8B-B14F-4D97-AF65-F5344CB8AC3E}">
        <p14:creationId xmlns:p14="http://schemas.microsoft.com/office/powerpoint/2010/main" val="300633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you rank these slices largest to smallest?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C74664-6238-049D-2D0E-34E4BEAB1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76" y="2633472"/>
            <a:ext cx="10102400" cy="3586353"/>
          </a:xfrm>
          <a:prstGeom prst="rect">
            <a:avLst/>
          </a:prstGeom>
        </p:spPr>
      </p:pic>
      <p:pic>
        <p:nvPicPr>
          <p:cNvPr id="3" name="Picture 2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92B78CDF-E22C-A2C1-E048-6D9DD4B1E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33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Results, how many did you get right?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0775A-6045-931B-43CA-5CEF831C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305" y="1709057"/>
            <a:ext cx="7104430" cy="4889465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CDCE653-16E9-D7C2-551F-14DD4AC4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2661" y="2855166"/>
            <a:ext cx="2804972" cy="3743355"/>
          </a:xfrm>
        </p:spPr>
        <p:txBody>
          <a:bodyPr/>
          <a:lstStyle/>
          <a:p>
            <a:r>
              <a:rPr lang="en-US" dirty="0"/>
              <a:t>A</a:t>
            </a:r>
          </a:p>
          <a:p>
            <a:pPr lvl="1"/>
            <a:r>
              <a:rPr lang="en-US" dirty="0"/>
              <a:t>5, 4, 3, 2, 1</a:t>
            </a:r>
          </a:p>
          <a:p>
            <a:r>
              <a:rPr lang="en-US" dirty="0"/>
              <a:t>B</a:t>
            </a:r>
          </a:p>
          <a:p>
            <a:pPr lvl="1"/>
            <a:r>
              <a:rPr lang="en-US" dirty="0"/>
              <a:t>4, 5/2/1, 3</a:t>
            </a:r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1, 2, 3, 4, 5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89C7D3CD-D6D8-F0F9-8C09-C32B972AA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2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D671B"/>
      </a:dk2>
      <a:lt2>
        <a:srgbClr val="EBEBEB"/>
      </a:lt2>
      <a:accent1>
        <a:srgbClr val="2A5010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Basic">
      <a:majorFont>
        <a:latin typeface="Bodoni MT"/>
        <a:ea typeface=""/>
        <a:cs typeface=""/>
      </a:majorFont>
      <a:minorFont>
        <a:latin typeface="Bodoni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9439</TotalTime>
  <Words>524</Words>
  <Application>Microsoft Office PowerPoint</Application>
  <PresentationFormat>Widescreen</PresentationFormat>
  <Paragraphs>64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Bodoni MT</vt:lpstr>
      <vt:lpstr>Calibri</vt:lpstr>
      <vt:lpstr>Office Theme</vt:lpstr>
      <vt:lpstr>How to Fix an Inherited Report</vt:lpstr>
      <vt:lpstr>About Me ~ Kristyna Hughes</vt:lpstr>
      <vt:lpstr>The Big Break</vt:lpstr>
      <vt:lpstr>Ope</vt:lpstr>
      <vt:lpstr>PowerPoint Presentation</vt:lpstr>
      <vt:lpstr>Next Steps</vt:lpstr>
      <vt:lpstr>Accuracy = Trust = Adoption </vt:lpstr>
      <vt:lpstr>Can you rank these slices largest to smallest?</vt:lpstr>
      <vt:lpstr>Results, how many did you get right? </vt:lpstr>
      <vt:lpstr>The Design Checklist</vt:lpstr>
      <vt:lpstr>Demo Time!</vt:lpstr>
      <vt:lpstr>Questions?</vt:lpstr>
      <vt:lpstr>Don’t forget to connect, 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Meets Programmability</dc:title>
  <dc:creator>Kristyna Hughes</dc:creator>
  <cp:lastModifiedBy>Kristyna Hughes</cp:lastModifiedBy>
  <cp:revision>6</cp:revision>
  <dcterms:created xsi:type="dcterms:W3CDTF">2022-08-06T02:37:56Z</dcterms:created>
  <dcterms:modified xsi:type="dcterms:W3CDTF">2023-09-14T18:11:46Z</dcterms:modified>
</cp:coreProperties>
</file>