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5"/>
    <p:sldMasterId id="2147483730" r:id="rId6"/>
  </p:sldMasterIdLst>
  <p:notesMasterIdLst>
    <p:notesMasterId r:id="rId42"/>
  </p:notesMasterIdLst>
  <p:handoutMasterIdLst>
    <p:handoutMasterId r:id="rId43"/>
  </p:handoutMasterIdLst>
  <p:sldIdLst>
    <p:sldId id="449" r:id="rId7"/>
    <p:sldId id="519" r:id="rId8"/>
    <p:sldId id="543" r:id="rId9"/>
    <p:sldId id="545" r:id="rId10"/>
    <p:sldId id="455" r:id="rId11"/>
    <p:sldId id="520" r:id="rId12"/>
    <p:sldId id="456" r:id="rId13"/>
    <p:sldId id="457" r:id="rId14"/>
    <p:sldId id="551" r:id="rId15"/>
    <p:sldId id="542" r:id="rId16"/>
    <p:sldId id="536" r:id="rId17"/>
    <p:sldId id="540" r:id="rId18"/>
    <p:sldId id="539" r:id="rId19"/>
    <p:sldId id="517" r:id="rId20"/>
    <p:sldId id="521" r:id="rId21"/>
    <p:sldId id="458" r:id="rId22"/>
    <p:sldId id="462" r:id="rId23"/>
    <p:sldId id="546" r:id="rId24"/>
    <p:sldId id="547" r:id="rId25"/>
    <p:sldId id="548" r:id="rId26"/>
    <p:sldId id="541" r:id="rId27"/>
    <p:sldId id="454" r:id="rId28"/>
    <p:sldId id="549" r:id="rId29"/>
    <p:sldId id="510" r:id="rId30"/>
    <p:sldId id="550" r:id="rId31"/>
    <p:sldId id="526" r:id="rId32"/>
    <p:sldId id="514" r:id="rId33"/>
    <p:sldId id="513" r:id="rId34"/>
    <p:sldId id="532" r:id="rId35"/>
    <p:sldId id="515" r:id="rId36"/>
    <p:sldId id="450" r:id="rId37"/>
    <p:sldId id="445" r:id="rId38"/>
    <p:sldId id="473" r:id="rId39"/>
    <p:sldId id="359" r:id="rId40"/>
    <p:sldId id="522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  <p15:guide id="18" orient="horz" pos="1167">
          <p15:clr>
            <a:srgbClr val="A4A3A4"/>
          </p15:clr>
        </p15:guide>
        <p15:guide id="19" pos="2962">
          <p15:clr>
            <a:srgbClr val="A4A3A4"/>
          </p15:clr>
        </p15:guide>
        <p15:guide id="20" pos="258">
          <p15:clr>
            <a:srgbClr val="A4A3A4"/>
          </p15:clr>
        </p15:guide>
        <p15:guide id="21" pos="54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B6D"/>
    <a:srgbClr val="464547"/>
    <a:srgbClr val="666666"/>
    <a:srgbClr val="B22746"/>
    <a:srgbClr val="A3C644"/>
    <a:srgbClr val="E6E6E6"/>
    <a:srgbClr val="CCCCCC"/>
    <a:srgbClr val="999999"/>
    <a:srgbClr val="2FC2D9"/>
    <a:srgbClr val="1A9C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0" autoAdjust="0"/>
    <p:restoredTop sz="89275" autoAdjust="0"/>
  </p:normalViewPr>
  <p:slideViewPr>
    <p:cSldViewPr snapToGrid="0">
      <p:cViewPr varScale="1">
        <p:scale>
          <a:sx n="77" d="100"/>
          <a:sy n="77" d="100"/>
        </p:scale>
        <p:origin x="1550" y="53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orient="horz" pos="1167"/>
        <p:guide pos="2962"/>
        <p:guide pos="258"/>
        <p:guide pos="54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474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viewProps" Target="view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58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54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97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67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22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25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78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55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105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208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65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04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465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129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444444"/>
              </a:solidFill>
              <a:cs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438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444444"/>
              </a:solidFill>
              <a:cs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02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916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149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345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903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235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14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824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254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396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33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46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2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10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28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58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3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CASE STUDY IMAGERY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ct val="85000"/>
              </a:lnSpc>
            </a:pPr>
            <a:endParaRPr lang="en-US" sz="14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3197413"/>
            <a:ext cx="7574494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38103" y="-188043"/>
            <a:ext cx="9627732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5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MONTH </a:t>
            </a:r>
            <a:r>
              <a:rPr lang="en-US" dirty="0" err="1"/>
              <a:t>DAte</a:t>
            </a:r>
            <a:r>
              <a:rPr lang="en-US" dirty="0"/>
              <a:t>, YEAR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/>
          </a:p>
          <a:p>
            <a:r>
              <a:rPr lang="en-US" dirty="0"/>
              <a:t>Background Image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  <p:sldLayoutId id="2147483742" r:id="rId1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books/ISBN-0011/authorshttp:/localhost/classe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-console.kinvey.com/_api/v2/app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9144000" cy="6858002"/>
          </a:xfrm>
        </p:spPr>
      </p:pic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94411" y="1822406"/>
            <a:ext cx="5955589" cy="1101840"/>
          </a:xfrm>
        </p:spPr>
        <p:txBody>
          <a:bodyPr/>
          <a:lstStyle/>
          <a:p>
            <a:pPr algn="ctr"/>
            <a:r>
              <a:rPr lang="en-US" dirty="0"/>
              <a:t>Automated testing of web services for JS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765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HTTP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C4A95E-E0E3-46A9-A49F-F60B95EE5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56" y="1397901"/>
            <a:ext cx="7906853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24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20672" y="1390736"/>
            <a:ext cx="5751174" cy="4611479"/>
            <a:chOff x="4465602" y="1717134"/>
            <a:chExt cx="2919857" cy="2872754"/>
          </a:xfrm>
        </p:grpSpPr>
        <p:sp>
          <p:nvSpPr>
            <p:cNvPr id="14" name="Rectangle 13"/>
            <p:cNvSpPr/>
            <p:nvPr/>
          </p:nvSpPr>
          <p:spPr>
            <a:xfrm>
              <a:off x="4598198" y="3232362"/>
              <a:ext cx="2787261" cy="13575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mpd="sng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tIns="91440" bIns="0" rtlCol="0" anchor="t" anchorCtr="0"/>
            <a:lstStyle/>
            <a:p>
              <a:endParaRPr lang="en-US" sz="900" b="1" dirty="0">
                <a:solidFill>
                  <a:srgbClr val="666666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98198" y="2248724"/>
              <a:ext cx="2787260" cy="8947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 cmpd="sng"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27432" rtlCol="0" anchor="ctr"/>
            <a:lstStyle/>
            <a:p>
              <a:pPr algn="ctr"/>
              <a:endParaRPr lang="en-US" sz="900" b="1" dirty="0">
                <a:solidFill>
                  <a:srgbClr val="666666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65602" y="2337637"/>
              <a:ext cx="1136726" cy="1160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2FC2D9"/>
                  </a:solidFill>
                  <a:latin typeface="Arial Black"/>
                  <a:cs typeface="Arial Black"/>
                </a:rPr>
                <a:t>REQUEST HEADER</a:t>
              </a:r>
              <a:endParaRPr lang="en-US" sz="800" dirty="0">
                <a:solidFill>
                  <a:srgbClr val="2FC2D9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23" name="Snip Single Corner Rectangle 22"/>
            <p:cNvSpPr/>
            <p:nvPr/>
          </p:nvSpPr>
          <p:spPr>
            <a:xfrm>
              <a:off x="4598198" y="1717134"/>
              <a:ext cx="871534" cy="420308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8288" rtlCol="0" anchor="ctr" anchorCtr="1"/>
            <a:lstStyle/>
            <a:p>
              <a:pPr algn="ctr">
                <a:lnSpc>
                  <a:spcPct val="95000"/>
                </a:lnSpc>
              </a:pPr>
              <a:r>
                <a:rPr lang="en-US" sz="1000" dirty="0">
                  <a:solidFill>
                    <a:srgbClr val="666666"/>
                  </a:solidFill>
                  <a:latin typeface="Trebuchet MS"/>
                  <a:cs typeface="Trebuchet MS"/>
                </a:rPr>
                <a:t>VERB</a:t>
              </a:r>
            </a:p>
          </p:txBody>
        </p:sp>
        <p:sp>
          <p:nvSpPr>
            <p:cNvPr id="27" name="Snip Single Corner Rectangle 26"/>
            <p:cNvSpPr/>
            <p:nvPr/>
          </p:nvSpPr>
          <p:spPr>
            <a:xfrm>
              <a:off x="6518368" y="1717134"/>
              <a:ext cx="867090" cy="425899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8288" rtlCol="0" anchor="ctr" anchorCtr="1"/>
            <a:lstStyle/>
            <a:p>
              <a:pPr algn="ctr">
                <a:lnSpc>
                  <a:spcPct val="95000"/>
                </a:lnSpc>
              </a:pPr>
              <a:r>
                <a:rPr lang="en-US" sz="1000" dirty="0">
                  <a:solidFill>
                    <a:srgbClr val="666666"/>
                  </a:solidFill>
                  <a:latin typeface="Trebuchet MS"/>
                  <a:cs typeface="Trebuchet MS"/>
                </a:rPr>
                <a:t>HTTP VERSION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559156" y="1719400"/>
              <a:ext cx="865344" cy="4180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27432" rtlCol="0" anchor="ctr"/>
            <a:lstStyle/>
            <a:p>
              <a:pPr algn="ctr"/>
              <a:r>
                <a:rPr lang="en-US" sz="1000" dirty="0">
                  <a:solidFill>
                    <a:schemeClr val="tx2"/>
                  </a:solidFill>
                  <a:latin typeface="Trebuchet MS"/>
                  <a:cs typeface="Trebuchet MS"/>
                </a:rPr>
                <a:t>URI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20672" y="3825278"/>
            <a:ext cx="2238982" cy="163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>
                <a:solidFill>
                  <a:srgbClr val="2FC2D9"/>
                </a:solidFill>
                <a:latin typeface="Arial Black"/>
                <a:cs typeface="Arial Black"/>
              </a:rPr>
              <a:t>REQUEST BODY</a:t>
            </a:r>
            <a:endParaRPr lang="en-US" sz="800" dirty="0">
              <a:solidFill>
                <a:srgbClr val="2FC2D9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566970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REQUEST SYNTAX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69" y="1226633"/>
            <a:ext cx="6606485" cy="33123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93057" y="1320190"/>
            <a:ext cx="240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Requested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Resource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3057" y="2097779"/>
            <a:ext cx="225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Request Headers</a:t>
            </a:r>
          </a:p>
        </p:txBody>
      </p:sp>
      <p:sp>
        <p:nvSpPr>
          <p:cNvPr id="8" name="Right Brace 18"/>
          <p:cNvSpPr/>
          <p:nvPr/>
        </p:nvSpPr>
        <p:spPr>
          <a:xfrm>
            <a:off x="5491404" y="1699003"/>
            <a:ext cx="301653" cy="1166860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18"/>
          <p:cNvSpPr/>
          <p:nvPr/>
        </p:nvSpPr>
        <p:spPr>
          <a:xfrm>
            <a:off x="5476538" y="1304995"/>
            <a:ext cx="301653" cy="356538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93057" y="3632919"/>
            <a:ext cx="2743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Request Body (e.g. xml)</a:t>
            </a:r>
          </a:p>
        </p:txBody>
      </p:sp>
      <p:sp>
        <p:nvSpPr>
          <p:cNvPr id="10" name="Right Brace 18"/>
          <p:cNvSpPr/>
          <p:nvPr/>
        </p:nvSpPr>
        <p:spPr>
          <a:xfrm>
            <a:off x="5476537" y="3234155"/>
            <a:ext cx="301653" cy="1166860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9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RESPONCE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20672" y="1390736"/>
            <a:ext cx="5751174" cy="4611479"/>
            <a:chOff x="4465602" y="1717134"/>
            <a:chExt cx="2919857" cy="2872754"/>
          </a:xfrm>
        </p:grpSpPr>
        <p:sp>
          <p:nvSpPr>
            <p:cNvPr id="14" name="Rectangle 13"/>
            <p:cNvSpPr/>
            <p:nvPr/>
          </p:nvSpPr>
          <p:spPr>
            <a:xfrm>
              <a:off x="4598198" y="3232362"/>
              <a:ext cx="2787261" cy="13575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mpd="sng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tIns="91440" bIns="0" rtlCol="0" anchor="t" anchorCtr="0"/>
            <a:lstStyle/>
            <a:p>
              <a:endParaRPr lang="en-US" sz="900" b="1" dirty="0">
                <a:solidFill>
                  <a:srgbClr val="666666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98198" y="2248724"/>
              <a:ext cx="2787260" cy="8947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 cmpd="sng"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27432" rtlCol="0" anchor="ctr"/>
            <a:lstStyle/>
            <a:p>
              <a:pPr algn="ctr"/>
              <a:endParaRPr lang="en-US" sz="900" b="1" dirty="0">
                <a:solidFill>
                  <a:srgbClr val="666666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65602" y="2337637"/>
              <a:ext cx="1136726" cy="100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2FC2D9"/>
                  </a:solidFill>
                  <a:latin typeface="Arial Black"/>
                  <a:cs typeface="Arial Black"/>
                </a:rPr>
                <a:t>RESPONSE HEADER</a:t>
              </a:r>
              <a:endParaRPr lang="en-US" sz="800" dirty="0">
                <a:solidFill>
                  <a:srgbClr val="2FC2D9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23" name="Snip Single Corner Rectangle 22"/>
            <p:cNvSpPr/>
            <p:nvPr/>
          </p:nvSpPr>
          <p:spPr>
            <a:xfrm>
              <a:off x="4598198" y="1717134"/>
              <a:ext cx="1400497" cy="420308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8288" rtlCol="0" anchor="ctr" anchorCtr="1"/>
            <a:lstStyle/>
            <a:p>
              <a:pPr algn="ctr">
                <a:lnSpc>
                  <a:spcPct val="95000"/>
                </a:lnSpc>
              </a:pPr>
              <a:r>
                <a:rPr lang="en-US" sz="1000" dirty="0">
                  <a:solidFill>
                    <a:srgbClr val="666666"/>
                  </a:solidFill>
                  <a:latin typeface="Trebuchet MS"/>
                  <a:cs typeface="Trebuchet MS"/>
                </a:rPr>
                <a:t>RESPONSE CODE</a:t>
              </a:r>
            </a:p>
          </p:txBody>
        </p:sp>
        <p:sp>
          <p:nvSpPr>
            <p:cNvPr id="27" name="Snip Single Corner Rectangle 26"/>
            <p:cNvSpPr/>
            <p:nvPr/>
          </p:nvSpPr>
          <p:spPr>
            <a:xfrm>
              <a:off x="6099876" y="1717134"/>
              <a:ext cx="1285583" cy="425899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 cmpd="sng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18288" rtlCol="0" anchor="ctr" anchorCtr="1"/>
            <a:lstStyle/>
            <a:p>
              <a:pPr algn="ctr">
                <a:lnSpc>
                  <a:spcPct val="95000"/>
                </a:lnSpc>
              </a:pPr>
              <a:r>
                <a:rPr lang="en-US" sz="1000" dirty="0">
                  <a:solidFill>
                    <a:srgbClr val="666666"/>
                  </a:solidFill>
                  <a:latin typeface="Trebuchet MS"/>
                  <a:cs typeface="Trebuchet MS"/>
                </a:rPr>
                <a:t>HTTP VERSION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26888" y="4012846"/>
            <a:ext cx="2238982" cy="163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>
                <a:solidFill>
                  <a:srgbClr val="2FC2D9"/>
                </a:solidFill>
                <a:latin typeface="Arial Black"/>
                <a:cs typeface="Arial Black"/>
              </a:rPr>
              <a:t>RESPONSE BODY</a:t>
            </a:r>
            <a:endParaRPr lang="en-US" sz="800" dirty="0">
              <a:solidFill>
                <a:srgbClr val="2FC2D9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822288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RESPONSE SYNTAX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02" y="1139284"/>
            <a:ext cx="6473283" cy="3596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70959" y="1160032"/>
            <a:ext cx="190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Response Status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9223" y="2668113"/>
            <a:ext cx="212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Response Headers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70959" y="5110982"/>
            <a:ext cx="318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Response Body (content)</a:t>
            </a:r>
          </a:p>
        </p:txBody>
      </p:sp>
      <p:sp>
        <p:nvSpPr>
          <p:cNvPr id="8" name="Right Brace 18"/>
          <p:cNvSpPr/>
          <p:nvPr/>
        </p:nvSpPr>
        <p:spPr>
          <a:xfrm>
            <a:off x="5476538" y="1160032"/>
            <a:ext cx="301653" cy="356538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" name="Right Brace 18"/>
          <p:cNvSpPr/>
          <p:nvPr/>
        </p:nvSpPr>
        <p:spPr>
          <a:xfrm>
            <a:off x="5476538" y="1563258"/>
            <a:ext cx="301653" cy="2607298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18"/>
          <p:cNvSpPr/>
          <p:nvPr/>
        </p:nvSpPr>
        <p:spPr>
          <a:xfrm>
            <a:off x="5471165" y="4279706"/>
            <a:ext cx="301653" cy="2031884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6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STATUS CODES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316020"/>
              </p:ext>
            </p:extLst>
          </p:nvPr>
        </p:nvGraphicFramePr>
        <p:xfrm>
          <a:off x="139804" y="1048215"/>
          <a:ext cx="8864392" cy="53377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4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3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4663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all" dirty="0">
                          <a:effectLst/>
                        </a:rPr>
                        <a:t>CATEGORY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all" dirty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4663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1xx: Informational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Communicates transfer protocol-level information.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6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2xx: Success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Indicates that the REST  web-service successfully carried out whatever action the client requested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4663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3xx: Redirection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Indicates that the client must take some additional action in order to complete their request.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4663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4xx: Client Error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This category of error status codes points the finger at clients.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4663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5xx: Server Error</a:t>
                      </a:r>
                      <a:endParaRPr lang="en-US" sz="1200" b="0" i="0" u="non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The server takes responsibility for these error status codes.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973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HEADER (REQUEST)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9067" y="1710267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10968"/>
              </p:ext>
            </p:extLst>
          </p:nvPr>
        </p:nvGraphicFramePr>
        <p:xfrm>
          <a:off x="67735" y="1041403"/>
          <a:ext cx="8974665" cy="532764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91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1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1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5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METHOD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561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Accept: text/plain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5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Accept-Charset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Accept-Charset: utf-8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5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Accept-Encoding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Accept-Encoding: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gzip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deflate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5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Accept-Language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Accept-Language: en-US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561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>
                          <a:effectLst/>
                        </a:rPr>
                        <a:t>Cache-Control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Cache-Control: no-cache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5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Content-Type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Content-Type: application/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Courier New" charset="0"/>
                        <a:buChar char="o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</a:p>
                    <a:p>
                      <a:pPr marL="285750" indent="-285750" algn="ctr">
                        <a:buFont typeface="Courier New" charset="0"/>
                        <a:buChar char="o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5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Content-Length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Content-Length: 348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Courier New" charset="0"/>
                        <a:buChar char="o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</a:p>
                    <a:p>
                      <a:pPr marL="285750" indent="-285750" algn="ctr">
                        <a:buFont typeface="Courier New" charset="0"/>
                        <a:buChar char="o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561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Authorization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Authorization: Basic QWxhZGRpbjpvcGVuIHNlc2FtZQ==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9561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Cookie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Cookie: key1=value1; key2=value2;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95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Referer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Referer: http://epam.com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95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User-Agent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User-Agent: Oleg Strunevskiy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332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HEADER (RESPONSE)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277049"/>
              </p:ext>
            </p:extLst>
          </p:nvPr>
        </p:nvGraphicFramePr>
        <p:xfrm>
          <a:off x="84667" y="1030252"/>
          <a:ext cx="8974665" cy="53705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91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1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1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66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METHOD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66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Cache</a:t>
                      </a:r>
                      <a:r>
                        <a:rPr lang="en-US" sz="1200" baseline="0" dirty="0">
                          <a:effectLst/>
                        </a:rPr>
                        <a:t>-Control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Cache-Control: max-age=3600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66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Content-Encoding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Content-Encoding: </a:t>
                      </a:r>
                      <a:r>
                        <a:rPr lang="en-US" sz="1200" dirty="0" err="1">
                          <a:effectLst/>
                        </a:rPr>
                        <a:t>gzip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66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Content-Language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Content-Language: 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66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Content-Length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Content-Length: 348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9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Content-Type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Content-Type: text/html; charset=utf-8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Courier New" charset="0"/>
                        <a:buChar char="o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</a:p>
                    <a:p>
                      <a:pPr marL="285750" indent="-285750" algn="ctr">
                        <a:buFont typeface="Courier New" charset="0"/>
                        <a:buChar char="o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1961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Expires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effectLst/>
                        </a:rPr>
                        <a:t>Expires: Thu, 01 Dec 1994 16:00:00 GMT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Courier New" charset="0"/>
                        <a:buChar char="o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</a:p>
                    <a:p>
                      <a:pPr marL="285750" indent="-285750" algn="ctr">
                        <a:buFont typeface="Courier New" charset="0"/>
                        <a:buChar char="o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1961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Location: http://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tut.by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Courier New" charset="0"/>
                        <a:buChar char="o"/>
                      </a:pPr>
                      <a:r>
                        <a:rPr lang="en-US" sz="1200" dirty="0"/>
                        <a:t>GET (201)</a:t>
                      </a:r>
                    </a:p>
                    <a:p>
                      <a:pPr marL="171450" indent="-171450" algn="ctr">
                        <a:buFont typeface="Courier New" charset="0"/>
                        <a:buChar char="o"/>
                      </a:pPr>
                      <a:r>
                        <a:rPr lang="en-US" sz="1200" dirty="0"/>
                        <a:t>GET (3**)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066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Set-Cookie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Set-Cookie: UserID=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JohnDoe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Version=1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066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WWW-Authenticate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WWW-Authenticate: Basic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501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/>
          </p:cNvSpPr>
          <p:nvPr/>
        </p:nvSpPr>
        <p:spPr>
          <a:xfrm>
            <a:off x="235828" y="4495180"/>
            <a:ext cx="6274302" cy="63562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l" defTabSz="457200" rtl="0" eaLnBrk="1" latinLnBrk="0" hangingPunct="1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FontTx/>
              <a:buNone/>
              <a:defRPr sz="34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SOAP WSDL XML</a:t>
            </a:r>
          </a:p>
        </p:txBody>
      </p:sp>
    </p:spTree>
    <p:extLst>
      <p:ext uri="{BB962C8B-B14F-4D97-AF65-F5344CB8AC3E}">
        <p14:creationId xmlns:p14="http://schemas.microsoft.com/office/powerpoint/2010/main" val="680264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SOAP WSDL XML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901" y="1974573"/>
            <a:ext cx="5682411" cy="290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3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3C4927-6E85-4A35-A55F-A72D702AB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505" y="529837"/>
            <a:ext cx="5080000" cy="39243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AGENDA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21495" y="2614536"/>
            <a:ext cx="8430768" cy="3132137"/>
          </a:xfrm>
        </p:spPr>
        <p:txBody>
          <a:bodyPr/>
          <a:lstStyle/>
          <a:p>
            <a:r>
              <a:rPr lang="en-US" sz="2000" dirty="0"/>
              <a:t>What is a web-service?</a:t>
            </a:r>
          </a:p>
          <a:p>
            <a:r>
              <a:rPr lang="en-US" sz="2000" dirty="0"/>
              <a:t>HTTP Protocol</a:t>
            </a:r>
          </a:p>
          <a:p>
            <a:r>
              <a:rPr lang="en-US" sz="2000" dirty="0"/>
              <a:t>SOAP</a:t>
            </a:r>
          </a:p>
          <a:p>
            <a:r>
              <a:rPr lang="en-US" sz="2000" dirty="0"/>
              <a:t>REST </a:t>
            </a:r>
          </a:p>
          <a:p>
            <a:r>
              <a:rPr lang="en-US" sz="2000" dirty="0"/>
              <a:t>JSON Format</a:t>
            </a:r>
          </a:p>
          <a:p>
            <a:r>
              <a:rPr lang="en-US" sz="2000" dirty="0" err="1"/>
              <a:t>Toos</a:t>
            </a:r>
            <a:r>
              <a:rPr lang="en-US" sz="2000" dirty="0"/>
              <a:t> and Libs to interact with web-services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84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SOAP (example)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65" y="1081434"/>
            <a:ext cx="4984266" cy="536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5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/>
          </p:cNvSpPr>
          <p:nvPr/>
        </p:nvSpPr>
        <p:spPr>
          <a:xfrm>
            <a:off x="235828" y="4495180"/>
            <a:ext cx="1884556" cy="63562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l" defTabSz="457200" rtl="0" eaLnBrk="1" latinLnBrk="0" hangingPunct="1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FontTx/>
              <a:buNone/>
              <a:defRPr sz="34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REST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8347BA-AAB6-4B6D-B233-8533E0F05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73" y="518475"/>
            <a:ext cx="8011887" cy="35481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23263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Protocol: </a:t>
            </a:r>
            <a:r>
              <a:rPr lang="en-US" dirty="0"/>
              <a:t>It uses HTTP Protocol for data communication. </a:t>
            </a:r>
          </a:p>
          <a:p>
            <a:r>
              <a:rPr lang="en-US" b="1" dirty="0"/>
              <a:t>Representation: </a:t>
            </a:r>
            <a:r>
              <a:rPr lang="en-US" dirty="0"/>
              <a:t>It uses a wide range of formats to represent a resource like Text, JSON and XML. </a:t>
            </a:r>
            <a:endParaRPr lang="ru-RU" dirty="0"/>
          </a:p>
          <a:p>
            <a:r>
              <a:rPr lang="en-US" b="1" dirty="0"/>
              <a:t>Resource: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It simply provides access to resources. (Each resource can be accessed by URI)</a:t>
            </a:r>
            <a:br>
              <a:rPr lang="en-US" dirty="0"/>
            </a:br>
            <a:r>
              <a:rPr lang="en-US" dirty="0"/>
              <a:t>	It allows to manage resource lifecycle.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REST?</a:t>
            </a:r>
          </a:p>
        </p:txBody>
      </p:sp>
    </p:spTree>
    <p:extLst>
      <p:ext uri="{BB962C8B-B14F-4D97-AF65-F5344CB8AC3E}">
        <p14:creationId xmlns:p14="http://schemas.microsoft.com/office/powerpoint/2010/main" val="352522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REST?</a:t>
            </a:r>
          </a:p>
        </p:txBody>
      </p:sp>
      <p:pic>
        <p:nvPicPr>
          <p:cNvPr id="1026" name="Picture 2" descr="https://s.dou.ua/storage-files/REST1.png">
            <a:extLst>
              <a:ext uri="{FF2B5EF4-FFF2-40B4-BE49-F238E27FC236}">
                <a16:creationId xmlns:a16="http://schemas.microsoft.com/office/drawing/2014/main" id="{55A25AC0-4247-42B6-8D8B-9DD76462D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389570"/>
            <a:ext cx="8763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627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A RESOURCE?</a:t>
            </a:r>
          </a:p>
        </p:txBody>
      </p:sp>
      <p:pic>
        <p:nvPicPr>
          <p:cNvPr id="2050" name="Picture 2" descr="https://s.dou.ua/storage-files/REST2.png">
            <a:extLst>
              <a:ext uri="{FF2B5EF4-FFF2-40B4-BE49-F238E27FC236}">
                <a16:creationId xmlns:a16="http://schemas.microsoft.com/office/drawing/2014/main" id="{763BA371-287C-44EE-8F0D-59908E4CC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5825"/>
            <a:ext cx="87630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805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A RESOURCE?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418" y="1046346"/>
            <a:ext cx="8190704" cy="4598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The key abstraction of information in REST is a resource.</a:t>
            </a:r>
            <a:br>
              <a:rPr lang="en-US" dirty="0"/>
            </a:br>
            <a:r>
              <a:rPr lang="en-US" dirty="0"/>
              <a:t>REST architecture treats every content as a resource, resources can be:   </a:t>
            </a:r>
          </a:p>
          <a:p>
            <a:pPr marL="742950" lvl="1" indent="-285750">
              <a:lnSpc>
                <a:spcPct val="120000"/>
              </a:lnSpc>
              <a:buFont typeface="Arial" charset="0"/>
              <a:buChar char="•"/>
            </a:pPr>
            <a:r>
              <a:rPr lang="en-US" sz="1600" dirty="0"/>
              <a:t>Html, XML, JSON</a:t>
            </a:r>
          </a:p>
          <a:p>
            <a:pPr marL="742950" lvl="1" indent="-285750">
              <a:lnSpc>
                <a:spcPct val="120000"/>
              </a:lnSpc>
              <a:buFont typeface="Arial" charset="0"/>
              <a:buChar char="•"/>
            </a:pPr>
            <a:r>
              <a:rPr lang="en-US" sz="1600" dirty="0"/>
              <a:t>Images</a:t>
            </a:r>
          </a:p>
          <a:p>
            <a:pPr marL="742950" lvl="1" indent="-285750">
              <a:lnSpc>
                <a:spcPct val="120000"/>
              </a:lnSpc>
              <a:buFont typeface="Arial" charset="0"/>
              <a:buChar char="•"/>
            </a:pPr>
            <a:r>
              <a:rPr lang="en-US" sz="1600" dirty="0"/>
              <a:t>Videos</a:t>
            </a:r>
          </a:p>
          <a:p>
            <a:pPr marL="742950" lvl="1" indent="-285750">
              <a:lnSpc>
                <a:spcPct val="120000"/>
              </a:lnSpc>
              <a:buFont typeface="Arial" charset="0"/>
              <a:buChar char="•"/>
            </a:pPr>
            <a:r>
              <a:rPr lang="en-US" sz="1600" dirty="0"/>
              <a:t>Dynamic business data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Resource lifecycle management is done using HTTP methods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Every resource is uniquely identified by a URI</a:t>
            </a:r>
          </a:p>
        </p:txBody>
      </p:sp>
      <p:graphicFrame>
        <p:nvGraphicFramePr>
          <p:cNvPr id="4" name="Таблица 5"/>
          <p:cNvGraphicFramePr>
            <a:graphicFrameLocks noGrp="1"/>
          </p:cNvGraphicFramePr>
          <p:nvPr>
            <p:extLst/>
          </p:nvPr>
        </p:nvGraphicFramePr>
        <p:xfrm>
          <a:off x="593283" y="3305653"/>
          <a:ext cx="6220112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60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9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782">
                <a:tc>
                  <a:txBody>
                    <a:bodyPr/>
                    <a:lstStyle/>
                    <a:p>
                      <a:r>
                        <a:rPr lang="en-US" dirty="0"/>
                        <a:t>CRUD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 method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782"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PUT or POST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782"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GET, HEAD or</a:t>
                      </a:r>
                      <a:r>
                        <a:rPr lang="ru-RU" baseline="0" dirty="0"/>
                        <a:t> </a:t>
                      </a:r>
                      <a:r>
                        <a:rPr lang="en-US" dirty="0"/>
                        <a:t>OPTIONS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782"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782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Таблица 5"/>
          <p:cNvGraphicFramePr>
            <a:graphicFrameLocks noGrp="1"/>
          </p:cNvGraphicFramePr>
          <p:nvPr>
            <p:extLst/>
          </p:nvPr>
        </p:nvGraphicFramePr>
        <p:xfrm>
          <a:off x="604434" y="5608759"/>
          <a:ext cx="5104990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04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221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cs typeface="Trebuchet MS"/>
                        </a:rPr>
                        <a:t>https://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  <a:cs typeface="Trebuchet MS"/>
                        </a:rPr>
                        <a:t>jsonplaceholder.typicode.com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cs typeface="Trebuchet MS"/>
                        </a:rPr>
                        <a:t>/users/1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122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2473" y="1417560"/>
            <a:ext cx="4375644" cy="40008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REST uses URI to identify resources: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NAMING RESOURCES</a:t>
            </a:r>
            <a:endParaRPr lang="ru-RU" sz="2800" dirty="0"/>
          </a:p>
        </p:txBody>
      </p:sp>
      <p:graphicFrame>
        <p:nvGraphicFramePr>
          <p:cNvPr id="5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28659"/>
              </p:ext>
            </p:extLst>
          </p:nvPr>
        </p:nvGraphicFramePr>
        <p:xfrm>
          <a:off x="429888" y="1953363"/>
          <a:ext cx="8284223" cy="15897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84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2812">
                <a:tc>
                  <a:txBody>
                    <a:bodyPr/>
                    <a:lstStyle/>
                    <a:p>
                      <a:r>
                        <a:rPr lang="en-US" dirty="0"/>
                        <a:t>URI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812">
                <a:tc>
                  <a:txBody>
                    <a:bodyPr/>
                    <a:lstStyle/>
                    <a:p>
                      <a:r>
                        <a:rPr lang="en-US" dirty="0"/>
                        <a:t>http://localhost/books/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296">
                <a:tc>
                  <a:txBody>
                    <a:bodyPr/>
                    <a:lstStyle/>
                    <a:p>
                      <a:r>
                        <a:rPr lang="en-US" dirty="0"/>
                        <a:t>http://localhost/books/ISBN-0011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812">
                <a:tc>
                  <a:txBody>
                    <a:bodyPr/>
                    <a:lstStyle/>
                    <a:p>
                      <a:r>
                        <a:rPr lang="en-US" dirty="0"/>
                        <a:t>http://localhost/books/ISBN-0011/authors</a:t>
                      </a:r>
                      <a:endParaRPr lang="en-US" dirty="0">
                        <a:hlinkClick r:id="rId3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2473" y="3723414"/>
            <a:ext cx="850159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As you traverse the path from more generic to more specific, you are navigating the data</a:t>
            </a:r>
          </a:p>
        </p:txBody>
      </p:sp>
    </p:spTree>
    <p:extLst>
      <p:ext uri="{BB962C8B-B14F-4D97-AF65-F5344CB8AC3E}">
        <p14:creationId xmlns:p14="http://schemas.microsoft.com/office/powerpoint/2010/main" val="1179667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/>
          </p:cNvSpPr>
          <p:nvPr/>
        </p:nvSpPr>
        <p:spPr>
          <a:xfrm>
            <a:off x="168094" y="4268851"/>
            <a:ext cx="1862253" cy="54269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l" defTabSz="457200" rtl="0" eaLnBrk="1" latinLnBrk="0" hangingPunct="1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FontTx/>
              <a:buNone/>
              <a:defRPr sz="34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181354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JSON DATA TYPES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7" y="1605775"/>
            <a:ext cx="8769926" cy="399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16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SERIALIZATION / DESERIALIZATION</a:t>
            </a:r>
          </a:p>
        </p:txBody>
      </p:sp>
      <p:sp>
        <p:nvSpPr>
          <p:cNvPr id="6" name="Shape 97"/>
          <p:cNvSpPr txBox="1"/>
          <p:nvPr/>
        </p:nvSpPr>
        <p:spPr>
          <a:xfrm>
            <a:off x="183233" y="1379534"/>
            <a:ext cx="6162900" cy="3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/>
              <a:t>JSON - JavaScript Object Notation</a:t>
            </a:r>
          </a:p>
        </p:txBody>
      </p:sp>
      <p:sp>
        <p:nvSpPr>
          <p:cNvPr id="7" name="Shape 98"/>
          <p:cNvSpPr txBox="1"/>
          <p:nvPr/>
        </p:nvSpPr>
        <p:spPr>
          <a:xfrm>
            <a:off x="184350" y="1881634"/>
            <a:ext cx="4166700" cy="233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200" dirty="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objectToString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JSON.stringify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(employee);</a:t>
            </a:r>
          </a:p>
          <a:p>
            <a:pPr lvl="0">
              <a:spcBef>
                <a:spcPts val="0"/>
              </a:spcBef>
              <a:buNone/>
            </a:pPr>
            <a:endParaRPr sz="1200" dirty="0">
              <a:solidFill>
                <a:srgbClr val="CB383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200" dirty="0">
                <a:solidFill>
                  <a:srgbClr val="CB3837"/>
                </a:solidFill>
                <a:latin typeface="Consolas"/>
                <a:ea typeface="Consolas"/>
                <a:cs typeface="Consolas"/>
                <a:sym typeface="Consolas"/>
              </a:rPr>
              <a:t>"{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 dirty="0">
                <a:solidFill>
                  <a:srgbClr val="CB3837"/>
                </a:solidFill>
                <a:latin typeface="Consolas"/>
                <a:ea typeface="Consolas"/>
                <a:cs typeface="Consolas"/>
                <a:sym typeface="Consolas"/>
              </a:rPr>
              <a:t>   "</a:t>
            </a:r>
            <a:r>
              <a:rPr lang="en-US" sz="1200" dirty="0" err="1">
                <a:solidFill>
                  <a:srgbClr val="CB3837"/>
                </a:solidFill>
                <a:latin typeface="Consolas"/>
                <a:ea typeface="Consolas"/>
                <a:cs typeface="Consolas"/>
                <a:sym typeface="Consolas"/>
              </a:rPr>
              <a:t>active":true</a:t>
            </a:r>
            <a:r>
              <a:rPr lang="en-US" sz="1200" dirty="0">
                <a:solidFill>
                  <a:srgbClr val="CB383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 dirty="0">
                <a:solidFill>
                  <a:srgbClr val="CB3837"/>
                </a:solidFill>
                <a:latin typeface="Consolas"/>
                <a:ea typeface="Consolas"/>
                <a:cs typeface="Consolas"/>
                <a:sym typeface="Consolas"/>
              </a:rPr>
              <a:t>   "age":20,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 dirty="0">
                <a:solidFill>
                  <a:srgbClr val="CB3837"/>
                </a:solidFill>
                <a:latin typeface="Consolas"/>
                <a:ea typeface="Consolas"/>
                <a:cs typeface="Consolas"/>
                <a:sym typeface="Consolas"/>
              </a:rPr>
              <a:t>   "</a:t>
            </a:r>
            <a:r>
              <a:rPr lang="en-US" sz="1200" dirty="0" err="1">
                <a:solidFill>
                  <a:srgbClr val="CB3837"/>
                </a:solidFill>
                <a:latin typeface="Consolas"/>
                <a:ea typeface="Consolas"/>
                <a:cs typeface="Consolas"/>
                <a:sym typeface="Consolas"/>
              </a:rPr>
              <a:t>name":"Ivan</a:t>
            </a:r>
            <a:r>
              <a:rPr lang="en-US" sz="1200" dirty="0">
                <a:solidFill>
                  <a:srgbClr val="CB3837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 dirty="0">
                <a:solidFill>
                  <a:srgbClr val="CB3837"/>
                </a:solidFill>
                <a:latin typeface="Consolas"/>
                <a:ea typeface="Consolas"/>
                <a:cs typeface="Consolas"/>
                <a:sym typeface="Consolas"/>
              </a:rPr>
              <a:t>   "skills":["</a:t>
            </a:r>
            <a:r>
              <a:rPr lang="en-US" sz="1200" dirty="0" err="1">
                <a:solidFill>
                  <a:srgbClr val="CB3837"/>
                </a:solidFill>
                <a:latin typeface="Consolas"/>
                <a:ea typeface="Consolas"/>
                <a:cs typeface="Consolas"/>
                <a:sym typeface="Consolas"/>
              </a:rPr>
              <a:t>Java","AT","JavaScript</a:t>
            </a:r>
            <a:r>
              <a:rPr lang="en-US" sz="1200" dirty="0">
                <a:solidFill>
                  <a:srgbClr val="CB3837"/>
                </a:solidFill>
                <a:latin typeface="Consolas"/>
                <a:ea typeface="Consolas"/>
                <a:cs typeface="Consolas"/>
                <a:sym typeface="Consolas"/>
              </a:rPr>
              <a:t>"],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 dirty="0">
                <a:solidFill>
                  <a:srgbClr val="CB3837"/>
                </a:solidFill>
                <a:latin typeface="Consolas"/>
                <a:ea typeface="Consolas"/>
                <a:cs typeface="Consolas"/>
                <a:sym typeface="Consolas"/>
              </a:rPr>
              <a:t>   "employer":{"</a:t>
            </a:r>
            <a:r>
              <a:rPr lang="en-US" sz="1200" dirty="0" err="1">
                <a:solidFill>
                  <a:srgbClr val="CB3837"/>
                </a:solidFill>
                <a:latin typeface="Consolas"/>
                <a:ea typeface="Consolas"/>
                <a:cs typeface="Consolas"/>
                <a:sym typeface="Consolas"/>
              </a:rPr>
              <a:t>company":"Epam</a:t>
            </a:r>
            <a:r>
              <a:rPr lang="en-US" sz="1200" dirty="0">
                <a:solidFill>
                  <a:srgbClr val="CB3837"/>
                </a:solidFill>
                <a:latin typeface="Consolas"/>
                <a:ea typeface="Consolas"/>
                <a:cs typeface="Consolas"/>
                <a:sym typeface="Consolas"/>
              </a:rPr>
              <a:t>"},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 dirty="0">
                <a:solidFill>
                  <a:srgbClr val="CB3837"/>
                </a:solidFill>
                <a:latin typeface="Consolas"/>
                <a:ea typeface="Consolas"/>
                <a:cs typeface="Consolas"/>
                <a:sym typeface="Consolas"/>
              </a:rPr>
              <a:t>   "</a:t>
            </a:r>
            <a:r>
              <a:rPr lang="en-US" sz="1200" dirty="0" err="1">
                <a:solidFill>
                  <a:srgbClr val="CB3837"/>
                </a:solidFill>
                <a:latin typeface="Consolas"/>
                <a:ea typeface="Consolas"/>
                <a:cs typeface="Consolas"/>
                <a:sym typeface="Consolas"/>
              </a:rPr>
              <a:t>workStation</a:t>
            </a:r>
            <a:r>
              <a:rPr lang="en-US" sz="1200" dirty="0">
                <a:solidFill>
                  <a:srgbClr val="CB3837"/>
                </a:solidFill>
                <a:latin typeface="Consolas"/>
                <a:ea typeface="Consolas"/>
                <a:cs typeface="Consolas"/>
                <a:sym typeface="Consolas"/>
              </a:rPr>
              <a:t>":null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 dirty="0">
                <a:solidFill>
                  <a:srgbClr val="CB3837"/>
                </a:solidFill>
                <a:latin typeface="Consolas"/>
                <a:ea typeface="Consolas"/>
                <a:cs typeface="Consolas"/>
                <a:sym typeface="Consolas"/>
              </a:rPr>
              <a:t>}"</a:t>
            </a:r>
          </a:p>
          <a:p>
            <a:pPr lvl="0" rtl="0">
              <a:spcBef>
                <a:spcPts val="0"/>
              </a:spcBef>
              <a:buNone/>
            </a:pPr>
            <a:endParaRPr sz="1200" dirty="0">
              <a:solidFill>
                <a:srgbClr val="CB383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200" dirty="0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stringToObject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JSON.parse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objectToString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Shape 101"/>
          <p:cNvSpPr txBox="1"/>
          <p:nvPr/>
        </p:nvSpPr>
        <p:spPr>
          <a:xfrm>
            <a:off x="183225" y="4314534"/>
            <a:ext cx="8497500" cy="53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Object {</a:t>
            </a:r>
            <a:r>
              <a:rPr lang="en-US" sz="1200" i="1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active</a:t>
            </a:r>
            <a:r>
              <a:rPr lang="en-US" sz="1200" i="1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200" i="1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200" i="1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200" i="1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-US" sz="1200" i="1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200" i="1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-US" sz="1200" i="1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200" i="1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200" i="1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200" i="1">
                <a:solidFill>
                  <a:srgbClr val="CB3837"/>
                </a:solidFill>
                <a:latin typeface="Consolas"/>
                <a:ea typeface="Consolas"/>
                <a:cs typeface="Consolas"/>
                <a:sym typeface="Consolas"/>
              </a:rPr>
              <a:t>"Ivan"</a:t>
            </a:r>
            <a:r>
              <a:rPr lang="en-US" sz="1200" i="1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200" i="1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skills</a:t>
            </a:r>
            <a:r>
              <a:rPr lang="en-US" sz="1200" i="1">
                <a:latin typeface="Consolas"/>
                <a:ea typeface="Consolas"/>
                <a:cs typeface="Consolas"/>
                <a:sym typeface="Consolas"/>
              </a:rPr>
              <a:t>: Array[3], </a:t>
            </a:r>
            <a:r>
              <a:rPr lang="en-US" sz="1200" i="1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employer</a:t>
            </a:r>
            <a:r>
              <a:rPr lang="en-US" sz="1200" i="1">
                <a:latin typeface="Consolas"/>
                <a:ea typeface="Consolas"/>
                <a:cs typeface="Consolas"/>
                <a:sym typeface="Consolas"/>
              </a:rPr>
              <a:t>: Object…</a:t>
            </a: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706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5D53BEA-0B96-4204-A4BE-A56843B8D6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33"/>
          <a:stretch/>
        </p:blipFill>
        <p:spPr>
          <a:xfrm>
            <a:off x="4242062" y="932689"/>
            <a:ext cx="3393650" cy="55818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B69837-2AEF-4DF7-9755-6980916657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267"/>
          <a:stretch/>
        </p:blipFill>
        <p:spPr>
          <a:xfrm>
            <a:off x="884470" y="932689"/>
            <a:ext cx="3357592" cy="558183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WEBSERVICE</a:t>
            </a:r>
          </a:p>
        </p:txBody>
      </p:sp>
    </p:spTree>
    <p:extLst>
      <p:ext uri="{BB962C8B-B14F-4D97-AF65-F5344CB8AC3E}">
        <p14:creationId xmlns:p14="http://schemas.microsoft.com/office/powerpoint/2010/main" val="169748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/>
          </p:cNvSpPr>
          <p:nvPr/>
        </p:nvSpPr>
        <p:spPr>
          <a:xfrm>
            <a:off x="651934" y="2991418"/>
            <a:ext cx="7956808" cy="51006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l" defTabSz="457200" rtl="0" eaLnBrk="1" latinLnBrk="0" hangingPunct="1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FontTx/>
              <a:buNone/>
              <a:defRPr sz="34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What is testing of REST web</a:t>
            </a:r>
            <a:r>
              <a:rPr lang="ru-RU" sz="2800" dirty="0"/>
              <a:t>-</a:t>
            </a:r>
            <a:r>
              <a:rPr lang="en-US" sz="2800" dirty="0"/>
              <a:t>services?</a:t>
            </a:r>
          </a:p>
        </p:txBody>
      </p:sp>
    </p:spTree>
    <p:extLst>
      <p:ext uri="{BB962C8B-B14F-4D97-AF65-F5344CB8AC3E}">
        <p14:creationId xmlns:p14="http://schemas.microsoft.com/office/powerpoint/2010/main" val="214631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sz="2000" dirty="0">
                <a:solidFill>
                  <a:srgbClr val="444444"/>
                </a:solidFill>
                <a:cs typeface="Trebuchet MS"/>
              </a:rPr>
              <a:t>TEST DATA</a:t>
            </a:r>
            <a:endParaRPr lang="en-US" sz="20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610" y="939800"/>
            <a:ext cx="716427" cy="5562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703" y="4878202"/>
            <a:ext cx="9144002" cy="1615576"/>
            <a:chOff x="0" y="3038268"/>
            <a:chExt cx="9144002" cy="1615576"/>
          </a:xfrm>
        </p:grpSpPr>
        <p:sp>
          <p:nvSpPr>
            <p:cNvPr id="5" name="Content Placeholder 45"/>
            <p:cNvSpPr txBox="1">
              <a:spLocks/>
            </p:cNvSpPr>
            <p:nvPr/>
          </p:nvSpPr>
          <p:spPr>
            <a:xfrm>
              <a:off x="2938708" y="3038268"/>
              <a:ext cx="5901267" cy="1414917"/>
            </a:xfrm>
            <a:prstGeom prst="rect">
              <a:avLst/>
            </a:prstGeom>
          </p:spPr>
          <p:txBody>
            <a:bodyPr anchor="ctr" anchorCtr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3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1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3736" indent="-173736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/>
                <a:t>ACCEPT</a:t>
              </a:r>
            </a:p>
            <a:p>
              <a:pPr marL="173736" indent="-173736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/>
                <a:t>USER AGENT</a:t>
              </a:r>
            </a:p>
            <a:p>
              <a:pPr marL="173736" indent="-173736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/>
                <a:t>ETC.</a:t>
              </a:r>
            </a:p>
          </p:txBody>
        </p:sp>
        <p:sp>
          <p:nvSpPr>
            <p:cNvPr id="6" name="Content Placeholder 46"/>
            <p:cNvSpPr txBox="1">
              <a:spLocks/>
            </p:cNvSpPr>
            <p:nvPr/>
          </p:nvSpPr>
          <p:spPr>
            <a:xfrm>
              <a:off x="1208628" y="3545414"/>
              <a:ext cx="124454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3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1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b="1" dirty="0">
                  <a:latin typeface="Arial" charset="0"/>
                  <a:ea typeface="Arial" charset="0"/>
                  <a:cs typeface="Arial" charset="0"/>
                </a:rPr>
                <a:t>HEADERS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58788" y="3484575"/>
              <a:ext cx="464582" cy="464582"/>
            </a:xfrm>
            <a:prstGeom prst="ellipse">
              <a:avLst/>
            </a:prstGeom>
            <a:solidFill>
              <a:srgbClr val="2FC2D9"/>
            </a:solidFill>
            <a:ln w="25400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27432" rIns="0" rtlCol="0" anchor="ctr" anchorCtr="0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Arial Black"/>
                  <a:cs typeface="Arial Black"/>
                </a:rPr>
                <a:t>3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0" y="4653844"/>
              <a:ext cx="9144002" cy="0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0" y="1227061"/>
            <a:ext cx="9144002" cy="1551225"/>
            <a:chOff x="0" y="1227061"/>
            <a:chExt cx="9144002" cy="1551225"/>
          </a:xfrm>
        </p:grpSpPr>
        <p:sp>
          <p:nvSpPr>
            <p:cNvPr id="8" name="Oval 7"/>
            <p:cNvSpPr/>
            <p:nvPr/>
          </p:nvSpPr>
          <p:spPr>
            <a:xfrm>
              <a:off x="458788" y="1630375"/>
              <a:ext cx="464582" cy="46458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27432" rIns="0" rtlCol="0" anchor="ctr" anchorCtr="0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Arial Black"/>
                  <a:cs typeface="Arial Black"/>
                </a:rPr>
                <a:t>1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0" y="2778286"/>
              <a:ext cx="9144002" cy="0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ontent Placeholder 45"/>
            <p:cNvSpPr txBox="1">
              <a:spLocks/>
            </p:cNvSpPr>
            <p:nvPr/>
          </p:nvSpPr>
          <p:spPr>
            <a:xfrm>
              <a:off x="3059162" y="1227061"/>
              <a:ext cx="5901267" cy="1414917"/>
            </a:xfrm>
            <a:prstGeom prst="rect">
              <a:avLst/>
            </a:prstGeom>
          </p:spPr>
          <p:txBody>
            <a:bodyPr anchor="ctr" anchorCtr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3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1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3736" indent="-173736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latin typeface="Trebuchet MS" charset="0"/>
                  <a:ea typeface="Trebuchet MS" charset="0"/>
                  <a:cs typeface="Trebuchet MS" charset="0"/>
                </a:rPr>
                <a:t>HOST</a:t>
              </a:r>
            </a:p>
            <a:p>
              <a:pPr marL="173736" indent="-173736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latin typeface="Trebuchet MS" charset="0"/>
                  <a:ea typeface="Trebuchet MS" charset="0"/>
                  <a:cs typeface="Trebuchet MS" charset="0"/>
                </a:rPr>
                <a:t>PORT</a:t>
              </a:r>
            </a:p>
            <a:p>
              <a:pPr marL="173736" indent="-173736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latin typeface="Trebuchet MS" charset="0"/>
                  <a:ea typeface="Trebuchet MS" charset="0"/>
                  <a:cs typeface="Trebuchet MS" charset="0"/>
                </a:rPr>
                <a:t>PATH</a:t>
              </a:r>
            </a:p>
            <a:p>
              <a:pPr marL="173736" indent="-173736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latin typeface="Trebuchet MS" charset="0"/>
                  <a:ea typeface="Trebuchet MS" charset="0"/>
                  <a:cs typeface="Trebuchet MS" charset="0"/>
                </a:rPr>
                <a:t>QUERIES</a:t>
              </a:r>
            </a:p>
            <a:p>
              <a:pPr marL="173736" indent="-173736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400" dirty="0"/>
            </a:p>
          </p:txBody>
        </p:sp>
        <p:sp>
          <p:nvSpPr>
            <p:cNvPr id="14" name="Content Placeholder 46"/>
            <p:cNvSpPr txBox="1">
              <a:spLocks/>
            </p:cNvSpPr>
            <p:nvPr/>
          </p:nvSpPr>
          <p:spPr>
            <a:xfrm>
              <a:off x="1382768" y="1753676"/>
              <a:ext cx="78905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3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1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1600" dirty="0">
                <a:latin typeface="Arial Black"/>
                <a:cs typeface="Arial Black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2400" y="3228650"/>
            <a:ext cx="9144002" cy="1577594"/>
            <a:chOff x="0" y="3076250"/>
            <a:chExt cx="9144002" cy="1577594"/>
          </a:xfrm>
        </p:grpSpPr>
        <p:sp>
          <p:nvSpPr>
            <p:cNvPr id="16" name="Content Placeholder 45"/>
            <p:cNvSpPr txBox="1">
              <a:spLocks/>
            </p:cNvSpPr>
            <p:nvPr/>
          </p:nvSpPr>
          <p:spPr>
            <a:xfrm>
              <a:off x="2906762" y="3076250"/>
              <a:ext cx="5901267" cy="1414917"/>
            </a:xfrm>
            <a:prstGeom prst="rect">
              <a:avLst/>
            </a:prstGeom>
          </p:spPr>
          <p:txBody>
            <a:bodyPr anchor="ctr" anchorCtr="0">
              <a:normAutofit fontScale="85000" lnSpcReduction="200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3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1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3736" indent="-173736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/>
                <a:t>GET</a:t>
              </a:r>
            </a:p>
            <a:p>
              <a:pPr marL="173736" indent="-173736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/>
                <a:t>POST</a:t>
              </a:r>
            </a:p>
            <a:p>
              <a:pPr marL="173736" indent="-173736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/>
                <a:t>PUT</a:t>
              </a:r>
            </a:p>
            <a:p>
              <a:pPr marL="173736" indent="-173736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/>
                <a:t>DELETE</a:t>
              </a:r>
            </a:p>
            <a:p>
              <a:pPr marL="173736" indent="-173736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/>
                <a:t>ETC.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458788" y="3484575"/>
              <a:ext cx="464582" cy="464582"/>
            </a:xfrm>
            <a:prstGeom prst="ellipse">
              <a:avLst/>
            </a:prstGeom>
            <a:solidFill>
              <a:srgbClr val="2FC2D9"/>
            </a:solidFill>
            <a:ln w="25400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27432" rIns="0" rtlCol="0" anchor="ctr" anchorCtr="0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Arial Black"/>
                  <a:cs typeface="Arial Black"/>
                </a:rPr>
                <a:t>2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0" y="4653844"/>
              <a:ext cx="9144002" cy="0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203" y="1667498"/>
            <a:ext cx="64923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rPr>
              <a:t>URL</a:t>
            </a:r>
          </a:p>
        </p:txBody>
      </p:sp>
      <p:sp>
        <p:nvSpPr>
          <p:cNvPr id="21" name="Content Placeholder 46"/>
          <p:cNvSpPr txBox="1">
            <a:spLocks/>
          </p:cNvSpPr>
          <p:nvPr/>
        </p:nvSpPr>
        <p:spPr>
          <a:xfrm>
            <a:off x="1211843" y="3697814"/>
            <a:ext cx="1681183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Arial" charset="0"/>
                <a:ea typeface="Arial" charset="0"/>
                <a:cs typeface="Arial" charset="0"/>
              </a:rPr>
              <a:t>HTTP METHOD</a:t>
            </a:r>
          </a:p>
        </p:txBody>
      </p:sp>
    </p:spTree>
    <p:extLst>
      <p:ext uri="{BB962C8B-B14F-4D97-AF65-F5344CB8AC3E}">
        <p14:creationId xmlns:p14="http://schemas.microsoft.com/office/powerpoint/2010/main" val="652271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sz="2000" dirty="0">
                <a:solidFill>
                  <a:srgbClr val="444444"/>
                </a:solidFill>
                <a:cs typeface="Trebuchet MS"/>
              </a:rPr>
              <a:t>TYPES OF CHECKS</a:t>
            </a:r>
            <a:endParaRPr lang="en-US" sz="20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610" y="939800"/>
            <a:ext cx="716427" cy="5562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703" y="4915342"/>
            <a:ext cx="9144002" cy="1578436"/>
            <a:chOff x="0" y="3075408"/>
            <a:chExt cx="9144002" cy="1578436"/>
          </a:xfrm>
        </p:grpSpPr>
        <p:sp>
          <p:nvSpPr>
            <p:cNvPr id="5" name="Content Placeholder 45"/>
            <p:cNvSpPr txBox="1">
              <a:spLocks/>
            </p:cNvSpPr>
            <p:nvPr/>
          </p:nvSpPr>
          <p:spPr>
            <a:xfrm>
              <a:off x="3208867" y="3075408"/>
              <a:ext cx="5901267" cy="1414917"/>
            </a:xfrm>
            <a:prstGeom prst="rect">
              <a:avLst/>
            </a:prstGeom>
          </p:spPr>
          <p:txBody>
            <a:bodyPr anchor="ctr" anchorCtr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3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1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3736" indent="-173736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/>
                <a:t>JSON (specific key has an appropriate value)</a:t>
              </a:r>
            </a:p>
            <a:p>
              <a:pPr marL="173736" indent="-173736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/>
                <a:t>XML (specific node has appropriate attributes and value)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58788" y="3484575"/>
              <a:ext cx="464582" cy="464582"/>
            </a:xfrm>
            <a:prstGeom prst="ellipse">
              <a:avLst/>
            </a:prstGeom>
            <a:solidFill>
              <a:srgbClr val="2FC2D9"/>
            </a:solidFill>
            <a:ln w="25400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27432" rIns="0" rtlCol="0" anchor="ctr" anchorCtr="0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Arial Black"/>
                  <a:cs typeface="Arial Black"/>
                </a:rPr>
                <a:t>3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0" y="4653844"/>
              <a:ext cx="9144002" cy="0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0" y="1245197"/>
            <a:ext cx="9220704" cy="1533089"/>
            <a:chOff x="0" y="1245197"/>
            <a:chExt cx="9220704" cy="1533089"/>
          </a:xfrm>
        </p:grpSpPr>
        <p:sp>
          <p:nvSpPr>
            <p:cNvPr id="8" name="Oval 7"/>
            <p:cNvSpPr/>
            <p:nvPr/>
          </p:nvSpPr>
          <p:spPr>
            <a:xfrm>
              <a:off x="458788" y="1630375"/>
              <a:ext cx="464582" cy="46458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27432" rIns="0" rtlCol="0" anchor="ctr" anchorCtr="0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Arial Black"/>
                  <a:cs typeface="Arial Black"/>
                </a:rPr>
                <a:t>1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0" y="2778286"/>
              <a:ext cx="9144002" cy="0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ontent Placeholder 45"/>
            <p:cNvSpPr txBox="1">
              <a:spLocks/>
            </p:cNvSpPr>
            <p:nvPr/>
          </p:nvSpPr>
          <p:spPr>
            <a:xfrm>
              <a:off x="3319437" y="1245197"/>
              <a:ext cx="5901267" cy="1414917"/>
            </a:xfrm>
            <a:prstGeom prst="rect">
              <a:avLst/>
            </a:prstGeom>
          </p:spPr>
          <p:txBody>
            <a:bodyPr anchor="ctr" anchorCtr="0">
              <a:normAutofit fontScale="85000" lnSpcReduction="200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3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1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3736" indent="-173736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/>
                <a:t>1XX</a:t>
              </a:r>
            </a:p>
            <a:p>
              <a:pPr marL="173736" indent="-173736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/>
                <a:t>2XX</a:t>
              </a:r>
            </a:p>
            <a:p>
              <a:pPr marL="173736" indent="-173736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/>
                <a:t>3XX</a:t>
              </a:r>
            </a:p>
            <a:p>
              <a:pPr marL="173736" indent="-173736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/>
                <a:t>4XX</a:t>
              </a:r>
            </a:p>
            <a:p>
              <a:pPr marL="173736" indent="-173736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/>
                <a:t>5XX</a:t>
              </a:r>
            </a:p>
          </p:txBody>
        </p:sp>
        <p:sp>
          <p:nvSpPr>
            <p:cNvPr id="14" name="Content Placeholder 46"/>
            <p:cNvSpPr txBox="1">
              <a:spLocks/>
            </p:cNvSpPr>
            <p:nvPr/>
          </p:nvSpPr>
          <p:spPr>
            <a:xfrm>
              <a:off x="1382768" y="1753676"/>
              <a:ext cx="78905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3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1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1600" dirty="0">
                <a:latin typeface="Arial Black"/>
                <a:cs typeface="Arial Black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2400" y="3227809"/>
            <a:ext cx="9144002" cy="1578435"/>
            <a:chOff x="0" y="3075409"/>
            <a:chExt cx="9144002" cy="1578435"/>
          </a:xfrm>
        </p:grpSpPr>
        <p:sp>
          <p:nvSpPr>
            <p:cNvPr id="16" name="Content Placeholder 45"/>
            <p:cNvSpPr txBox="1">
              <a:spLocks/>
            </p:cNvSpPr>
            <p:nvPr/>
          </p:nvSpPr>
          <p:spPr>
            <a:xfrm>
              <a:off x="3167038" y="3075409"/>
              <a:ext cx="5901267" cy="1414917"/>
            </a:xfrm>
            <a:prstGeom prst="rect">
              <a:avLst/>
            </a:prstGeom>
          </p:spPr>
          <p:txBody>
            <a:bodyPr anchor="ctr" anchorCtr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16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13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1100" kern="1200">
                  <a:solidFill>
                    <a:schemeClr val="tx1"/>
                  </a:solidFill>
                  <a:latin typeface="Trebuchet MS"/>
                  <a:ea typeface="+mn-ea"/>
                  <a:cs typeface="Trebuchet M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3736" indent="-173736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latin typeface="Trebuchet MS" charset="0"/>
                  <a:ea typeface="Trebuchet MS" charset="0"/>
                  <a:cs typeface="Trebuchet MS" charset="0"/>
                </a:rPr>
                <a:t>CONTENT-TYPE</a:t>
              </a:r>
              <a:endParaRPr lang="ru-RU" sz="1200" dirty="0">
                <a:latin typeface="Trebuchet MS" charset="0"/>
                <a:ea typeface="Trebuchet MS" charset="0"/>
                <a:cs typeface="Trebuchet MS" charset="0"/>
              </a:endParaRPr>
            </a:p>
            <a:p>
              <a:pPr marL="173736" indent="-173736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latin typeface="Trebuchet MS" charset="0"/>
                  <a:ea typeface="Trebuchet MS" charset="0"/>
                  <a:cs typeface="Trebuchet MS" charset="0"/>
                </a:rPr>
                <a:t>LOCATION</a:t>
              </a:r>
              <a:endParaRPr lang="ru-RU" sz="1200" dirty="0">
                <a:latin typeface="Trebuchet MS" charset="0"/>
                <a:ea typeface="Trebuchet MS" charset="0"/>
                <a:cs typeface="Trebuchet MS" charset="0"/>
              </a:endParaRPr>
            </a:p>
            <a:p>
              <a:pPr marL="173736" indent="-173736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latin typeface="Trebuchet MS" charset="0"/>
                  <a:ea typeface="Trebuchet MS" charset="0"/>
                  <a:cs typeface="Trebuchet MS" charset="0"/>
                </a:rPr>
                <a:t>ETC.</a:t>
              </a:r>
              <a:endParaRPr lang="ru-RU" sz="1200" dirty="0">
                <a:latin typeface="Trebuchet MS" charset="0"/>
                <a:ea typeface="Trebuchet MS" charset="0"/>
                <a:cs typeface="Trebuchet MS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58788" y="3484575"/>
              <a:ext cx="464582" cy="464582"/>
            </a:xfrm>
            <a:prstGeom prst="ellipse">
              <a:avLst/>
            </a:prstGeom>
            <a:solidFill>
              <a:srgbClr val="2FC2D9"/>
            </a:solidFill>
            <a:ln w="25400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27432" rIns="0" rtlCol="0" anchor="ctr" anchorCtr="0"/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latin typeface="Arial Black"/>
                  <a:cs typeface="Arial Black"/>
                </a:rPr>
                <a:t>2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0" y="4653844"/>
              <a:ext cx="9144002" cy="0"/>
            </a:xfrm>
            <a:prstGeom prst="line">
              <a:avLst/>
            </a:prstGeom>
            <a:ln w="12700">
              <a:solidFill>
                <a:srgbClr val="E6E6E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906436" y="1668767"/>
            <a:ext cx="220359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rPr>
              <a:t>HTTP STATUS CODE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4967" y="3674093"/>
            <a:ext cx="2387099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rPr>
              <a:t>RESPONSE HEADERS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1636" y="5356699"/>
            <a:ext cx="2010163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rPr>
              <a:t>RESPONSE BODY</a:t>
            </a:r>
          </a:p>
        </p:txBody>
      </p:sp>
    </p:spTree>
    <p:extLst>
      <p:ext uri="{BB962C8B-B14F-4D97-AF65-F5344CB8AC3E}">
        <p14:creationId xmlns:p14="http://schemas.microsoft.com/office/powerpoint/2010/main" val="1708049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0361" y="2831168"/>
            <a:ext cx="9151847" cy="871036"/>
          </a:xfrm>
        </p:spPr>
        <p:txBody>
          <a:bodyPr/>
          <a:lstStyle/>
          <a:p>
            <a:r>
              <a:rPr lang="en-US" sz="3200" dirty="0"/>
              <a:t>LIBRARIES TO INTERACT </a:t>
            </a:r>
          </a:p>
          <a:p>
            <a:r>
              <a:rPr lang="en-US" sz="3200" dirty="0"/>
              <a:t>									WITH WEB-SERVICES</a:t>
            </a:r>
          </a:p>
        </p:txBody>
      </p:sp>
    </p:spTree>
    <p:extLst>
      <p:ext uri="{BB962C8B-B14F-4D97-AF65-F5344CB8AC3E}">
        <p14:creationId xmlns:p14="http://schemas.microsoft.com/office/powerpoint/2010/main" val="960842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TOOLS AND LIBS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7D06008A-4B09-4CE2-9C14-60F6D0881FAE}"/>
              </a:ext>
            </a:extLst>
          </p:cNvPr>
          <p:cNvSpPr txBox="1">
            <a:spLocks/>
          </p:cNvSpPr>
          <p:nvPr/>
        </p:nvSpPr>
        <p:spPr>
          <a:xfrm>
            <a:off x="356616" y="1862931"/>
            <a:ext cx="8430768" cy="313213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Request / Request-promise / Request-promise-native</a:t>
            </a:r>
          </a:p>
          <a:p>
            <a:r>
              <a:rPr lang="en-US" dirty="0"/>
              <a:t>Jasmine / Mocha / Tap.js</a:t>
            </a:r>
          </a:p>
          <a:p>
            <a:r>
              <a:rPr lang="en-US" dirty="0" err="1"/>
              <a:t>Lodash</a:t>
            </a:r>
            <a:endParaRPr lang="en-US" dirty="0"/>
          </a:p>
          <a:p>
            <a:r>
              <a:rPr lang="en-US" dirty="0"/>
              <a:t>Chai</a:t>
            </a:r>
          </a:p>
          <a:p>
            <a:r>
              <a:rPr lang="en-US" dirty="0"/>
              <a:t>Postman / Insomnia (https://insomnia.rest)</a:t>
            </a:r>
          </a:p>
          <a:p>
            <a:r>
              <a:rPr lang="en-US" dirty="0"/>
              <a:t>Fiddler / </a:t>
            </a:r>
            <a:r>
              <a:rPr lang="en-US" dirty="0" err="1"/>
              <a:t>mitmproxy</a:t>
            </a:r>
            <a:r>
              <a:rPr lang="en-US" dirty="0"/>
              <a:t> (https://mitmproxy.org)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656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4360" y="4306019"/>
            <a:ext cx="1505416" cy="424988"/>
          </a:xfrm>
        </p:spPr>
        <p:txBody>
          <a:bodyPr/>
          <a:lstStyle/>
          <a:p>
            <a:r>
              <a:rPr lang="en-US" sz="3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8759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WEBSERVICE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7C3170-9485-4BED-A2C8-22AA2D582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8014"/>
            <a:ext cx="9144000" cy="535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27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WEBSERVICE</a:t>
            </a:r>
          </a:p>
        </p:txBody>
      </p:sp>
      <p:sp>
        <p:nvSpPr>
          <p:cNvPr id="40" name="Content Placeholder 7"/>
          <p:cNvSpPr>
            <a:spLocks noGrp="1"/>
          </p:cNvSpPr>
          <p:nvPr>
            <p:ph idx="1"/>
          </p:nvPr>
        </p:nvSpPr>
        <p:spPr>
          <a:xfrm>
            <a:off x="356616" y="1435607"/>
            <a:ext cx="8430768" cy="172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Program system identified by web address and standardized interface</a:t>
            </a:r>
          </a:p>
          <a:p>
            <a:pPr marL="0" indent="0">
              <a:buNone/>
            </a:pPr>
            <a:r>
              <a:rPr lang="en-US" dirty="0"/>
              <a:t>Web services works with each other and third party program applications via protocols communication (SOAP, XML-RPC, REST)</a:t>
            </a:r>
          </a:p>
          <a:p>
            <a:pPr marL="173736" lvl="0" indent="-173736">
              <a:buFont typeface="Arial"/>
              <a:buChar char="•"/>
            </a:pPr>
            <a:endParaRPr lang="en-US" dirty="0"/>
          </a:p>
        </p:txBody>
      </p:sp>
      <p:sp>
        <p:nvSpPr>
          <p:cNvPr id="41" name="Content Placeholder 6"/>
          <p:cNvSpPr txBox="1">
            <a:spLocks/>
          </p:cNvSpPr>
          <p:nvPr/>
        </p:nvSpPr>
        <p:spPr>
          <a:xfrm>
            <a:off x="356616" y="3503125"/>
            <a:ext cx="8430768" cy="951645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 algn="l" defTabSz="4572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accent2"/>
              </a:buClr>
              <a:buSzPct val="140000"/>
              <a:buFont typeface="+mj-lt"/>
              <a:buAutoNum type="arabicPeriod"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SOAP (Simple Object Access Protocol)</a:t>
            </a:r>
          </a:p>
          <a:p>
            <a:r>
              <a:rPr lang="en-US" dirty="0"/>
              <a:t>REST (Representational State Transfer)</a:t>
            </a:r>
          </a:p>
        </p:txBody>
      </p:sp>
    </p:spTree>
    <p:extLst>
      <p:ext uri="{BB962C8B-B14F-4D97-AF65-F5344CB8AC3E}">
        <p14:creationId xmlns:p14="http://schemas.microsoft.com/office/powerpoint/2010/main" val="187449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/>
          </p:cNvSpPr>
          <p:nvPr/>
        </p:nvSpPr>
        <p:spPr>
          <a:xfrm>
            <a:off x="235828" y="4495180"/>
            <a:ext cx="1884556" cy="63562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l" defTabSz="457200" rtl="0" eaLnBrk="1" latinLnBrk="0" hangingPunct="1">
              <a:lnSpc>
                <a:spcPct val="85000"/>
              </a:lnSpc>
              <a:spcBef>
                <a:spcPts val="0"/>
              </a:spcBef>
              <a:buClr>
                <a:schemeClr val="accent2"/>
              </a:buClr>
              <a:buFontTx/>
              <a:buNone/>
              <a:defRPr sz="34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140676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18593F-9C6D-42F9-A954-AB210C382A67}"/>
              </a:ext>
            </a:extLst>
          </p:cNvPr>
          <p:cNvSpPr/>
          <p:nvPr/>
        </p:nvSpPr>
        <p:spPr>
          <a:xfrm>
            <a:off x="480767" y="2524275"/>
            <a:ext cx="7824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GET </a:t>
            </a:r>
            <a:r>
              <a:rPr lang="en-US" dirty="0">
                <a:latin typeface="Lucida Console" panose="020B0609040504020204" pitchFamily="49" charset="0"/>
                <a:hlinkClick r:id="rId3"/>
              </a:rPr>
              <a:t>https://se-console.kinvey.com/_api/v2/apps HTTP/1.1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5EAB10-8289-4487-AFB4-9A826163E648}"/>
              </a:ext>
            </a:extLst>
          </p:cNvPr>
          <p:cNvSpPr/>
          <p:nvPr/>
        </p:nvSpPr>
        <p:spPr>
          <a:xfrm>
            <a:off x="480766" y="1630300"/>
            <a:ext cx="7824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[METHOD] [URI] [VERSION]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55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6616" y="1067329"/>
            <a:ext cx="8430768" cy="4572000"/>
          </a:xfrm>
        </p:spPr>
        <p:txBody>
          <a:bodyPr/>
          <a:lstStyle/>
          <a:p>
            <a:r>
              <a:rPr lang="en-US" sz="1400" b="1" dirty="0"/>
              <a:t>GET </a:t>
            </a:r>
            <a:br>
              <a:rPr lang="en-US" sz="1400" b="1" dirty="0"/>
            </a:br>
            <a:r>
              <a:rPr lang="en-US" sz="1400" dirty="0"/>
              <a:t>Gets the list of items.</a:t>
            </a:r>
            <a:br>
              <a:rPr lang="en-US" sz="1400" dirty="0"/>
            </a:br>
            <a:r>
              <a:rPr lang="en-US" sz="1400" dirty="0"/>
              <a:t>Gets the item.</a:t>
            </a:r>
            <a:endParaRPr lang="en-US" sz="1400" b="1" dirty="0"/>
          </a:p>
          <a:p>
            <a:r>
              <a:rPr lang="en-US" sz="1400" b="1" dirty="0"/>
              <a:t>PUT</a:t>
            </a:r>
            <a:r>
              <a:rPr lang="en-US" sz="1400" dirty="0"/>
              <a:t> (It has a request body) </a:t>
            </a:r>
            <a:br>
              <a:rPr lang="en-US" sz="1400" b="1" dirty="0"/>
            </a:br>
            <a:r>
              <a:rPr lang="en-US" sz="1400" dirty="0"/>
              <a:t> Updates the item.</a:t>
            </a:r>
            <a:endParaRPr lang="en-US" sz="1400" b="1" dirty="0"/>
          </a:p>
          <a:p>
            <a:r>
              <a:rPr lang="en-US" sz="1400" b="1" dirty="0"/>
              <a:t>POST </a:t>
            </a:r>
            <a:r>
              <a:rPr lang="en-US" sz="1400" dirty="0"/>
              <a:t>(It has a request body)</a:t>
            </a:r>
            <a:br>
              <a:rPr lang="en-US" sz="1400" b="1" dirty="0"/>
            </a:br>
            <a:r>
              <a:rPr lang="en-US" sz="1400" dirty="0"/>
              <a:t>Inserts the item.</a:t>
            </a:r>
          </a:p>
          <a:p>
            <a:r>
              <a:rPr lang="en-US" sz="1400" b="1" dirty="0"/>
              <a:t>DELETE</a:t>
            </a:r>
            <a:r>
              <a:rPr lang="ru-RU" sz="1400" b="1" dirty="0"/>
              <a:t> </a:t>
            </a:r>
            <a:r>
              <a:rPr lang="en-US" sz="1400" dirty="0"/>
              <a:t>(It has a request body) </a:t>
            </a:r>
            <a:br>
              <a:rPr lang="en-US" sz="1400" b="1" dirty="0"/>
            </a:br>
            <a:r>
              <a:rPr lang="en-US" sz="1400" dirty="0"/>
              <a:t>Deletes the item.</a:t>
            </a:r>
            <a:endParaRPr lang="en-US" sz="1400" b="1" dirty="0"/>
          </a:p>
          <a:p>
            <a:r>
              <a:rPr lang="en-US" sz="1400" b="1" dirty="0"/>
              <a:t>OPTIONS</a:t>
            </a:r>
            <a:br>
              <a:rPr lang="en-US" sz="1400" b="1" dirty="0"/>
            </a:br>
            <a:r>
              <a:rPr lang="en-US" sz="1400" dirty="0"/>
              <a:t> Lists the supported operations in a web service.</a:t>
            </a:r>
            <a:endParaRPr lang="en-US" sz="1400" b="1" dirty="0"/>
          </a:p>
          <a:p>
            <a:r>
              <a:rPr lang="en-US" sz="1400" b="1" dirty="0"/>
              <a:t>HEAD</a:t>
            </a:r>
            <a:br>
              <a:rPr lang="en-US" sz="1400" dirty="0"/>
            </a:br>
            <a:r>
              <a:rPr lang="en-US" sz="1400" dirty="0"/>
              <a:t>Returns the HTTP Header only, no Body.</a:t>
            </a:r>
            <a:endParaRPr lang="en-US" sz="1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999915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URI and URL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" y="2061117"/>
            <a:ext cx="8978900" cy="2133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FD1B29-E5E0-49DA-8F9D-70EA923A6AFF}"/>
              </a:ext>
            </a:extLst>
          </p:cNvPr>
          <p:cNvSpPr/>
          <p:nvPr/>
        </p:nvSpPr>
        <p:spPr>
          <a:xfrm>
            <a:off x="659876" y="1312236"/>
            <a:ext cx="7824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URI = scheme:[//authority]path[?query][#fragment] </a:t>
            </a:r>
          </a:p>
        </p:txBody>
      </p:sp>
    </p:spTree>
    <p:extLst>
      <p:ext uri="{BB962C8B-B14F-4D97-AF65-F5344CB8AC3E}">
        <p14:creationId xmlns:p14="http://schemas.microsoft.com/office/powerpoint/2010/main" val="1727994465"/>
      </p:ext>
    </p:extLst>
  </p:cSld>
  <p:clrMapOvr>
    <a:masterClrMapping/>
  </p:clrMapOvr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7743755D7D314CBDCFF819BBF257D3" ma:contentTypeVersion="5" ma:contentTypeDescription="Create a new document." ma:contentTypeScope="" ma:versionID="cb89b1a2242e75bde1924e2f9bb00d8d">
  <xsd:schema xmlns:xsd="http://www.w3.org/2001/XMLSchema" xmlns:xs="http://www.w3.org/2001/XMLSchema" xmlns:p="http://schemas.microsoft.com/office/2006/metadata/properties" xmlns:ns2="5ede5379-f79c-4964-9301-1140f96aa672" xmlns:ns3="a435e5aa-5e81-42b9-b33b-4f939a73c4ef" targetNamespace="http://schemas.microsoft.com/office/2006/metadata/properties" ma:root="true" ma:fieldsID="519cc8656249a99c787ceaeb352ec4a6" ns2:_="" ns3:_="">
    <xsd:import namespace="5ede5379-f79c-4964-9301-1140f96aa672"/>
    <xsd:import namespace="a435e5aa-5e81-42b9-b33b-4f939a73c4e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35e5aa-5e81-42b9-b33b-4f939a73c4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DOCID-199828462-1547</_dlc_DocId>
    <_dlc_DocIdUrl xmlns="5ede5379-f79c-4964-9301-1140f96aa672">
      <Url>https://epam.sharepoint.com/sites/LMSO/_layouts/15/DocIdRedir.aspx?ID=DOCID-199828462-1547</Url>
      <Description>DOCID-199828462-1547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4D2A78-0B99-4D94-B0F6-988FC13B965D}"/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microsoft.com/office/infopath/2007/PartnerControls"/>
    <ds:schemaRef ds:uri="http://www.w3.org/XML/1998/namespace"/>
    <ds:schemaRef ds:uri="a435e5aa-5e81-42b9-b33b-4f939a73c4ef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5ede5379-f79c-4964-9301-1140f96aa672"/>
  </ds:schemaRefs>
</ds:datastoreItem>
</file>

<file path=customXml/itemProps4.xml><?xml version="1.0" encoding="utf-8"?>
<ds:datastoreItem xmlns:ds="http://schemas.openxmlformats.org/officeDocument/2006/customXml" ds:itemID="{8A689EC3-3CB8-415D-88A0-C75487E246A3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25847</TotalTime>
  <Words>802</Words>
  <Application>Microsoft Office PowerPoint</Application>
  <PresentationFormat>On-screen Show (4:3)</PresentationFormat>
  <Paragraphs>271</Paragraphs>
  <Slides>35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Arial Black</vt:lpstr>
      <vt:lpstr>Calibri</vt:lpstr>
      <vt:lpstr>Consolas</vt:lpstr>
      <vt:lpstr>Courier New</vt:lpstr>
      <vt:lpstr>Lucida Console</vt:lpstr>
      <vt:lpstr>Lucida Grande</vt:lpstr>
      <vt:lpstr>Trebuchet MS</vt:lpstr>
      <vt:lpstr>Epam_PPT_Template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orgmarketingbrandbaselineteam@epam.com</dc:creator>
  <cp:lastModifiedBy>Andrei Kliashchonak</cp:lastModifiedBy>
  <cp:revision>1360</cp:revision>
  <cp:lastPrinted>2017-07-28T08:10:18Z</cp:lastPrinted>
  <dcterms:created xsi:type="dcterms:W3CDTF">2014-07-08T13:27:24Z</dcterms:created>
  <dcterms:modified xsi:type="dcterms:W3CDTF">2019-02-26T07:56:42Z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0x010100707743755D7D314CBDCFF819BBF257D3</vt:lpwstr>
  </property>
  <property fmtid="{D5CDD505-2E9C-101B-9397-08002B2CF9AE}" pid="3" name="_dlc_DocIdItemGuid">
    <vt:lpwstr>634a4372-6f2c-46b7-ac25-35a779e4bcea</vt:lpwstr>
  </property>
</Properties>
</file>