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slides/slide15.xml" ContentType="application/vnd.openxmlformats-officedocument.presentationml.slide+xml"/>
  <Override PartName="/ppt/diagrams/data1.xml" ContentType="application/vnd.openxmlformats-officedocument.drawingml.diagramData+xml"/>
  <Override PartName="/ppt/slides/slide16.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diagrams/colors1.xml" ContentType="application/vnd.openxmlformats-officedocument.drawingml.diagramColors+xml"/>
  <Override PartName="/ppt/notesMasters/notesMaster1.xml" ContentType="application/vnd.openxmlformats-officedocument.presentationml.notesMaster+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21"/>
  </p:notesMasterIdLst>
  <p:handoutMasterIdLst>
    <p:handoutMasterId r:id="rId22"/>
  </p:handoutMasterIdLst>
  <p:sldIdLst>
    <p:sldId id="448" r:id="rId5"/>
    <p:sldId id="468" r:id="rId6"/>
    <p:sldId id="469" r:id="rId7"/>
    <p:sldId id="271" r:id="rId8"/>
    <p:sldId id="470" r:id="rId9"/>
    <p:sldId id="471" r:id="rId10"/>
    <p:sldId id="472" r:id="rId11"/>
    <p:sldId id="473" r:id="rId12"/>
    <p:sldId id="354" r:id="rId13"/>
    <p:sldId id="475" r:id="rId14"/>
    <p:sldId id="474" r:id="rId15"/>
    <p:sldId id="353" r:id="rId16"/>
    <p:sldId id="476" r:id="rId17"/>
    <p:sldId id="479" r:id="rId18"/>
    <p:sldId id="478" r:id="rId19"/>
    <p:sldId id="480" r:id="rId20"/>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75303" autoAdjust="0"/>
  </p:normalViewPr>
  <p:slideViewPr>
    <p:cSldViewPr snapToGrid="0">
      <p:cViewPr varScale="1">
        <p:scale>
          <a:sx n="88" d="100"/>
          <a:sy n="88" d="100"/>
        </p:scale>
        <p:origin x="1152" y="77"/>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62AC4-690C-43D5-8EC2-BD2F66284D93}" type="doc">
      <dgm:prSet loTypeId="urn:microsoft.com/office/officeart/2005/8/layout/radial4" loCatId="relationship" qsTypeId="urn:microsoft.com/office/officeart/2005/8/quickstyle/simple1" qsCatId="simple" csTypeId="urn:microsoft.com/office/officeart/2005/8/colors/accent1_5" csCatId="accent1" phldr="1"/>
      <dgm:spPr/>
      <dgm:t>
        <a:bodyPr/>
        <a:lstStyle/>
        <a:p>
          <a:endParaRPr lang="en-US"/>
        </a:p>
      </dgm:t>
    </dgm:pt>
    <dgm:pt modelId="{02808E6C-B0EC-44A1-BC58-1CEA021A93D3}">
      <dgm:prSet phldrT="[Tex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r>
            <a:rPr lang="en-US" dirty="0" smtClean="0"/>
            <a:t>PO</a:t>
          </a:r>
          <a:endParaRPr lang="en-US" dirty="0"/>
        </a:p>
      </dgm:t>
    </dgm:pt>
    <dgm:pt modelId="{F8E418B6-FD8E-4F55-9A06-8E02BA64AEE6}" type="parTrans" cxnId="{FCA43940-6CC1-4A85-ABB8-DF896F61FC93}">
      <dgm:prSet/>
      <dgm:spPr/>
      <dgm:t>
        <a:bodyPr/>
        <a:lstStyle/>
        <a:p>
          <a:endParaRPr lang="en-US"/>
        </a:p>
      </dgm:t>
    </dgm:pt>
    <dgm:pt modelId="{159109E0-6A3C-481A-B6EA-5E3A357EED51}" type="sibTrans" cxnId="{FCA43940-6CC1-4A85-ABB8-DF896F61FC93}">
      <dgm:prSet/>
      <dgm:spPr/>
      <dgm:t>
        <a:bodyPr/>
        <a:lstStyle/>
        <a:p>
          <a:endParaRPr lang="en-US"/>
        </a:p>
      </dgm:t>
    </dgm:pt>
    <dgm:pt modelId="{AD7F0695-32D9-4C10-A6B9-E128F73C5639}">
      <dgm:prSet phldrT="[Tex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r>
            <a:rPr lang="en-US" dirty="0" smtClean="0"/>
            <a:t>Page Class (Screen)</a:t>
          </a:r>
          <a:endParaRPr lang="en-US" dirty="0"/>
        </a:p>
      </dgm:t>
    </dgm:pt>
    <dgm:pt modelId="{4FA78433-B97E-46A1-9F84-049AFF898DE9}" type="parTrans" cxnId="{20DD83FE-758A-414A-9271-2D498A2BEA60}">
      <dgm:prSe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endParaRPr lang="en-US"/>
        </a:p>
      </dgm:t>
    </dgm:pt>
    <dgm:pt modelId="{A0C6AA75-67C7-42D3-8475-7A2E688A6696}" type="sibTrans" cxnId="{20DD83FE-758A-414A-9271-2D498A2BEA60}">
      <dgm:prSet/>
      <dgm:spPr/>
      <dgm:t>
        <a:bodyPr/>
        <a:lstStyle/>
        <a:p>
          <a:endParaRPr lang="en-US"/>
        </a:p>
      </dgm:t>
    </dgm:pt>
    <dgm:pt modelId="{F2755281-7AF2-47CC-9805-2754AE536ECC}">
      <dgm:prSet phldrT="[Tex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r>
            <a:rPr lang="en-US" dirty="0" err="1" smtClean="0"/>
            <a:t>WebElements</a:t>
          </a:r>
          <a:endParaRPr lang="en-US" dirty="0"/>
        </a:p>
      </dgm:t>
    </dgm:pt>
    <dgm:pt modelId="{EBCCE685-EB23-4CF5-9F4B-16A29BE7F9E5}" type="parTrans" cxnId="{0554556D-DAD2-4CC7-8313-691C285263A5}">
      <dgm:prSe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endParaRPr lang="en-US"/>
        </a:p>
      </dgm:t>
    </dgm:pt>
    <dgm:pt modelId="{9B079DC4-3731-459D-B243-49C34A13154F}" type="sibTrans" cxnId="{0554556D-DAD2-4CC7-8313-691C285263A5}">
      <dgm:prSet/>
      <dgm:spPr/>
      <dgm:t>
        <a:bodyPr/>
        <a:lstStyle/>
        <a:p>
          <a:endParaRPr lang="en-US"/>
        </a:p>
      </dgm:t>
    </dgm:pt>
    <dgm:pt modelId="{1DBBB804-73D2-484F-A492-21BCB5FF5BB0}">
      <dgm:prSet phldrT="[Tex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r>
            <a:rPr lang="en-US" dirty="0" smtClean="0"/>
            <a:t>Methods</a:t>
          </a:r>
          <a:endParaRPr lang="en-US" dirty="0"/>
        </a:p>
      </dgm:t>
    </dgm:pt>
    <dgm:pt modelId="{2B9A351A-DA7A-4809-89CF-FE4B0BF44AB7}" type="parTrans" cxnId="{F1C6F399-D7B6-4AAA-A574-18BFBAA31844}">
      <dgm:prSet>
        <dgm:style>
          <a:lnRef idx="1">
            <a:schemeClr val="dk1"/>
          </a:lnRef>
          <a:fillRef idx="2">
            <a:schemeClr val="dk1"/>
          </a:fillRef>
          <a:effectRef idx="1">
            <a:schemeClr val="dk1"/>
          </a:effectRef>
          <a:fontRef idx="minor">
            <a:schemeClr val="dk1"/>
          </a:fontRef>
        </dgm:style>
      </dgm:prSet>
      <dgm:spPr>
        <a:solidFill>
          <a:schemeClr val="accent2"/>
        </a:solidFill>
      </dgm:spPr>
      <dgm:t>
        <a:bodyPr/>
        <a:lstStyle/>
        <a:p>
          <a:endParaRPr lang="en-US"/>
        </a:p>
      </dgm:t>
    </dgm:pt>
    <dgm:pt modelId="{70059127-5018-4BE4-A4CA-BB85147B4F62}" type="sibTrans" cxnId="{F1C6F399-D7B6-4AAA-A574-18BFBAA31844}">
      <dgm:prSet/>
      <dgm:spPr/>
      <dgm:t>
        <a:bodyPr/>
        <a:lstStyle/>
        <a:p>
          <a:endParaRPr lang="en-US"/>
        </a:p>
      </dgm:t>
    </dgm:pt>
    <dgm:pt modelId="{2278F68F-FCA9-4FA5-B656-826FE232C9B9}" type="pres">
      <dgm:prSet presAssocID="{55962AC4-690C-43D5-8EC2-BD2F66284D93}" presName="cycle" presStyleCnt="0">
        <dgm:presLayoutVars>
          <dgm:chMax val="1"/>
          <dgm:dir/>
          <dgm:animLvl val="ctr"/>
          <dgm:resizeHandles val="exact"/>
        </dgm:presLayoutVars>
      </dgm:prSet>
      <dgm:spPr/>
      <dgm:t>
        <a:bodyPr/>
        <a:lstStyle/>
        <a:p>
          <a:endParaRPr lang="en-US"/>
        </a:p>
      </dgm:t>
    </dgm:pt>
    <dgm:pt modelId="{092CEDF4-0CF0-4261-B5CB-50FB9A8059DC}" type="pres">
      <dgm:prSet presAssocID="{02808E6C-B0EC-44A1-BC58-1CEA021A93D3}" presName="centerShape" presStyleLbl="node0" presStyleIdx="0" presStyleCnt="1"/>
      <dgm:spPr/>
      <dgm:t>
        <a:bodyPr/>
        <a:lstStyle/>
        <a:p>
          <a:endParaRPr lang="en-US"/>
        </a:p>
      </dgm:t>
    </dgm:pt>
    <dgm:pt modelId="{FD251CC2-0436-43F8-9F8B-7B2C003BC43B}" type="pres">
      <dgm:prSet presAssocID="{4FA78433-B97E-46A1-9F84-049AFF898DE9}" presName="parTrans" presStyleLbl="bgSibTrans2D1" presStyleIdx="0" presStyleCnt="3" custScaleX="34320" custLinFactNeighborX="28092" custLinFactNeighborY="77679"/>
      <dgm:spPr/>
      <dgm:t>
        <a:bodyPr/>
        <a:lstStyle/>
        <a:p>
          <a:endParaRPr lang="en-US"/>
        </a:p>
      </dgm:t>
    </dgm:pt>
    <dgm:pt modelId="{4BCD34CC-8A18-43F0-92A0-1774DDDBDB83}" type="pres">
      <dgm:prSet presAssocID="{AD7F0695-32D9-4C10-A6B9-E128F73C5639}" presName="node" presStyleLbl="node1" presStyleIdx="0" presStyleCnt="3" custRadScaleRad="111047" custRadScaleInc="-2284">
        <dgm:presLayoutVars>
          <dgm:bulletEnabled val="1"/>
        </dgm:presLayoutVars>
      </dgm:prSet>
      <dgm:spPr/>
      <dgm:t>
        <a:bodyPr/>
        <a:lstStyle/>
        <a:p>
          <a:endParaRPr lang="en-US"/>
        </a:p>
      </dgm:t>
    </dgm:pt>
    <dgm:pt modelId="{D15E0E6D-C054-479A-BA30-26D50D0F1D61}" type="pres">
      <dgm:prSet presAssocID="{EBCCE685-EB23-4CF5-9F4B-16A29BE7F9E5}" presName="parTrans" presStyleLbl="bgSibTrans2D1" presStyleIdx="1" presStyleCnt="3" custScaleX="46217" custScaleY="108468" custLinFactNeighborX="437" custLinFactNeighborY="78966" custRadScaleRad="0"/>
      <dgm:spPr/>
      <dgm:t>
        <a:bodyPr/>
        <a:lstStyle/>
        <a:p>
          <a:endParaRPr lang="en-US"/>
        </a:p>
      </dgm:t>
    </dgm:pt>
    <dgm:pt modelId="{CDEFC3C0-B1C0-4815-AC55-308B9D725390}" type="pres">
      <dgm:prSet presAssocID="{F2755281-7AF2-47CC-9805-2754AE536ECC}" presName="node" presStyleLbl="node1" presStyleIdx="1" presStyleCnt="3" custRadScaleRad="98185" custRadScaleInc="2404">
        <dgm:presLayoutVars>
          <dgm:bulletEnabled val="1"/>
        </dgm:presLayoutVars>
      </dgm:prSet>
      <dgm:spPr/>
      <dgm:t>
        <a:bodyPr/>
        <a:lstStyle/>
        <a:p>
          <a:endParaRPr lang="en-US"/>
        </a:p>
      </dgm:t>
    </dgm:pt>
    <dgm:pt modelId="{45AC362F-A398-4400-A52A-765CA11C9CA1}" type="pres">
      <dgm:prSet presAssocID="{2B9A351A-DA7A-4809-89CF-FE4B0BF44AB7}" presName="parTrans" presStyleLbl="bgSibTrans2D1" presStyleIdx="2" presStyleCnt="3" custScaleX="32753" custLinFactNeighborX="-26630" custLinFactNeighborY="78078"/>
      <dgm:spPr/>
      <dgm:t>
        <a:bodyPr/>
        <a:lstStyle/>
        <a:p>
          <a:endParaRPr lang="en-US"/>
        </a:p>
      </dgm:t>
    </dgm:pt>
    <dgm:pt modelId="{740C9898-9BD0-4589-8E15-5D8AB1CEC753}" type="pres">
      <dgm:prSet presAssocID="{1DBBB804-73D2-484F-A492-21BCB5FF5BB0}" presName="node" presStyleLbl="node1" presStyleIdx="2" presStyleCnt="3" custRadScaleRad="109412" custRadScaleInc="-269">
        <dgm:presLayoutVars>
          <dgm:bulletEnabled val="1"/>
        </dgm:presLayoutVars>
      </dgm:prSet>
      <dgm:spPr/>
      <dgm:t>
        <a:bodyPr/>
        <a:lstStyle/>
        <a:p>
          <a:endParaRPr lang="en-US"/>
        </a:p>
      </dgm:t>
    </dgm:pt>
  </dgm:ptLst>
  <dgm:cxnLst>
    <dgm:cxn modelId="{5592E557-16BA-42C2-806B-C30F21DF3EBC}" type="presOf" srcId="{EBCCE685-EB23-4CF5-9F4B-16A29BE7F9E5}" destId="{D15E0E6D-C054-479A-BA30-26D50D0F1D61}" srcOrd="0" destOrd="0" presId="urn:microsoft.com/office/officeart/2005/8/layout/radial4"/>
    <dgm:cxn modelId="{FCA43940-6CC1-4A85-ABB8-DF896F61FC93}" srcId="{55962AC4-690C-43D5-8EC2-BD2F66284D93}" destId="{02808E6C-B0EC-44A1-BC58-1CEA021A93D3}" srcOrd="0" destOrd="0" parTransId="{F8E418B6-FD8E-4F55-9A06-8E02BA64AEE6}" sibTransId="{159109E0-6A3C-481A-B6EA-5E3A357EED51}"/>
    <dgm:cxn modelId="{907C91BB-7877-436C-9B75-42F94AA08255}" type="presOf" srcId="{55962AC4-690C-43D5-8EC2-BD2F66284D93}" destId="{2278F68F-FCA9-4FA5-B656-826FE232C9B9}" srcOrd="0" destOrd="0" presId="urn:microsoft.com/office/officeart/2005/8/layout/radial4"/>
    <dgm:cxn modelId="{AE36427A-E219-4256-B82B-B8AE4E4DDFA0}" type="presOf" srcId="{02808E6C-B0EC-44A1-BC58-1CEA021A93D3}" destId="{092CEDF4-0CF0-4261-B5CB-50FB9A8059DC}" srcOrd="0" destOrd="0" presId="urn:microsoft.com/office/officeart/2005/8/layout/radial4"/>
    <dgm:cxn modelId="{20DD83FE-758A-414A-9271-2D498A2BEA60}" srcId="{02808E6C-B0EC-44A1-BC58-1CEA021A93D3}" destId="{AD7F0695-32D9-4C10-A6B9-E128F73C5639}" srcOrd="0" destOrd="0" parTransId="{4FA78433-B97E-46A1-9F84-049AFF898DE9}" sibTransId="{A0C6AA75-67C7-42D3-8475-7A2E688A6696}"/>
    <dgm:cxn modelId="{D996CC10-060B-46E7-9C0D-F5154CBCB15D}" type="presOf" srcId="{1DBBB804-73D2-484F-A492-21BCB5FF5BB0}" destId="{740C9898-9BD0-4589-8E15-5D8AB1CEC753}" srcOrd="0" destOrd="0" presId="urn:microsoft.com/office/officeart/2005/8/layout/radial4"/>
    <dgm:cxn modelId="{0554556D-DAD2-4CC7-8313-691C285263A5}" srcId="{02808E6C-B0EC-44A1-BC58-1CEA021A93D3}" destId="{F2755281-7AF2-47CC-9805-2754AE536ECC}" srcOrd="1" destOrd="0" parTransId="{EBCCE685-EB23-4CF5-9F4B-16A29BE7F9E5}" sibTransId="{9B079DC4-3731-459D-B243-49C34A13154F}"/>
    <dgm:cxn modelId="{A361F406-BB94-40E0-A8FC-A7EBCA7E5001}" type="presOf" srcId="{AD7F0695-32D9-4C10-A6B9-E128F73C5639}" destId="{4BCD34CC-8A18-43F0-92A0-1774DDDBDB83}" srcOrd="0" destOrd="0" presId="urn:microsoft.com/office/officeart/2005/8/layout/radial4"/>
    <dgm:cxn modelId="{C0C28B72-2AC9-4EDF-9772-B92C52A7E05C}" type="presOf" srcId="{2B9A351A-DA7A-4809-89CF-FE4B0BF44AB7}" destId="{45AC362F-A398-4400-A52A-765CA11C9CA1}" srcOrd="0" destOrd="0" presId="urn:microsoft.com/office/officeart/2005/8/layout/radial4"/>
    <dgm:cxn modelId="{2BA2DCA0-2DE0-4AAE-BE4F-C2BD98A82475}" type="presOf" srcId="{F2755281-7AF2-47CC-9805-2754AE536ECC}" destId="{CDEFC3C0-B1C0-4815-AC55-308B9D725390}" srcOrd="0" destOrd="0" presId="urn:microsoft.com/office/officeart/2005/8/layout/radial4"/>
    <dgm:cxn modelId="{AFBD0DB6-9722-4B6D-898E-6BF4FBD1A6A5}" type="presOf" srcId="{4FA78433-B97E-46A1-9F84-049AFF898DE9}" destId="{FD251CC2-0436-43F8-9F8B-7B2C003BC43B}" srcOrd="0" destOrd="0" presId="urn:microsoft.com/office/officeart/2005/8/layout/radial4"/>
    <dgm:cxn modelId="{F1C6F399-D7B6-4AAA-A574-18BFBAA31844}" srcId="{02808E6C-B0EC-44A1-BC58-1CEA021A93D3}" destId="{1DBBB804-73D2-484F-A492-21BCB5FF5BB0}" srcOrd="2" destOrd="0" parTransId="{2B9A351A-DA7A-4809-89CF-FE4B0BF44AB7}" sibTransId="{70059127-5018-4BE4-A4CA-BB85147B4F62}"/>
    <dgm:cxn modelId="{815935F4-7628-4D88-AAE8-37A2AC2198FE}" type="presParOf" srcId="{2278F68F-FCA9-4FA5-B656-826FE232C9B9}" destId="{092CEDF4-0CF0-4261-B5CB-50FB9A8059DC}" srcOrd="0" destOrd="0" presId="urn:microsoft.com/office/officeart/2005/8/layout/radial4"/>
    <dgm:cxn modelId="{23DE1E4D-9C03-4EBF-ABAF-4EBB9603F0AD}" type="presParOf" srcId="{2278F68F-FCA9-4FA5-B656-826FE232C9B9}" destId="{FD251CC2-0436-43F8-9F8B-7B2C003BC43B}" srcOrd="1" destOrd="0" presId="urn:microsoft.com/office/officeart/2005/8/layout/radial4"/>
    <dgm:cxn modelId="{1FA89FDE-8A04-48BD-B112-F9A5609040AE}" type="presParOf" srcId="{2278F68F-FCA9-4FA5-B656-826FE232C9B9}" destId="{4BCD34CC-8A18-43F0-92A0-1774DDDBDB83}" srcOrd="2" destOrd="0" presId="urn:microsoft.com/office/officeart/2005/8/layout/radial4"/>
    <dgm:cxn modelId="{6727A874-FF70-4C9B-9DF6-2E1FA6322312}" type="presParOf" srcId="{2278F68F-FCA9-4FA5-B656-826FE232C9B9}" destId="{D15E0E6D-C054-479A-BA30-26D50D0F1D61}" srcOrd="3" destOrd="0" presId="urn:microsoft.com/office/officeart/2005/8/layout/radial4"/>
    <dgm:cxn modelId="{871F760A-EFEF-4A5C-8635-510222F1AE25}" type="presParOf" srcId="{2278F68F-FCA9-4FA5-B656-826FE232C9B9}" destId="{CDEFC3C0-B1C0-4815-AC55-308B9D725390}" srcOrd="4" destOrd="0" presId="urn:microsoft.com/office/officeart/2005/8/layout/radial4"/>
    <dgm:cxn modelId="{D467B2A1-03BA-49AF-9B23-20A35774514D}" type="presParOf" srcId="{2278F68F-FCA9-4FA5-B656-826FE232C9B9}" destId="{45AC362F-A398-4400-A52A-765CA11C9CA1}" srcOrd="5" destOrd="0" presId="urn:microsoft.com/office/officeart/2005/8/layout/radial4"/>
    <dgm:cxn modelId="{BFC574A3-4F8D-4D70-B529-7B4F93261C7C}" type="presParOf" srcId="{2278F68F-FCA9-4FA5-B656-826FE232C9B9}" destId="{740C9898-9BD0-4589-8E15-5D8AB1CEC753}"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CEDF4-0CF0-4261-B5CB-50FB9A8059DC}">
      <dsp:nvSpPr>
        <dsp:cNvPr id="0" name=""/>
        <dsp:cNvSpPr/>
      </dsp:nvSpPr>
      <dsp:spPr>
        <a:xfrm>
          <a:off x="3640289" y="1331325"/>
          <a:ext cx="1118354" cy="1118354"/>
        </a:xfrm>
        <a:prstGeom prst="ellipse">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r>
            <a:rPr lang="en-US" sz="4600" kern="1200" dirty="0" smtClean="0"/>
            <a:t>PO</a:t>
          </a:r>
          <a:endParaRPr lang="en-US" sz="4600" kern="1200" dirty="0"/>
        </a:p>
      </dsp:txBody>
      <dsp:txXfrm>
        <a:off x="3804068" y="1495104"/>
        <a:ext cx="790796" cy="790796"/>
      </dsp:txXfrm>
    </dsp:sp>
    <dsp:sp modelId="{FD251CC2-0436-43F8-9F8B-7B2C003BC43B}">
      <dsp:nvSpPr>
        <dsp:cNvPr id="0" name=""/>
        <dsp:cNvSpPr/>
      </dsp:nvSpPr>
      <dsp:spPr>
        <a:xfrm rot="12817776">
          <a:off x="3375046" y="1356963"/>
          <a:ext cx="346455" cy="318730"/>
        </a:xfrm>
        <a:prstGeom prst="leftArrow">
          <a:avLst>
            <a:gd name="adj1" fmla="val 60000"/>
            <a:gd name="adj2" fmla="val 50000"/>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4BCD34CC-8A18-43F0-92A0-1774DDDBDB83}">
      <dsp:nvSpPr>
        <dsp:cNvPr id="0" name=""/>
        <dsp:cNvSpPr/>
      </dsp:nvSpPr>
      <dsp:spPr>
        <a:xfrm>
          <a:off x="2313205" y="564229"/>
          <a:ext cx="1062436" cy="849949"/>
        </a:xfrm>
        <a:prstGeom prst="roundRect">
          <a:avLst>
            <a:gd name="adj" fmla="val 10000"/>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Page Class (Screen)</a:t>
          </a:r>
          <a:endParaRPr lang="en-US" sz="1200" kern="1200" dirty="0"/>
        </a:p>
      </dsp:txBody>
      <dsp:txXfrm>
        <a:off x="2338099" y="589123"/>
        <a:ext cx="1012648" cy="800161"/>
      </dsp:txXfrm>
    </dsp:sp>
    <dsp:sp modelId="{D15E0E6D-C054-479A-BA30-26D50D0F1D61}">
      <dsp:nvSpPr>
        <dsp:cNvPr id="0" name=""/>
        <dsp:cNvSpPr/>
      </dsp:nvSpPr>
      <dsp:spPr>
        <a:xfrm rot="16286544">
          <a:off x="4036742" y="946413"/>
          <a:ext cx="384228" cy="345721"/>
        </a:xfrm>
        <a:prstGeom prst="leftArrow">
          <a:avLst>
            <a:gd name="adj1" fmla="val 60000"/>
            <a:gd name="adj2" fmla="val 50000"/>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CDEFC3C0-B1C0-4815-AC55-308B9D725390}">
      <dsp:nvSpPr>
        <dsp:cNvPr id="0" name=""/>
        <dsp:cNvSpPr/>
      </dsp:nvSpPr>
      <dsp:spPr>
        <a:xfrm>
          <a:off x="3704468" y="27063"/>
          <a:ext cx="1062436" cy="849949"/>
        </a:xfrm>
        <a:prstGeom prst="roundRect">
          <a:avLst>
            <a:gd name="adj" fmla="val 10000"/>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err="1" smtClean="0"/>
            <a:t>WebElements</a:t>
          </a:r>
          <a:endParaRPr lang="en-US" sz="1200" kern="1200" dirty="0"/>
        </a:p>
      </dsp:txBody>
      <dsp:txXfrm>
        <a:off x="3729362" y="51957"/>
        <a:ext cx="1012648" cy="800161"/>
      </dsp:txXfrm>
    </dsp:sp>
    <dsp:sp modelId="{45AC362F-A398-4400-A52A-765CA11C9CA1}">
      <dsp:nvSpPr>
        <dsp:cNvPr id="0" name=""/>
        <dsp:cNvSpPr/>
      </dsp:nvSpPr>
      <dsp:spPr>
        <a:xfrm rot="19490316">
          <a:off x="4682549" y="1340747"/>
          <a:ext cx="323220" cy="318730"/>
        </a:xfrm>
        <a:prstGeom prst="leftArrow">
          <a:avLst>
            <a:gd name="adj1" fmla="val 60000"/>
            <a:gd name="adj2" fmla="val 50000"/>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740C9898-9BD0-4589-8E15-5D8AB1CEC753}">
      <dsp:nvSpPr>
        <dsp:cNvPr id="0" name=""/>
        <dsp:cNvSpPr/>
      </dsp:nvSpPr>
      <dsp:spPr>
        <a:xfrm>
          <a:off x="4979124" y="542128"/>
          <a:ext cx="1062436" cy="849949"/>
        </a:xfrm>
        <a:prstGeom prst="roundRect">
          <a:avLst>
            <a:gd name="adj" fmla="val 10000"/>
          </a:avLst>
        </a:prstGeom>
        <a:solidFill>
          <a:schemeClr val="accent2"/>
        </a:soli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kern="1200" dirty="0" smtClean="0"/>
            <a:t>Methods</a:t>
          </a:r>
          <a:endParaRPr lang="en-US" sz="1200" kern="1200" dirty="0"/>
        </a:p>
      </dsp:txBody>
      <dsp:txXfrm>
        <a:off x="5004018" y="567022"/>
        <a:ext cx="1012648" cy="80016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2348884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922637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smtClean="0"/>
          </a:p>
        </p:txBody>
      </p:sp>
      <p:sp>
        <p:nvSpPr>
          <p:cNvPr id="4" name="Номер слайда 3"/>
          <p:cNvSpPr>
            <a:spLocks noGrp="1"/>
          </p:cNvSpPr>
          <p:nvPr>
            <p:ph type="sldNum" sz="quarter" idx="10"/>
          </p:nvPr>
        </p:nvSpPr>
        <p:spPr/>
        <p:txBody>
          <a:bodyPr/>
          <a:lstStyle/>
          <a:p>
            <a:fld id="{F33DD1DE-F21B-4FE9-B997-0E8DA21EE8F7}" type="slidenum">
              <a:rPr lang="en-US" smtClean="0"/>
              <a:pPr/>
              <a:t>15</a:t>
            </a:fld>
            <a:endParaRPr lang="en-US"/>
          </a:p>
        </p:txBody>
      </p:sp>
    </p:spTree>
    <p:extLst>
      <p:ext uri="{BB962C8B-B14F-4D97-AF65-F5344CB8AC3E}">
        <p14:creationId xmlns:p14="http://schemas.microsoft.com/office/powerpoint/2010/main" val="157095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85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69572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9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633023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94354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9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2509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6482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9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78234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3" r:id="rId5"/>
    <p:sldLayoutId id="2147483754" r:id="rId6"/>
    <p:sldLayoutId id="2147483755" r:id="rId7"/>
    <p:sldLayoutId id="2147483757" r:id="rId8"/>
    <p:sldLayoutId id="2147483762" r:id="rId9"/>
    <p:sldLayoutId id="2147483711" r:id="rId10"/>
    <p:sldLayoutId id="214748374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seleniumhq.org/docs/06_test_design_considerations.jsp" TargetMode="External"/><Relationship Id="rId7" Type="http://schemas.openxmlformats.org/officeDocument/2006/relationships/hyperlink" Target="https://www.thoughtworks.com/insights/blog/using-page-objects-overcome-protractors-shortcoming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www.protractortest.org/#/page-objects" TargetMode="External"/><Relationship Id="rId5" Type="http://schemas.openxmlformats.org/officeDocument/2006/relationships/hyperlink" Target="http://martinfowler.com/bliki/PageObject.html" TargetMode="External"/><Relationship Id="rId4" Type="http://schemas.openxmlformats.org/officeDocument/2006/relationships/hyperlink" Target="http://toolsqa.com/selenium-webdriv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blog.rocketpoweredjetpant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27880" y="1606048"/>
            <a:ext cx="6910388" cy="2088264"/>
          </a:xfrm>
        </p:spPr>
        <p:txBody>
          <a:bodyPr/>
          <a:lstStyle/>
          <a:p>
            <a:r>
              <a:rPr lang="en-US" dirty="0"/>
              <a:t>Module </a:t>
            </a:r>
            <a:r>
              <a:rPr lang="ru-RU" dirty="0" smtClean="0"/>
              <a:t>6</a:t>
            </a:r>
            <a:r>
              <a:rPr lang="en-US" dirty="0" smtClean="0"/>
              <a:t>:</a:t>
            </a:r>
            <a:endParaRPr lang="en-US" dirty="0"/>
          </a:p>
          <a:p>
            <a:r>
              <a:rPr lang="en-US" dirty="0" smtClean="0"/>
              <a:t>Design </a:t>
            </a:r>
            <a:r>
              <a:rPr lang="en-US" dirty="0"/>
              <a:t>Patterns for Pages with Selenium </a:t>
            </a:r>
            <a:r>
              <a:rPr lang="en-US" dirty="0" err="1"/>
              <a:t>WebDriver</a:t>
            </a:r>
            <a:endParaRPr lang="en-US" dirty="0"/>
          </a:p>
        </p:txBody>
      </p:sp>
      <p:pic>
        <p:nvPicPr>
          <p:cNvPr id="18" name="Picture Placeholder 17" descr="logo_cover_5.png"/>
          <p:cNvPicPr>
            <a:picLocks noGrp="1" noChangeAspect="1"/>
          </p:cNvPicPr>
          <p:nvPr>
            <p:ph type="pic" sz="quarter" idx="19"/>
          </p:nvPr>
        </p:nvPicPr>
        <p:blipFill>
          <a:blip r:embed="rId4"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OBJECT.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567652"/>
              </p:ext>
            </p:extLst>
          </p:nvPr>
        </p:nvGraphicFramePr>
        <p:xfrm>
          <a:off x="225778" y="880534"/>
          <a:ext cx="8398933" cy="2449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510821" y="3533819"/>
            <a:ext cx="8226779" cy="1161344"/>
          </a:xfrm>
          <a:prstGeom prst="rect">
            <a:avLst/>
          </a:prstGeom>
        </p:spPr>
        <p:txBody>
          <a:bodyPr vert="horz" lIns="68580" tIns="34290" rIns="68580" bIns="34290" rtlCol="0">
            <a:no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smtClean="0"/>
              <a:t>Web application made of</a:t>
            </a:r>
            <a:r>
              <a:rPr lang="ru-RU" sz="1600" dirty="0" smtClean="0"/>
              <a:t> </a:t>
            </a:r>
            <a:r>
              <a:rPr lang="en-US" sz="1600" dirty="0" smtClean="0"/>
              <a:t>Web pages</a:t>
            </a:r>
          </a:p>
          <a:p>
            <a:pPr marL="285750" indent="-285750">
              <a:buFont typeface="Arial" panose="020B0604020202020204" pitchFamily="34" charset="0"/>
              <a:buChar char="•"/>
            </a:pPr>
            <a:r>
              <a:rPr lang="en-US" sz="1600" dirty="0" smtClean="0"/>
              <a:t>Every Web page contains it’s own</a:t>
            </a:r>
            <a:r>
              <a:rPr lang="ru-RU" sz="1600" dirty="0" smtClean="0"/>
              <a:t> </a:t>
            </a:r>
            <a:r>
              <a:rPr lang="en-US" sz="1600" dirty="0" smtClean="0"/>
              <a:t>elements (HTML buttons, text inputs</a:t>
            </a:r>
            <a:r>
              <a:rPr lang="ru-RU" sz="1600" dirty="0" smtClean="0"/>
              <a:t>,</a:t>
            </a:r>
            <a:r>
              <a:rPr lang="en-US" sz="1600" dirty="0" smtClean="0"/>
              <a:t> menus etc.)</a:t>
            </a:r>
          </a:p>
          <a:p>
            <a:pPr marL="285750" indent="-285750">
              <a:buFont typeface="Arial" panose="020B0604020202020204" pitchFamily="34" charset="0"/>
              <a:buChar char="•"/>
            </a:pPr>
            <a:r>
              <a:rPr lang="en-US" sz="1600" dirty="0" smtClean="0"/>
              <a:t>Page provides as different services (methods)</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09343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USING PAGE OBJECTS TO ORGANIZE TESTS</a:t>
            </a:r>
            <a:endParaRPr lang="en-US" dirty="0"/>
          </a:p>
        </p:txBody>
      </p:sp>
      <p:sp>
        <p:nvSpPr>
          <p:cNvPr id="5" name="Text Placeholder 3"/>
          <p:cNvSpPr txBox="1">
            <a:spLocks/>
          </p:cNvSpPr>
          <p:nvPr/>
        </p:nvSpPr>
        <p:spPr>
          <a:xfrm>
            <a:off x="4949335" y="872293"/>
            <a:ext cx="3840480" cy="274320"/>
          </a:xfrm>
          <a:prstGeom prst="rect">
            <a:avLst/>
          </a:prstGeom>
          <a:solidFill>
            <a:schemeClr val="accent2"/>
          </a:solidFill>
          <a:ln>
            <a:noFill/>
          </a:ln>
        </p:spPr>
        <p:txBody>
          <a:bodyPr wrap="squar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050" dirty="0" smtClean="0"/>
              <a:t>WITH PAGEOBJECTS</a:t>
            </a:r>
            <a:endParaRPr lang="en-US" sz="1050" dirty="0"/>
          </a:p>
        </p:txBody>
      </p:sp>
      <p:sp>
        <p:nvSpPr>
          <p:cNvPr id="6" name="Rectangle 1"/>
          <p:cNvSpPr>
            <a:spLocks noChangeArrowheads="1"/>
          </p:cNvSpPr>
          <p:nvPr/>
        </p:nvSpPr>
        <p:spPr bwMode="auto">
          <a:xfrm>
            <a:off x="166917" y="1363210"/>
            <a:ext cx="425461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describe(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angularjs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homepage'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'should greet the named user'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browser.</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'http://www.angularjs.org'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by.model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yourName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sendKeys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'Julie'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greeting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yourName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greeting</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 Julie!'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 Placeholder 7"/>
          <p:cNvSpPr>
            <a:spLocks noGrp="1"/>
          </p:cNvSpPr>
          <p:nvPr>
            <p:ph type="body" sz="quarter" idx="12"/>
          </p:nvPr>
        </p:nvSpPr>
        <p:spPr>
          <a:xfrm>
            <a:off x="166917" y="872293"/>
            <a:ext cx="3840480" cy="274320"/>
          </a:xfrm>
        </p:spPr>
        <p:txBody>
          <a:bodyPr/>
          <a:lstStyle/>
          <a:p>
            <a:pPr algn="ctr"/>
            <a:r>
              <a:rPr lang="en-US" sz="1050" dirty="0" smtClean="0"/>
              <a:t>WITHOUT PAGE OBJECTS</a:t>
            </a:r>
            <a:endParaRPr lang="en-US" sz="1050" dirty="0"/>
          </a:p>
        </p:txBody>
      </p:sp>
      <p:sp>
        <p:nvSpPr>
          <p:cNvPr id="10" name="Rectangle 2"/>
          <p:cNvSpPr>
            <a:spLocks noChangeArrowheads="1"/>
          </p:cNvSpPr>
          <p:nvPr/>
        </p:nvSpPr>
        <p:spPr bwMode="auto">
          <a:xfrm>
            <a:off x="4930815" y="1273334"/>
            <a:ext cx="387752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AngularHomepage</a:t>
            </a:r>
            <a:r>
              <a:rPr kumimoji="0" lang="en-US" altLang="en-US" sz="9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nameInput</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by.model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yourName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greeting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yourName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browser.</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'http://www.angularjs.org'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setName</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nameInput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.sendKeys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getGreeting</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greeting</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describe(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angularjs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homepage'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'should greet the named user'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angularHomepage</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AngularHomepage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angularHomepage</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angularHomepage</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setName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'Julie'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angularHomepage</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getGreeting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 Julie!'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576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PAGE OBJECT. ADVANTAGES</a:t>
            </a:r>
            <a:endParaRPr lang="en-US" dirty="0"/>
          </a:p>
        </p:txBody>
      </p:sp>
      <p:sp>
        <p:nvSpPr>
          <p:cNvPr id="4" name="Rectangle 3"/>
          <p:cNvSpPr/>
          <p:nvPr/>
        </p:nvSpPr>
        <p:spPr>
          <a:xfrm>
            <a:off x="0" y="699516"/>
            <a:ext cx="8935656"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dirty="0" smtClean="0">
                <a:solidFill>
                  <a:srgbClr val="000000"/>
                </a:solidFill>
              </a:rPr>
              <a:t>After </a:t>
            </a:r>
            <a:r>
              <a:rPr lang="en-US" dirty="0">
                <a:solidFill>
                  <a:srgbClr val="000000"/>
                </a:solidFill>
              </a:rPr>
              <a:t>implementing the Page Objects pattern, we end up with a framework that describes the application from business point of view. Each action performed by a test using this framework should be easy to comprehend to anyone in the given field. That is to say, a test written for an accounting system that is heavy on the field’s jargon might not be easy to comprehend to the laymen; however, anyone with basic knowledge of the field should understand the intentions of each action.</a:t>
            </a:r>
          </a:p>
          <a:p>
            <a:pPr marL="342900" indent="-342900" algn="just">
              <a:lnSpc>
                <a:spcPct val="150000"/>
              </a:lnSpc>
              <a:buFont typeface="Arial" panose="020B0604020202020204" pitchFamily="34" charset="0"/>
              <a:buChar char="•"/>
            </a:pPr>
            <a:r>
              <a:rPr lang="en-US" dirty="0">
                <a:solidFill>
                  <a:srgbClr val="000000"/>
                </a:solidFill>
              </a:rPr>
              <a:t>Page Object pattern helps to test the desired behavior of the application using its DSL</a:t>
            </a:r>
          </a:p>
          <a:p>
            <a:pPr marL="342900" indent="-342900" algn="just">
              <a:lnSpc>
                <a:spcPct val="150000"/>
              </a:lnSpc>
              <a:buFont typeface="Arial" panose="020B0604020202020204" pitchFamily="34" charset="0"/>
              <a:buChar char="•"/>
            </a:pPr>
            <a:r>
              <a:rPr lang="en-US" dirty="0">
                <a:solidFill>
                  <a:srgbClr val="000000"/>
                </a:solidFill>
              </a:rPr>
              <a:t>This pattern helps in enhancing the tests, making them highly maintainable, reducing the code duplication, building a layer of abstraction, and hiding the inner implementation from tests.</a:t>
            </a:r>
          </a:p>
          <a:p>
            <a:pPr marL="342900" indent="-342900" algn="just">
              <a:lnSpc>
                <a:spcPct val="150000"/>
              </a:lnSpc>
              <a:buFont typeface="Arial" panose="020B0604020202020204" pitchFamily="34" charset="0"/>
              <a:buChar char="•"/>
            </a:pPr>
            <a:r>
              <a:rPr lang="en-US" dirty="0">
                <a:solidFill>
                  <a:srgbClr val="000000"/>
                </a:solidFill>
              </a:rPr>
              <a:t> A well-implemented and rigid Page Objects framework has one and only way to accomplish any action. This prevents duplicate implementation of the same methods.</a:t>
            </a:r>
          </a:p>
          <a:p>
            <a:pPr marL="342900" indent="-342900" algn="just">
              <a:lnSpc>
                <a:spcPct val="150000"/>
              </a:lnSpc>
              <a:buFont typeface="Arial" panose="020B0604020202020204" pitchFamily="34" charset="0"/>
              <a:buChar char="•"/>
            </a:pPr>
            <a:r>
              <a:rPr lang="en-US" dirty="0">
                <a:solidFill>
                  <a:srgbClr val="000000"/>
                </a:solidFill>
              </a:rPr>
              <a:t>Since each Page Object is made from multiple smaller objects, such as header section or login form, the smaller objects can be shared between multiple Page Objects.</a:t>
            </a:r>
            <a:endParaRPr lang="en-US" b="0" i="0" dirty="0">
              <a:solidFill>
                <a:srgbClr val="000000"/>
              </a:solidFill>
              <a:effectLst/>
            </a:endParaRPr>
          </a:p>
        </p:txBody>
      </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PAGE OBJECT. DISADVANTAGES</a:t>
            </a:r>
            <a:endParaRPr lang="en-US" dirty="0"/>
          </a:p>
        </p:txBody>
      </p:sp>
      <p:sp>
        <p:nvSpPr>
          <p:cNvPr id="4" name="Rectangle 3"/>
          <p:cNvSpPr/>
          <p:nvPr/>
        </p:nvSpPr>
        <p:spPr>
          <a:xfrm>
            <a:off x="133108" y="898954"/>
            <a:ext cx="8501605" cy="2678618"/>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dirty="0"/>
              <a:t>Complexity is increased when using Page Objects framework. As the name implies, we can’t just write a simple procedural test, we need to create a framework.</a:t>
            </a:r>
          </a:p>
          <a:p>
            <a:pPr marL="285750" indent="-285750" algn="just" fontAlgn="base">
              <a:lnSpc>
                <a:spcPct val="150000"/>
              </a:lnSpc>
              <a:buFont typeface="Arial" panose="020B0604020202020204" pitchFamily="34" charset="0"/>
              <a:buChar char="•"/>
            </a:pPr>
            <a:r>
              <a:rPr lang="en-US" dirty="0"/>
              <a:t>Programming design patterns should be followed to make the code consistent and easy to understand. Otherwise, the framework quickly becomes muddled and complex to use and maintain.</a:t>
            </a:r>
          </a:p>
          <a:p>
            <a:pPr marL="285750" indent="-285750" algn="just" fontAlgn="base">
              <a:lnSpc>
                <a:spcPct val="150000"/>
              </a:lnSpc>
              <a:buFont typeface="Arial" panose="020B0604020202020204" pitchFamily="34" charset="0"/>
              <a:buChar char="•"/>
            </a:pPr>
            <a:r>
              <a:rPr lang="en-US" dirty="0"/>
              <a:t>As with any new tool, it is tempting to get carried away and use it everywhere. It’s tempting to implement a Page Objects framework on a test suite that only has 10 tests; this time could probably have been spent better improving existing code.</a:t>
            </a:r>
          </a:p>
          <a:p>
            <a:pPr marL="285750" indent="-285750" algn="just">
              <a:lnSpc>
                <a:spcPct val="150000"/>
              </a:lnSpc>
              <a:buFont typeface="Arial" panose="020B0604020202020204" pitchFamily="34" charset="0"/>
              <a:buChar char="•"/>
            </a:pPr>
            <a:endParaRPr lang="en-US" sz="1600" b="0" i="0" dirty="0">
              <a:solidFill>
                <a:srgbClr val="000000"/>
              </a:solidFill>
              <a:effectLst/>
            </a:endParaRPr>
          </a:p>
        </p:txBody>
      </p:sp>
    </p:spTree>
    <p:extLst>
      <p:ext uri="{BB962C8B-B14F-4D97-AF65-F5344CB8AC3E}">
        <p14:creationId xmlns:p14="http://schemas.microsoft.com/office/powerpoint/2010/main" val="461051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7642"/>
          </a:xfrm>
        </p:spPr>
        <p:txBody>
          <a:bodyPr wrap="square">
            <a:spAutoFit/>
          </a:bodyPr>
          <a:lstStyle/>
          <a:p>
            <a:pPr algn="ctr"/>
            <a:r>
              <a:rPr lang="en-US" dirty="0" smtClean="0"/>
              <a:t>DEMO</a:t>
            </a:r>
            <a:endParaRPr lang="en-US" dirty="0"/>
          </a:p>
        </p:txBody>
      </p:sp>
    </p:spTree>
    <p:extLst>
      <p:ext uri="{BB962C8B-B14F-4D97-AF65-F5344CB8AC3E}">
        <p14:creationId xmlns:p14="http://schemas.microsoft.com/office/powerpoint/2010/main" val="4048188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 ABOUT PAGE OBJECT</a:t>
            </a:r>
            <a:endParaRPr lang="en-US" dirty="0"/>
          </a:p>
        </p:txBody>
      </p:sp>
      <p:sp>
        <p:nvSpPr>
          <p:cNvPr id="3" name="Content Placeholder 2"/>
          <p:cNvSpPr>
            <a:spLocks noGrp="1"/>
          </p:cNvSpPr>
          <p:nvPr>
            <p:ph idx="1"/>
          </p:nvPr>
        </p:nvSpPr>
        <p:spPr/>
        <p:txBody>
          <a:bodyPr/>
          <a:lstStyle/>
          <a:p>
            <a:r>
              <a:rPr lang="en-US" sz="1600" b="1" dirty="0" smtClean="0"/>
              <a:t>Official </a:t>
            </a:r>
            <a:r>
              <a:rPr lang="en-US" sz="1600" b="1" dirty="0"/>
              <a:t>WebDriver </a:t>
            </a:r>
            <a:r>
              <a:rPr lang="en-US" sz="1600" b="1" dirty="0" smtClean="0"/>
              <a:t>definition:</a:t>
            </a:r>
            <a:endParaRPr lang="en-US" sz="1600" b="1" dirty="0"/>
          </a:p>
          <a:p>
            <a:pPr marL="257175" indent="-257175">
              <a:buAutoNum type="arabicParenR"/>
            </a:pPr>
            <a:r>
              <a:rPr lang="en-US" dirty="0" smtClean="0">
                <a:hlinkClick r:id="rId3"/>
              </a:rPr>
              <a:t>http</a:t>
            </a:r>
            <a:r>
              <a:rPr lang="en-US" dirty="0">
                <a:hlinkClick r:id="rId3"/>
              </a:rPr>
              <a:t>://</a:t>
            </a:r>
            <a:r>
              <a:rPr lang="en-US" dirty="0" smtClean="0">
                <a:hlinkClick r:id="rId3"/>
              </a:rPr>
              <a:t>www.seleniumhq.org/docs/06_test_design_considerations.jsp</a:t>
            </a:r>
            <a:endParaRPr lang="en-US" dirty="0" smtClean="0"/>
          </a:p>
          <a:p>
            <a:endParaRPr lang="en-US" dirty="0" smtClean="0">
              <a:hlinkClick r:id="rId4"/>
            </a:endParaRPr>
          </a:p>
          <a:p>
            <a:r>
              <a:rPr lang="en-US" sz="1600" b="1" dirty="0" smtClean="0"/>
              <a:t>Other resources:</a:t>
            </a:r>
            <a:endParaRPr lang="en-US" sz="1600" b="1" dirty="0"/>
          </a:p>
          <a:p>
            <a:pPr marL="257175" indent="-257175">
              <a:lnSpc>
                <a:spcPct val="150000"/>
              </a:lnSpc>
              <a:buAutoNum type="arabicParenR"/>
            </a:pPr>
            <a:r>
              <a:rPr lang="en-US" dirty="0" smtClean="0">
                <a:hlinkClick r:id="rId5"/>
              </a:rPr>
              <a:t>http</a:t>
            </a:r>
            <a:r>
              <a:rPr lang="en-US" dirty="0">
                <a:hlinkClick r:id="rId5"/>
              </a:rPr>
              <a:t>://</a:t>
            </a:r>
            <a:r>
              <a:rPr lang="en-US" dirty="0" smtClean="0">
                <a:hlinkClick r:id="rId5"/>
              </a:rPr>
              <a:t>martinfowler.com/bliki/PageObject.html</a:t>
            </a:r>
            <a:endParaRPr lang="en-US" dirty="0"/>
          </a:p>
          <a:p>
            <a:pPr marL="257175" indent="-257175">
              <a:lnSpc>
                <a:spcPct val="150000"/>
              </a:lnSpc>
              <a:buAutoNum type="arabicParenR"/>
            </a:pPr>
            <a:r>
              <a:rPr lang="en-US" dirty="0">
                <a:hlinkClick r:id="rId6"/>
              </a:rPr>
              <a:t>http://www.protractortest.org/#/</a:t>
            </a:r>
            <a:r>
              <a:rPr lang="en-US" dirty="0" smtClean="0">
                <a:hlinkClick r:id="rId6"/>
              </a:rPr>
              <a:t>page-objects</a:t>
            </a:r>
            <a:endParaRPr lang="en-US" dirty="0" smtClean="0"/>
          </a:p>
          <a:p>
            <a:pPr marL="257175" indent="-257175">
              <a:lnSpc>
                <a:spcPct val="150000"/>
              </a:lnSpc>
              <a:buAutoNum type="arabicParenR"/>
            </a:pPr>
            <a:r>
              <a:rPr lang="en-US" dirty="0">
                <a:hlinkClick r:id="rId7"/>
              </a:rPr>
              <a:t>https://</a:t>
            </a:r>
            <a:r>
              <a:rPr lang="en-US" dirty="0" smtClean="0">
                <a:hlinkClick r:id="rId7"/>
              </a:rPr>
              <a:t>www.thoughtworks.com/insights/blog/using-page-objects-overcome-protractors-shortcomings</a:t>
            </a:r>
            <a:endParaRPr lang="en-US" dirty="0" smtClean="0"/>
          </a:p>
        </p:txBody>
      </p:sp>
    </p:spTree>
    <p:extLst>
      <p:ext uri="{BB962C8B-B14F-4D97-AF65-F5344CB8AC3E}">
        <p14:creationId xmlns:p14="http://schemas.microsoft.com/office/powerpoint/2010/main" val="2231004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2190750"/>
            <a:ext cx="7574493" cy="2191403"/>
          </a:xfrm>
          <a:prstGeom prst="rect">
            <a:avLst/>
          </a:prstGeom>
          <a:noFill/>
          <a:ln>
            <a:noFill/>
          </a:ln>
        </p:spPr>
        <p:txBody>
          <a:bodyPr lIns="68575" tIns="34275" rIns="68575" bIns="34275" anchor="t" anchorCtr="0">
            <a:noAutofit/>
          </a:bodyPr>
          <a:lstStyle/>
          <a:p>
            <a:pPr marL="0" marR="0" lvl="0" indent="0" algn="ctr" rtl="0">
              <a:lnSpc>
                <a:spcPct val="85000"/>
              </a:lnSpc>
              <a:spcBef>
                <a:spcPts val="0"/>
              </a:spcBef>
              <a:buClr>
                <a:schemeClr val="accent2"/>
              </a:buClr>
              <a:buSzPct val="25000"/>
              <a:buFont typeface="Arial"/>
              <a:buNone/>
            </a:pPr>
            <a:r>
              <a:rPr lang="en-US" sz="3400" b="0" i="0" u="none" strike="noStrike" cap="none" dirty="0" smtClean="0">
                <a:solidFill>
                  <a:schemeClr val="lt1"/>
                </a:solidFill>
                <a:latin typeface="Arial Black"/>
                <a:ea typeface="Arial Black"/>
                <a:cs typeface="Arial Black"/>
                <a:sym typeface="Arial Black"/>
              </a:rPr>
              <a:t>Thank you!</a:t>
            </a:r>
            <a:endParaRPr lang="en-US" sz="3400" b="0" i="0" u="none" strike="noStrike" cap="none" dirty="0">
              <a:solidFill>
                <a:schemeClr val="lt1"/>
              </a:solidFill>
              <a:latin typeface="Arial Black"/>
              <a:ea typeface="Arial Black"/>
              <a:cs typeface="Arial Black"/>
              <a:sym typeface="Arial Black"/>
            </a:endParaRPr>
          </a:p>
        </p:txBody>
      </p:sp>
    </p:spTree>
    <p:extLst>
      <p:ext uri="{BB962C8B-B14F-4D97-AF65-F5344CB8AC3E}">
        <p14:creationId xmlns:p14="http://schemas.microsoft.com/office/powerpoint/2010/main" val="1404402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AGENDA</a:t>
            </a:r>
            <a:endParaRPr lang="en-US" dirty="0"/>
          </a:p>
        </p:txBody>
      </p:sp>
      <p:grpSp>
        <p:nvGrpSpPr>
          <p:cNvPr id="2" name="Group 1"/>
          <p:cNvGrpSpPr/>
          <p:nvPr/>
        </p:nvGrpSpPr>
        <p:grpSpPr>
          <a:xfrm>
            <a:off x="357781" y="1124733"/>
            <a:ext cx="4122263" cy="362731"/>
            <a:chOff x="448467" y="1385345"/>
            <a:chExt cx="5496350" cy="483641"/>
          </a:xfrm>
        </p:grpSpPr>
        <p:sp>
          <p:nvSpPr>
            <p:cNvPr id="14" name="TextBox 13"/>
            <p:cNvSpPr txBox="1"/>
            <p:nvPr/>
          </p:nvSpPr>
          <p:spPr>
            <a:xfrm>
              <a:off x="991818" y="1417581"/>
              <a:ext cx="4952999" cy="451405"/>
            </a:xfrm>
            <a:prstGeom prst="rect">
              <a:avLst/>
            </a:prstGeom>
            <a:noFill/>
          </p:spPr>
          <p:txBody>
            <a:bodyPr wrap="square" rtlCol="0">
              <a:spAutoFit/>
            </a:bodyPr>
            <a:lstStyle/>
            <a:p>
              <a:r>
                <a:rPr lang="en-US" sz="1600" dirty="0"/>
                <a:t>What is </a:t>
              </a:r>
              <a:r>
                <a:rPr lang="en-US" sz="1600" dirty="0" smtClean="0"/>
                <a:t>pattern?</a:t>
              </a:r>
              <a:endParaRPr lang="en-US" sz="1600" dirty="0"/>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5"/>
            <a:ext cx="4122263" cy="362731"/>
            <a:chOff x="448467" y="2074215"/>
            <a:chExt cx="5496350" cy="483641"/>
          </a:xfrm>
        </p:grpSpPr>
        <p:sp>
          <p:nvSpPr>
            <p:cNvPr id="17" name="TextBox 16"/>
            <p:cNvSpPr txBox="1"/>
            <p:nvPr/>
          </p:nvSpPr>
          <p:spPr>
            <a:xfrm>
              <a:off x="991818" y="2106451"/>
              <a:ext cx="4952999" cy="451405"/>
            </a:xfrm>
            <a:prstGeom prst="rect">
              <a:avLst/>
            </a:prstGeom>
            <a:noFill/>
          </p:spPr>
          <p:txBody>
            <a:bodyPr wrap="square" rtlCol="0">
              <a:spAutoFit/>
            </a:bodyPr>
            <a:lstStyle/>
            <a:p>
              <a:r>
                <a:rPr lang="en-US" sz="1600" dirty="0" smtClean="0"/>
                <a:t>Page object pattern.</a:t>
              </a:r>
              <a:endParaRPr lang="en-US" sz="1600" dirty="0"/>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7"/>
            <a:ext cx="5455763" cy="362731"/>
            <a:chOff x="448467" y="2763085"/>
            <a:chExt cx="7274350" cy="483641"/>
          </a:xfrm>
        </p:grpSpPr>
        <p:sp>
          <p:nvSpPr>
            <p:cNvPr id="18" name="TextBox 17"/>
            <p:cNvSpPr txBox="1"/>
            <p:nvPr/>
          </p:nvSpPr>
          <p:spPr>
            <a:xfrm>
              <a:off x="991818" y="2795321"/>
              <a:ext cx="6730999" cy="451405"/>
            </a:xfrm>
            <a:prstGeom prst="rect">
              <a:avLst/>
            </a:prstGeom>
            <a:noFill/>
          </p:spPr>
          <p:txBody>
            <a:bodyPr wrap="square" rtlCol="0">
              <a:spAutoFit/>
            </a:bodyPr>
            <a:lstStyle/>
            <a:p>
              <a:pPr>
                <a:buClr>
                  <a:schemeClr val="bg1"/>
                </a:buClr>
                <a:buSzPct val="140000"/>
              </a:pPr>
              <a:r>
                <a:rPr lang="en-US" sz="1600" dirty="0" smtClean="0">
                  <a:solidFill>
                    <a:srgbClr val="444444"/>
                  </a:solidFill>
                  <a:latin typeface="Trebuchet MS"/>
                  <a:cs typeface="Trebuchet MS"/>
                </a:rPr>
                <a:t>Demo.</a:t>
              </a:r>
              <a:endParaRPr lang="en-US" sz="16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spTree>
    <p:extLst>
      <p:ext uri="{BB962C8B-B14F-4D97-AF65-F5344CB8AC3E}">
        <p14:creationId xmlns:p14="http://schemas.microsoft.com/office/powerpoint/2010/main" val="73723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866628" y="3311867"/>
            <a:ext cx="5528949" cy="647100"/>
          </a:xfrm>
        </p:spPr>
        <p:txBody>
          <a:bodyPr/>
          <a:lstStyle/>
          <a:p>
            <a:r>
              <a:rPr lang="en-US" dirty="0"/>
              <a:t>What is PATTERN</a:t>
            </a:r>
            <a:r>
              <a:rPr lang="en-US" dirty="0" smtClean="0"/>
              <a:t>?</a:t>
            </a:r>
            <a:endParaRPr lang="en-US" dirty="0"/>
          </a:p>
        </p:txBody>
      </p:sp>
      <p:sp>
        <p:nvSpPr>
          <p:cNvPr id="9" name="Text Placeholder 8"/>
          <p:cNvSpPr>
            <a:spLocks noGrp="1"/>
          </p:cNvSpPr>
          <p:nvPr>
            <p:ph type="body" sz="quarter" idx="14"/>
          </p:nvPr>
        </p:nvSpPr>
        <p:spPr>
          <a:xfrm>
            <a:off x="866628" y="2904015"/>
            <a:ext cx="839782" cy="284693"/>
          </a:xfrm>
        </p:spPr>
        <p:txBody>
          <a:bodyPr/>
          <a:lstStyle/>
          <a:p>
            <a:r>
              <a:rPr lang="en-US" dirty="0" smtClean="0"/>
              <a:t>PART 1</a:t>
            </a:r>
            <a:endParaRPr lang="en-US" dirty="0"/>
          </a:p>
        </p:txBody>
      </p:sp>
    </p:spTree>
    <p:extLst>
      <p:ext uri="{BB962C8B-B14F-4D97-AF65-F5344CB8AC3E}">
        <p14:creationId xmlns:p14="http://schemas.microsoft.com/office/powerpoint/2010/main" val="345077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WHAT IS PATTERN?</a:t>
            </a:r>
            <a:endParaRPr lang="en-US" dirty="0"/>
          </a:p>
        </p:txBody>
      </p:sp>
      <p:sp>
        <p:nvSpPr>
          <p:cNvPr id="8" name="Content Placeholder 7"/>
          <p:cNvSpPr>
            <a:spLocks noGrp="1"/>
          </p:cNvSpPr>
          <p:nvPr>
            <p:ph idx="1"/>
          </p:nvPr>
        </p:nvSpPr>
        <p:spPr>
          <a:xfrm>
            <a:off x="163033" y="850605"/>
            <a:ext cx="4813004" cy="3820631"/>
          </a:xfrm>
        </p:spPr>
        <p:txBody>
          <a:bodyPr>
            <a:normAutofit/>
          </a:bodyPr>
          <a:lstStyle/>
          <a:p>
            <a:r>
              <a:rPr lang="en-US" sz="1800" b="1" dirty="0">
                <a:solidFill>
                  <a:schemeClr val="accent4"/>
                </a:solidFill>
              </a:rPr>
              <a:t>Design patterns </a:t>
            </a:r>
            <a:r>
              <a:rPr lang="en-US" sz="1800" dirty="0"/>
              <a:t>represent the best practices used by experienced object-oriented software developers. </a:t>
            </a:r>
            <a:endParaRPr lang="en-US" sz="1800" dirty="0" smtClean="0"/>
          </a:p>
          <a:p>
            <a:endParaRPr lang="en-US" sz="1800" dirty="0"/>
          </a:p>
          <a:p>
            <a:r>
              <a:rPr lang="en-US" sz="1800" dirty="0"/>
              <a:t>Design patterns </a:t>
            </a:r>
            <a:r>
              <a:rPr lang="en-US" sz="1800" b="1" dirty="0">
                <a:solidFill>
                  <a:schemeClr val="accent4"/>
                </a:solidFill>
              </a:rPr>
              <a:t>are solutions </a:t>
            </a:r>
            <a:r>
              <a:rPr lang="en-US" sz="1800" dirty="0"/>
              <a:t>to general problems that software developers faced during software development. These solutions were obtained by trial and error by numerous software developers over quite a substantial period of time.</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1028" name="Picture 4" descr="Image result for best pract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894" y="974650"/>
            <a:ext cx="3572539" cy="357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DESIGN PATTERN IS A SOLUTION</a:t>
            </a:r>
            <a:endParaRPr lang="en-US" dirty="0"/>
          </a:p>
        </p:txBody>
      </p:sp>
      <p:sp>
        <p:nvSpPr>
          <p:cNvPr id="4" name="Content Placeholder 3"/>
          <p:cNvSpPr>
            <a:spLocks noGrp="1"/>
          </p:cNvSpPr>
          <p:nvPr>
            <p:ph idx="1"/>
          </p:nvPr>
        </p:nvSpPr>
        <p:spPr>
          <a:xfrm>
            <a:off x="108318" y="790318"/>
            <a:ext cx="8305580" cy="3383685"/>
          </a:xfrm>
        </p:spPr>
        <p:txBody>
          <a:bodyPr>
            <a:normAutofit fontScale="70000" lnSpcReduction="20000"/>
          </a:bodyPr>
          <a:lstStyle/>
          <a:p>
            <a:r>
              <a:rPr lang="en-US" sz="2300" b="1" dirty="0" smtClean="0">
                <a:solidFill>
                  <a:schemeClr val="accent4"/>
                </a:solidFill>
              </a:rPr>
              <a:t>Advantages </a:t>
            </a:r>
            <a:r>
              <a:rPr lang="en-US" sz="2300" b="1" dirty="0">
                <a:solidFill>
                  <a:schemeClr val="accent4"/>
                </a:solidFill>
              </a:rPr>
              <a:t>of design </a:t>
            </a:r>
            <a:r>
              <a:rPr lang="en-US" sz="2300" b="1" dirty="0" smtClean="0">
                <a:solidFill>
                  <a:schemeClr val="accent4"/>
                </a:solidFill>
              </a:rPr>
              <a:t>patterns:</a:t>
            </a:r>
            <a:endParaRPr lang="en-US" sz="2300" b="1" dirty="0">
              <a:solidFill>
                <a:schemeClr val="accent4"/>
              </a:solidFill>
            </a:endParaRPr>
          </a:p>
          <a:p>
            <a:pPr marL="342900" indent="-342900">
              <a:lnSpc>
                <a:spcPct val="150000"/>
              </a:lnSpc>
              <a:buFont typeface="+mj-lt"/>
              <a:buAutoNum type="arabicPeriod"/>
            </a:pPr>
            <a:r>
              <a:rPr lang="en-US" sz="2000" dirty="0" smtClean="0">
                <a:latin typeface="+mj-lt"/>
              </a:rPr>
              <a:t>They </a:t>
            </a:r>
            <a:r>
              <a:rPr lang="en-US" sz="2000" dirty="0">
                <a:latin typeface="+mj-lt"/>
              </a:rPr>
              <a:t>provide the solutions that help to define the system architecture.</a:t>
            </a:r>
          </a:p>
          <a:p>
            <a:pPr marL="342900" indent="-342900">
              <a:lnSpc>
                <a:spcPct val="150000"/>
              </a:lnSpc>
              <a:buFont typeface="+mj-lt"/>
              <a:buAutoNum type="arabicPeriod"/>
            </a:pPr>
            <a:r>
              <a:rPr lang="en-US" sz="2000" dirty="0">
                <a:latin typeface="+mj-lt"/>
              </a:rPr>
              <a:t>They capture the software engineering </a:t>
            </a:r>
            <a:r>
              <a:rPr lang="en-US" sz="2000" dirty="0" smtClean="0">
                <a:latin typeface="+mj-lt"/>
              </a:rPr>
              <a:t>experiences.</a:t>
            </a:r>
          </a:p>
          <a:p>
            <a:pPr marL="342900" indent="-342900">
              <a:lnSpc>
                <a:spcPct val="150000"/>
              </a:lnSpc>
              <a:buFont typeface="+mj-lt"/>
              <a:buAutoNum type="arabicPeriod"/>
            </a:pPr>
            <a:r>
              <a:rPr lang="en-US" sz="2000" dirty="0" smtClean="0">
                <a:latin typeface="+mj-lt"/>
              </a:rPr>
              <a:t>They </a:t>
            </a:r>
            <a:r>
              <a:rPr lang="en-US" sz="2000" dirty="0">
                <a:latin typeface="+mj-lt"/>
              </a:rPr>
              <a:t>provide transparency to the design of an application</a:t>
            </a:r>
            <a:r>
              <a:rPr lang="en-US" sz="2000" dirty="0" smtClean="0">
                <a:latin typeface="+mj-lt"/>
              </a:rPr>
              <a:t>.</a:t>
            </a:r>
          </a:p>
          <a:p>
            <a:pPr marL="342900" indent="-342900">
              <a:lnSpc>
                <a:spcPct val="150000"/>
              </a:lnSpc>
              <a:buFont typeface="+mj-lt"/>
              <a:buAutoNum type="arabicPeriod"/>
            </a:pPr>
            <a:r>
              <a:rPr lang="en-US" sz="2000" dirty="0" smtClean="0">
                <a:latin typeface="+mj-lt"/>
              </a:rPr>
              <a:t>They </a:t>
            </a:r>
            <a:r>
              <a:rPr lang="en-US" sz="2000" dirty="0">
                <a:latin typeface="+mj-lt"/>
              </a:rPr>
              <a:t>are language neutral and so can be applied to any language that supports </a:t>
            </a:r>
            <a:r>
              <a:rPr lang="en-US" sz="2000" dirty="0" smtClean="0">
                <a:latin typeface="+mj-lt"/>
              </a:rPr>
              <a:t>object-orientation.</a:t>
            </a:r>
          </a:p>
          <a:p>
            <a:pPr marL="342900" indent="-342900">
              <a:lnSpc>
                <a:spcPct val="150000"/>
              </a:lnSpc>
              <a:buFont typeface="+mj-lt"/>
              <a:buAutoNum type="arabicPeriod"/>
            </a:pPr>
            <a:r>
              <a:rPr lang="en-US" sz="2000" dirty="0" smtClean="0">
                <a:latin typeface="+mj-lt"/>
              </a:rPr>
              <a:t>They </a:t>
            </a:r>
            <a:r>
              <a:rPr lang="en-US" sz="2000" dirty="0">
                <a:latin typeface="+mj-lt"/>
              </a:rPr>
              <a:t>aid communication by the very fact that they are well documented and can be researched if that is not the </a:t>
            </a:r>
            <a:r>
              <a:rPr lang="en-US" sz="2000" dirty="0" smtClean="0">
                <a:latin typeface="+mj-lt"/>
              </a:rPr>
              <a:t>case.</a:t>
            </a:r>
          </a:p>
          <a:p>
            <a:pPr marL="342900" indent="-342900">
              <a:lnSpc>
                <a:spcPct val="150000"/>
              </a:lnSpc>
              <a:buFont typeface="+mj-lt"/>
              <a:buAutoNum type="arabicPeriod"/>
            </a:pPr>
            <a:r>
              <a:rPr lang="en-US" sz="2000" dirty="0" smtClean="0">
                <a:latin typeface="+mj-lt"/>
              </a:rPr>
              <a:t>They </a:t>
            </a:r>
            <a:r>
              <a:rPr lang="en-US" sz="2000" dirty="0">
                <a:latin typeface="+mj-lt"/>
              </a:rPr>
              <a:t>have a proven track record as they are already widely used and thus reduce the technical risk to the </a:t>
            </a:r>
            <a:r>
              <a:rPr lang="en-US" sz="2000" dirty="0" smtClean="0">
                <a:latin typeface="+mj-lt"/>
              </a:rPr>
              <a:t>project.</a:t>
            </a:r>
          </a:p>
          <a:p>
            <a:pPr marL="342900" indent="-342900">
              <a:lnSpc>
                <a:spcPct val="150000"/>
              </a:lnSpc>
              <a:buFont typeface="+mj-lt"/>
              <a:buAutoNum type="arabicPeriod"/>
            </a:pPr>
            <a:r>
              <a:rPr lang="en-US" sz="2000" dirty="0" smtClean="0">
                <a:latin typeface="+mj-lt"/>
              </a:rPr>
              <a:t>They </a:t>
            </a:r>
            <a:r>
              <a:rPr lang="en-US" sz="2000" dirty="0">
                <a:latin typeface="+mj-lt"/>
              </a:rPr>
              <a:t>are highly flexible and can be used in practically any type of application or </a:t>
            </a:r>
            <a:r>
              <a:rPr lang="en-US" sz="2000" dirty="0" smtClean="0">
                <a:latin typeface="+mj-lt"/>
              </a:rPr>
              <a:t>domain.</a:t>
            </a:r>
            <a:endParaRPr lang="en-US" sz="2000" dirty="0">
              <a:latin typeface="+mj-lt"/>
            </a:endParaRPr>
          </a:p>
          <a:p>
            <a:pPr marL="342900" indent="-342900">
              <a:lnSpc>
                <a:spcPct val="150000"/>
              </a:lnSpc>
              <a:buFont typeface="+mj-lt"/>
              <a:buAutoNum type="arabicPeriod"/>
            </a:pPr>
            <a:endParaRPr lang="en-US" sz="1300" dirty="0"/>
          </a:p>
        </p:txBody>
      </p:sp>
      <p:sp>
        <p:nvSpPr>
          <p:cNvPr id="3" name="Rectangle 2"/>
          <p:cNvSpPr/>
          <p:nvPr/>
        </p:nvSpPr>
        <p:spPr>
          <a:xfrm>
            <a:off x="108318" y="4082902"/>
            <a:ext cx="9009320" cy="699102"/>
          </a:xfrm>
          <a:prstGeom prst="rect">
            <a:avLst/>
          </a:prstGeom>
        </p:spPr>
        <p:txBody>
          <a:bodyPr wrap="square">
            <a:spAutoFit/>
          </a:bodyPr>
          <a:lstStyle/>
          <a:p>
            <a:pPr>
              <a:lnSpc>
                <a:spcPct val="150000"/>
              </a:lnSpc>
            </a:pPr>
            <a:r>
              <a:rPr lang="en-US" b="1" dirty="0">
                <a:solidFill>
                  <a:srgbClr val="FF0000"/>
                </a:solidFill>
              </a:rPr>
              <a:t>Design patterns don’t guarantee an absolute solution to a problem. They provide clarity to the system architecture and the possibility of building a better system.</a:t>
            </a:r>
          </a:p>
        </p:txBody>
      </p:sp>
    </p:spTree>
    <p:extLst>
      <p:ext uri="{BB962C8B-B14F-4D97-AF65-F5344CB8AC3E}">
        <p14:creationId xmlns:p14="http://schemas.microsoft.com/office/powerpoint/2010/main" val="3963551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866628" y="3311867"/>
            <a:ext cx="6730560" cy="647100"/>
          </a:xfrm>
        </p:spPr>
        <p:txBody>
          <a:bodyPr/>
          <a:lstStyle/>
          <a:p>
            <a:r>
              <a:rPr lang="en-US" dirty="0"/>
              <a:t>PAGE OBJECT PATTERN</a:t>
            </a:r>
          </a:p>
        </p:txBody>
      </p:sp>
      <p:sp>
        <p:nvSpPr>
          <p:cNvPr id="9" name="Text Placeholder 8"/>
          <p:cNvSpPr>
            <a:spLocks noGrp="1"/>
          </p:cNvSpPr>
          <p:nvPr>
            <p:ph type="body" sz="quarter" idx="14"/>
          </p:nvPr>
        </p:nvSpPr>
        <p:spPr>
          <a:xfrm>
            <a:off x="866628" y="2904015"/>
            <a:ext cx="839782" cy="284693"/>
          </a:xfrm>
        </p:spPr>
        <p:txBody>
          <a:bodyPr/>
          <a:lstStyle/>
          <a:p>
            <a:r>
              <a:rPr lang="en-US" dirty="0" smtClean="0"/>
              <a:t>PART 2</a:t>
            </a:r>
            <a:endParaRPr lang="en-US" dirty="0"/>
          </a:p>
        </p:txBody>
      </p:sp>
    </p:spTree>
    <p:extLst>
      <p:ext uri="{BB962C8B-B14F-4D97-AF65-F5344CB8AC3E}">
        <p14:creationId xmlns:p14="http://schemas.microsoft.com/office/powerpoint/2010/main" val="464579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t>WHAT WRONG WITH CODE?</a:t>
            </a:r>
            <a:endParaRPr lang="en-US" dirty="0"/>
          </a:p>
        </p:txBody>
      </p:sp>
      <p:sp>
        <p:nvSpPr>
          <p:cNvPr id="5" name="Rectangle 2"/>
          <p:cNvSpPr>
            <a:spLocks noChangeArrowheads="1"/>
          </p:cNvSpPr>
          <p:nvPr/>
        </p:nvSpPr>
        <p:spPr bwMode="auto">
          <a:xfrm>
            <a:off x="0" y="755534"/>
            <a:ext cx="842772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describe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angularjs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homepage'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it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'should greet the named user'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browser</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'http://www.angularjs.org'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by.model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yourName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sendKeys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'Julie'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greeting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binding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yourName</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greeting</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getText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 Julie!'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describe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todo</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list'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todoList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beforeEach</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browser</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'http://www.angularjs.org'</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todoList</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element.all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by.repeater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todo</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in </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todos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it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'should list </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todos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todoList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todoList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getText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'build an angular app'</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7A7A43"/>
                </a:solidFill>
                <a:effectLst/>
                <a:latin typeface="Courier New" panose="02070309020205020404" pitchFamily="49" charset="0"/>
                <a:cs typeface="Courier New" panose="02070309020205020404" pitchFamily="49" charset="0"/>
              </a:rPr>
              <a:t>it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'should add a </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todo</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addTodo</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by.model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todoText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addButton</a:t>
            </a:r>
            <a:r>
              <a:rPr kumimoji="0" lang="en-US" altLang="en-US" sz="900" b="0" i="0" u="none" strike="noStrike" cap="none" normalizeH="0" baseline="0" dirty="0" smtClean="0">
                <a:ln>
                  <a:noFill/>
                </a:ln>
                <a:solidFill>
                  <a:srgbClr val="458383"/>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element(by.css(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'[value="add"]'</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addTodo</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.sendKeys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'write a protractor test'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addButton</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click</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todoList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expect(</a:t>
            </a:r>
            <a:r>
              <a:rPr kumimoji="0" lang="en-US" altLang="en-US" sz="900" b="0" i="0" u="none" strike="noStrike" cap="none" normalizeH="0" baseline="0" dirty="0" err="1" smtClean="0">
                <a:ln>
                  <a:noFill/>
                </a:ln>
                <a:solidFill>
                  <a:srgbClr val="458383"/>
                </a:solidFill>
                <a:effectLst/>
                <a:latin typeface="Courier New" panose="02070309020205020404" pitchFamily="49" charset="0"/>
                <a:cs typeface="Courier New" panose="02070309020205020404" pitchFamily="49" charset="0"/>
              </a:rPr>
              <a:t>todoList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7A7A43"/>
                </a:solidFill>
                <a:effectLst/>
                <a:latin typeface="Courier New" panose="02070309020205020404" pitchFamily="49" charset="0"/>
                <a:cs typeface="Courier New" panose="02070309020205020404" pitchFamily="49" charset="0"/>
              </a:rPr>
              <a:t>getText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toEqual</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'write a protractor test'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897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just">
              <a:lnSpc>
                <a:spcPct val="130000"/>
              </a:lnSpc>
              <a:buClr>
                <a:srgbClr val="2FC2D9"/>
              </a:buClr>
              <a:buNone/>
            </a:pPr>
            <a:r>
              <a:rPr lang="en-US" sz="1500" i="1" dirty="0"/>
              <a:t>Page Object is a Design Pattern which has become popular in test automation for enhancing test maintenance and reducing code duplication. A page object is an object-oriented class that serves as an interface to a page of your AUT. The tests then use the methods of this page object class whenever they need to interact with that page of the UI. The benefit is that if the UI changes for the page, the tests themselves don’t need to change, only the code within the page object needs to change. Subsequently all changes to support that new UI are located in one place.</a:t>
            </a:r>
            <a:endParaRPr lang="en-US" sz="1500" dirty="0">
              <a:solidFill>
                <a:srgbClr val="444444"/>
              </a:solidFill>
            </a:endParaRPr>
          </a:p>
          <a:p>
            <a:pPr algn="just">
              <a:buClr>
                <a:srgbClr val="2FC2D9"/>
              </a:buClr>
              <a:buNone/>
            </a:pPr>
            <a:endParaRPr lang="en-US" dirty="0">
              <a:solidFill>
                <a:srgbClr val="444444"/>
              </a:solidFill>
            </a:endParaRPr>
          </a:p>
          <a:p>
            <a:pPr marL="285750" indent="-285750">
              <a:buFont typeface="Arial" panose="020B0604020202020204" pitchFamily="34" charset="0"/>
              <a:buChar char="•"/>
            </a:pPr>
            <a:r>
              <a:rPr lang="en-US" dirty="0"/>
              <a:t>Page Objects – most popular and </a:t>
            </a:r>
            <a:r>
              <a:rPr lang="ru-RU" dirty="0"/>
              <a:t> </a:t>
            </a:r>
            <a:r>
              <a:rPr lang="en-US" dirty="0"/>
              <a:t>well-designed pattern for Selenium </a:t>
            </a:r>
            <a:r>
              <a:rPr lang="en-US" dirty="0" smtClean="0"/>
              <a:t>project.</a:t>
            </a:r>
            <a:endParaRPr lang="en-US" dirty="0"/>
          </a:p>
          <a:p>
            <a:pPr marL="285750" indent="-285750">
              <a:buFont typeface="Arial" panose="020B0604020202020204" pitchFamily="34" charset="0"/>
              <a:buChar char="•"/>
            </a:pPr>
            <a:r>
              <a:rPr lang="en-US" dirty="0"/>
              <a:t>Object-oriented </a:t>
            </a:r>
            <a:r>
              <a:rPr lang="en-US" dirty="0" smtClean="0"/>
              <a:t>class.</a:t>
            </a:r>
            <a:endParaRPr lang="en-US" dirty="0"/>
          </a:p>
          <a:p>
            <a:pPr marL="285750" indent="-285750">
              <a:buFont typeface="Arial" panose="020B0604020202020204" pitchFamily="34" charset="0"/>
              <a:buChar char="•"/>
            </a:pPr>
            <a:r>
              <a:rPr lang="en-US" dirty="0"/>
              <a:t>Interface to a page of your AUT (tests interact with its methods instead of the UI</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PAGE OBJECT. WHAT IS IT?</a:t>
            </a:r>
          </a:p>
        </p:txBody>
      </p:sp>
      <p:sp>
        <p:nvSpPr>
          <p:cNvPr id="4" name="Text Placeholder 3"/>
          <p:cNvSpPr>
            <a:spLocks noGrp="1"/>
          </p:cNvSpPr>
          <p:nvPr>
            <p:ph type="body" sz="quarter" idx="12"/>
          </p:nvPr>
        </p:nvSpPr>
        <p:spPr>
          <a:xfrm>
            <a:off x="418148" y="987552"/>
            <a:ext cx="1946687" cy="264688"/>
          </a:xfrm>
        </p:spPr>
        <p:txBody>
          <a:bodyPr/>
          <a:lstStyle/>
          <a:p>
            <a:r>
              <a:rPr lang="en-US" dirty="0" smtClean="0"/>
              <a:t>AS PER SELENIUM GUYS:</a:t>
            </a:r>
            <a:endParaRPr lang="en-US" dirty="0"/>
          </a:p>
        </p:txBody>
      </p:sp>
      <p:sp>
        <p:nvSpPr>
          <p:cNvPr id="5" name="Text Placeholder 3"/>
          <p:cNvSpPr txBox="1">
            <a:spLocks/>
          </p:cNvSpPr>
          <p:nvPr/>
        </p:nvSpPr>
        <p:spPr>
          <a:xfrm>
            <a:off x="418148" y="3119333"/>
            <a:ext cx="747641" cy="264688"/>
          </a:xfrm>
          <a:prstGeom prst="rect">
            <a:avLst/>
          </a:prstGeom>
          <a:solidFill>
            <a:schemeClr val="accent2"/>
          </a:solidFill>
          <a:ln>
            <a:noFill/>
          </a:ln>
        </p:spPr>
        <p:txBody>
          <a:bodyPr wrap="none" lIns="68580" tIns="54864" rIns="68580" bIns="54864" anchor="ctr" anchorCtr="0">
            <a:spAutoFit/>
          </a:bodyPr>
          <a:lstStyle>
            <a:lvl1pPr marL="0" indent="0" algn="l" defTabSz="342900" rtl="0" eaLnBrk="1" latinLnBrk="0" hangingPunct="1">
              <a:spcBef>
                <a:spcPts val="0"/>
              </a:spcBef>
              <a:buClr>
                <a:schemeClr val="accent2"/>
              </a:buClr>
              <a:buFont typeface="Arial"/>
              <a:buNone/>
              <a:defRPr sz="1000" kern="1200">
                <a:solidFill>
                  <a:schemeClr val="bg1"/>
                </a:solidFill>
                <a:latin typeface="Arial Black"/>
                <a:ea typeface="+mn-ea"/>
                <a:cs typeface="Arial Black"/>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smtClean="0"/>
              <a:t>SUM UP:</a:t>
            </a:r>
            <a:endParaRPr lang="en-US" dirty="0"/>
          </a:p>
        </p:txBody>
      </p:sp>
    </p:spTree>
    <p:extLst>
      <p:ext uri="{BB962C8B-B14F-4D97-AF65-F5344CB8AC3E}">
        <p14:creationId xmlns:p14="http://schemas.microsoft.com/office/powerpoint/2010/main" val="3647698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PAGE OBJECT.</a:t>
            </a:r>
          </a:p>
        </p:txBody>
      </p:sp>
      <p:pic>
        <p:nvPicPr>
          <p:cNvPr id="4098" name="Picture 2" descr="https://martinfowler.com/bliki/images/pageObject/pageObj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546" y="983849"/>
            <a:ext cx="3783177" cy="33461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2569" y="1863525"/>
            <a:ext cx="4572000" cy="523220"/>
          </a:xfrm>
          <a:prstGeom prst="rect">
            <a:avLst/>
          </a:prstGeom>
        </p:spPr>
        <p:txBody>
          <a:bodyPr>
            <a:spAutoFit/>
          </a:bodyPr>
          <a:lstStyle/>
          <a:p>
            <a:r>
              <a:rPr lang="en-US" i="1" dirty="0">
                <a:solidFill>
                  <a:srgbClr val="94388E"/>
                </a:solidFill>
                <a:latin typeface="OpenSans"/>
              </a:rPr>
              <a:t>If you have WebDriver APIs in your test methods, You're Doing It Wrong. -- </a:t>
            </a:r>
            <a:r>
              <a:rPr lang="en-US" i="1" dirty="0">
                <a:solidFill>
                  <a:srgbClr val="94388E"/>
                </a:solidFill>
                <a:latin typeface="OpenSans"/>
                <a:hlinkClick r:id="rId4"/>
              </a:rPr>
              <a:t>Simon Stewart</a:t>
            </a:r>
            <a:r>
              <a:rPr lang="en-US" i="1" dirty="0">
                <a:solidFill>
                  <a:srgbClr val="94388E"/>
                </a:solidFill>
                <a:latin typeface="OpenSans"/>
              </a:rPr>
              <a:t>.</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7743755D7D314CBDCFF819BBF257D3" ma:contentTypeVersion="5" ma:contentTypeDescription="Create a new document." ma:contentTypeScope="" ma:versionID="cb89b1a2242e75bde1924e2f9bb00d8d">
  <xsd:schema xmlns:xsd="http://www.w3.org/2001/XMLSchema" xmlns:xs="http://www.w3.org/2001/XMLSchema" xmlns:p="http://schemas.microsoft.com/office/2006/metadata/properties" xmlns:ns2="5ede5379-f79c-4964-9301-1140f96aa672" xmlns:ns3="a435e5aa-5e81-42b9-b33b-4f939a73c4ef" targetNamespace="http://schemas.microsoft.com/office/2006/metadata/properties" ma:root="true" ma:fieldsID="519cc8656249a99c787ceaeb352ec4a6" ns2:_="" ns3:_="">
    <xsd:import namespace="5ede5379-f79c-4964-9301-1140f96aa672"/>
    <xsd:import namespace="a435e5aa-5e81-42b9-b33b-4f939a73c4ef"/>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435e5aa-5e81-42b9-b33b-4f939a73c4e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5ede5379-f79c-4964-9301-1140f96aa672">DOCID-199828462-1187</_dlc_DocId>
    <_dlc_DocIdUrl xmlns="5ede5379-f79c-4964-9301-1140f96aa672">
      <Url>https://epam.sharepoint.com/sites/LMSO/_layouts/15/DocIdRedir.aspx?ID=DOCID-199828462-1187</Url>
      <Description>DOCID-199828462-1187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720704F-675E-4A62-87C3-0594BC70403F}"/>
</file>

<file path=customXml/itemProps2.xml><?xml version="1.0" encoding="utf-8"?>
<ds:datastoreItem xmlns:ds="http://schemas.openxmlformats.org/officeDocument/2006/customXml" ds:itemID="{D5E3C081-4081-47AD-A9A6-9F18F525DA1D}">
  <ds:schemaRefs>
    <ds:schemaRef ds:uri="http://purl.org/dc/terms/"/>
    <ds:schemaRef ds:uri="http://purl.org/dc/dcmitype/"/>
    <ds:schemaRef ds:uri="http://schemas.microsoft.com/sharepoint/v3"/>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4.xml><?xml version="1.0" encoding="utf-8"?>
<ds:datastoreItem xmlns:ds="http://schemas.openxmlformats.org/officeDocument/2006/customXml" ds:itemID="{F9A81DE3-646A-4456-BC96-03E2753BCDED}"/>
</file>

<file path=docProps/app.xml><?xml version="1.0" encoding="utf-8"?>
<Properties xmlns="http://schemas.openxmlformats.org/officeDocument/2006/extended-properties" xmlns:vt="http://schemas.openxmlformats.org/officeDocument/2006/docPropsVTypes">
  <Template/>
  <TotalTime>24877</TotalTime>
  <Words>838</Words>
  <Application>Microsoft Office PowerPoint</Application>
  <PresentationFormat>Экран (16:9)</PresentationFormat>
  <Paragraphs>84</Paragraphs>
  <Slides>16</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16</vt:i4>
      </vt:variant>
    </vt:vector>
  </HeadingPairs>
  <TitlesOfParts>
    <vt:vector size="24" baseType="lpstr">
      <vt:lpstr>Arial</vt:lpstr>
      <vt:lpstr>Arial Black</vt:lpstr>
      <vt:lpstr>Calibri</vt:lpstr>
      <vt:lpstr>Courier New</vt:lpstr>
      <vt:lpstr>Lucida Grande</vt:lpstr>
      <vt:lpstr>OpenSans</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Windows User</cp:lastModifiedBy>
  <cp:revision>1023</cp:revision>
  <cp:lastPrinted>2014-07-09T13:30:36Z</cp:lastPrinted>
  <dcterms:created xsi:type="dcterms:W3CDTF">2014-07-08T13:27:24Z</dcterms:created>
  <dcterms:modified xsi:type="dcterms:W3CDTF">2017-12-21T00:19:38Z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0x010100707743755D7D314CBDCFF819BBF257D3</vt:lpwstr>
  </property>
  <property fmtid="{D5CDD505-2E9C-101B-9397-08002B2CF9AE}" pid="3" name="_dlc_DocIdItemGuid">
    <vt:lpwstr>c2499e08-6029-48c3-a790-bbbbbae6d8d8</vt:lpwstr>
  </property>
</Properties>
</file>