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3" r:id="rId4"/>
    <p:sldId id="264" r:id="rId5"/>
    <p:sldId id="265" r:id="rId6"/>
    <p:sldId id="266" r:id="rId7"/>
    <p:sldId id="267" r:id="rId8"/>
    <p:sldId id="268" r:id="rId9"/>
    <p:sldId id="269"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53C"/>
    <a:srgbClr val="FE9900"/>
    <a:srgbClr val="3297C3"/>
    <a:srgbClr val="4AB5D9"/>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5235" autoAdjust="0"/>
    <p:restoredTop sz="65201" autoAdjust="0"/>
  </p:normalViewPr>
  <p:slideViewPr>
    <p:cSldViewPr snapToGrid="0">
      <p:cViewPr varScale="1">
        <p:scale>
          <a:sx n="56" d="100"/>
          <a:sy n="56" d="100"/>
        </p:scale>
        <p:origin x="456" y="3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36D9EC-234F-4B3D-804A-67DAAACD209E}">
      <dgm:prSet/>
      <dgm:spPr/>
      <dgm:t>
        <a:bodyPr/>
        <a:lstStyle/>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is</a:t>
          </a:r>
          <a:r>
            <a:rPr lang="el-GR" dirty="0">
              <a:effectLst/>
              <a:latin typeface="Verdana" panose="020B0604030504040204" pitchFamily="34" charset="0"/>
              <a:ea typeface="Calibri" panose="020F0502020204030204" pitchFamily="34" charset="0"/>
              <a:cs typeface="Times New Roman" panose="02020603050405020304" pitchFamily="18" charset="0"/>
            </a:rPr>
            <a:t> a </a:t>
          </a:r>
          <a:r>
            <a:rPr lang="el-GR"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dirty="0">
              <a:effectLst/>
              <a:latin typeface="Verdana" panose="020B0604030504040204" pitchFamily="34" charset="0"/>
              <a:ea typeface="Calibri" panose="020F0502020204030204" pitchFamily="34" charset="0"/>
              <a:cs typeface="Times New Roman" panose="02020603050405020304" pitchFamily="18" charset="0"/>
            </a:rPr>
            <a:t>? </a:t>
          </a:r>
          <a:endParaRPr lang="en-US" dirty="0"/>
        </a:p>
      </dgm:t>
    </dgm:pt>
    <dgm:pt modelId="{951193B4-A7F6-4C6A-92D5-45391F9D799D}" type="parTrans" cxnId="{895892F8-BB3C-4D05-A8D1-D3B792757E59}">
      <dgm:prSet/>
      <dgm:spPr/>
      <dgm:t>
        <a:bodyPr/>
        <a:lstStyle/>
        <a:p>
          <a:endParaRPr lang="en-US"/>
        </a:p>
      </dgm:t>
    </dgm:pt>
    <dgm:pt modelId="{AB86E2C3-006D-4C7F-A26A-5C3776C8EB76}" type="sibTrans" cxnId="{895892F8-BB3C-4D05-A8D1-D3B792757E59}">
      <dgm:prSet/>
      <dgm:spPr/>
      <dgm:t>
        <a:bodyPr/>
        <a:lstStyle/>
        <a:p>
          <a:endParaRPr lang="en-US"/>
        </a:p>
      </dgm:t>
    </dgm:pt>
    <dgm:pt modelId="{CD7CDFF4-DB1D-4511-A839-0C02BA2753F7}">
      <dgm:prSet/>
      <dgm:spPr/>
      <dgm:t>
        <a:bodyPr/>
        <a:lstStyle/>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is</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data</a:t>
          </a:r>
          <a:r>
            <a:rPr lang="en-US" dirty="0">
              <a:effectLst/>
              <a:latin typeface="Verdana" panose="020B0604030504040204" pitchFamily="34" charset="0"/>
              <a:ea typeface="Calibri" panose="020F0502020204030204" pitchFamily="34" charset="0"/>
              <a:cs typeface="Times New Roman" panose="02020603050405020304" pitchFamily="18" charset="0"/>
            </a:rPr>
            <a:t>?</a:t>
          </a:r>
        </a:p>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is</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n-US" dirty="0">
              <a:effectLst/>
              <a:latin typeface="Verdana" panose="020B0604030504040204" pitchFamily="34" charset="0"/>
              <a:ea typeface="Calibri" panose="020F0502020204030204" pitchFamily="34" charset="0"/>
              <a:cs typeface="Times New Roman" panose="02020603050405020304" pitchFamily="18" charset="0"/>
            </a:rPr>
            <a:t>information?</a:t>
          </a:r>
          <a:r>
            <a:rPr lang="el-GR" dirty="0">
              <a:effectLst/>
              <a:latin typeface="Verdana" panose="020B0604030504040204" pitchFamily="34" charset="0"/>
              <a:ea typeface="Calibri" panose="020F0502020204030204" pitchFamily="34" charset="0"/>
              <a:cs typeface="Times New Roman" panose="02020603050405020304" pitchFamily="18" charset="0"/>
            </a:rPr>
            <a:t>?</a:t>
          </a:r>
          <a:endParaRPr lang="en-US" dirty="0"/>
        </a:p>
      </dgm:t>
    </dgm:pt>
    <dgm:pt modelId="{64168590-186D-412A-BFD2-39358508E24F}" type="parTrans" cxnId="{990ADDD4-FE3E-46B4-A60B-4054AB058E9B}">
      <dgm:prSet/>
      <dgm:spPr/>
      <dgm:t>
        <a:bodyPr/>
        <a:lstStyle/>
        <a:p>
          <a:endParaRPr lang="en-US"/>
        </a:p>
      </dgm:t>
    </dgm:pt>
    <dgm:pt modelId="{50A2553B-F858-4390-B313-636AE2843722}" type="sibTrans" cxnId="{990ADDD4-FE3E-46B4-A60B-4054AB058E9B}">
      <dgm:prSet/>
      <dgm:spPr/>
      <dgm:t>
        <a:bodyPr/>
        <a:lstStyle/>
        <a:p>
          <a:endParaRPr lang="en-US"/>
        </a:p>
      </dgm:t>
    </dgm:pt>
    <dgm:pt modelId="{EF11BEFE-8B40-4A52-B36C-EC95003F0A65}">
      <dgm:prSet/>
      <dgm:spPr/>
      <dgm:t>
        <a:bodyPr/>
        <a:lstStyle/>
        <a:p>
          <a:r>
            <a:rPr lang="el-GR" dirty="0" err="1">
              <a:effectLst/>
              <a:latin typeface="Verdana" panose="020B0604030504040204" pitchFamily="34" charset="0"/>
              <a:ea typeface="Calibri" panose="020F0502020204030204" pitchFamily="34" charset="0"/>
              <a:cs typeface="Times New Roman" panose="02020603050405020304" pitchFamily="18" charset="0"/>
            </a:rPr>
            <a:t>What</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need</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to</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be</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taken</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to</a:t>
          </a:r>
          <a:r>
            <a:rPr lang="el-GR" dirty="0">
              <a:effectLst/>
              <a:latin typeface="Verdana" panose="020B0604030504040204" pitchFamily="34" charset="0"/>
              <a:ea typeface="Calibri" panose="020F0502020204030204" pitchFamily="34" charset="0"/>
              <a:cs typeface="Times New Roman" panose="02020603050405020304" pitchFamily="18" charset="0"/>
            </a:rPr>
            <a:t> </a:t>
          </a:r>
          <a:r>
            <a:rPr lang="el-GR" dirty="0" err="1">
              <a:effectLst/>
              <a:latin typeface="Verdana" panose="020B0604030504040204" pitchFamily="34" charset="0"/>
              <a:ea typeface="Calibri" panose="020F0502020204030204" pitchFamily="34" charset="0"/>
              <a:cs typeface="Times New Roman" panose="02020603050405020304" pitchFamily="18" charset="0"/>
            </a:rPr>
            <a:t>resolve</a:t>
          </a:r>
          <a:r>
            <a:rPr lang="el-GR" dirty="0">
              <a:effectLst/>
              <a:latin typeface="Verdana" panose="020B0604030504040204" pitchFamily="34" charset="0"/>
              <a:ea typeface="Calibri" panose="020F0502020204030204" pitchFamily="34" charset="0"/>
              <a:cs typeface="Times New Roman" panose="02020603050405020304" pitchFamily="18" charset="0"/>
            </a:rPr>
            <a:t> a </a:t>
          </a:r>
          <a:r>
            <a:rPr lang="el-GR"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dirty="0">
              <a:effectLst/>
              <a:latin typeface="Verdana" panose="020B0604030504040204" pitchFamily="34" charset="0"/>
              <a:ea typeface="Calibri" panose="020F0502020204030204" pitchFamily="34" charset="0"/>
              <a:cs typeface="Times New Roman" panose="02020603050405020304" pitchFamily="18" charset="0"/>
            </a:rPr>
            <a:t>. </a:t>
          </a:r>
          <a:endParaRPr lang="en-US" dirty="0"/>
        </a:p>
      </dgm:t>
    </dgm:pt>
    <dgm:pt modelId="{19F6A18A-51BD-4598-B7E9-FEF4033F689F}" type="parTrans" cxnId="{C0AFC5EE-5B09-43B7-B575-098F5676898E}">
      <dgm:prSet/>
      <dgm:spPr/>
      <dgm:t>
        <a:bodyPr/>
        <a:lstStyle/>
        <a:p>
          <a:endParaRPr lang="en-US"/>
        </a:p>
      </dgm:t>
    </dgm:pt>
    <dgm:pt modelId="{F079C6D6-40A6-4270-98B6-367375AF69D0}" type="sibTrans" cxnId="{C0AFC5EE-5B09-43B7-B575-098F5676898E}">
      <dgm:prSet/>
      <dgm:spPr/>
      <dgm:t>
        <a:bodyPr/>
        <a:lstStyle/>
        <a:p>
          <a:endParaRPr lang="en-US"/>
        </a:p>
      </dgm:t>
    </dgm:pt>
    <dgm:pt modelId="{D4AE13E3-BBAC-480B-848D-0EB3E7FD17A3}">
      <dgm:prSet/>
      <dgm:spPr/>
      <dgm:t>
        <a:bodyPr/>
        <a:lstStyle/>
        <a:p>
          <a:r>
            <a:rPr lang="en-US" dirty="0">
              <a:effectLst/>
              <a:latin typeface="Verdana" panose="020B0604030504040204" pitchFamily="34" charset="0"/>
              <a:ea typeface="Calibri" panose="020F0502020204030204" pitchFamily="34" charset="0"/>
              <a:cs typeface="Times New Roman" panose="02020603050405020304" pitchFamily="18" charset="0"/>
            </a:rPr>
            <a:t>What is algorithm.</a:t>
          </a:r>
          <a:endParaRPr lang="en-US" dirty="0"/>
        </a:p>
      </dgm:t>
    </dgm:pt>
    <dgm:pt modelId="{D9A9D7F0-3206-44AE-9408-3E7707B44290}" type="parTrans" cxnId="{CDEDA7D6-4174-4592-A4FF-3FDE40193C5C}">
      <dgm:prSet/>
      <dgm:spPr/>
      <dgm:t>
        <a:bodyPr/>
        <a:lstStyle/>
        <a:p>
          <a:endParaRPr lang="en-US"/>
        </a:p>
      </dgm:t>
    </dgm:pt>
    <dgm:pt modelId="{743154FF-6401-4A13-ADB7-A770865A158B}" type="sibTrans" cxnId="{CDEDA7D6-4174-4592-A4FF-3FDE40193C5C}">
      <dgm:prSet/>
      <dgm:spPr/>
      <dgm:t>
        <a:bodyPr/>
        <a:lstStyle/>
        <a:p>
          <a:endParaRPr lang="en-US"/>
        </a:p>
      </dgm:t>
    </dgm:pt>
    <dgm:pt modelId="{19028724-D1E1-4614-8076-49D4BC137DEF}" type="pres">
      <dgm:prSet presAssocID="{0C401041-E03C-4661-9607-908B0A03F6F5}" presName="diagram" presStyleCnt="0">
        <dgm:presLayoutVars>
          <dgm:dir/>
          <dgm:resizeHandles val="exact"/>
        </dgm:presLayoutVars>
      </dgm:prSet>
      <dgm:spPr/>
    </dgm:pt>
    <dgm:pt modelId="{79A69160-406E-4CFD-87C5-A82C9499C379}" type="pres">
      <dgm:prSet presAssocID="{A036D9EC-234F-4B3D-804A-67DAAACD209E}" presName="node" presStyleLbl="node1" presStyleIdx="0" presStyleCnt="4" custLinFactNeighborX="-3060" custLinFactNeighborY="-1243">
        <dgm:presLayoutVars>
          <dgm:bulletEnabled val="1"/>
        </dgm:presLayoutVars>
      </dgm:prSet>
      <dgm:spPr/>
    </dgm:pt>
    <dgm:pt modelId="{9C0E9BD0-A2D3-4DDA-B4D5-39651266C13D}" type="pres">
      <dgm:prSet presAssocID="{AB86E2C3-006D-4C7F-A26A-5C3776C8EB76}" presName="sibTrans" presStyleCnt="0"/>
      <dgm:spPr/>
    </dgm:pt>
    <dgm:pt modelId="{E17A8751-9435-4209-9904-CAD02CDEAD1D}" type="pres">
      <dgm:prSet presAssocID="{CD7CDFF4-DB1D-4511-A839-0C02BA2753F7}" presName="node" presStyleLbl="node1" presStyleIdx="1" presStyleCnt="4">
        <dgm:presLayoutVars>
          <dgm:bulletEnabled val="1"/>
        </dgm:presLayoutVars>
      </dgm:prSet>
      <dgm:spPr/>
    </dgm:pt>
    <dgm:pt modelId="{E82490E7-DD4F-4916-BD98-C19D54D59465}" type="pres">
      <dgm:prSet presAssocID="{50A2553B-F858-4390-B313-636AE2843722}" presName="sibTrans" presStyleCnt="0"/>
      <dgm:spPr/>
    </dgm:pt>
    <dgm:pt modelId="{84F1F60D-14B5-40CD-B5D1-24D06B580550}" type="pres">
      <dgm:prSet presAssocID="{EF11BEFE-8B40-4A52-B36C-EC95003F0A65}" presName="node" presStyleLbl="node1" presStyleIdx="2" presStyleCnt="4">
        <dgm:presLayoutVars>
          <dgm:bulletEnabled val="1"/>
        </dgm:presLayoutVars>
      </dgm:prSet>
      <dgm:spPr/>
    </dgm:pt>
    <dgm:pt modelId="{7FA8B96B-0498-463F-B5F8-743F35F4BA80}" type="pres">
      <dgm:prSet presAssocID="{F079C6D6-40A6-4270-98B6-367375AF69D0}" presName="sibTrans" presStyleCnt="0"/>
      <dgm:spPr/>
    </dgm:pt>
    <dgm:pt modelId="{9D1BA670-6501-4A0E-A600-1E98C94FCBAD}" type="pres">
      <dgm:prSet presAssocID="{D4AE13E3-BBAC-480B-848D-0EB3E7FD17A3}" presName="node" presStyleLbl="node1" presStyleIdx="3" presStyleCnt="4">
        <dgm:presLayoutVars>
          <dgm:bulletEnabled val="1"/>
        </dgm:presLayoutVars>
      </dgm:prSet>
      <dgm:spPr/>
    </dgm:pt>
  </dgm:ptLst>
  <dgm:cxnLst>
    <dgm:cxn modelId="{041C8F0E-4440-47FF-B07E-15F127ABC7C1}" type="presOf" srcId="{CD7CDFF4-DB1D-4511-A839-0C02BA2753F7}" destId="{E17A8751-9435-4209-9904-CAD02CDEAD1D}"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2FDCF69-98DA-4B38-81D9-9EE362480A50}" type="presOf" srcId="{EF11BEFE-8B40-4A52-B36C-EC95003F0A65}" destId="{84F1F60D-14B5-40CD-B5D1-24D06B580550}" srcOrd="0" destOrd="0" presId="urn:microsoft.com/office/officeart/2005/8/layout/default"/>
    <dgm:cxn modelId="{E1D7B355-7E3F-4D06-82D2-3BC9564A8CE1}" type="presOf" srcId="{A036D9EC-234F-4B3D-804A-67DAAACD209E}" destId="{79A69160-406E-4CFD-87C5-A82C9499C379}" srcOrd="0" destOrd="0" presId="urn:microsoft.com/office/officeart/2005/8/layout/default"/>
    <dgm:cxn modelId="{990ADDD4-FE3E-46B4-A60B-4054AB058E9B}" srcId="{0C401041-E03C-4661-9607-908B0A03F6F5}" destId="{CD7CDFF4-DB1D-4511-A839-0C02BA2753F7}" srcOrd="1" destOrd="0" parTransId="{64168590-186D-412A-BFD2-39358508E24F}" sibTransId="{50A2553B-F858-4390-B313-636AE2843722}"/>
    <dgm:cxn modelId="{CDEDA7D6-4174-4592-A4FF-3FDE40193C5C}" srcId="{0C401041-E03C-4661-9607-908B0A03F6F5}" destId="{D4AE13E3-BBAC-480B-848D-0EB3E7FD17A3}" srcOrd="3" destOrd="0" parTransId="{D9A9D7F0-3206-44AE-9408-3E7707B44290}" sibTransId="{743154FF-6401-4A13-ADB7-A770865A158B}"/>
    <dgm:cxn modelId="{5C3DC7D7-1E8F-43CE-A199-300101E25FB8}" type="presOf" srcId="{D4AE13E3-BBAC-480B-848D-0EB3E7FD17A3}" destId="{9D1BA670-6501-4A0E-A600-1E98C94FCBAD}" srcOrd="0" destOrd="0" presId="urn:microsoft.com/office/officeart/2005/8/layout/default"/>
    <dgm:cxn modelId="{C0AFC5EE-5B09-43B7-B575-098F5676898E}" srcId="{0C401041-E03C-4661-9607-908B0A03F6F5}" destId="{EF11BEFE-8B40-4A52-B36C-EC95003F0A65}" srcOrd="2" destOrd="0" parTransId="{19F6A18A-51BD-4598-B7E9-FEF4033F689F}" sibTransId="{F079C6D6-40A6-4270-98B6-367375AF69D0}"/>
    <dgm:cxn modelId="{895892F8-BB3C-4D05-A8D1-D3B792757E59}" srcId="{0C401041-E03C-4661-9607-908B0A03F6F5}" destId="{A036D9EC-234F-4B3D-804A-67DAAACD209E}" srcOrd="0" destOrd="0" parTransId="{951193B4-A7F6-4C6A-92D5-45391F9D799D}" sibTransId="{AB86E2C3-006D-4C7F-A26A-5C3776C8EB76}"/>
    <dgm:cxn modelId="{06A87BFE-8111-436D-8B82-B716D7FDC719}" type="presParOf" srcId="{19028724-D1E1-4614-8076-49D4BC137DEF}" destId="{79A69160-406E-4CFD-87C5-A82C9499C379}" srcOrd="0" destOrd="0" presId="urn:microsoft.com/office/officeart/2005/8/layout/default"/>
    <dgm:cxn modelId="{9908220D-E308-49B3-9124-A7A452397D78}" type="presParOf" srcId="{19028724-D1E1-4614-8076-49D4BC137DEF}" destId="{9C0E9BD0-A2D3-4DDA-B4D5-39651266C13D}" srcOrd="1" destOrd="0" presId="urn:microsoft.com/office/officeart/2005/8/layout/default"/>
    <dgm:cxn modelId="{F94987B1-6E87-42B6-9F45-939C143230D2}" type="presParOf" srcId="{19028724-D1E1-4614-8076-49D4BC137DEF}" destId="{E17A8751-9435-4209-9904-CAD02CDEAD1D}" srcOrd="2" destOrd="0" presId="urn:microsoft.com/office/officeart/2005/8/layout/default"/>
    <dgm:cxn modelId="{115F9F2D-0DC5-4F57-A060-A596E0ABDAB6}" type="presParOf" srcId="{19028724-D1E1-4614-8076-49D4BC137DEF}" destId="{E82490E7-DD4F-4916-BD98-C19D54D59465}" srcOrd="3" destOrd="0" presId="urn:microsoft.com/office/officeart/2005/8/layout/default"/>
    <dgm:cxn modelId="{3202EB44-D591-45B0-9CB1-FE389017FD68}" type="presParOf" srcId="{19028724-D1E1-4614-8076-49D4BC137DEF}" destId="{84F1F60D-14B5-40CD-B5D1-24D06B580550}" srcOrd="4" destOrd="0" presId="urn:microsoft.com/office/officeart/2005/8/layout/default"/>
    <dgm:cxn modelId="{5FDAF6BC-5671-4CD2-ADC7-E5328011E9DD}" type="presParOf" srcId="{19028724-D1E1-4614-8076-49D4BC137DEF}" destId="{7FA8B96B-0498-463F-B5F8-743F35F4BA80}" srcOrd="5" destOrd="0" presId="urn:microsoft.com/office/officeart/2005/8/layout/default"/>
    <dgm:cxn modelId="{FE54FED7-58CC-4E7B-AF5D-3CCD258B5A30}" type="presParOf" srcId="{19028724-D1E1-4614-8076-49D4BC137DEF}" destId="{9D1BA670-6501-4A0E-A600-1E98C94FCBA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A3832-9E49-4C2C-8C9F-0882A435C450}" type="doc">
      <dgm:prSet loTypeId="urn:microsoft.com/office/officeart/2005/8/layout/process1" loCatId="process" qsTypeId="urn:microsoft.com/office/officeart/2005/8/quickstyle/simple1" qsCatId="simple" csTypeId="urn:microsoft.com/office/officeart/2005/8/colors/accent1_2" csCatId="accent1" phldr="1"/>
      <dgm:spPr/>
    </dgm:pt>
    <dgm:pt modelId="{2494C36E-4B97-4485-B4E0-4090791556B6}">
      <dgm:prSet phldrT="[Κείμενο]"/>
      <dgm:spPr/>
      <dgm:t>
        <a:bodyPr/>
        <a:lstStyle/>
        <a:p>
          <a:r>
            <a:rPr lang="en-US" dirty="0"/>
            <a:t>Description of the problem</a:t>
          </a:r>
          <a:endParaRPr lang="el-GR" dirty="0"/>
        </a:p>
      </dgm:t>
    </dgm:pt>
    <dgm:pt modelId="{CC6CE1F8-8D67-436B-9ED3-9E81ACF67EB1}" type="parTrans" cxnId="{A4644FDC-6722-4128-B74E-0A819C22F376}">
      <dgm:prSet/>
      <dgm:spPr/>
      <dgm:t>
        <a:bodyPr/>
        <a:lstStyle/>
        <a:p>
          <a:endParaRPr lang="el-GR"/>
        </a:p>
      </dgm:t>
    </dgm:pt>
    <dgm:pt modelId="{51946EE6-F9A6-4102-B5E7-A28416A7DC9A}" type="sibTrans" cxnId="{A4644FDC-6722-4128-B74E-0A819C22F376}">
      <dgm:prSet/>
      <dgm:spPr/>
      <dgm:t>
        <a:bodyPr/>
        <a:lstStyle/>
        <a:p>
          <a:endParaRPr lang="el-GR"/>
        </a:p>
      </dgm:t>
    </dgm:pt>
    <dgm:pt modelId="{71171817-2911-42F5-B1D5-382C5E96B393}">
      <dgm:prSet phldrT="[Κείμενο]"/>
      <dgm:spPr/>
      <dgm:t>
        <a:bodyPr/>
        <a:lstStyle/>
        <a:p>
          <a:r>
            <a:rPr lang="en-US" dirty="0"/>
            <a:t>Find the data. </a:t>
          </a:r>
          <a:endParaRPr lang="el-GR" dirty="0"/>
        </a:p>
      </dgm:t>
    </dgm:pt>
    <dgm:pt modelId="{6BA8B16E-D647-4714-8AD2-68ADFAA4F8F9}" type="parTrans" cxnId="{505B0CD5-0A23-4311-B73C-1C1B45FC0524}">
      <dgm:prSet/>
      <dgm:spPr/>
      <dgm:t>
        <a:bodyPr/>
        <a:lstStyle/>
        <a:p>
          <a:endParaRPr lang="el-GR"/>
        </a:p>
      </dgm:t>
    </dgm:pt>
    <dgm:pt modelId="{860F1BA0-2649-4BEC-B026-4EBB9B972396}" type="sibTrans" cxnId="{505B0CD5-0A23-4311-B73C-1C1B45FC0524}">
      <dgm:prSet/>
      <dgm:spPr/>
      <dgm:t>
        <a:bodyPr/>
        <a:lstStyle/>
        <a:p>
          <a:endParaRPr lang="el-GR"/>
        </a:p>
      </dgm:t>
    </dgm:pt>
    <dgm:pt modelId="{FCAAC226-4552-4118-8B92-487A8350923C}">
      <dgm:prSet phldrT="[Κείμενο]"/>
      <dgm:spPr/>
      <dgm:t>
        <a:bodyPr/>
        <a:lstStyle/>
        <a:p>
          <a:r>
            <a:rPr lang="en-US" dirty="0"/>
            <a:t>Find the requested. </a:t>
          </a:r>
          <a:endParaRPr lang="el-GR" dirty="0"/>
        </a:p>
      </dgm:t>
    </dgm:pt>
    <dgm:pt modelId="{D4F7A016-7332-4C58-8C31-E0BE348AE6B7}" type="parTrans" cxnId="{A738D008-FD76-4F90-B5F8-C6EEDC888FF7}">
      <dgm:prSet/>
      <dgm:spPr/>
      <dgm:t>
        <a:bodyPr/>
        <a:lstStyle/>
        <a:p>
          <a:endParaRPr lang="el-GR"/>
        </a:p>
      </dgm:t>
    </dgm:pt>
    <dgm:pt modelId="{9272747A-7F65-4240-95D6-21013A0F4D9F}" type="sibTrans" cxnId="{A738D008-FD76-4F90-B5F8-C6EEDC888FF7}">
      <dgm:prSet/>
      <dgm:spPr/>
      <dgm:t>
        <a:bodyPr/>
        <a:lstStyle/>
        <a:p>
          <a:endParaRPr lang="el-GR"/>
        </a:p>
      </dgm:t>
    </dgm:pt>
    <dgm:pt modelId="{6A87D20A-72E8-4370-9A26-68CB2CE08A6E}" type="pres">
      <dgm:prSet presAssocID="{D45A3832-9E49-4C2C-8C9F-0882A435C450}" presName="Name0" presStyleCnt="0">
        <dgm:presLayoutVars>
          <dgm:dir/>
          <dgm:resizeHandles val="exact"/>
        </dgm:presLayoutVars>
      </dgm:prSet>
      <dgm:spPr/>
    </dgm:pt>
    <dgm:pt modelId="{848DADEC-D7FB-47C2-AA94-B7F2A91E7A6E}" type="pres">
      <dgm:prSet presAssocID="{2494C36E-4B97-4485-B4E0-4090791556B6}" presName="node" presStyleLbl="node1" presStyleIdx="0" presStyleCnt="3">
        <dgm:presLayoutVars>
          <dgm:bulletEnabled val="1"/>
        </dgm:presLayoutVars>
      </dgm:prSet>
      <dgm:spPr/>
    </dgm:pt>
    <dgm:pt modelId="{4B1FBA2D-96CD-4176-BB6E-A36B914214B5}" type="pres">
      <dgm:prSet presAssocID="{51946EE6-F9A6-4102-B5E7-A28416A7DC9A}" presName="sibTrans" presStyleLbl="sibTrans2D1" presStyleIdx="0" presStyleCnt="2"/>
      <dgm:spPr/>
    </dgm:pt>
    <dgm:pt modelId="{BA5A1273-244E-4CBA-AE68-81DFCAA2A275}" type="pres">
      <dgm:prSet presAssocID="{51946EE6-F9A6-4102-B5E7-A28416A7DC9A}" presName="connectorText" presStyleLbl="sibTrans2D1" presStyleIdx="0" presStyleCnt="2"/>
      <dgm:spPr/>
    </dgm:pt>
    <dgm:pt modelId="{4FC2DEF8-7F1B-49F4-9429-8A67DAAF435B}" type="pres">
      <dgm:prSet presAssocID="{71171817-2911-42F5-B1D5-382C5E96B393}" presName="node" presStyleLbl="node1" presStyleIdx="1" presStyleCnt="3">
        <dgm:presLayoutVars>
          <dgm:bulletEnabled val="1"/>
        </dgm:presLayoutVars>
      </dgm:prSet>
      <dgm:spPr/>
    </dgm:pt>
    <dgm:pt modelId="{88F5CFE7-E9B3-4B4E-886E-D3662ED50427}" type="pres">
      <dgm:prSet presAssocID="{860F1BA0-2649-4BEC-B026-4EBB9B972396}" presName="sibTrans" presStyleLbl="sibTrans2D1" presStyleIdx="1" presStyleCnt="2"/>
      <dgm:spPr/>
    </dgm:pt>
    <dgm:pt modelId="{FB986CF6-5BD2-4C11-BBC4-EF0F7F3A8553}" type="pres">
      <dgm:prSet presAssocID="{860F1BA0-2649-4BEC-B026-4EBB9B972396}" presName="connectorText" presStyleLbl="sibTrans2D1" presStyleIdx="1" presStyleCnt="2"/>
      <dgm:spPr/>
    </dgm:pt>
    <dgm:pt modelId="{423626EB-4647-4635-8012-8015B5483EEF}" type="pres">
      <dgm:prSet presAssocID="{FCAAC226-4552-4118-8B92-487A8350923C}" presName="node" presStyleLbl="node1" presStyleIdx="2" presStyleCnt="3">
        <dgm:presLayoutVars>
          <dgm:bulletEnabled val="1"/>
        </dgm:presLayoutVars>
      </dgm:prSet>
      <dgm:spPr/>
    </dgm:pt>
  </dgm:ptLst>
  <dgm:cxnLst>
    <dgm:cxn modelId="{A738D008-FD76-4F90-B5F8-C6EEDC888FF7}" srcId="{D45A3832-9E49-4C2C-8C9F-0882A435C450}" destId="{FCAAC226-4552-4118-8B92-487A8350923C}" srcOrd="2" destOrd="0" parTransId="{D4F7A016-7332-4C58-8C31-E0BE348AE6B7}" sibTransId="{9272747A-7F65-4240-95D6-21013A0F4D9F}"/>
    <dgm:cxn modelId="{E2865C17-626B-45F8-A3FB-39FC1AC619FD}" type="presOf" srcId="{2494C36E-4B97-4485-B4E0-4090791556B6}" destId="{848DADEC-D7FB-47C2-AA94-B7F2A91E7A6E}" srcOrd="0" destOrd="0" presId="urn:microsoft.com/office/officeart/2005/8/layout/process1"/>
    <dgm:cxn modelId="{9E0BCC1D-4EDA-45B4-9EFE-9C23324DEB89}" type="presOf" srcId="{860F1BA0-2649-4BEC-B026-4EBB9B972396}" destId="{FB986CF6-5BD2-4C11-BBC4-EF0F7F3A8553}" srcOrd="1" destOrd="0" presId="urn:microsoft.com/office/officeart/2005/8/layout/process1"/>
    <dgm:cxn modelId="{A8DFA18F-DD98-4A92-895D-B46168D04936}" type="presOf" srcId="{51946EE6-F9A6-4102-B5E7-A28416A7DC9A}" destId="{4B1FBA2D-96CD-4176-BB6E-A36B914214B5}" srcOrd="0" destOrd="0" presId="urn:microsoft.com/office/officeart/2005/8/layout/process1"/>
    <dgm:cxn modelId="{F054ADB8-1468-4B81-BB24-709B9D527F8D}" type="presOf" srcId="{D45A3832-9E49-4C2C-8C9F-0882A435C450}" destId="{6A87D20A-72E8-4370-9A26-68CB2CE08A6E}" srcOrd="0" destOrd="0" presId="urn:microsoft.com/office/officeart/2005/8/layout/process1"/>
    <dgm:cxn modelId="{512DC0B9-D161-43E0-89BA-EFB9854F406B}" type="presOf" srcId="{51946EE6-F9A6-4102-B5E7-A28416A7DC9A}" destId="{BA5A1273-244E-4CBA-AE68-81DFCAA2A275}" srcOrd="1" destOrd="0" presId="urn:microsoft.com/office/officeart/2005/8/layout/process1"/>
    <dgm:cxn modelId="{866D17C5-14AF-4692-A742-D230F32C7477}" type="presOf" srcId="{860F1BA0-2649-4BEC-B026-4EBB9B972396}" destId="{88F5CFE7-E9B3-4B4E-886E-D3662ED50427}" srcOrd="0" destOrd="0" presId="urn:microsoft.com/office/officeart/2005/8/layout/process1"/>
    <dgm:cxn modelId="{C018ABD0-2ACF-4159-B0A1-A5A98CA0197F}" type="presOf" srcId="{FCAAC226-4552-4118-8B92-487A8350923C}" destId="{423626EB-4647-4635-8012-8015B5483EEF}" srcOrd="0" destOrd="0" presId="urn:microsoft.com/office/officeart/2005/8/layout/process1"/>
    <dgm:cxn modelId="{505B0CD5-0A23-4311-B73C-1C1B45FC0524}" srcId="{D45A3832-9E49-4C2C-8C9F-0882A435C450}" destId="{71171817-2911-42F5-B1D5-382C5E96B393}" srcOrd="1" destOrd="0" parTransId="{6BA8B16E-D647-4714-8AD2-68ADFAA4F8F9}" sibTransId="{860F1BA0-2649-4BEC-B026-4EBB9B972396}"/>
    <dgm:cxn modelId="{A4644FDC-6722-4128-B74E-0A819C22F376}" srcId="{D45A3832-9E49-4C2C-8C9F-0882A435C450}" destId="{2494C36E-4B97-4485-B4E0-4090791556B6}" srcOrd="0" destOrd="0" parTransId="{CC6CE1F8-8D67-436B-9ED3-9E81ACF67EB1}" sibTransId="{51946EE6-F9A6-4102-B5E7-A28416A7DC9A}"/>
    <dgm:cxn modelId="{36BADBFA-942C-461B-B5E9-3768FF061F0D}" type="presOf" srcId="{71171817-2911-42F5-B1D5-382C5E96B393}" destId="{4FC2DEF8-7F1B-49F4-9429-8A67DAAF435B}" srcOrd="0" destOrd="0" presId="urn:microsoft.com/office/officeart/2005/8/layout/process1"/>
    <dgm:cxn modelId="{F8A10376-788F-4074-9A81-4F63043FCB04}" type="presParOf" srcId="{6A87D20A-72E8-4370-9A26-68CB2CE08A6E}" destId="{848DADEC-D7FB-47C2-AA94-B7F2A91E7A6E}" srcOrd="0" destOrd="0" presId="urn:microsoft.com/office/officeart/2005/8/layout/process1"/>
    <dgm:cxn modelId="{D9A46E7F-54BC-4D74-BD6B-F88DAEE83572}" type="presParOf" srcId="{6A87D20A-72E8-4370-9A26-68CB2CE08A6E}" destId="{4B1FBA2D-96CD-4176-BB6E-A36B914214B5}" srcOrd="1" destOrd="0" presId="urn:microsoft.com/office/officeart/2005/8/layout/process1"/>
    <dgm:cxn modelId="{CFF91C78-72DF-4D14-9754-349AC5EA5166}" type="presParOf" srcId="{4B1FBA2D-96CD-4176-BB6E-A36B914214B5}" destId="{BA5A1273-244E-4CBA-AE68-81DFCAA2A275}" srcOrd="0" destOrd="0" presId="urn:microsoft.com/office/officeart/2005/8/layout/process1"/>
    <dgm:cxn modelId="{CC0E0F88-C7C1-409C-8E92-E7B9B1E9FCCB}" type="presParOf" srcId="{6A87D20A-72E8-4370-9A26-68CB2CE08A6E}" destId="{4FC2DEF8-7F1B-49F4-9429-8A67DAAF435B}" srcOrd="2" destOrd="0" presId="urn:microsoft.com/office/officeart/2005/8/layout/process1"/>
    <dgm:cxn modelId="{426DBA0F-17E1-4D1A-B892-525B826F3E50}" type="presParOf" srcId="{6A87D20A-72E8-4370-9A26-68CB2CE08A6E}" destId="{88F5CFE7-E9B3-4B4E-886E-D3662ED50427}" srcOrd="3" destOrd="0" presId="urn:microsoft.com/office/officeart/2005/8/layout/process1"/>
    <dgm:cxn modelId="{796E6D98-8302-48F2-B0F6-6FCFAA9F1D1C}" type="presParOf" srcId="{88F5CFE7-E9B3-4B4E-886E-D3662ED50427}" destId="{FB986CF6-5BD2-4C11-BBC4-EF0F7F3A8553}" srcOrd="0" destOrd="0" presId="urn:microsoft.com/office/officeart/2005/8/layout/process1"/>
    <dgm:cxn modelId="{D11550EE-E26E-4379-8DF5-887C3BAE1320}" type="presParOf" srcId="{6A87D20A-72E8-4370-9A26-68CB2CE08A6E}" destId="{423626EB-4647-4635-8012-8015B5483EE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69160-406E-4CFD-87C5-A82C9499C379}">
      <dsp:nvSpPr>
        <dsp:cNvPr id="0" name=""/>
        <dsp:cNvSpPr/>
      </dsp:nvSpPr>
      <dsp:spPr>
        <a:xfrm>
          <a:off x="0" y="374532"/>
          <a:ext cx="3899761" cy="23398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endParaRPr lang="en-US" sz="3500" kern="1200" dirty="0"/>
        </a:p>
      </dsp:txBody>
      <dsp:txXfrm>
        <a:off x="0" y="374532"/>
        <a:ext cx="3899761" cy="2339857"/>
      </dsp:txXfrm>
    </dsp:sp>
    <dsp:sp modelId="{E17A8751-9435-4209-9904-CAD02CDEAD1D}">
      <dsp:nvSpPr>
        <dsp:cNvPr id="0" name=""/>
        <dsp:cNvSpPr/>
      </dsp:nvSpPr>
      <dsp:spPr>
        <a:xfrm>
          <a:off x="4290738" y="403616"/>
          <a:ext cx="3899761" cy="2339857"/>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data</a:t>
          </a:r>
          <a:r>
            <a:rPr lang="en-US" sz="3500" kern="1200" dirty="0">
              <a:effectLst/>
              <a:latin typeface="Verdana" panose="020B0604030504040204" pitchFamily="34" charset="0"/>
              <a:ea typeface="Calibri" panose="020F0502020204030204" pitchFamily="34" charset="0"/>
              <a:cs typeface="Times New Roman" panose="02020603050405020304" pitchFamily="18" charset="0"/>
            </a:rPr>
            <a:t>?</a:t>
          </a:r>
        </a:p>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n-US" sz="3500" kern="1200" dirty="0">
              <a:effectLst/>
              <a:latin typeface="Verdana" panose="020B0604030504040204" pitchFamily="34" charset="0"/>
              <a:ea typeface="Calibri" panose="020F0502020204030204" pitchFamily="34" charset="0"/>
              <a:cs typeface="Times New Roman" panose="02020603050405020304" pitchFamily="18" charset="0"/>
            </a:rPr>
            <a:t>information?</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a:t>
          </a:r>
          <a:endParaRPr lang="en-US" sz="3500" kern="1200" dirty="0"/>
        </a:p>
      </dsp:txBody>
      <dsp:txXfrm>
        <a:off x="4290738" y="403616"/>
        <a:ext cx="3899761" cy="2339857"/>
      </dsp:txXfrm>
    </dsp:sp>
    <dsp:sp modelId="{84F1F60D-14B5-40CD-B5D1-24D06B580550}">
      <dsp:nvSpPr>
        <dsp:cNvPr id="0" name=""/>
        <dsp:cNvSpPr/>
      </dsp:nvSpPr>
      <dsp:spPr>
        <a:xfrm>
          <a:off x="999" y="3133450"/>
          <a:ext cx="3899761" cy="2339857"/>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What</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need</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taken</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resolve</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 </a:t>
          </a:r>
          <a:r>
            <a:rPr lang="el-GR" sz="3500" kern="1200"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sz="3500" kern="1200" dirty="0">
              <a:effectLst/>
              <a:latin typeface="Verdana" panose="020B0604030504040204" pitchFamily="34" charset="0"/>
              <a:ea typeface="Calibri" panose="020F0502020204030204" pitchFamily="34" charset="0"/>
              <a:cs typeface="Times New Roman" panose="02020603050405020304" pitchFamily="18" charset="0"/>
            </a:rPr>
            <a:t>. </a:t>
          </a:r>
          <a:endParaRPr lang="en-US" sz="3500" kern="1200" dirty="0"/>
        </a:p>
      </dsp:txBody>
      <dsp:txXfrm>
        <a:off x="999" y="3133450"/>
        <a:ext cx="3899761" cy="2339857"/>
      </dsp:txXfrm>
    </dsp:sp>
    <dsp:sp modelId="{9D1BA670-6501-4A0E-A600-1E98C94FCBAD}">
      <dsp:nvSpPr>
        <dsp:cNvPr id="0" name=""/>
        <dsp:cNvSpPr/>
      </dsp:nvSpPr>
      <dsp:spPr>
        <a:xfrm>
          <a:off x="4290738" y="3133450"/>
          <a:ext cx="3899761" cy="233985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effectLst/>
              <a:latin typeface="Verdana" panose="020B0604030504040204" pitchFamily="34" charset="0"/>
              <a:ea typeface="Calibri" panose="020F0502020204030204" pitchFamily="34" charset="0"/>
              <a:cs typeface="Times New Roman" panose="02020603050405020304" pitchFamily="18" charset="0"/>
            </a:rPr>
            <a:t>What is algorithm.</a:t>
          </a:r>
          <a:endParaRPr lang="en-US" sz="3500" kern="1200" dirty="0"/>
        </a:p>
      </dsp:txBody>
      <dsp:txXfrm>
        <a:off x="4290738" y="3133450"/>
        <a:ext cx="3899761" cy="2339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DADEC-D7FB-47C2-AA94-B7F2A91E7A6E}">
      <dsp:nvSpPr>
        <dsp:cNvPr id="0" name=""/>
        <dsp:cNvSpPr/>
      </dsp:nvSpPr>
      <dsp:spPr>
        <a:xfrm>
          <a:off x="8423" y="633638"/>
          <a:ext cx="2517629" cy="151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Description of the problem</a:t>
          </a:r>
          <a:endParaRPr lang="el-GR" sz="3000" kern="1200" dirty="0"/>
        </a:p>
      </dsp:txBody>
      <dsp:txXfrm>
        <a:off x="52666" y="677881"/>
        <a:ext cx="2429143" cy="1422091"/>
      </dsp:txXfrm>
    </dsp:sp>
    <dsp:sp modelId="{4B1FBA2D-96CD-4176-BB6E-A36B914214B5}">
      <dsp:nvSpPr>
        <dsp:cNvPr id="0" name=""/>
        <dsp:cNvSpPr/>
      </dsp:nvSpPr>
      <dsp:spPr>
        <a:xfrm>
          <a:off x="2777815" y="1076740"/>
          <a:ext cx="533737" cy="6243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l-GR" sz="2400" kern="1200"/>
        </a:p>
      </dsp:txBody>
      <dsp:txXfrm>
        <a:off x="2777815" y="1201614"/>
        <a:ext cx="373616" cy="374624"/>
      </dsp:txXfrm>
    </dsp:sp>
    <dsp:sp modelId="{4FC2DEF8-7F1B-49F4-9429-8A67DAAF435B}">
      <dsp:nvSpPr>
        <dsp:cNvPr id="0" name=""/>
        <dsp:cNvSpPr/>
      </dsp:nvSpPr>
      <dsp:spPr>
        <a:xfrm>
          <a:off x="3533103" y="633638"/>
          <a:ext cx="2517629" cy="151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Find the data. </a:t>
          </a:r>
          <a:endParaRPr lang="el-GR" sz="3000" kern="1200" dirty="0"/>
        </a:p>
      </dsp:txBody>
      <dsp:txXfrm>
        <a:off x="3577346" y="677881"/>
        <a:ext cx="2429143" cy="1422091"/>
      </dsp:txXfrm>
    </dsp:sp>
    <dsp:sp modelId="{88F5CFE7-E9B3-4B4E-886E-D3662ED50427}">
      <dsp:nvSpPr>
        <dsp:cNvPr id="0" name=""/>
        <dsp:cNvSpPr/>
      </dsp:nvSpPr>
      <dsp:spPr>
        <a:xfrm>
          <a:off x="6302495" y="1076740"/>
          <a:ext cx="533737" cy="6243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l-GR" sz="2400" kern="1200"/>
        </a:p>
      </dsp:txBody>
      <dsp:txXfrm>
        <a:off x="6302495" y="1201614"/>
        <a:ext cx="373616" cy="374624"/>
      </dsp:txXfrm>
    </dsp:sp>
    <dsp:sp modelId="{423626EB-4647-4635-8012-8015B5483EEF}">
      <dsp:nvSpPr>
        <dsp:cNvPr id="0" name=""/>
        <dsp:cNvSpPr/>
      </dsp:nvSpPr>
      <dsp:spPr>
        <a:xfrm>
          <a:off x="7057784" y="633638"/>
          <a:ext cx="2517629" cy="15105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Find the requested. </a:t>
          </a:r>
          <a:endParaRPr lang="el-GR" sz="3000" kern="1200" dirty="0"/>
        </a:p>
      </dsp:txBody>
      <dsp:txXfrm>
        <a:off x="7102027" y="677881"/>
        <a:ext cx="2429143" cy="14220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7/2/2021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Every day in our lives we have problems. </a:t>
            </a:r>
          </a:p>
          <a:p>
            <a:r>
              <a:rPr lang="en-US" dirty="0"/>
              <a:t>Simple problems of everyday life and often even bigger. </a:t>
            </a:r>
          </a:p>
          <a:p>
            <a:r>
              <a:rPr lang="en-US" dirty="0"/>
              <a:t>As a problem we usually define a situation that we are experiencing, and which makes it difficult for us to deal with it or solve</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6405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74708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Understanding the problem is the first step in designing and solving a problem. It is a particularly critical stage because this will also affect the development of the solution. Includes the following steps:</a:t>
            </a:r>
          </a:p>
          <a:p>
            <a:r>
              <a:rPr lang="en-US" dirty="0"/>
              <a:t>1.</a:t>
            </a:r>
            <a:r>
              <a:rPr lang="en-US" baseline="0" dirty="0"/>
              <a:t> </a:t>
            </a:r>
            <a:r>
              <a:rPr lang="en-US" dirty="0"/>
              <a:t>Description of the problem</a:t>
            </a:r>
          </a:p>
          <a:p>
            <a:r>
              <a:rPr lang="en-US" dirty="0"/>
              <a:t>The description of the problem is usually done by ourselves or someone who has it. In this step it is important to clarify all its 'dark' points and to have no doubt as to its wording.</a:t>
            </a:r>
          </a:p>
          <a:p>
            <a:r>
              <a:rPr lang="en-US" dirty="0"/>
              <a:t>2.</a:t>
            </a:r>
            <a:r>
              <a:rPr lang="en-US" baseline="0" dirty="0"/>
              <a:t> </a:t>
            </a:r>
            <a:r>
              <a:rPr lang="en-US" dirty="0"/>
              <a:t>Find the data. </a:t>
            </a:r>
          </a:p>
          <a:p>
            <a:r>
              <a:rPr lang="en-US" dirty="0"/>
              <a:t>Finding the data means what these elements are based on in order to solve a problem, for example in an equation ax +  b  = 0 data are the factors a  and b.</a:t>
            </a:r>
          </a:p>
          <a:p>
            <a:r>
              <a:rPr lang="en-US" dirty="0"/>
              <a:t>3.</a:t>
            </a:r>
            <a:r>
              <a:rPr lang="en-US" baseline="0" dirty="0"/>
              <a:t> </a:t>
            </a:r>
            <a:r>
              <a:rPr lang="en-US" dirty="0"/>
              <a:t>Find the requested. </a:t>
            </a:r>
          </a:p>
          <a:p>
            <a:r>
              <a:rPr lang="en-US" dirty="0"/>
              <a:t>The information that we need to find to deal with the problem. Continuing the previous example information is the x of the equation </a:t>
            </a:r>
            <a:r>
              <a:rPr lang="en-US" dirty="0" err="1"/>
              <a:t>ax+b</a:t>
            </a:r>
            <a:r>
              <a:rPr lang="en-US" dirty="0"/>
              <a:t>=0.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199765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Once we have recognized the data and what is requested, a solution must be found to solve the problem. </a:t>
            </a:r>
          </a:p>
          <a:p>
            <a:r>
              <a:rPr lang="en-US" dirty="0"/>
              <a:t>Often that's not easy. Thus, it is necessary to look for a method or a logical set of steps leading to the solution. </a:t>
            </a:r>
          </a:p>
          <a:p>
            <a:endParaRPr lang="en-US" dirty="0"/>
          </a:p>
          <a:p>
            <a:r>
              <a:rPr lang="en-US" dirty="0"/>
              <a:t>These steps must lead to a solution whenever the same problem arises and, moreover, be done in a relatively short period of time.</a:t>
            </a:r>
          </a:p>
          <a:p>
            <a:endParaRPr lang="en-US" dirty="0"/>
          </a:p>
          <a:p>
            <a:r>
              <a:rPr lang="en-US" b="1" dirty="0"/>
              <a:t>In mathematics and computer science, an algorithm is a finite sequence of well-defined, computer-implementable instructions, typically to solve a class of problems or to perform a computation.</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30304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err="1">
                <a:solidFill>
                  <a:schemeClr val="tx1"/>
                </a:solidFill>
                <a:effectLst/>
                <a:latin typeface="+mn-lt"/>
                <a:ea typeface="+mn-ea"/>
                <a:cs typeface="+mn-cs"/>
              </a:rPr>
              <a:t>Often</a:t>
            </a:r>
            <a:r>
              <a:rPr lang="el-GR" sz="1200" kern="1200" dirty="0">
                <a:solidFill>
                  <a:schemeClr val="tx1"/>
                </a:solidFill>
                <a:effectLst/>
                <a:latin typeface="+mn-lt"/>
                <a:ea typeface="+mn-ea"/>
                <a:cs typeface="+mn-cs"/>
              </a:rPr>
              <a:t> a </a:t>
            </a:r>
            <a:r>
              <a:rPr lang="el-GR" sz="1200" kern="1200" dirty="0" err="1">
                <a:solidFill>
                  <a:schemeClr val="tx1"/>
                </a:solidFill>
                <a:effectLst/>
                <a:latin typeface="+mn-lt"/>
                <a:ea typeface="+mn-ea"/>
                <a:cs typeface="+mn-cs"/>
              </a:rPr>
              <a:t>problem</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can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have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more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than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one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solution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or</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some</a:t>
            </a:r>
            <a:r>
              <a:rPr lang="el-GR" sz="1200" kern="1200" dirty="0">
                <a:solidFill>
                  <a:schemeClr val="tx1"/>
                </a:solidFill>
                <a:effectLst/>
                <a:latin typeface="+mn-lt"/>
                <a:ea typeface="+mn-ea"/>
                <a:cs typeface="+mn-cs"/>
              </a:rPr>
              <a:t> of </a:t>
            </a:r>
            <a:r>
              <a:rPr lang="el-GR" sz="1200" kern="1200" dirty="0" err="1">
                <a:solidFill>
                  <a:schemeClr val="tx1"/>
                </a:solidFill>
                <a:effectLst/>
                <a:latin typeface="+mn-lt"/>
                <a:ea typeface="+mn-ea"/>
                <a:cs typeface="+mn-cs"/>
              </a:rPr>
              <a:t>them</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may</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be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more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efficient</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than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others</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Choosing</a:t>
            </a:r>
            <a:r>
              <a:rPr lang="el-GR" sz="1200" kern="1200" dirty="0">
                <a:solidFill>
                  <a:schemeClr val="tx1"/>
                </a:solidFill>
                <a:effectLst/>
                <a:latin typeface="+mn-lt"/>
                <a:ea typeface="+mn-ea"/>
                <a:cs typeface="+mn-cs"/>
              </a:rPr>
              <a:t> the </a:t>
            </a:r>
            <a:r>
              <a:rPr lang="el-GR" sz="1200" kern="1200" dirty="0" err="1">
                <a:solidFill>
                  <a:schemeClr val="tx1"/>
                </a:solidFill>
                <a:effectLst/>
                <a:latin typeface="+mn-lt"/>
                <a:ea typeface="+mn-ea"/>
                <a:cs typeface="+mn-cs"/>
              </a:rPr>
              <a:t>solution</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correctly</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leads</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to</a:t>
            </a:r>
            <a:r>
              <a:rPr lang="el-GR" sz="1200" kern="1200" dirty="0">
                <a:solidFill>
                  <a:schemeClr val="tx1"/>
                </a:solidFill>
                <a:effectLst/>
                <a:latin typeface="+mn-lt"/>
                <a:ea typeface="+mn-ea"/>
                <a:cs typeface="+mn-cs"/>
              </a:rPr>
              <a:t> a </a:t>
            </a:r>
            <a:r>
              <a:rPr lang="el-GR" sz="1200" kern="1200" dirty="0" err="1">
                <a:solidFill>
                  <a:schemeClr val="tx1"/>
                </a:solidFill>
                <a:effectLst/>
                <a:latin typeface="+mn-lt"/>
                <a:ea typeface="+mn-ea"/>
                <a:cs typeface="+mn-cs"/>
              </a:rPr>
              <a:t>shorter</a:t>
            </a:r>
            <a:r>
              <a:rPr lang="el-GR" sz="1200" kern="1200" dirty="0">
                <a:solidFill>
                  <a:schemeClr val="tx1"/>
                </a:solidFill>
                <a:effectLst/>
                <a:latin typeface="+mn-lt"/>
                <a:ea typeface="+mn-ea"/>
                <a:cs typeface="+mn-cs"/>
              </a:rPr>
              <a:t> and </a:t>
            </a:r>
            <a:r>
              <a:rPr lang="el-GR" sz="1200" kern="1200" dirty="0" err="1">
                <a:solidFill>
                  <a:schemeClr val="tx1"/>
                </a:solidFill>
                <a:effectLst/>
                <a:latin typeface="+mn-lt"/>
                <a:ea typeface="+mn-ea"/>
                <a:cs typeface="+mn-cs"/>
              </a:rPr>
              <a:t>more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reliable</a:t>
            </a:r>
            <a:r>
              <a:rPr lang="el-GR" sz="1200" kern="1200" dirty="0">
                <a:solidFill>
                  <a:schemeClr val="tx1"/>
                </a:solidFill>
                <a:effectLst/>
                <a:latin typeface="+mn-lt"/>
                <a:ea typeface="+mn-ea"/>
                <a:cs typeface="+mn-cs"/>
              </a:rPr>
              <a:t> </a:t>
            </a:r>
            <a:r>
              <a:rPr lang="el-GR" sz="1200" kern="1200" dirty="0" err="1">
                <a:solidFill>
                  <a:schemeClr val="tx1"/>
                </a:solidFill>
                <a:effectLst/>
                <a:latin typeface="+mn-lt"/>
                <a:ea typeface="+mn-ea"/>
                <a:cs typeface="+mn-cs"/>
              </a:rPr>
              <a:t>outcome</a:t>
            </a:r>
            <a:r>
              <a:rPr lang="el-GR" sz="1200" kern="1200" dirty="0">
                <a:solidFill>
                  <a:schemeClr val="tx1"/>
                </a:solidFill>
                <a:effectLst/>
                <a:latin typeface="+mn-lt"/>
                <a:ea typeface="+mn-ea"/>
                <a:cs typeface="+mn-cs"/>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70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After the resolution method is selected, a series of actions must be taken to implement it. In other words, apply the Algorithm.</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1926970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7/2/2021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7/2/2021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7/2/2021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7/2/2021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7/2/2021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7/2/2021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7/2/2021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sychologicalscience.org/news/releases/women-beat-expectations-when-playing-chess-against-men.html" TargetMode="External"/><Relationship Id="rId2" Type="http://schemas.openxmlformats.org/officeDocument/2006/relationships/hyperlink" Target="https://unsplash.com/photos/MAEbdaFe4ps?utm_source=unsplash&amp;utm_medium=referral&amp;utm_content=creditShareLink" TargetMode="External"/><Relationship Id="rId1" Type="http://schemas.openxmlformats.org/officeDocument/2006/relationships/slideLayout" Target="../slideLayouts/slideLayout7.xml"/><Relationship Id="rId5" Type="http://schemas.openxmlformats.org/officeDocument/2006/relationships/hyperlink" Target="https://el.wikipedia.org/wiki/%CE%91%CE%BB_%CE%A7%CE%BF%CF%85%CE%B1%CF%81%CE%AF%CE%B6%CE%BC%CE%B9" TargetMode="External"/><Relationship Id="rId4" Type="http://schemas.openxmlformats.org/officeDocument/2006/relationships/hyperlink" Target="https://www.museumize.com/products/cycladic-thinker-statue-g-022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2</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The meaning of the problem</a:t>
            </a:r>
            <a:r>
              <a:rPr lang="en-US" sz="3600" dirty="0"/>
              <a:t>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t>Thank you!!!</a:t>
            </a:r>
            <a:endParaRPr lang="el-GR" sz="5400" dirty="0"/>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1323439"/>
          </a:xfrm>
          <a:prstGeom prst="rect">
            <a:avLst/>
          </a:prstGeom>
          <a:noFill/>
        </p:spPr>
        <p:txBody>
          <a:bodyPr wrap="square">
            <a:spAutoFit/>
          </a:bodyPr>
          <a:lstStyle/>
          <a:p>
            <a:r>
              <a:rPr lang="en-US" sz="1600" dirty="0">
                <a:hlinkClick r:id="rId2"/>
              </a:rPr>
              <a:t>https://unsplash.com/photos/MAEbdaFe4ps?utm_source=unsplash&amp;utm_medium=referral&amp;utm_content=creditShareLink</a:t>
            </a:r>
            <a:endParaRPr lang="en-US" sz="1600" dirty="0"/>
          </a:p>
          <a:p>
            <a:r>
              <a:rPr lang="en-US" sz="1600" dirty="0">
                <a:hlinkClick r:id="rId3"/>
              </a:rPr>
              <a:t>https://www.psychologicalscience.org/news/releases/women-beat-expectations-when-playing-chess-against-men.html</a:t>
            </a:r>
            <a:endParaRPr lang="en-US" sz="1600" dirty="0"/>
          </a:p>
          <a:p>
            <a:r>
              <a:rPr lang="en-US" sz="1600" dirty="0">
                <a:hlinkClick r:id="rId4"/>
              </a:rPr>
              <a:t>https://www.museumize.com/products/cycladic-thinker-statue-g-022s</a:t>
            </a:r>
            <a:r>
              <a:rPr lang="en-US" sz="1600" dirty="0"/>
              <a:t> </a:t>
            </a:r>
          </a:p>
          <a:p>
            <a:r>
              <a:rPr lang="en-US" sz="1600" dirty="0">
                <a:hlinkClick r:id="rId5"/>
              </a:rPr>
              <a:t>https://el.wikipedia.org/wiki/%CE%91%CE%BB_%CE%A7%CE%BF%CF%85%CE%B1%CF%81%CE%AF%CE%B6%CE%BC%CE%B9</a:t>
            </a:r>
            <a:r>
              <a:rPr lang="en-US" sz="1600" dirty="0"/>
              <a:t> </a:t>
            </a:r>
          </a:p>
          <a:p>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we’ll talk about</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4263218629"/>
              </p:ext>
            </p:extLst>
          </p:nvPr>
        </p:nvGraphicFramePr>
        <p:xfrm>
          <a:off x="1850426" y="569852"/>
          <a:ext cx="8191500" cy="5876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26A757-650B-479C-A4D3-32B8E96AF27E}"/>
              </a:ext>
            </a:extLst>
          </p:cNvPr>
          <p:cNvSpPr>
            <a:spLocks noGrp="1"/>
          </p:cNvSpPr>
          <p:nvPr>
            <p:ph type="title"/>
          </p:nvPr>
        </p:nvSpPr>
        <p:spPr/>
        <p:txBody>
          <a:bodyPr/>
          <a:lstStyle/>
          <a:p>
            <a:r>
              <a:rPr lang="en-US" dirty="0"/>
              <a:t>The concept of the problem</a:t>
            </a:r>
            <a:endParaRPr lang="el-GR" dirty="0"/>
          </a:p>
        </p:txBody>
      </p:sp>
      <p:pic>
        <p:nvPicPr>
          <p:cNvPr id="3" name="Εικόνα 2">
            <a:extLst>
              <a:ext uri="{FF2B5EF4-FFF2-40B4-BE49-F238E27FC236}">
                <a16:creationId xmlns:a16="http://schemas.microsoft.com/office/drawing/2014/main" id="{823A51EA-B74C-4230-A144-85D46D68F9F8}"/>
              </a:ext>
            </a:extLst>
          </p:cNvPr>
          <p:cNvPicPr>
            <a:picLocks noChangeAspect="1"/>
          </p:cNvPicPr>
          <p:nvPr/>
        </p:nvPicPr>
        <p:blipFill rotWithShape="1">
          <a:blip r:embed="rId3">
            <a:clrChange>
              <a:clrFrom>
                <a:srgbClr val="FFFFFF"/>
              </a:clrFrom>
              <a:clrTo>
                <a:srgbClr val="FFFFFF">
                  <a:alpha val="0"/>
                </a:srgbClr>
              </a:clrTo>
            </a:clrChange>
          </a:blip>
          <a:srcRect l="30176"/>
          <a:stretch/>
        </p:blipFill>
        <p:spPr>
          <a:xfrm>
            <a:off x="0" y="1447061"/>
            <a:ext cx="2004889" cy="5513018"/>
          </a:xfrm>
          <a:prstGeom prst="rect">
            <a:avLst/>
          </a:prstGeom>
        </p:spPr>
      </p:pic>
      <p:sp>
        <p:nvSpPr>
          <p:cNvPr id="5" name="TextBox 4">
            <a:extLst>
              <a:ext uri="{FF2B5EF4-FFF2-40B4-BE49-F238E27FC236}">
                <a16:creationId xmlns:a16="http://schemas.microsoft.com/office/drawing/2014/main" id="{BFC73FA6-7FA2-442B-B8AE-08689ED36824}"/>
              </a:ext>
            </a:extLst>
          </p:cNvPr>
          <p:cNvSpPr txBox="1"/>
          <p:nvPr/>
        </p:nvSpPr>
        <p:spPr>
          <a:xfrm>
            <a:off x="2536054" y="2598003"/>
            <a:ext cx="8817746" cy="830997"/>
          </a:xfrm>
          <a:prstGeom prst="rect">
            <a:avLst/>
          </a:prstGeom>
          <a:noFill/>
        </p:spPr>
        <p:txBody>
          <a:bodyPr wrap="square">
            <a:spAutoFit/>
          </a:bodyPr>
          <a:lstStyle/>
          <a:p>
            <a:pPr algn="ctr"/>
            <a:r>
              <a:rPr lang="en-US" sz="2400" dirty="0"/>
              <a:t>As a problem we usually define a situation that we are experiencing, and which makes it difficult for us to deal with it or solve</a:t>
            </a:r>
            <a:endParaRPr lang="el-GR" sz="2400" dirty="0"/>
          </a:p>
        </p:txBody>
      </p:sp>
    </p:spTree>
    <p:extLst>
      <p:ext uri="{BB962C8B-B14F-4D97-AF65-F5344CB8AC3E}">
        <p14:creationId xmlns:p14="http://schemas.microsoft.com/office/powerpoint/2010/main" val="28208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3C6F6D60-E0C6-4F20-9446-F37703E358C1}"/>
              </a:ext>
            </a:extLst>
          </p:cNvPr>
          <p:cNvSpPr/>
          <p:nvPr/>
        </p:nvSpPr>
        <p:spPr>
          <a:xfrm>
            <a:off x="2" y="4256996"/>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48CCADB6-74C6-4A52-A00A-2EEA52D6D14A}"/>
              </a:ext>
            </a:extLst>
          </p:cNvPr>
          <p:cNvSpPr/>
          <p:nvPr/>
        </p:nvSpPr>
        <p:spPr>
          <a:xfrm>
            <a:off x="1" y="3735079"/>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8" name="Ορθογώνιο 7">
            <a:extLst>
              <a:ext uri="{FF2B5EF4-FFF2-40B4-BE49-F238E27FC236}">
                <a16:creationId xmlns:a16="http://schemas.microsoft.com/office/drawing/2014/main" id="{84DAA6E7-88CD-4F2A-ABB8-B01E2CC82B7E}"/>
              </a:ext>
            </a:extLst>
          </p:cNvPr>
          <p:cNvSpPr/>
          <p:nvPr/>
        </p:nvSpPr>
        <p:spPr>
          <a:xfrm>
            <a:off x="0" y="3201587"/>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6DD1664D-EF57-4A2B-86DF-BD1D54011646}"/>
              </a:ext>
            </a:extLst>
          </p:cNvPr>
          <p:cNvSpPr/>
          <p:nvPr/>
        </p:nvSpPr>
        <p:spPr>
          <a:xfrm>
            <a:off x="-1" y="2679670"/>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BE57B860-4CCD-4CFF-BF6B-C7102314903F}"/>
              </a:ext>
            </a:extLst>
          </p:cNvPr>
          <p:cNvSpPr/>
          <p:nvPr/>
        </p:nvSpPr>
        <p:spPr>
          <a:xfrm>
            <a:off x="0" y="2155655"/>
            <a:ext cx="7533409" cy="500197"/>
          </a:xfrm>
          <a:prstGeom prst="rect">
            <a:avLst/>
          </a:prstGeom>
          <a:solidFill>
            <a:srgbClr val="FD9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F7C0547A-AF07-4294-860C-827E289FD86E}"/>
              </a:ext>
            </a:extLst>
          </p:cNvPr>
          <p:cNvSpPr>
            <a:spLocks noGrp="1"/>
          </p:cNvSpPr>
          <p:nvPr>
            <p:ph type="title"/>
          </p:nvPr>
        </p:nvSpPr>
        <p:spPr>
          <a:xfrm>
            <a:off x="529936" y="136526"/>
            <a:ext cx="10823864" cy="866652"/>
          </a:xfrm>
        </p:spPr>
        <p:txBody>
          <a:bodyPr/>
          <a:lstStyle/>
          <a:p>
            <a:r>
              <a:rPr lang="en-US" dirty="0"/>
              <a:t>When we are thinking about a problem…</a:t>
            </a:r>
            <a:endParaRPr lang="el-GR" dirty="0"/>
          </a:p>
        </p:txBody>
      </p:sp>
      <p:sp>
        <p:nvSpPr>
          <p:cNvPr id="4" name="TextBox 3">
            <a:extLst>
              <a:ext uri="{FF2B5EF4-FFF2-40B4-BE49-F238E27FC236}">
                <a16:creationId xmlns:a16="http://schemas.microsoft.com/office/drawing/2014/main" id="{8C716C7F-38A7-4A1E-86EC-64895DB7A4DC}"/>
              </a:ext>
            </a:extLst>
          </p:cNvPr>
          <p:cNvSpPr txBox="1"/>
          <p:nvPr/>
        </p:nvSpPr>
        <p:spPr>
          <a:xfrm>
            <a:off x="529936" y="2189341"/>
            <a:ext cx="7852929" cy="2554545"/>
          </a:xfrm>
          <a:prstGeom prst="rect">
            <a:avLst/>
          </a:prstGeom>
          <a:noFill/>
        </p:spPr>
        <p:txBody>
          <a:bodyPr wrap="square">
            <a:spAutoFit/>
          </a:bodyPr>
          <a:lstStyle/>
          <a:p>
            <a:pPr>
              <a:spcBef>
                <a:spcPts val="1200"/>
              </a:spcBef>
            </a:pPr>
            <a:r>
              <a:rPr lang="en-US" sz="2400" dirty="0"/>
              <a:t>Understanding the problem</a:t>
            </a:r>
          </a:p>
          <a:p>
            <a:pPr>
              <a:spcBef>
                <a:spcPts val="1200"/>
              </a:spcBef>
            </a:pPr>
            <a:r>
              <a:rPr lang="en-US" sz="2400" dirty="0"/>
              <a:t>Searching for a solution or set of solutions.</a:t>
            </a:r>
          </a:p>
          <a:p>
            <a:pPr>
              <a:spcBef>
                <a:spcPts val="1200"/>
              </a:spcBef>
            </a:pPr>
            <a:r>
              <a:rPr lang="en-US" sz="2400" dirty="0"/>
              <a:t>Choosing the right solution</a:t>
            </a:r>
          </a:p>
          <a:p>
            <a:pPr>
              <a:spcBef>
                <a:spcPts val="1200"/>
              </a:spcBef>
            </a:pPr>
            <a:r>
              <a:rPr lang="en-US" sz="2400" dirty="0"/>
              <a:t>Implementing the solution </a:t>
            </a:r>
          </a:p>
          <a:p>
            <a:pPr>
              <a:spcBef>
                <a:spcPts val="1200"/>
              </a:spcBef>
            </a:pPr>
            <a:r>
              <a:rPr lang="en-US" sz="2400" dirty="0"/>
              <a:t>Checking whether this solution had the desired results.</a:t>
            </a:r>
          </a:p>
        </p:txBody>
      </p:sp>
      <p:pic>
        <p:nvPicPr>
          <p:cNvPr id="5" name="Εικόνα 4">
            <a:extLst>
              <a:ext uri="{FF2B5EF4-FFF2-40B4-BE49-F238E27FC236}">
                <a16:creationId xmlns:a16="http://schemas.microsoft.com/office/drawing/2014/main" id="{2FA4A0F8-B602-408E-8BF6-B01C16C10A05}"/>
              </a:ext>
            </a:extLst>
          </p:cNvPr>
          <p:cNvPicPr>
            <a:picLocks noChangeAspect="1"/>
          </p:cNvPicPr>
          <p:nvPr/>
        </p:nvPicPr>
        <p:blipFill>
          <a:blip r:embed="rId3"/>
          <a:stretch>
            <a:fillRect/>
          </a:stretch>
        </p:blipFill>
        <p:spPr>
          <a:xfrm>
            <a:off x="9024787" y="0"/>
            <a:ext cx="3167213" cy="3167213"/>
          </a:xfrm>
          <a:prstGeom prst="rect">
            <a:avLst/>
          </a:prstGeom>
        </p:spPr>
      </p:pic>
    </p:spTree>
    <p:extLst>
      <p:ext uri="{BB962C8B-B14F-4D97-AF65-F5344CB8AC3E}">
        <p14:creationId xmlns:p14="http://schemas.microsoft.com/office/powerpoint/2010/main" val="213054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7"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1921489-E16A-4AF7-9AAA-C540AA1B08BA}"/>
              </a:ext>
            </a:extLst>
          </p:cNvPr>
          <p:cNvSpPr>
            <a:spLocks noGrp="1"/>
          </p:cNvSpPr>
          <p:nvPr>
            <p:ph type="title"/>
          </p:nvPr>
        </p:nvSpPr>
        <p:spPr/>
        <p:txBody>
          <a:bodyPr/>
          <a:lstStyle/>
          <a:p>
            <a:r>
              <a:rPr lang="en-US" dirty="0"/>
              <a:t>Understanding the problem</a:t>
            </a:r>
            <a:endParaRPr lang="el-GR" dirty="0"/>
          </a:p>
        </p:txBody>
      </p:sp>
      <p:graphicFrame>
        <p:nvGraphicFramePr>
          <p:cNvPr id="5" name="Διάγραμμα 4">
            <a:extLst>
              <a:ext uri="{FF2B5EF4-FFF2-40B4-BE49-F238E27FC236}">
                <a16:creationId xmlns:a16="http://schemas.microsoft.com/office/drawing/2014/main" id="{12BCCEE0-CA1A-41C7-AB2B-47BBAEA4E63F}"/>
              </a:ext>
            </a:extLst>
          </p:cNvPr>
          <p:cNvGraphicFramePr/>
          <p:nvPr>
            <p:extLst>
              <p:ext uri="{D42A27DB-BD31-4B8C-83A1-F6EECF244321}">
                <p14:modId xmlns:p14="http://schemas.microsoft.com/office/powerpoint/2010/main" val="898954720"/>
              </p:ext>
            </p:extLst>
          </p:nvPr>
        </p:nvGraphicFramePr>
        <p:xfrm>
          <a:off x="1481559" y="1666755"/>
          <a:ext cx="9583837" cy="2777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391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0" fill="hold"/>
                                        <p:tgtEl>
                                          <p:spTgt spid="5">
                                            <p:graphicEl>
                                              <a:dgm id="{848DADEC-D7FB-47C2-AA94-B7F2A91E7A6E}"/>
                                            </p:graphicEl>
                                          </p:spTgt>
                                        </p:tgtEl>
                                        <p:attrNameLst>
                                          <p:attrName>fillcolor</p:attrName>
                                        </p:attrNameLst>
                                      </p:cBhvr>
                                      <p:to>
                                        <a:srgbClr val="FFC000"/>
                                      </p:to>
                                    </p:animClr>
                                    <p:set>
                                      <p:cBhvr>
                                        <p:cTn id="7" dur="1000" fill="hold"/>
                                        <p:tgtEl>
                                          <p:spTgt spid="5">
                                            <p:graphicEl>
                                              <a:dgm id="{848DADEC-D7FB-47C2-AA94-B7F2A91E7A6E}"/>
                                            </p:graphicEl>
                                          </p:spTgt>
                                        </p:tgtEl>
                                        <p:attrNameLst>
                                          <p:attrName>fill.type</p:attrName>
                                        </p:attrNameLst>
                                      </p:cBhvr>
                                      <p:to>
                                        <p:strVal val="solid"/>
                                      </p:to>
                                    </p:set>
                                    <p:set>
                                      <p:cBhvr>
                                        <p:cTn id="8" dur="1000" fill="hold"/>
                                        <p:tgtEl>
                                          <p:spTgt spid="5">
                                            <p:graphicEl>
                                              <a:dgm id="{848DADEC-D7FB-47C2-AA94-B7F2A91E7A6E}"/>
                                            </p:graphicEl>
                                          </p:spTgt>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1000" fill="hold"/>
                                        <p:tgtEl>
                                          <p:spTgt spid="5">
                                            <p:graphicEl>
                                              <a:dgm id="{4B1FBA2D-96CD-4176-BB6E-A36B914214B5}"/>
                                            </p:graphicEl>
                                          </p:spTgt>
                                        </p:tgtEl>
                                        <p:attrNameLst>
                                          <p:attrName>fillcolor</p:attrName>
                                        </p:attrNameLst>
                                      </p:cBhvr>
                                      <p:to>
                                        <a:srgbClr val="FFC000"/>
                                      </p:to>
                                    </p:animClr>
                                    <p:set>
                                      <p:cBhvr>
                                        <p:cTn id="13" dur="1000" fill="hold"/>
                                        <p:tgtEl>
                                          <p:spTgt spid="5">
                                            <p:graphicEl>
                                              <a:dgm id="{4B1FBA2D-96CD-4176-BB6E-A36B914214B5}"/>
                                            </p:graphicEl>
                                          </p:spTgt>
                                        </p:tgtEl>
                                        <p:attrNameLst>
                                          <p:attrName>fill.type</p:attrName>
                                        </p:attrNameLst>
                                      </p:cBhvr>
                                      <p:to>
                                        <p:strVal val="solid"/>
                                      </p:to>
                                    </p:set>
                                    <p:set>
                                      <p:cBhvr>
                                        <p:cTn id="14" dur="1000" fill="hold"/>
                                        <p:tgtEl>
                                          <p:spTgt spid="5">
                                            <p:graphicEl>
                                              <a:dgm id="{4B1FBA2D-96CD-4176-BB6E-A36B914214B5}"/>
                                            </p:graphicEl>
                                          </p:spTgt>
                                        </p:tgtEl>
                                        <p:attrNameLst>
                                          <p:attrName>fill.on</p:attrName>
                                        </p:attrNameLst>
                                      </p:cBhvr>
                                      <p:to>
                                        <p:strVal val="true"/>
                                      </p:to>
                                    </p:set>
                                  </p:childTnLst>
                                </p:cTn>
                              </p:par>
                              <p:par>
                                <p:cTn id="15" presetID="1" presetClass="emph" presetSubtype="2" fill="hold" grpId="0" nodeType="withEffect">
                                  <p:stCondLst>
                                    <p:cond delay="0"/>
                                  </p:stCondLst>
                                  <p:childTnLst>
                                    <p:animClr clrSpc="rgb" dir="cw">
                                      <p:cBhvr>
                                        <p:cTn id="16" dur="1000" fill="hold"/>
                                        <p:tgtEl>
                                          <p:spTgt spid="5">
                                            <p:graphicEl>
                                              <a:dgm id="{4FC2DEF8-7F1B-49F4-9429-8A67DAAF435B}"/>
                                            </p:graphicEl>
                                          </p:spTgt>
                                        </p:tgtEl>
                                        <p:attrNameLst>
                                          <p:attrName>fillcolor</p:attrName>
                                        </p:attrNameLst>
                                      </p:cBhvr>
                                      <p:to>
                                        <a:srgbClr val="FFC000"/>
                                      </p:to>
                                    </p:animClr>
                                    <p:set>
                                      <p:cBhvr>
                                        <p:cTn id="17" dur="1000" fill="hold"/>
                                        <p:tgtEl>
                                          <p:spTgt spid="5">
                                            <p:graphicEl>
                                              <a:dgm id="{4FC2DEF8-7F1B-49F4-9429-8A67DAAF435B}"/>
                                            </p:graphicEl>
                                          </p:spTgt>
                                        </p:tgtEl>
                                        <p:attrNameLst>
                                          <p:attrName>fill.type</p:attrName>
                                        </p:attrNameLst>
                                      </p:cBhvr>
                                      <p:to>
                                        <p:strVal val="solid"/>
                                      </p:to>
                                    </p:set>
                                    <p:set>
                                      <p:cBhvr>
                                        <p:cTn id="18" dur="1000" fill="hold"/>
                                        <p:tgtEl>
                                          <p:spTgt spid="5">
                                            <p:graphicEl>
                                              <a:dgm id="{4FC2DEF8-7F1B-49F4-9429-8A67DAAF435B}"/>
                                            </p:graphicEl>
                                          </p:spTgt>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grpId="0" nodeType="clickEffect">
                                  <p:stCondLst>
                                    <p:cond delay="0"/>
                                  </p:stCondLst>
                                  <p:childTnLst>
                                    <p:animClr clrSpc="rgb" dir="cw">
                                      <p:cBhvr>
                                        <p:cTn id="22" dur="1000" fill="hold"/>
                                        <p:tgtEl>
                                          <p:spTgt spid="5">
                                            <p:graphicEl>
                                              <a:dgm id="{88F5CFE7-E9B3-4B4E-886E-D3662ED50427}"/>
                                            </p:graphicEl>
                                          </p:spTgt>
                                        </p:tgtEl>
                                        <p:attrNameLst>
                                          <p:attrName>fillcolor</p:attrName>
                                        </p:attrNameLst>
                                      </p:cBhvr>
                                      <p:to>
                                        <a:srgbClr val="FFC000"/>
                                      </p:to>
                                    </p:animClr>
                                    <p:set>
                                      <p:cBhvr>
                                        <p:cTn id="23" dur="1000" fill="hold"/>
                                        <p:tgtEl>
                                          <p:spTgt spid="5">
                                            <p:graphicEl>
                                              <a:dgm id="{88F5CFE7-E9B3-4B4E-886E-D3662ED50427}"/>
                                            </p:graphicEl>
                                          </p:spTgt>
                                        </p:tgtEl>
                                        <p:attrNameLst>
                                          <p:attrName>fill.type</p:attrName>
                                        </p:attrNameLst>
                                      </p:cBhvr>
                                      <p:to>
                                        <p:strVal val="solid"/>
                                      </p:to>
                                    </p:set>
                                    <p:set>
                                      <p:cBhvr>
                                        <p:cTn id="24" dur="1000" fill="hold"/>
                                        <p:tgtEl>
                                          <p:spTgt spid="5">
                                            <p:graphicEl>
                                              <a:dgm id="{88F5CFE7-E9B3-4B4E-886E-D3662ED50427}"/>
                                            </p:graphicEl>
                                          </p:spTgt>
                                        </p:tgtEl>
                                        <p:attrNameLst>
                                          <p:attrName>fill.on</p:attrName>
                                        </p:attrNameLst>
                                      </p:cBhvr>
                                      <p:to>
                                        <p:strVal val="true"/>
                                      </p:to>
                                    </p:set>
                                  </p:childTnLst>
                                </p:cTn>
                              </p:par>
                              <p:par>
                                <p:cTn id="25" presetID="1" presetClass="emph" presetSubtype="2" fill="hold" grpId="0" nodeType="withEffect">
                                  <p:stCondLst>
                                    <p:cond delay="0"/>
                                  </p:stCondLst>
                                  <p:childTnLst>
                                    <p:animClr clrSpc="rgb" dir="cw">
                                      <p:cBhvr>
                                        <p:cTn id="26" dur="1000" fill="hold"/>
                                        <p:tgtEl>
                                          <p:spTgt spid="5">
                                            <p:graphicEl>
                                              <a:dgm id="{423626EB-4647-4635-8012-8015B5483EEF}"/>
                                            </p:graphicEl>
                                          </p:spTgt>
                                        </p:tgtEl>
                                        <p:attrNameLst>
                                          <p:attrName>fillcolor</p:attrName>
                                        </p:attrNameLst>
                                      </p:cBhvr>
                                      <p:to>
                                        <a:srgbClr val="FFC000"/>
                                      </p:to>
                                    </p:animClr>
                                    <p:set>
                                      <p:cBhvr>
                                        <p:cTn id="27" dur="1000" fill="hold"/>
                                        <p:tgtEl>
                                          <p:spTgt spid="5">
                                            <p:graphicEl>
                                              <a:dgm id="{423626EB-4647-4635-8012-8015B5483EEF}"/>
                                            </p:graphicEl>
                                          </p:spTgt>
                                        </p:tgtEl>
                                        <p:attrNameLst>
                                          <p:attrName>fill.type</p:attrName>
                                        </p:attrNameLst>
                                      </p:cBhvr>
                                      <p:to>
                                        <p:strVal val="solid"/>
                                      </p:to>
                                    </p:set>
                                    <p:set>
                                      <p:cBhvr>
                                        <p:cTn id="28" dur="1000" fill="hold"/>
                                        <p:tgtEl>
                                          <p:spTgt spid="5">
                                            <p:graphicEl>
                                              <a:dgm id="{423626EB-4647-4635-8012-8015B5483EEF}"/>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BF249DB-3B8D-4027-A32B-8286AF6EF12E}"/>
              </a:ext>
            </a:extLst>
          </p:cNvPr>
          <p:cNvSpPr>
            <a:spLocks noGrp="1"/>
          </p:cNvSpPr>
          <p:nvPr>
            <p:ph type="title"/>
          </p:nvPr>
        </p:nvSpPr>
        <p:spPr/>
        <p:txBody>
          <a:bodyPr/>
          <a:lstStyle/>
          <a:p>
            <a:r>
              <a:rPr lang="en-US" dirty="0"/>
              <a:t>Searching for a solution or set of solutions.</a:t>
            </a:r>
            <a:endParaRPr lang="el-GR" dirty="0"/>
          </a:p>
        </p:txBody>
      </p:sp>
      <p:pic>
        <p:nvPicPr>
          <p:cNvPr id="5" name="Εικόνα 4">
            <a:extLst>
              <a:ext uri="{FF2B5EF4-FFF2-40B4-BE49-F238E27FC236}">
                <a16:creationId xmlns:a16="http://schemas.microsoft.com/office/drawing/2014/main" id="{992F6823-EE4A-45FD-8029-7734976F2F05}"/>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
                    </a14:imgEffect>
                  </a14:imgLayer>
                </a14:imgProps>
              </a:ext>
            </a:extLst>
          </a:blip>
          <a:srcRect r="21328"/>
          <a:stretch/>
        </p:blipFill>
        <p:spPr>
          <a:xfrm flipH="1">
            <a:off x="-1" y="1530826"/>
            <a:ext cx="3452883" cy="5327174"/>
          </a:xfrm>
          <a:prstGeom prst="rect">
            <a:avLst/>
          </a:prstGeom>
          <a:ln>
            <a:noFill/>
          </a:ln>
          <a:effectLst>
            <a:softEdge rad="112500"/>
          </a:effectLst>
        </p:spPr>
      </p:pic>
      <p:sp>
        <p:nvSpPr>
          <p:cNvPr id="7" name="TextBox 6">
            <a:extLst>
              <a:ext uri="{FF2B5EF4-FFF2-40B4-BE49-F238E27FC236}">
                <a16:creationId xmlns:a16="http://schemas.microsoft.com/office/drawing/2014/main" id="{E7BC9D7F-B284-496C-9252-C47AF9BAD446}"/>
              </a:ext>
            </a:extLst>
          </p:cNvPr>
          <p:cNvSpPr txBox="1"/>
          <p:nvPr/>
        </p:nvSpPr>
        <p:spPr>
          <a:xfrm>
            <a:off x="3499513" y="3125338"/>
            <a:ext cx="7854287" cy="1938992"/>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In mathematics and computer science, an </a:t>
            </a:r>
            <a:r>
              <a:rPr lang="en-US" sz="2400" b="1" dirty="0">
                <a:latin typeface="Verdana" panose="020B0604030504040204" pitchFamily="34" charset="0"/>
                <a:ea typeface="Verdana" panose="020B0604030504040204" pitchFamily="34" charset="0"/>
              </a:rPr>
              <a:t>algorithm</a:t>
            </a:r>
            <a:r>
              <a:rPr lang="en-US" sz="2400" dirty="0">
                <a:latin typeface="Verdana" panose="020B0604030504040204" pitchFamily="34" charset="0"/>
                <a:ea typeface="Verdana" panose="020B0604030504040204" pitchFamily="34" charset="0"/>
              </a:rPr>
              <a:t> is a finite sequence of well-defined, computer-implementable instructions, typically to solve a class of problems or to perform a computation.</a:t>
            </a:r>
          </a:p>
        </p:txBody>
      </p:sp>
    </p:spTree>
    <p:extLst>
      <p:ext uri="{BB962C8B-B14F-4D97-AF65-F5344CB8AC3E}">
        <p14:creationId xmlns:p14="http://schemas.microsoft.com/office/powerpoint/2010/main" val="56732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1B9F6D4-9EB3-4081-8D4D-8BFA6ED93863}"/>
              </a:ext>
            </a:extLst>
          </p:cNvPr>
          <p:cNvSpPr>
            <a:spLocks noGrp="1"/>
          </p:cNvSpPr>
          <p:nvPr>
            <p:ph type="title"/>
          </p:nvPr>
        </p:nvSpPr>
        <p:spPr/>
        <p:txBody>
          <a:bodyPr/>
          <a:lstStyle/>
          <a:p>
            <a:r>
              <a:rPr lang="en-US" dirty="0"/>
              <a:t>Choosing the right solution</a:t>
            </a:r>
            <a:endParaRPr lang="el-GR" dirty="0"/>
          </a:p>
        </p:txBody>
      </p:sp>
      <p:sp>
        <p:nvSpPr>
          <p:cNvPr id="4" name="TextBox 3">
            <a:extLst>
              <a:ext uri="{FF2B5EF4-FFF2-40B4-BE49-F238E27FC236}">
                <a16:creationId xmlns:a16="http://schemas.microsoft.com/office/drawing/2014/main" id="{5568384A-DCCD-4B7F-802B-B4F4EBA27709}"/>
              </a:ext>
            </a:extLst>
          </p:cNvPr>
          <p:cNvSpPr txBox="1"/>
          <p:nvPr/>
        </p:nvSpPr>
        <p:spPr>
          <a:xfrm>
            <a:off x="838200" y="2274838"/>
            <a:ext cx="6447971" cy="2308324"/>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Often a problem can have more than one solution or some of them may be more efficient than others. </a:t>
            </a:r>
          </a:p>
          <a:p>
            <a:pPr algn="ctr"/>
            <a:endParaRPr lang="en-US" sz="2400" dirty="0">
              <a:latin typeface="Verdana" panose="020B0604030504040204" pitchFamily="34" charset="0"/>
              <a:ea typeface="Verdana" panose="020B0604030504040204" pitchFamily="34" charset="0"/>
            </a:endParaRPr>
          </a:p>
          <a:p>
            <a:pPr algn="ctr"/>
            <a:r>
              <a:rPr lang="en-US" sz="2400" dirty="0">
                <a:latin typeface="Verdana" panose="020B0604030504040204" pitchFamily="34" charset="0"/>
                <a:ea typeface="Verdana" panose="020B0604030504040204" pitchFamily="34" charset="0"/>
              </a:rPr>
              <a:t>Choosing the solution correctly leads to a shorter and more reliable outcome. </a:t>
            </a:r>
            <a:endParaRPr lang="el-GR" sz="2400" dirty="0">
              <a:latin typeface="Verdana" panose="020B0604030504040204" pitchFamily="34" charset="0"/>
              <a:ea typeface="Verdana" panose="020B0604030504040204" pitchFamily="34" charset="0"/>
            </a:endParaRPr>
          </a:p>
        </p:txBody>
      </p:sp>
      <p:pic>
        <p:nvPicPr>
          <p:cNvPr id="5" name="Εικόνα 4">
            <a:extLst>
              <a:ext uri="{FF2B5EF4-FFF2-40B4-BE49-F238E27FC236}">
                <a16:creationId xmlns:a16="http://schemas.microsoft.com/office/drawing/2014/main" id="{FC63443E-2D9B-4260-9065-843A873BF964}"/>
              </a:ext>
            </a:extLst>
          </p:cNvPr>
          <p:cNvPicPr>
            <a:picLocks noChangeAspect="1"/>
          </p:cNvPicPr>
          <p:nvPr/>
        </p:nvPicPr>
        <p:blipFill rotWithShape="1">
          <a:blip r:embed="rId3"/>
          <a:srcRect r="51189"/>
          <a:stretch/>
        </p:blipFill>
        <p:spPr>
          <a:xfrm>
            <a:off x="7969538" y="0"/>
            <a:ext cx="4222462" cy="6858000"/>
          </a:xfrm>
          <a:prstGeom prst="rect">
            <a:avLst/>
          </a:prstGeom>
        </p:spPr>
      </p:pic>
    </p:spTree>
    <p:extLst>
      <p:ext uri="{BB962C8B-B14F-4D97-AF65-F5344CB8AC3E}">
        <p14:creationId xmlns:p14="http://schemas.microsoft.com/office/powerpoint/2010/main" val="114120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C218E1E-CC04-48A3-A4AA-9113E862F761}"/>
              </a:ext>
            </a:extLst>
          </p:cNvPr>
          <p:cNvSpPr>
            <a:spLocks noGrp="1"/>
          </p:cNvSpPr>
          <p:nvPr>
            <p:ph type="title"/>
          </p:nvPr>
        </p:nvSpPr>
        <p:spPr/>
        <p:txBody>
          <a:bodyPr/>
          <a:lstStyle/>
          <a:p>
            <a:r>
              <a:rPr lang="en-US" dirty="0"/>
              <a:t>Implementing the solution </a:t>
            </a:r>
            <a:endParaRPr lang="el-GR" dirty="0"/>
          </a:p>
        </p:txBody>
      </p:sp>
      <p:sp>
        <p:nvSpPr>
          <p:cNvPr id="4" name="TextBox 3">
            <a:extLst>
              <a:ext uri="{FF2B5EF4-FFF2-40B4-BE49-F238E27FC236}">
                <a16:creationId xmlns:a16="http://schemas.microsoft.com/office/drawing/2014/main" id="{1ACC804A-1001-41E7-B34B-802077B32918}"/>
              </a:ext>
            </a:extLst>
          </p:cNvPr>
          <p:cNvSpPr txBox="1"/>
          <p:nvPr/>
        </p:nvSpPr>
        <p:spPr>
          <a:xfrm>
            <a:off x="412845" y="2505669"/>
            <a:ext cx="7325436" cy="1938992"/>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After the resolution method is selected, a series of actions must be taken to implement it. </a:t>
            </a:r>
          </a:p>
          <a:p>
            <a:pPr algn="ctr"/>
            <a:endParaRPr lang="en-US" sz="2400" dirty="0">
              <a:latin typeface="Verdana" panose="020B0604030504040204" pitchFamily="34" charset="0"/>
              <a:ea typeface="Verdana" panose="020B0604030504040204" pitchFamily="34" charset="0"/>
            </a:endParaRPr>
          </a:p>
          <a:p>
            <a:pPr algn="ctr"/>
            <a:r>
              <a:rPr lang="en-US" sz="2400" dirty="0">
                <a:latin typeface="Verdana" panose="020B0604030504040204" pitchFamily="34" charset="0"/>
                <a:ea typeface="Verdana" panose="020B0604030504040204" pitchFamily="34" charset="0"/>
              </a:rPr>
              <a:t>In other words, apply the </a:t>
            </a:r>
            <a:r>
              <a:rPr lang="en-US" sz="2400" b="1" dirty="0">
                <a:latin typeface="Verdana" panose="020B0604030504040204" pitchFamily="34" charset="0"/>
                <a:ea typeface="Verdana" panose="020B0604030504040204" pitchFamily="34" charset="0"/>
              </a:rPr>
              <a:t>Algorithm</a:t>
            </a:r>
            <a:r>
              <a:rPr lang="en-US" sz="2400" dirty="0">
                <a:latin typeface="Verdana" panose="020B0604030504040204" pitchFamily="34" charset="0"/>
                <a:ea typeface="Verdana" panose="020B0604030504040204" pitchFamily="34" charset="0"/>
              </a:rPr>
              <a:t>.</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5729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FB75BE-C7EC-4210-8D57-0FF5C087EAB4}"/>
              </a:ext>
            </a:extLst>
          </p:cNvPr>
          <p:cNvSpPr>
            <a:spLocks noGrp="1"/>
          </p:cNvSpPr>
          <p:nvPr>
            <p:ph type="title"/>
          </p:nvPr>
        </p:nvSpPr>
        <p:spPr/>
        <p:txBody>
          <a:bodyPr>
            <a:normAutofit fontScale="90000"/>
          </a:bodyPr>
          <a:lstStyle/>
          <a:p>
            <a:r>
              <a:rPr lang="en-US" dirty="0"/>
              <a:t>Checking whether this solution had the desired results.</a:t>
            </a:r>
            <a:endParaRPr lang="el-GR" dirty="0"/>
          </a:p>
        </p:txBody>
      </p:sp>
      <p:sp>
        <p:nvSpPr>
          <p:cNvPr id="4" name="TextBox 3">
            <a:extLst>
              <a:ext uri="{FF2B5EF4-FFF2-40B4-BE49-F238E27FC236}">
                <a16:creationId xmlns:a16="http://schemas.microsoft.com/office/drawing/2014/main" id="{5DC4D3A1-BB07-4211-81EC-791509B61978}"/>
              </a:ext>
            </a:extLst>
          </p:cNvPr>
          <p:cNvSpPr txBox="1"/>
          <p:nvPr/>
        </p:nvSpPr>
        <p:spPr>
          <a:xfrm>
            <a:off x="3704230" y="2459504"/>
            <a:ext cx="6299579" cy="1938992"/>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Finally, after applying the solution it is necessary to test with various data, to examine whether it leads to correct results each time it is performed without problematic situations</a:t>
            </a:r>
            <a:endParaRPr lang="el-GR" sz="2400" dirty="0">
              <a:latin typeface="Verdana" panose="020B0604030504040204" pitchFamily="34" charset="0"/>
              <a:ea typeface="Verdana" panose="020B0604030504040204" pitchFamily="34" charset="0"/>
            </a:endParaRPr>
          </a:p>
        </p:txBody>
      </p:sp>
      <p:graphicFrame>
        <p:nvGraphicFramePr>
          <p:cNvPr id="8" name="Αντικείμενο 7">
            <a:extLst>
              <a:ext uri="{FF2B5EF4-FFF2-40B4-BE49-F238E27FC236}">
                <a16:creationId xmlns:a16="http://schemas.microsoft.com/office/drawing/2014/main" id="{BA330813-3C9C-41FA-943F-49C060B97FA4}"/>
              </a:ext>
            </a:extLst>
          </p:cNvPr>
          <p:cNvGraphicFramePr>
            <a:graphicFrameLocks noChangeAspect="1"/>
          </p:cNvGraphicFramePr>
          <p:nvPr>
            <p:extLst>
              <p:ext uri="{D42A27DB-BD31-4B8C-83A1-F6EECF244321}">
                <p14:modId xmlns:p14="http://schemas.microsoft.com/office/powerpoint/2010/main" val="2163594379"/>
              </p:ext>
            </p:extLst>
          </p:nvPr>
        </p:nvGraphicFramePr>
        <p:xfrm>
          <a:off x="0" y="3196799"/>
          <a:ext cx="3284509" cy="3661201"/>
        </p:xfrm>
        <a:graphic>
          <a:graphicData uri="http://schemas.openxmlformats.org/presentationml/2006/ole">
            <mc:AlternateContent xmlns:mc="http://schemas.openxmlformats.org/markup-compatibility/2006">
              <mc:Choice xmlns:v="urn:schemas-microsoft-com:vml" Requires="v">
                <p:oleObj name="Image" r:id="rId2" imgW="5079240" imgH="5663160" progId="Photoshop.Image.11">
                  <p:embed/>
                </p:oleObj>
              </mc:Choice>
              <mc:Fallback>
                <p:oleObj name="Image" r:id="rId2" imgW="5079240" imgH="5663160" progId="Photoshop.Image.11">
                  <p:embed/>
                  <p:pic>
                    <p:nvPicPr>
                      <p:cNvPr id="0" name=""/>
                      <p:cNvPicPr/>
                      <p:nvPr/>
                    </p:nvPicPr>
                    <p:blipFill>
                      <a:blip r:embed="rId3"/>
                      <a:stretch>
                        <a:fillRect/>
                      </a:stretch>
                    </p:blipFill>
                    <p:spPr>
                      <a:xfrm>
                        <a:off x="0" y="3196799"/>
                        <a:ext cx="3284509" cy="3661201"/>
                      </a:xfrm>
                      <a:prstGeom prst="rect">
                        <a:avLst/>
                      </a:prstGeom>
                    </p:spPr>
                  </p:pic>
                </p:oleObj>
              </mc:Fallback>
            </mc:AlternateContent>
          </a:graphicData>
        </a:graphic>
      </p:graphicFrame>
    </p:spTree>
    <p:extLst>
      <p:ext uri="{BB962C8B-B14F-4D97-AF65-F5344CB8AC3E}">
        <p14:creationId xmlns:p14="http://schemas.microsoft.com/office/powerpoint/2010/main" val="40039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761</Words>
  <Application>Microsoft Office PowerPoint</Application>
  <PresentationFormat>Ευρεία οθόνη</PresentationFormat>
  <Paragraphs>64</Paragraphs>
  <Slides>10</Slides>
  <Notes>6</Notes>
  <HiddenSlides>0</HiddenSlides>
  <MMClips>0</MMClips>
  <ScaleCrop>false</ScaleCrop>
  <HeadingPairs>
    <vt:vector size="8" baseType="variant">
      <vt:variant>
        <vt:lpstr>Γραμματοσειρές που χρησιμοποιούνται</vt:lpstr>
      </vt:variant>
      <vt:variant>
        <vt:i4>3</vt:i4>
      </vt:variant>
      <vt:variant>
        <vt:lpstr>Θέμα</vt:lpstr>
      </vt:variant>
      <vt:variant>
        <vt:i4>1</vt:i4>
      </vt:variant>
      <vt:variant>
        <vt:lpstr>Ενσωματωμένοι διακομιστές OLE</vt:lpstr>
      </vt:variant>
      <vt:variant>
        <vt:i4>1</vt:i4>
      </vt:variant>
      <vt:variant>
        <vt:lpstr>Τίτλοι διαφανειών</vt:lpstr>
      </vt:variant>
      <vt:variant>
        <vt:i4>10</vt:i4>
      </vt:variant>
    </vt:vector>
  </HeadingPairs>
  <TitlesOfParts>
    <vt:vector size="15" baseType="lpstr">
      <vt:lpstr>Arial</vt:lpstr>
      <vt:lpstr>Calibri</vt:lpstr>
      <vt:lpstr>Verdana</vt:lpstr>
      <vt:lpstr>Θέμα του Office</vt:lpstr>
      <vt:lpstr>Adobe Photoshop Image</vt:lpstr>
      <vt:lpstr>Programming with B4X</vt:lpstr>
      <vt:lpstr>Today we’ll talk about</vt:lpstr>
      <vt:lpstr>The concept of the problem</vt:lpstr>
      <vt:lpstr>When we are thinking about a problem…</vt:lpstr>
      <vt:lpstr>Understanding the problem</vt:lpstr>
      <vt:lpstr>Searching for a solution or set of solutions.</vt:lpstr>
      <vt:lpstr>Choosing the right solution</vt:lpstr>
      <vt:lpstr>Implementing the solution </vt:lpstr>
      <vt:lpstr>Checking whether this solution had the desired results.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60</cp:revision>
  <dcterms:created xsi:type="dcterms:W3CDTF">2021-01-19T13:00:32Z</dcterms:created>
  <dcterms:modified xsi:type="dcterms:W3CDTF">2021-02-07T19:00:49Z</dcterms:modified>
</cp:coreProperties>
</file>