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62" r:id="rId16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900"/>
    <a:srgbClr val="81D1EC"/>
    <a:srgbClr val="FD953C"/>
    <a:srgbClr val="3297C3"/>
    <a:srgbClr val="4AB5D9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31" autoAdjust="0"/>
    <p:restoredTop sz="76256" autoAdjust="0"/>
  </p:normalViewPr>
  <p:slideViewPr>
    <p:cSldViewPr snapToGrid="0">
      <p:cViewPr varScale="1">
        <p:scale>
          <a:sx n="65" d="100"/>
          <a:sy n="65" d="100"/>
        </p:scale>
        <p:origin x="893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401041-E03C-4661-9607-908B0A03F6F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4AE13E3-BBAC-480B-848D-0EB3E7FD17A3}">
      <dgm:prSet/>
      <dgm:spPr/>
      <dgm:t>
        <a:bodyPr/>
        <a:lstStyle/>
        <a:p>
          <a:r>
            <a:rPr lang="en-US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How to start B4J</a:t>
          </a:r>
          <a:endParaRPr lang="en-US" dirty="0"/>
        </a:p>
      </dgm:t>
    </dgm:pt>
    <dgm:pt modelId="{D9A9D7F0-3206-44AE-9408-3E7707B44290}" type="parTrans" cxnId="{CDEDA7D6-4174-4592-A4FF-3FDE40193C5C}">
      <dgm:prSet/>
      <dgm:spPr/>
      <dgm:t>
        <a:bodyPr/>
        <a:lstStyle/>
        <a:p>
          <a:endParaRPr lang="en-US"/>
        </a:p>
      </dgm:t>
    </dgm:pt>
    <dgm:pt modelId="{743154FF-6401-4A13-ADB7-A770865A158B}" type="sibTrans" cxnId="{CDEDA7D6-4174-4592-A4FF-3FDE40193C5C}">
      <dgm:prSet/>
      <dgm:spPr/>
      <dgm:t>
        <a:bodyPr/>
        <a:lstStyle/>
        <a:p>
          <a:endParaRPr lang="en-US"/>
        </a:p>
      </dgm:t>
    </dgm:pt>
    <dgm:pt modelId="{7C49F775-6226-4841-999D-73CA600A3F77}">
      <dgm:prSet/>
      <dgm:spPr/>
      <dgm:t>
        <a:bodyPr/>
        <a:lstStyle/>
        <a:p>
          <a:r>
            <a:rPr lang="en-US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 How to create and save a new project</a:t>
          </a:r>
          <a:endParaRPr lang="el-GR" dirty="0">
            <a:effectLst/>
            <a:latin typeface="Verdana" panose="020B0604030504040204" pitchFamily="34" charset="0"/>
            <a:cs typeface="Times New Roman" panose="02020603050405020304" pitchFamily="18" charset="0"/>
          </a:endParaRPr>
        </a:p>
      </dgm:t>
    </dgm:pt>
    <dgm:pt modelId="{D52AB5D9-5CCB-4167-A62F-CDE3418E67F2}" type="parTrans" cxnId="{50F7098A-0920-4B4E-9032-73FF2B9AA584}">
      <dgm:prSet/>
      <dgm:spPr/>
      <dgm:t>
        <a:bodyPr/>
        <a:lstStyle/>
        <a:p>
          <a:endParaRPr lang="el-GR"/>
        </a:p>
      </dgm:t>
    </dgm:pt>
    <dgm:pt modelId="{2E404BBE-66FF-43CE-98BC-A0D91C9B6A20}" type="sibTrans" cxnId="{50F7098A-0920-4B4E-9032-73FF2B9AA584}">
      <dgm:prSet/>
      <dgm:spPr/>
      <dgm:t>
        <a:bodyPr/>
        <a:lstStyle/>
        <a:p>
          <a:endParaRPr lang="el-GR"/>
        </a:p>
      </dgm:t>
    </dgm:pt>
    <dgm:pt modelId="{7FDF1CAE-5A7E-4665-97CE-508930C813E2}">
      <dgm:prSet/>
      <dgm:spPr/>
      <dgm:t>
        <a:bodyPr/>
        <a:lstStyle/>
        <a:p>
          <a:r>
            <a:rPr lang="en-US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 How to run a project</a:t>
          </a:r>
          <a:endParaRPr lang="el-GR" dirty="0">
            <a:effectLst/>
            <a:latin typeface="Verdana" panose="020B0604030504040204" pitchFamily="34" charset="0"/>
            <a:cs typeface="Times New Roman" panose="02020603050405020304" pitchFamily="18" charset="0"/>
          </a:endParaRPr>
        </a:p>
      </dgm:t>
    </dgm:pt>
    <dgm:pt modelId="{4B491B2F-E89C-4AA6-B6AE-38DA351D268E}" type="parTrans" cxnId="{1DB5E31E-4C25-48C8-BABC-858422C3B770}">
      <dgm:prSet/>
      <dgm:spPr/>
      <dgm:t>
        <a:bodyPr/>
        <a:lstStyle/>
        <a:p>
          <a:endParaRPr lang="el-GR"/>
        </a:p>
      </dgm:t>
    </dgm:pt>
    <dgm:pt modelId="{7AD1DF9C-6F76-425E-8E12-2D3D8609E523}" type="sibTrans" cxnId="{1DB5E31E-4C25-48C8-BABC-858422C3B770}">
      <dgm:prSet/>
      <dgm:spPr/>
      <dgm:t>
        <a:bodyPr/>
        <a:lstStyle/>
        <a:p>
          <a:endParaRPr lang="el-GR"/>
        </a:p>
      </dgm:t>
    </dgm:pt>
    <dgm:pt modelId="{F400D47C-573F-4655-B32C-0371311C7E0E}">
      <dgm:prSet/>
      <dgm:spPr/>
      <dgm:t>
        <a:bodyPr/>
        <a:lstStyle/>
        <a:p>
          <a:r>
            <a:rPr lang="en-US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 What is error screen.</a:t>
          </a:r>
          <a:endParaRPr lang="el-GR" dirty="0">
            <a:effectLst/>
            <a:latin typeface="Verdana" panose="020B0604030504040204" pitchFamily="34" charset="0"/>
            <a:cs typeface="Times New Roman" panose="02020603050405020304" pitchFamily="18" charset="0"/>
          </a:endParaRPr>
        </a:p>
      </dgm:t>
    </dgm:pt>
    <dgm:pt modelId="{3B729CC1-3279-40E9-95C9-1FA404A45506}" type="parTrans" cxnId="{7197F032-A5B6-49F1-881E-0F1C24A9D3DD}">
      <dgm:prSet/>
      <dgm:spPr/>
      <dgm:t>
        <a:bodyPr/>
        <a:lstStyle/>
        <a:p>
          <a:endParaRPr lang="el-GR"/>
        </a:p>
      </dgm:t>
    </dgm:pt>
    <dgm:pt modelId="{E48A702E-059A-4A8F-81FE-C586B514DA9B}" type="sibTrans" cxnId="{7197F032-A5B6-49F1-881E-0F1C24A9D3DD}">
      <dgm:prSet/>
      <dgm:spPr/>
      <dgm:t>
        <a:bodyPr/>
        <a:lstStyle/>
        <a:p>
          <a:endParaRPr lang="el-GR"/>
        </a:p>
      </dgm:t>
    </dgm:pt>
    <dgm:pt modelId="{3ED07519-AFE6-48BE-9953-667C45E87BB8}">
      <dgm:prSet/>
      <dgm:spPr/>
      <dgm:t>
        <a:bodyPr/>
        <a:lstStyle/>
        <a:p>
          <a:r>
            <a:rPr lang="en-US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 How to see Turtle commands</a:t>
          </a:r>
          <a:endParaRPr lang="el-GR" dirty="0">
            <a:effectLst/>
            <a:latin typeface="Verdana" panose="020B0604030504040204" pitchFamily="34" charset="0"/>
            <a:cs typeface="Times New Roman" panose="02020603050405020304" pitchFamily="18" charset="0"/>
          </a:endParaRPr>
        </a:p>
      </dgm:t>
    </dgm:pt>
    <dgm:pt modelId="{F282F9D1-AADE-4E70-A227-9880F59B4F6C}" type="parTrans" cxnId="{AC86B773-F2AC-46BB-B8C6-39C995F60F66}">
      <dgm:prSet/>
      <dgm:spPr/>
      <dgm:t>
        <a:bodyPr/>
        <a:lstStyle/>
        <a:p>
          <a:endParaRPr lang="el-GR"/>
        </a:p>
      </dgm:t>
    </dgm:pt>
    <dgm:pt modelId="{9B2D93AF-D432-4932-BE97-675FDD093845}" type="sibTrans" cxnId="{AC86B773-F2AC-46BB-B8C6-39C995F60F66}">
      <dgm:prSet/>
      <dgm:spPr/>
      <dgm:t>
        <a:bodyPr/>
        <a:lstStyle/>
        <a:p>
          <a:endParaRPr lang="el-GR"/>
        </a:p>
      </dgm:t>
    </dgm:pt>
    <dgm:pt modelId="{101B75CA-0392-4BB9-89CC-0EA8A2587F2F}">
      <dgm:prSet/>
      <dgm:spPr/>
      <dgm:t>
        <a:bodyPr/>
        <a:lstStyle/>
        <a:p>
          <a:r>
            <a:rPr lang="en-US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 How to write a new project using Turtle</a:t>
          </a:r>
          <a:endParaRPr lang="el-GR" dirty="0">
            <a:effectLst/>
            <a:latin typeface="Verdana" panose="020B0604030504040204" pitchFamily="34" charset="0"/>
            <a:cs typeface="Times New Roman" panose="02020603050405020304" pitchFamily="18" charset="0"/>
          </a:endParaRPr>
        </a:p>
      </dgm:t>
    </dgm:pt>
    <dgm:pt modelId="{AE069542-01C6-4E46-BA62-BC59542BCFC3}" type="parTrans" cxnId="{29C9472A-55FD-4FE4-A4BE-6C12BF25B823}">
      <dgm:prSet/>
      <dgm:spPr/>
      <dgm:t>
        <a:bodyPr/>
        <a:lstStyle/>
        <a:p>
          <a:endParaRPr lang="el-GR"/>
        </a:p>
      </dgm:t>
    </dgm:pt>
    <dgm:pt modelId="{83A2E273-9E08-44E7-8DF0-B17D04BE3F93}" type="sibTrans" cxnId="{29C9472A-55FD-4FE4-A4BE-6C12BF25B823}">
      <dgm:prSet/>
      <dgm:spPr/>
      <dgm:t>
        <a:bodyPr/>
        <a:lstStyle/>
        <a:p>
          <a:endParaRPr lang="el-GR"/>
        </a:p>
      </dgm:t>
    </dgm:pt>
    <dgm:pt modelId="{19028724-D1E1-4614-8076-49D4BC137DEF}" type="pres">
      <dgm:prSet presAssocID="{0C401041-E03C-4661-9607-908B0A03F6F5}" presName="diagram" presStyleCnt="0">
        <dgm:presLayoutVars>
          <dgm:dir/>
          <dgm:resizeHandles val="exact"/>
        </dgm:presLayoutVars>
      </dgm:prSet>
      <dgm:spPr/>
    </dgm:pt>
    <dgm:pt modelId="{9D1BA670-6501-4A0E-A600-1E98C94FCBAD}" type="pres">
      <dgm:prSet presAssocID="{D4AE13E3-BBAC-480B-848D-0EB3E7FD17A3}" presName="node" presStyleLbl="node1" presStyleIdx="0" presStyleCnt="6">
        <dgm:presLayoutVars>
          <dgm:bulletEnabled val="1"/>
        </dgm:presLayoutVars>
      </dgm:prSet>
      <dgm:spPr/>
    </dgm:pt>
    <dgm:pt modelId="{8D63567E-36CD-405A-9206-EEBAB236044A}" type="pres">
      <dgm:prSet presAssocID="{743154FF-6401-4A13-ADB7-A770865A158B}" presName="sibTrans" presStyleCnt="0"/>
      <dgm:spPr/>
    </dgm:pt>
    <dgm:pt modelId="{50527A92-9610-4B22-A03B-CD2F0C75C0BA}" type="pres">
      <dgm:prSet presAssocID="{7C49F775-6226-4841-999D-73CA600A3F77}" presName="node" presStyleLbl="node1" presStyleIdx="1" presStyleCnt="6">
        <dgm:presLayoutVars>
          <dgm:bulletEnabled val="1"/>
        </dgm:presLayoutVars>
      </dgm:prSet>
      <dgm:spPr/>
    </dgm:pt>
    <dgm:pt modelId="{322D4F49-53E7-4255-A693-09BEBF2C2E61}" type="pres">
      <dgm:prSet presAssocID="{2E404BBE-66FF-43CE-98BC-A0D91C9B6A20}" presName="sibTrans" presStyleCnt="0"/>
      <dgm:spPr/>
    </dgm:pt>
    <dgm:pt modelId="{1DC9234F-3375-410F-AE80-94AB44AB4567}" type="pres">
      <dgm:prSet presAssocID="{7FDF1CAE-5A7E-4665-97CE-508930C813E2}" presName="node" presStyleLbl="node1" presStyleIdx="2" presStyleCnt="6">
        <dgm:presLayoutVars>
          <dgm:bulletEnabled val="1"/>
        </dgm:presLayoutVars>
      </dgm:prSet>
      <dgm:spPr/>
    </dgm:pt>
    <dgm:pt modelId="{AAE0617A-2863-4E1D-A0CD-FDC05012D8BB}" type="pres">
      <dgm:prSet presAssocID="{7AD1DF9C-6F76-425E-8E12-2D3D8609E523}" presName="sibTrans" presStyleCnt="0"/>
      <dgm:spPr/>
    </dgm:pt>
    <dgm:pt modelId="{C6060D43-70DB-437A-8902-C7A61C0C1DD0}" type="pres">
      <dgm:prSet presAssocID="{F400D47C-573F-4655-B32C-0371311C7E0E}" presName="node" presStyleLbl="node1" presStyleIdx="3" presStyleCnt="6">
        <dgm:presLayoutVars>
          <dgm:bulletEnabled val="1"/>
        </dgm:presLayoutVars>
      </dgm:prSet>
      <dgm:spPr/>
    </dgm:pt>
    <dgm:pt modelId="{6B17E9EC-330D-4DC5-A5A2-A634D0C95A8C}" type="pres">
      <dgm:prSet presAssocID="{E48A702E-059A-4A8F-81FE-C586B514DA9B}" presName="sibTrans" presStyleCnt="0"/>
      <dgm:spPr/>
    </dgm:pt>
    <dgm:pt modelId="{2D5E998D-23C7-451A-92AF-1D3A4898B878}" type="pres">
      <dgm:prSet presAssocID="{3ED07519-AFE6-48BE-9953-667C45E87BB8}" presName="node" presStyleLbl="node1" presStyleIdx="4" presStyleCnt="6">
        <dgm:presLayoutVars>
          <dgm:bulletEnabled val="1"/>
        </dgm:presLayoutVars>
      </dgm:prSet>
      <dgm:spPr/>
    </dgm:pt>
    <dgm:pt modelId="{37B64411-3205-4B2D-B541-ADD2D7C0E874}" type="pres">
      <dgm:prSet presAssocID="{9B2D93AF-D432-4932-BE97-675FDD093845}" presName="sibTrans" presStyleCnt="0"/>
      <dgm:spPr/>
    </dgm:pt>
    <dgm:pt modelId="{2EDB4962-C8FA-48EF-B6D4-047605BDB716}" type="pres">
      <dgm:prSet presAssocID="{101B75CA-0392-4BB9-89CC-0EA8A2587F2F}" presName="node" presStyleLbl="node1" presStyleIdx="5" presStyleCnt="6">
        <dgm:presLayoutVars>
          <dgm:bulletEnabled val="1"/>
        </dgm:presLayoutVars>
      </dgm:prSet>
      <dgm:spPr/>
    </dgm:pt>
  </dgm:ptLst>
  <dgm:cxnLst>
    <dgm:cxn modelId="{1DB5E31E-4C25-48C8-BABC-858422C3B770}" srcId="{0C401041-E03C-4661-9607-908B0A03F6F5}" destId="{7FDF1CAE-5A7E-4665-97CE-508930C813E2}" srcOrd="2" destOrd="0" parTransId="{4B491B2F-E89C-4AA6-B6AE-38DA351D268E}" sibTransId="{7AD1DF9C-6F76-425E-8E12-2D3D8609E523}"/>
    <dgm:cxn modelId="{29C9472A-55FD-4FE4-A4BE-6C12BF25B823}" srcId="{0C401041-E03C-4661-9607-908B0A03F6F5}" destId="{101B75CA-0392-4BB9-89CC-0EA8A2587F2F}" srcOrd="5" destOrd="0" parTransId="{AE069542-01C6-4E46-BA62-BC59542BCFC3}" sibTransId="{83A2E273-9E08-44E7-8DF0-B17D04BE3F93}"/>
    <dgm:cxn modelId="{7197F032-A5B6-49F1-881E-0F1C24A9D3DD}" srcId="{0C401041-E03C-4661-9607-908B0A03F6F5}" destId="{F400D47C-573F-4655-B32C-0371311C7E0E}" srcOrd="3" destOrd="0" parTransId="{3B729CC1-3279-40E9-95C9-1FA404A45506}" sibTransId="{E48A702E-059A-4A8F-81FE-C586B514DA9B}"/>
    <dgm:cxn modelId="{B9F0425B-46E9-4DB2-8FB9-F0A875B7504C}" type="presOf" srcId="{101B75CA-0392-4BB9-89CC-0EA8A2587F2F}" destId="{2EDB4962-C8FA-48EF-B6D4-047605BDB716}" srcOrd="0" destOrd="0" presId="urn:microsoft.com/office/officeart/2005/8/layout/default"/>
    <dgm:cxn modelId="{B9EE8B47-E9E2-45FA-AAB4-B22A968F194F}" type="presOf" srcId="{0C401041-E03C-4661-9607-908B0A03F6F5}" destId="{19028724-D1E1-4614-8076-49D4BC137DEF}" srcOrd="0" destOrd="0" presId="urn:microsoft.com/office/officeart/2005/8/layout/default"/>
    <dgm:cxn modelId="{73B6E151-D417-4403-A57F-2E13FC7DD9A6}" type="presOf" srcId="{7FDF1CAE-5A7E-4665-97CE-508930C813E2}" destId="{1DC9234F-3375-410F-AE80-94AB44AB4567}" srcOrd="0" destOrd="0" presId="urn:microsoft.com/office/officeart/2005/8/layout/default"/>
    <dgm:cxn modelId="{AC86B773-F2AC-46BB-B8C6-39C995F60F66}" srcId="{0C401041-E03C-4661-9607-908B0A03F6F5}" destId="{3ED07519-AFE6-48BE-9953-667C45E87BB8}" srcOrd="4" destOrd="0" parTransId="{F282F9D1-AADE-4E70-A227-9880F59B4F6C}" sibTransId="{9B2D93AF-D432-4932-BE97-675FDD093845}"/>
    <dgm:cxn modelId="{04B47986-07D9-4ED6-A335-C42299B36B24}" type="presOf" srcId="{F400D47C-573F-4655-B32C-0371311C7E0E}" destId="{C6060D43-70DB-437A-8902-C7A61C0C1DD0}" srcOrd="0" destOrd="0" presId="urn:microsoft.com/office/officeart/2005/8/layout/default"/>
    <dgm:cxn modelId="{50F7098A-0920-4B4E-9032-73FF2B9AA584}" srcId="{0C401041-E03C-4661-9607-908B0A03F6F5}" destId="{7C49F775-6226-4841-999D-73CA600A3F77}" srcOrd="1" destOrd="0" parTransId="{D52AB5D9-5CCB-4167-A62F-CDE3418E67F2}" sibTransId="{2E404BBE-66FF-43CE-98BC-A0D91C9B6A20}"/>
    <dgm:cxn modelId="{89223C9C-6A1D-4C59-A0A8-74D595EFB191}" type="presOf" srcId="{3ED07519-AFE6-48BE-9953-667C45E87BB8}" destId="{2D5E998D-23C7-451A-92AF-1D3A4898B878}" srcOrd="0" destOrd="0" presId="urn:microsoft.com/office/officeart/2005/8/layout/default"/>
    <dgm:cxn modelId="{CDEDA7D6-4174-4592-A4FF-3FDE40193C5C}" srcId="{0C401041-E03C-4661-9607-908B0A03F6F5}" destId="{D4AE13E3-BBAC-480B-848D-0EB3E7FD17A3}" srcOrd="0" destOrd="0" parTransId="{D9A9D7F0-3206-44AE-9408-3E7707B44290}" sibTransId="{743154FF-6401-4A13-ADB7-A770865A158B}"/>
    <dgm:cxn modelId="{5C3DC7D7-1E8F-43CE-A199-300101E25FB8}" type="presOf" srcId="{D4AE13E3-BBAC-480B-848D-0EB3E7FD17A3}" destId="{9D1BA670-6501-4A0E-A600-1E98C94FCBAD}" srcOrd="0" destOrd="0" presId="urn:microsoft.com/office/officeart/2005/8/layout/default"/>
    <dgm:cxn modelId="{389F14F9-990D-4D39-8FF8-864CDA9980E3}" type="presOf" srcId="{7C49F775-6226-4841-999D-73CA600A3F77}" destId="{50527A92-9610-4B22-A03B-CD2F0C75C0BA}" srcOrd="0" destOrd="0" presId="urn:microsoft.com/office/officeart/2005/8/layout/default"/>
    <dgm:cxn modelId="{FE54FED7-58CC-4E7B-AF5D-3CCD258B5A30}" type="presParOf" srcId="{19028724-D1E1-4614-8076-49D4BC137DEF}" destId="{9D1BA670-6501-4A0E-A600-1E98C94FCBAD}" srcOrd="0" destOrd="0" presId="urn:microsoft.com/office/officeart/2005/8/layout/default"/>
    <dgm:cxn modelId="{2029379A-A191-4E95-B8C0-D4B1C0822EFA}" type="presParOf" srcId="{19028724-D1E1-4614-8076-49D4BC137DEF}" destId="{8D63567E-36CD-405A-9206-EEBAB236044A}" srcOrd="1" destOrd="0" presId="urn:microsoft.com/office/officeart/2005/8/layout/default"/>
    <dgm:cxn modelId="{12BDC8BD-DF43-4D66-8121-28480B0C673C}" type="presParOf" srcId="{19028724-D1E1-4614-8076-49D4BC137DEF}" destId="{50527A92-9610-4B22-A03B-CD2F0C75C0BA}" srcOrd="2" destOrd="0" presId="urn:microsoft.com/office/officeart/2005/8/layout/default"/>
    <dgm:cxn modelId="{CE2C1D39-9EE5-49F6-A5C1-86C2CC7D586A}" type="presParOf" srcId="{19028724-D1E1-4614-8076-49D4BC137DEF}" destId="{322D4F49-53E7-4255-A693-09BEBF2C2E61}" srcOrd="3" destOrd="0" presId="urn:microsoft.com/office/officeart/2005/8/layout/default"/>
    <dgm:cxn modelId="{C0A397CE-68AB-4BFF-B3DC-0C780EBD2ABC}" type="presParOf" srcId="{19028724-D1E1-4614-8076-49D4BC137DEF}" destId="{1DC9234F-3375-410F-AE80-94AB44AB4567}" srcOrd="4" destOrd="0" presId="urn:microsoft.com/office/officeart/2005/8/layout/default"/>
    <dgm:cxn modelId="{79141EC4-C670-4885-B838-D73F2D53D824}" type="presParOf" srcId="{19028724-D1E1-4614-8076-49D4BC137DEF}" destId="{AAE0617A-2863-4E1D-A0CD-FDC05012D8BB}" srcOrd="5" destOrd="0" presId="urn:microsoft.com/office/officeart/2005/8/layout/default"/>
    <dgm:cxn modelId="{ECB0D95D-94DE-46A7-8571-5549D5E3363D}" type="presParOf" srcId="{19028724-D1E1-4614-8076-49D4BC137DEF}" destId="{C6060D43-70DB-437A-8902-C7A61C0C1DD0}" srcOrd="6" destOrd="0" presId="urn:microsoft.com/office/officeart/2005/8/layout/default"/>
    <dgm:cxn modelId="{3D2699EE-F7BF-45EF-B8BD-04153D4E7756}" type="presParOf" srcId="{19028724-D1E1-4614-8076-49D4BC137DEF}" destId="{6B17E9EC-330D-4DC5-A5A2-A634D0C95A8C}" srcOrd="7" destOrd="0" presId="urn:microsoft.com/office/officeart/2005/8/layout/default"/>
    <dgm:cxn modelId="{A75B531E-21FA-4432-871D-1B58D5C8C0DA}" type="presParOf" srcId="{19028724-D1E1-4614-8076-49D4BC137DEF}" destId="{2D5E998D-23C7-451A-92AF-1D3A4898B878}" srcOrd="8" destOrd="0" presId="urn:microsoft.com/office/officeart/2005/8/layout/default"/>
    <dgm:cxn modelId="{15DF7FE1-F408-4466-8CEC-5B5190079DD8}" type="presParOf" srcId="{19028724-D1E1-4614-8076-49D4BC137DEF}" destId="{37B64411-3205-4B2D-B541-ADD2D7C0E874}" srcOrd="9" destOrd="0" presId="urn:microsoft.com/office/officeart/2005/8/layout/default"/>
    <dgm:cxn modelId="{F3AD6AB2-B6FA-47DF-B921-F94FC3796331}" type="presParOf" srcId="{19028724-D1E1-4614-8076-49D4BC137DEF}" destId="{2EDB4962-C8FA-48EF-B6D4-047605BDB71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BA670-6501-4A0E-A600-1E98C94FCBAD}">
      <dsp:nvSpPr>
        <dsp:cNvPr id="0" name=""/>
        <dsp:cNvSpPr/>
      </dsp:nvSpPr>
      <dsp:spPr>
        <a:xfrm>
          <a:off x="0" y="355096"/>
          <a:ext cx="2974424" cy="17846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How to start B4J</a:t>
          </a:r>
          <a:endParaRPr lang="en-US" sz="2900" kern="1200" dirty="0"/>
        </a:p>
      </dsp:txBody>
      <dsp:txXfrm>
        <a:off x="0" y="355096"/>
        <a:ext cx="2974424" cy="1784654"/>
      </dsp:txXfrm>
    </dsp:sp>
    <dsp:sp modelId="{50527A92-9610-4B22-A03B-CD2F0C75C0BA}">
      <dsp:nvSpPr>
        <dsp:cNvPr id="0" name=""/>
        <dsp:cNvSpPr/>
      </dsp:nvSpPr>
      <dsp:spPr>
        <a:xfrm>
          <a:off x="3271867" y="355096"/>
          <a:ext cx="2974424" cy="1784654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 How to create and save a new project</a:t>
          </a:r>
          <a:endParaRPr lang="el-GR" sz="2900" kern="1200" dirty="0">
            <a:effectLst/>
            <a:latin typeface="Verdana" panose="020B0604030504040204" pitchFamily="34" charset="0"/>
            <a:cs typeface="Times New Roman" panose="02020603050405020304" pitchFamily="18" charset="0"/>
          </a:endParaRPr>
        </a:p>
      </dsp:txBody>
      <dsp:txXfrm>
        <a:off x="3271867" y="355096"/>
        <a:ext cx="2974424" cy="1784654"/>
      </dsp:txXfrm>
    </dsp:sp>
    <dsp:sp modelId="{1DC9234F-3375-410F-AE80-94AB44AB4567}">
      <dsp:nvSpPr>
        <dsp:cNvPr id="0" name=""/>
        <dsp:cNvSpPr/>
      </dsp:nvSpPr>
      <dsp:spPr>
        <a:xfrm>
          <a:off x="6543734" y="355096"/>
          <a:ext cx="2974424" cy="1784654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 How to run a project</a:t>
          </a:r>
          <a:endParaRPr lang="el-GR" sz="2900" kern="1200" dirty="0">
            <a:effectLst/>
            <a:latin typeface="Verdana" panose="020B0604030504040204" pitchFamily="34" charset="0"/>
            <a:cs typeface="Times New Roman" panose="02020603050405020304" pitchFamily="18" charset="0"/>
          </a:endParaRPr>
        </a:p>
      </dsp:txBody>
      <dsp:txXfrm>
        <a:off x="6543734" y="355096"/>
        <a:ext cx="2974424" cy="1784654"/>
      </dsp:txXfrm>
    </dsp:sp>
    <dsp:sp modelId="{C6060D43-70DB-437A-8902-C7A61C0C1DD0}">
      <dsp:nvSpPr>
        <dsp:cNvPr id="0" name=""/>
        <dsp:cNvSpPr/>
      </dsp:nvSpPr>
      <dsp:spPr>
        <a:xfrm>
          <a:off x="0" y="2437193"/>
          <a:ext cx="2974424" cy="1784654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 What is error screen.</a:t>
          </a:r>
          <a:endParaRPr lang="el-GR" sz="2900" kern="1200" dirty="0">
            <a:effectLst/>
            <a:latin typeface="Verdana" panose="020B0604030504040204" pitchFamily="34" charset="0"/>
            <a:cs typeface="Times New Roman" panose="02020603050405020304" pitchFamily="18" charset="0"/>
          </a:endParaRPr>
        </a:p>
      </dsp:txBody>
      <dsp:txXfrm>
        <a:off x="0" y="2437193"/>
        <a:ext cx="2974424" cy="1784654"/>
      </dsp:txXfrm>
    </dsp:sp>
    <dsp:sp modelId="{2D5E998D-23C7-451A-92AF-1D3A4898B878}">
      <dsp:nvSpPr>
        <dsp:cNvPr id="0" name=""/>
        <dsp:cNvSpPr/>
      </dsp:nvSpPr>
      <dsp:spPr>
        <a:xfrm>
          <a:off x="3271867" y="2437193"/>
          <a:ext cx="2974424" cy="1784654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 How to see Turtle commands</a:t>
          </a:r>
          <a:endParaRPr lang="el-GR" sz="2900" kern="1200" dirty="0">
            <a:effectLst/>
            <a:latin typeface="Verdana" panose="020B0604030504040204" pitchFamily="34" charset="0"/>
            <a:cs typeface="Times New Roman" panose="02020603050405020304" pitchFamily="18" charset="0"/>
          </a:endParaRPr>
        </a:p>
      </dsp:txBody>
      <dsp:txXfrm>
        <a:off x="3271867" y="2437193"/>
        <a:ext cx="2974424" cy="1784654"/>
      </dsp:txXfrm>
    </dsp:sp>
    <dsp:sp modelId="{2EDB4962-C8FA-48EF-B6D4-047605BDB716}">
      <dsp:nvSpPr>
        <dsp:cNvPr id="0" name=""/>
        <dsp:cNvSpPr/>
      </dsp:nvSpPr>
      <dsp:spPr>
        <a:xfrm>
          <a:off x="6543734" y="2437193"/>
          <a:ext cx="2974424" cy="1784654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 How to write a new project using Turtle</a:t>
          </a:r>
          <a:endParaRPr lang="el-GR" sz="2900" kern="1200" dirty="0">
            <a:effectLst/>
            <a:latin typeface="Verdana" panose="020B0604030504040204" pitchFamily="34" charset="0"/>
            <a:cs typeface="Times New Roman" panose="02020603050405020304" pitchFamily="18" charset="0"/>
          </a:endParaRPr>
        </a:p>
      </dsp:txBody>
      <dsp:txXfrm>
        <a:off x="6543734" y="2437193"/>
        <a:ext cx="2974424" cy="1784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4402E-2714-4F60-8F6B-D0DE2235143B}" type="datetimeFigureOut">
              <a:rPr lang="el-GR" smtClean="0"/>
              <a:t>10/2/2021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5FB4C-B738-4A33-B990-641E6E4721E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9465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4051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give some time to pupils to think…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80811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Usually, mistakes happens when you write something the B4X don’t recognize as command or a process. This errors is easy to find and B4X shows them into log screen. We call them syntax errors. </a:t>
            </a:r>
          </a:p>
          <a:p>
            <a:r>
              <a:rPr lang="en-US" dirty="0"/>
              <a:t>On the other hand, in computer programming, a logic error is a bug in a program that causes it to operate incorrectly, but not to terminate abnormally (or crash). A logic error produces unintended or undesired output or other </a:t>
            </a:r>
            <a:r>
              <a:rPr lang="en-US" dirty="0" err="1"/>
              <a:t>behaviour</a:t>
            </a:r>
            <a:r>
              <a:rPr lang="en-US" dirty="0"/>
              <a:t>, although it may not immediately be recognized as such. 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58622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98130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menu File Select New and then </a:t>
            </a:r>
            <a:r>
              <a:rPr lang="en-US" b="1" dirty="0"/>
              <a:t>B4XTurtle</a:t>
            </a:r>
            <a:endParaRPr lang="el-GR" b="1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47085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importance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right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correct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storage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folders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a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structured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way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04018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65038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Compile is a process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wrote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understood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knows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known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and 1. 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makes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Fortunately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don't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anything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press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F5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manufacturer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! 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useful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being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For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syntactic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corrected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programmer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Later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difficult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detect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lesson</a:t>
            </a:r>
            <a:r>
              <a:rPr lang="el-G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13609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change application’s window width and height by setting the amount of pixel.</a:t>
            </a:r>
          </a:p>
          <a:p>
            <a:endParaRPr lang="en-US" dirty="0"/>
          </a:p>
          <a:p>
            <a:r>
              <a:rPr lang="en-US" dirty="0"/>
              <a:t>Try it and see what you have done…</a:t>
            </a:r>
          </a:p>
          <a:p>
            <a:endParaRPr lang="en-US" dirty="0"/>
          </a:p>
          <a:p>
            <a:r>
              <a:rPr lang="en-US" dirty="0"/>
              <a:t>If you don’t see #MainFormWidth and #MainFormHeight just click the plus sign left of Region Project Attributes. 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90562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sub has its name, and you can use it by calling its name and passing some data which we call parameters. </a:t>
            </a:r>
          </a:p>
          <a:p>
            <a:endParaRPr lang="en-US" dirty="0"/>
          </a:p>
          <a:p>
            <a:r>
              <a:rPr lang="en-US" dirty="0"/>
              <a:t>Of course, there are more about subs. Remember keep it simple!</a:t>
            </a:r>
          </a:p>
          <a:p>
            <a:endParaRPr lang="en-US" dirty="0"/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87419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66997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2997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Ορθογώνιο 18">
            <a:extLst>
              <a:ext uri="{FF2B5EF4-FFF2-40B4-BE49-F238E27FC236}">
                <a16:creationId xmlns:a16="http://schemas.microsoft.com/office/drawing/2014/main" id="{B11AC459-012E-4990-9400-5BB9961D79D2}"/>
              </a:ext>
            </a:extLst>
          </p:cNvPr>
          <p:cNvSpPr/>
          <p:nvPr userDrawn="1"/>
        </p:nvSpPr>
        <p:spPr>
          <a:xfrm>
            <a:off x="8605520" y="3921760"/>
            <a:ext cx="3586480" cy="293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Ορθογώνιο 17">
            <a:extLst>
              <a:ext uri="{FF2B5EF4-FFF2-40B4-BE49-F238E27FC236}">
                <a16:creationId xmlns:a16="http://schemas.microsoft.com/office/drawing/2014/main" id="{FB0CC4EE-5749-49C9-8FB6-0912A9119332}"/>
              </a:ext>
            </a:extLst>
          </p:cNvPr>
          <p:cNvSpPr/>
          <p:nvPr userDrawn="1"/>
        </p:nvSpPr>
        <p:spPr>
          <a:xfrm>
            <a:off x="0" y="-40640"/>
            <a:ext cx="3505200" cy="32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6" name="Γραφικό 15">
            <a:extLst>
              <a:ext uri="{FF2B5EF4-FFF2-40B4-BE49-F238E27FC236}">
                <a16:creationId xmlns:a16="http://schemas.microsoft.com/office/drawing/2014/main" id="{24CDF702-0F84-4A9C-9BE1-A61A1B1022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160" y="-60960"/>
            <a:ext cx="10754501" cy="535432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DEF2127B-A22A-4E8A-862B-8B15908EF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642" y="500062"/>
            <a:ext cx="10458450" cy="1655762"/>
          </a:xfrm>
        </p:spPr>
        <p:txBody>
          <a:bodyPr anchor="b">
            <a:noAutofit/>
          </a:bodyPr>
          <a:lstStyle>
            <a:lvl1pPr algn="r">
              <a:defRPr sz="40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C966D58-965E-4FE9-8032-E5A8757DF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092" y="2547317"/>
            <a:ext cx="9144000" cy="1087791"/>
          </a:xfrm>
        </p:spPr>
        <p:txBody>
          <a:bodyPr/>
          <a:lstStyle>
            <a:lvl1pPr marL="0" indent="0" algn="r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dirty="0"/>
              <a:t>Κάντε κλικ για να επεξεργαστείτε τον υπότιτλο του υποδείγματος</a:t>
            </a:r>
          </a:p>
        </p:txBody>
      </p:sp>
      <p:sp>
        <p:nvSpPr>
          <p:cNvPr id="14" name="Υπότιτλος 2">
            <a:extLst>
              <a:ext uri="{FF2B5EF4-FFF2-40B4-BE49-F238E27FC236}">
                <a16:creationId xmlns:a16="http://schemas.microsoft.com/office/drawing/2014/main" id="{0F4CAA1F-6039-4F98-8608-83DA5DC79E6F}"/>
              </a:ext>
            </a:extLst>
          </p:cNvPr>
          <p:cNvSpPr txBox="1">
            <a:spLocks/>
          </p:cNvSpPr>
          <p:nvPr userDrawn="1"/>
        </p:nvSpPr>
        <p:spPr>
          <a:xfrm>
            <a:off x="134512" y="5120937"/>
            <a:ext cx="1703166" cy="108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Teacher: </a:t>
            </a:r>
          </a:p>
          <a:p>
            <a:pPr algn="r"/>
            <a:r>
              <a:rPr lang="en-US" dirty="0"/>
              <a:t>Date: </a:t>
            </a:r>
            <a:endParaRPr lang="el-GR" dirty="0"/>
          </a:p>
        </p:txBody>
      </p:sp>
      <p:pic>
        <p:nvPicPr>
          <p:cNvPr id="17" name="Γραφικό 16">
            <a:extLst>
              <a:ext uri="{FF2B5EF4-FFF2-40B4-BE49-F238E27FC236}">
                <a16:creationId xmlns:a16="http://schemas.microsoft.com/office/drawing/2014/main" id="{00EA142E-D1B7-499E-ADAD-2D2B184385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2525" y="4114800"/>
            <a:ext cx="34194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3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849F63-26F0-4B68-A050-F7CA60D7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71217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4074419-188B-41BF-A0CD-995BD6FC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058377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289619C-D57B-4018-936F-1D76EFE6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10/2/2021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57C1504-AA3A-4740-AF16-C111F493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E6BE8BA-A694-45DC-8CC7-39072177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476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4CBC82C-1290-4F20-8F15-261EBCC8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90825"/>
            <a:ext cx="10515600" cy="1771650"/>
          </a:xfrm>
        </p:spPr>
        <p:txBody>
          <a:bodyPr anchor="b">
            <a:normAutofit/>
          </a:bodyPr>
          <a:lstStyle>
            <a:lvl1pPr>
              <a:defRPr sz="44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60EC0B3-83C2-4486-BD43-6AFAB4AF1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31CAF37-DE98-42B5-86D4-E91445E4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10/2/2021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72F5ABE-F7B2-4CF0-B7D0-1E53DDE7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8615C33-2082-4F6F-8D8E-6F75246B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510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387F1AB-05A5-4D28-BF43-160DB9E3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4236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474E12A-9A3C-49DB-8349-85BF4F45F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5596B03-2F4D-4E0B-95DB-A7EB29030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2E44FCD8-AE5B-4ADA-B6EC-05A99498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10/2/2021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FC06318F-DBC2-4132-84A9-F6773332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17CD9986-D78E-4A15-A75F-5E79C100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3234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B2A900B-9B5A-492B-84B5-AEBF153E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177"/>
            <a:ext cx="10515600" cy="82391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21A1656-409D-4494-A3B8-21E8A834D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D3F537B-FD46-454C-BFC7-3AD24C83D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5E4E925C-FB94-4105-AE25-A79377647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CE3305DB-55E9-489B-A983-306D17BD1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B31CCE80-6228-4DD5-B270-5EC35F50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10/2/2021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8C690442-D101-4B82-8865-6D800E68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343AE890-A72D-413C-ADF0-D412DC3F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38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81D275F-D8C3-47F9-BA4D-A231B574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86665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9218DE2D-BD1C-46E4-A6B6-2CEB799C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10/2/2021</a:t>
            </a:fld>
            <a:endParaRPr lang="el-GR" sz="110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E65DA5B-BFFD-4FFE-BEDD-EBC4CA0D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 sz="110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36A1EDA5-879C-4363-B06B-72715420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 sz="1100"/>
          </a:p>
        </p:txBody>
      </p:sp>
    </p:spTree>
    <p:extLst>
      <p:ext uri="{BB962C8B-B14F-4D97-AF65-F5344CB8AC3E}">
        <p14:creationId xmlns:p14="http://schemas.microsoft.com/office/powerpoint/2010/main" val="36349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2BC546EF-E5FC-4E48-A9ED-6A6EAD5B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10/2/2021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D880A407-EBDA-4698-9B55-ACD61B5AD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E8E8199-9566-40AC-BBAC-54B93838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78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70E1B49-B613-4C5B-922A-22EC2861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05E8EA9-3430-4FC2-8A82-64D9E7D87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2A9B4ED1-4E8B-4218-99CC-82925C0F4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037BA96-41B6-40EB-B9D0-4A07E9D8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10/2/2021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E993C2C8-FFB5-4154-9A9E-F3473E2D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59B4D5BE-18A6-4E88-BC85-D0D74942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5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84DC7CC-6405-4832-B15B-1582B7D9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4F384AAB-5615-4433-917C-971C23344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357D8672-3EF9-496D-A77B-B11F4FDAC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FFABA2C-4DBE-4A0A-9533-731E59F4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10/2/2021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41225EC-0FEC-4280-9DAE-C3D03B1D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9539918-7522-4BB5-9393-3D8145DF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67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Γραφικό 12">
            <a:extLst>
              <a:ext uri="{FF2B5EF4-FFF2-40B4-BE49-F238E27FC236}">
                <a16:creationId xmlns:a16="http://schemas.microsoft.com/office/drawing/2014/main" id="{ADEC3B4E-1FD4-4733-A4BC-46F392A21E1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6BB32483-7988-47C3-BE95-B2EA95E8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B8816C2-025D-4AB5-B83A-B26184E74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ECFDF84-8E06-426B-9311-A48A1D0F8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10/2/2021</a:t>
            </a:fld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897C29E-5D8B-4F1E-A3EA-06C85C79A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DE18E044-0FAE-40AD-ACEA-6C6FE640725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496" y="6288008"/>
            <a:ext cx="440313" cy="4403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BE44CD-BE87-443A-8AD8-C33B6B83B7E4}"/>
              </a:ext>
            </a:extLst>
          </p:cNvPr>
          <p:cNvSpPr txBox="1"/>
          <p:nvPr userDrawn="1"/>
        </p:nvSpPr>
        <p:spPr>
          <a:xfrm>
            <a:off x="5024254" y="6356350"/>
            <a:ext cx="265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Anywhere Software</a:t>
            </a:r>
            <a:endParaRPr lang="el-G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4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iGLLtLINSkw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unsplash.com/photos/gySMaocSdqs" TargetMode="External"/><Relationship Id="rId4" Type="http://schemas.openxmlformats.org/officeDocument/2006/relationships/hyperlink" Target="https://unsplash.com/photos/uq2E2V4LhC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680318F-C946-4161-B0ED-33C84BFAE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with B4X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65D9E9BE-B890-4079-A4D7-6B3A5BBBF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Lesson 3</a:t>
            </a:r>
            <a:r>
              <a:rPr lang="el-GR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 First Program</a:t>
            </a:r>
            <a:endParaRPr lang="el-GR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B7F15E-4F2E-4AB2-85F1-DBA7AE356FDE}"/>
              </a:ext>
            </a:extLst>
          </p:cNvPr>
          <p:cNvSpPr txBox="1"/>
          <p:nvPr/>
        </p:nvSpPr>
        <p:spPr>
          <a:xfrm>
            <a:off x="1748894" y="5095781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Anywhere Software</a:t>
            </a:r>
            <a:endParaRPr lang="el-G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B9695-B73B-4151-93E6-4C3E1A048403}"/>
              </a:ext>
            </a:extLst>
          </p:cNvPr>
          <p:cNvSpPr txBox="1"/>
          <p:nvPr/>
        </p:nvSpPr>
        <p:spPr>
          <a:xfrm>
            <a:off x="2140999" y="5594412"/>
            <a:ext cx="213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857C2-D32A-4976-8535-00FC78F18D3F}"/>
              </a:ext>
            </a:extLst>
          </p:cNvPr>
          <p:cNvSpPr txBox="1"/>
          <p:nvPr/>
        </p:nvSpPr>
        <p:spPr>
          <a:xfrm>
            <a:off x="1748894" y="5547947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Feb 2021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409948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Ορθογώνιο 17">
            <a:extLst>
              <a:ext uri="{FF2B5EF4-FFF2-40B4-BE49-F238E27FC236}">
                <a16:creationId xmlns:a16="http://schemas.microsoft.com/office/drawing/2014/main" id="{2C8753E6-894F-480C-9624-0941295DF347}"/>
              </a:ext>
            </a:extLst>
          </p:cNvPr>
          <p:cNvSpPr/>
          <p:nvPr/>
        </p:nvSpPr>
        <p:spPr>
          <a:xfrm>
            <a:off x="5044440" y="5500718"/>
            <a:ext cx="7147560" cy="559100"/>
          </a:xfrm>
          <a:prstGeom prst="rect">
            <a:avLst/>
          </a:prstGeom>
          <a:solidFill>
            <a:srgbClr val="FE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Ορθογώνιο 14">
            <a:extLst>
              <a:ext uri="{FF2B5EF4-FFF2-40B4-BE49-F238E27FC236}">
                <a16:creationId xmlns:a16="http://schemas.microsoft.com/office/drawing/2014/main" id="{708557BB-C6E1-40A8-88B5-B23308692B00}"/>
              </a:ext>
            </a:extLst>
          </p:cNvPr>
          <p:cNvSpPr/>
          <p:nvPr/>
        </p:nvSpPr>
        <p:spPr>
          <a:xfrm>
            <a:off x="5044440" y="4830370"/>
            <a:ext cx="7147560" cy="559100"/>
          </a:xfrm>
          <a:prstGeom prst="rect">
            <a:avLst/>
          </a:prstGeom>
          <a:solidFill>
            <a:srgbClr val="FE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Ορθογώνιο 13">
            <a:extLst>
              <a:ext uri="{FF2B5EF4-FFF2-40B4-BE49-F238E27FC236}">
                <a16:creationId xmlns:a16="http://schemas.microsoft.com/office/drawing/2014/main" id="{79084BA4-17EA-44BC-9A5A-23230D055704}"/>
              </a:ext>
            </a:extLst>
          </p:cNvPr>
          <p:cNvSpPr/>
          <p:nvPr/>
        </p:nvSpPr>
        <p:spPr>
          <a:xfrm>
            <a:off x="5044440" y="4143950"/>
            <a:ext cx="7147560" cy="559100"/>
          </a:xfrm>
          <a:prstGeom prst="rect">
            <a:avLst/>
          </a:prstGeom>
          <a:solidFill>
            <a:srgbClr val="FE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Ορθογώνιο 12">
            <a:extLst>
              <a:ext uri="{FF2B5EF4-FFF2-40B4-BE49-F238E27FC236}">
                <a16:creationId xmlns:a16="http://schemas.microsoft.com/office/drawing/2014/main" id="{FAD30741-C26C-4796-8CF7-EF038A339B95}"/>
              </a:ext>
            </a:extLst>
          </p:cNvPr>
          <p:cNvSpPr/>
          <p:nvPr/>
        </p:nvSpPr>
        <p:spPr>
          <a:xfrm>
            <a:off x="5044440" y="3457530"/>
            <a:ext cx="7147560" cy="559100"/>
          </a:xfrm>
          <a:prstGeom prst="rect">
            <a:avLst/>
          </a:prstGeom>
          <a:solidFill>
            <a:srgbClr val="FE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FE4A00A6-4A76-4A8D-B64C-09C59C807C35}"/>
              </a:ext>
            </a:extLst>
          </p:cNvPr>
          <p:cNvSpPr/>
          <p:nvPr/>
        </p:nvSpPr>
        <p:spPr>
          <a:xfrm>
            <a:off x="5044440" y="2786350"/>
            <a:ext cx="7147560" cy="559100"/>
          </a:xfrm>
          <a:prstGeom prst="rect">
            <a:avLst/>
          </a:prstGeom>
          <a:solidFill>
            <a:srgbClr val="FE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49814E71-5592-4BF7-B1A3-D3674DDEB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76" y="136526"/>
            <a:ext cx="10903424" cy="866652"/>
          </a:xfrm>
        </p:spPr>
        <p:txBody>
          <a:bodyPr/>
          <a:lstStyle/>
          <a:p>
            <a:r>
              <a:rPr lang="en-US" dirty="0"/>
              <a:t>Separating Code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9E4ACA-C7B2-43E1-8C6B-9DB5D1978F64}"/>
              </a:ext>
            </a:extLst>
          </p:cNvPr>
          <p:cNvSpPr txBox="1"/>
          <p:nvPr/>
        </p:nvSpPr>
        <p:spPr>
          <a:xfrm>
            <a:off x="1600199" y="1003178"/>
            <a:ext cx="96059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In programming we use subs to separate code in small parts.</a:t>
            </a:r>
            <a:endParaRPr lang="el-G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5B71AD41-9C7A-4945-BE84-C674CC9FD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07" y="2421073"/>
            <a:ext cx="4093249" cy="3602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866EC3-2A52-47FE-9FA0-D81102BB21E9}"/>
              </a:ext>
            </a:extLst>
          </p:cNvPr>
          <p:cNvSpPr txBox="1"/>
          <p:nvPr/>
        </p:nvSpPr>
        <p:spPr>
          <a:xfrm>
            <a:off x="6096000" y="2110207"/>
            <a:ext cx="27520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WHY?</a:t>
            </a:r>
            <a:endParaRPr lang="el-GR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D89CD6-5E35-46A6-AB8D-8FC6E7B87BA5}"/>
              </a:ext>
            </a:extLst>
          </p:cNvPr>
          <p:cNvSpPr txBox="1"/>
          <p:nvPr/>
        </p:nvSpPr>
        <p:spPr>
          <a:xfrm>
            <a:off x="4617720" y="2786349"/>
            <a:ext cx="6964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It is easier to create small codes</a:t>
            </a:r>
            <a:endParaRPr lang="el-G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FBF57D-5BD3-42DA-AD9E-33EF738092C6}"/>
              </a:ext>
            </a:extLst>
          </p:cNvPr>
          <p:cNvSpPr txBox="1"/>
          <p:nvPr/>
        </p:nvSpPr>
        <p:spPr>
          <a:xfrm>
            <a:off x="4617720" y="3464880"/>
            <a:ext cx="7376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It is easier to understand small codes</a:t>
            </a:r>
            <a:endParaRPr lang="el-G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0BAA4D-6579-4DA1-BE88-2E2E13E18C12}"/>
              </a:ext>
            </a:extLst>
          </p:cNvPr>
          <p:cNvSpPr txBox="1"/>
          <p:nvPr/>
        </p:nvSpPr>
        <p:spPr>
          <a:xfrm>
            <a:off x="4617720" y="4143411"/>
            <a:ext cx="6964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It is easier to find errors</a:t>
            </a:r>
            <a:endParaRPr lang="el-G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E572B-F754-4354-BB37-B424930293C3}"/>
              </a:ext>
            </a:extLst>
          </p:cNvPr>
          <p:cNvSpPr txBox="1"/>
          <p:nvPr/>
        </p:nvSpPr>
        <p:spPr>
          <a:xfrm>
            <a:off x="4617720" y="5500473"/>
            <a:ext cx="6964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It is cool!  (I know I told you that)</a:t>
            </a:r>
            <a:endParaRPr lang="el-G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EEA718-9F07-4A9E-B7EE-DA019BFB1895}"/>
              </a:ext>
            </a:extLst>
          </p:cNvPr>
          <p:cNvSpPr txBox="1"/>
          <p:nvPr/>
        </p:nvSpPr>
        <p:spPr>
          <a:xfrm>
            <a:off x="4617720" y="4821942"/>
            <a:ext cx="6964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It is cool!</a:t>
            </a:r>
            <a:endParaRPr lang="el-G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33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5" grpId="0" animBg="1"/>
      <p:bldP spid="14" grpId="0" animBg="1"/>
      <p:bldP spid="13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94F90B7-8672-4033-98E7-9946E384C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136526"/>
            <a:ext cx="10866120" cy="866652"/>
          </a:xfrm>
        </p:spPr>
        <p:txBody>
          <a:bodyPr/>
          <a:lstStyle/>
          <a:p>
            <a:r>
              <a:rPr lang="en-US" dirty="0"/>
              <a:t>Turtle methods</a:t>
            </a:r>
            <a:endParaRPr lang="el-GR" dirty="0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18A62F5C-5D5F-4257-8D5F-FD6F7897A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0" y="5495870"/>
            <a:ext cx="1524000" cy="1362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41838D-974F-4001-9C72-6574B42A741A}"/>
              </a:ext>
            </a:extLst>
          </p:cNvPr>
          <p:cNvSpPr txBox="1"/>
          <p:nvPr/>
        </p:nvSpPr>
        <p:spPr>
          <a:xfrm>
            <a:off x="1112520" y="1234441"/>
            <a:ext cx="9692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Our turtle is smart. It knows how to do things.</a:t>
            </a:r>
            <a:endParaRPr lang="el-G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Φυσαλίδα ομιλίας: Έλλειψη 4">
            <a:extLst>
              <a:ext uri="{FF2B5EF4-FFF2-40B4-BE49-F238E27FC236}">
                <a16:creationId xmlns:a16="http://schemas.microsoft.com/office/drawing/2014/main" id="{CCB891F6-FD75-407D-833D-7A4CE785382C}"/>
              </a:ext>
            </a:extLst>
          </p:cNvPr>
          <p:cNvSpPr/>
          <p:nvPr/>
        </p:nvSpPr>
        <p:spPr>
          <a:xfrm>
            <a:off x="1112520" y="3429000"/>
            <a:ext cx="5791200" cy="2194560"/>
          </a:xfrm>
          <a:prstGeom prst="wedgeEllipseCallout">
            <a:avLst>
              <a:gd name="adj1" fmla="val -44257"/>
              <a:gd name="adj2" fmla="val 6783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All the things I can do, you can call them </a:t>
            </a:r>
            <a:r>
              <a:rPr lang="en-US" sz="2800" b="1" dirty="0">
                <a:solidFill>
                  <a:schemeClr val="tx1"/>
                </a:solidFill>
              </a:rPr>
              <a:t>Methods</a:t>
            </a:r>
            <a:endParaRPr lang="el-GR" sz="28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82070-6C37-46DC-810C-D0B84648AB10}"/>
              </a:ext>
            </a:extLst>
          </p:cNvPr>
          <p:cNvSpPr txBox="1"/>
          <p:nvPr/>
        </p:nvSpPr>
        <p:spPr>
          <a:xfrm>
            <a:off x="1074420" y="2052392"/>
            <a:ext cx="9692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So, it can walk or turn left or right, or draw things</a:t>
            </a:r>
            <a:endParaRPr lang="el-G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14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73D6DAF-CDAB-40E0-BD14-24AD3A4C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36526"/>
            <a:ext cx="10820400" cy="866652"/>
          </a:xfrm>
        </p:spPr>
        <p:txBody>
          <a:bodyPr/>
          <a:lstStyle/>
          <a:p>
            <a:r>
              <a:rPr lang="en-US" dirty="0"/>
              <a:t>Turtle methods</a:t>
            </a:r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0DC6F538-74AF-4C9A-9275-A92185116E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75" t="54444" r="59125" b="14667"/>
          <a:stretch/>
        </p:blipFill>
        <p:spPr>
          <a:xfrm>
            <a:off x="320040" y="3131223"/>
            <a:ext cx="5775960" cy="27495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5AAEFF-DD4B-4002-83D8-DDFD459980B6}"/>
              </a:ext>
            </a:extLst>
          </p:cNvPr>
          <p:cNvSpPr txBox="1"/>
          <p:nvPr/>
        </p:nvSpPr>
        <p:spPr>
          <a:xfrm>
            <a:off x="5684520" y="1397913"/>
            <a:ext cx="6278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In </a:t>
            </a:r>
            <a:r>
              <a:rPr lang="en-US" sz="2800" b="1" dirty="0"/>
              <a:t>OOP</a:t>
            </a:r>
            <a:r>
              <a:rPr lang="en-US" sz="2800" dirty="0"/>
              <a:t> (Object Oriented Programming) every turtle is an Object   </a:t>
            </a:r>
            <a:endParaRPr lang="el-GR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3BD5A-C621-4BC7-A98D-E17537C1DBE1}"/>
              </a:ext>
            </a:extLst>
          </p:cNvPr>
          <p:cNvSpPr txBox="1"/>
          <p:nvPr/>
        </p:nvSpPr>
        <p:spPr>
          <a:xfrm>
            <a:off x="5684520" y="2713427"/>
            <a:ext cx="6278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Every Object has methods</a:t>
            </a:r>
            <a:endParaRPr lang="el-GR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9D78A8-DDB9-44A6-94DE-2531EA588F97}"/>
              </a:ext>
            </a:extLst>
          </p:cNvPr>
          <p:cNvSpPr txBox="1"/>
          <p:nvPr/>
        </p:nvSpPr>
        <p:spPr>
          <a:xfrm>
            <a:off x="6446520" y="3710740"/>
            <a:ext cx="5516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You can Access Methods by writing </a:t>
            </a:r>
          </a:p>
          <a:p>
            <a:pPr algn="r"/>
            <a:r>
              <a:rPr lang="en-US" sz="2800" dirty="0"/>
              <a:t>Object’s name and a dot (.)</a:t>
            </a:r>
            <a:endParaRPr lang="el-GR" sz="2800" dirty="0"/>
          </a:p>
        </p:txBody>
      </p:sp>
      <p:cxnSp>
        <p:nvCxnSpPr>
          <p:cNvPr id="13" name="Ευθύγραμμο βέλος σύνδεσης 12">
            <a:extLst>
              <a:ext uri="{FF2B5EF4-FFF2-40B4-BE49-F238E27FC236}">
                <a16:creationId xmlns:a16="http://schemas.microsoft.com/office/drawing/2014/main" id="{546E49A0-5AF4-49CB-A250-152210D27A2B}"/>
              </a:ext>
            </a:extLst>
          </p:cNvPr>
          <p:cNvCxnSpPr>
            <a:cxnSpLocks/>
          </p:cNvCxnSpPr>
          <p:nvPr/>
        </p:nvCxnSpPr>
        <p:spPr>
          <a:xfrm flipH="1" flipV="1">
            <a:off x="1706880" y="3710740"/>
            <a:ext cx="4937760" cy="31262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Φυσαλίδα σκέψης: Σύννεφο 16">
            <a:extLst>
              <a:ext uri="{FF2B5EF4-FFF2-40B4-BE49-F238E27FC236}">
                <a16:creationId xmlns:a16="http://schemas.microsoft.com/office/drawing/2014/main" id="{07A424D8-7DCC-47C7-9ACA-1B42906498EB}"/>
              </a:ext>
            </a:extLst>
          </p:cNvPr>
          <p:cNvSpPr/>
          <p:nvPr/>
        </p:nvSpPr>
        <p:spPr>
          <a:xfrm>
            <a:off x="6745045" y="443806"/>
            <a:ext cx="1295400" cy="761050"/>
          </a:xfrm>
          <a:prstGeom prst="cloudCallout">
            <a:avLst>
              <a:gd name="adj1" fmla="val -37442"/>
              <a:gd name="adj2" fmla="val 78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cool word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5442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8C66306-FB1B-4F59-92C5-07709726D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64" y="136526"/>
            <a:ext cx="10912736" cy="866652"/>
          </a:xfrm>
        </p:spPr>
        <p:txBody>
          <a:bodyPr/>
          <a:lstStyle/>
          <a:p>
            <a:r>
              <a:rPr lang="en-US" dirty="0"/>
              <a:t>Turtle methods</a:t>
            </a: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85BB6CD8-1A04-44D9-8E34-E2917F2B5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531" y="2329540"/>
            <a:ext cx="6713802" cy="25834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30A96F-C92A-4E1D-8974-5DB04D29A6E0}"/>
              </a:ext>
            </a:extLst>
          </p:cNvPr>
          <p:cNvSpPr txBox="1"/>
          <p:nvPr/>
        </p:nvSpPr>
        <p:spPr>
          <a:xfrm>
            <a:off x="1598294" y="1513277"/>
            <a:ext cx="850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Can you explain what happens here?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88006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A6C7E3D-94BC-4657-9445-E0DDC83A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82" y="207530"/>
            <a:ext cx="8153400" cy="866652"/>
          </a:xfrm>
        </p:spPr>
        <p:txBody>
          <a:bodyPr/>
          <a:lstStyle/>
          <a:p>
            <a:r>
              <a:rPr lang="en-US" dirty="0"/>
              <a:t>Mistakes? I don’t make mistakes.</a:t>
            </a:r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CCC2C723-192A-47B5-A776-65E3B7431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863" y="1241049"/>
            <a:ext cx="6370638" cy="4771370"/>
          </a:xfrm>
          <a:prstGeom prst="rect">
            <a:avLst/>
          </a:prstGeom>
        </p:spPr>
      </p:pic>
      <p:pic>
        <p:nvPicPr>
          <p:cNvPr id="6" name="Εικόνα 5" descr="Εικόνα που περιέχει εσωτερικό, αναζήτηση, φορητός υπολογιστής, θηλαστικό&#10;&#10;Περιγραφή που δημιουργήθηκε αυτόματα">
            <a:extLst>
              <a:ext uri="{FF2B5EF4-FFF2-40B4-BE49-F238E27FC236}">
                <a16:creationId xmlns:a16="http://schemas.microsoft.com/office/drawing/2014/main" id="{5A831302-3871-48E7-A303-D27E4D01C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544" y="0"/>
            <a:ext cx="32960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2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D7FBC3-4166-4DEC-BF7C-E8AA3314345D}"/>
              </a:ext>
            </a:extLst>
          </p:cNvPr>
          <p:cNvSpPr txBox="1"/>
          <p:nvPr/>
        </p:nvSpPr>
        <p:spPr>
          <a:xfrm>
            <a:off x="3252716" y="202564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Verdana" panose="020B0604030504040204" pitchFamily="34" charset="0"/>
                <a:ea typeface="Verdana" panose="020B0604030504040204" pitchFamily="34" charset="0"/>
              </a:rPr>
              <a:t>Thank you!!!</a:t>
            </a:r>
            <a:endParaRPr lang="el-GR" sz="5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374B7-1E99-4AC6-A190-27D62C3EB6ED}"/>
              </a:ext>
            </a:extLst>
          </p:cNvPr>
          <p:cNvSpPr txBox="1"/>
          <p:nvPr/>
        </p:nvSpPr>
        <p:spPr>
          <a:xfrm>
            <a:off x="260445" y="5374775"/>
            <a:ext cx="108897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https://unsplash.com/photos/iGLLtLINSkw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https://unsplash.com/photos/uq2E2V4LhCY</a:t>
            </a:r>
            <a:endParaRPr lang="en-US" sz="1600" dirty="0"/>
          </a:p>
          <a:p>
            <a:r>
              <a:rPr lang="en-US" sz="1600" dirty="0">
                <a:hlinkClick r:id="rId5"/>
              </a:rPr>
              <a:t>https://unsplash.com/photos/gySMaocSdqs</a:t>
            </a:r>
            <a:r>
              <a:rPr lang="en-US" sz="1600" dirty="0"/>
              <a:t>    </a:t>
            </a:r>
          </a:p>
          <a:p>
            <a:endParaRPr lang="el-G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72A60-BECA-41D7-B629-04DB25205106}"/>
              </a:ext>
            </a:extLst>
          </p:cNvPr>
          <p:cNvSpPr txBox="1"/>
          <p:nvPr/>
        </p:nvSpPr>
        <p:spPr>
          <a:xfrm>
            <a:off x="260445" y="5066998"/>
            <a:ext cx="108897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Photos taken From:</a:t>
            </a:r>
            <a:endParaRPr lang="el-GR" sz="1600" b="1" dirty="0"/>
          </a:p>
        </p:txBody>
      </p:sp>
    </p:spTree>
    <p:extLst>
      <p:ext uri="{BB962C8B-B14F-4D97-AF65-F5344CB8AC3E}">
        <p14:creationId xmlns:p14="http://schemas.microsoft.com/office/powerpoint/2010/main" val="35102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2E1251F-4EFC-4E79-AE1D-200A2478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 you will learn</a:t>
            </a:r>
            <a:endParaRPr lang="el-GR" dirty="0"/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5E07429F-E239-4F09-BF47-3305F51400EF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81117580"/>
              </p:ext>
            </p:extLst>
          </p:nvPr>
        </p:nvGraphicFramePr>
        <p:xfrm>
          <a:off x="1336920" y="1140527"/>
          <a:ext cx="9518159" cy="4576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2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126A757-650B-479C-A4D3-32B8E96AF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 B4J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73FA6-7FA2-442B-B8AE-08689ED36824}"/>
              </a:ext>
            </a:extLst>
          </p:cNvPr>
          <p:cNvSpPr txBox="1"/>
          <p:nvPr/>
        </p:nvSpPr>
        <p:spPr>
          <a:xfrm>
            <a:off x="838200" y="2064898"/>
            <a:ext cx="55161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Probably your teacher has installed B4J to your lab pc so </a:t>
            </a:r>
            <a:endParaRPr lang="el-G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4A03B7-06E1-4008-BB18-93D4798BF8BF}"/>
              </a:ext>
            </a:extLst>
          </p:cNvPr>
          <p:cNvSpPr txBox="1"/>
          <p:nvPr/>
        </p:nvSpPr>
        <p:spPr>
          <a:xfrm>
            <a:off x="729017" y="3694971"/>
            <a:ext cx="55161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Let's begin</a:t>
            </a:r>
            <a:endParaRPr lang="el-G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B38510EA-F31A-4533-B3B7-A53D0B1865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280" t="49772" r="50970" b="38110"/>
          <a:stretch/>
        </p:blipFill>
        <p:spPr>
          <a:xfrm>
            <a:off x="2583214" y="4156636"/>
            <a:ext cx="1807730" cy="1825449"/>
          </a:xfrm>
          <a:prstGeom prst="rect">
            <a:avLst/>
          </a:prstGeom>
        </p:spPr>
      </p:pic>
      <p:pic>
        <p:nvPicPr>
          <p:cNvPr id="7" name="Εικόνα 6" descr="Εικόνα που περιέχει ηλεκτρονικές συσκευές, πληκτρολόγιο&#10;&#10;Περιγραφή που δημιουργήθηκε αυτόματα">
            <a:extLst>
              <a:ext uri="{FF2B5EF4-FFF2-40B4-BE49-F238E27FC236}">
                <a16:creationId xmlns:a16="http://schemas.microsoft.com/office/drawing/2014/main" id="{C276BC17-BB9C-4A71-9A40-89952F615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339" y="-6667"/>
            <a:ext cx="4238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9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7C0547A-AF07-4294-860C-827E289FD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936" y="136526"/>
            <a:ext cx="10823864" cy="866652"/>
          </a:xfrm>
        </p:spPr>
        <p:txBody>
          <a:bodyPr/>
          <a:lstStyle/>
          <a:p>
            <a:r>
              <a:rPr lang="en-US" dirty="0"/>
              <a:t>Create and Save</a:t>
            </a:r>
            <a:endParaRPr lang="el-GR" dirty="0"/>
          </a:p>
        </p:txBody>
      </p:sp>
      <p:graphicFrame>
        <p:nvGraphicFramePr>
          <p:cNvPr id="3" name="Αντικείμενο 2">
            <a:extLst>
              <a:ext uri="{FF2B5EF4-FFF2-40B4-BE49-F238E27FC236}">
                <a16:creationId xmlns:a16="http://schemas.microsoft.com/office/drawing/2014/main" id="{4FC8F063-1207-40FB-B7DE-81EC0EAA92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9797"/>
              </p:ext>
            </p:extLst>
          </p:nvPr>
        </p:nvGraphicFramePr>
        <p:xfrm>
          <a:off x="3052212" y="846161"/>
          <a:ext cx="6372406" cy="5407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10095120" imgH="8545680" progId="Photoshop.Image.11">
                  <p:embed/>
                </p:oleObj>
              </mc:Choice>
              <mc:Fallback>
                <p:oleObj name="Image" r:id="rId3" imgW="10095120" imgH="854568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2212" y="846161"/>
                        <a:ext cx="6372406" cy="5407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Ορθογώνιο: Στρογγύλεμα γωνιών 13">
            <a:extLst>
              <a:ext uri="{FF2B5EF4-FFF2-40B4-BE49-F238E27FC236}">
                <a16:creationId xmlns:a16="http://schemas.microsoft.com/office/drawing/2014/main" id="{747B2C22-5D3F-47A6-8740-C5447508A3D6}"/>
              </a:ext>
            </a:extLst>
          </p:cNvPr>
          <p:cNvSpPr/>
          <p:nvPr/>
        </p:nvSpPr>
        <p:spPr>
          <a:xfrm>
            <a:off x="6714699" y="1624084"/>
            <a:ext cx="1801504" cy="2320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3054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4572160-F238-4B78-935B-D8B9F7140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 a name to your project</a:t>
            </a: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60F3EE99-0C66-494A-904D-7B70D1A16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050" y="1717490"/>
            <a:ext cx="7769899" cy="3423020"/>
          </a:xfrm>
          <a:prstGeom prst="rect">
            <a:avLst/>
          </a:prstGeom>
        </p:spPr>
      </p:pic>
      <p:sp>
        <p:nvSpPr>
          <p:cNvPr id="6" name="Ορθογώνιο: Στρογγύλεμα γωνιών 5">
            <a:extLst>
              <a:ext uri="{FF2B5EF4-FFF2-40B4-BE49-F238E27FC236}">
                <a16:creationId xmlns:a16="http://schemas.microsoft.com/office/drawing/2014/main" id="{86B664CF-5D21-43A2-8419-D0E6C0579F7C}"/>
              </a:ext>
            </a:extLst>
          </p:cNvPr>
          <p:cNvSpPr/>
          <p:nvPr/>
        </p:nvSpPr>
        <p:spPr>
          <a:xfrm>
            <a:off x="2060812" y="3415351"/>
            <a:ext cx="2197290" cy="2968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6658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51CCE1A-0B75-4283-B7B0-883CE55BB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Congratulations!!! </a:t>
            </a: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6569EE4E-F5A0-4CAF-9E2C-6B753A1D1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68" y="1096595"/>
            <a:ext cx="6858064" cy="4664809"/>
          </a:xfrm>
          <a:prstGeom prst="rect">
            <a:avLst/>
          </a:prstGeom>
        </p:spPr>
      </p:pic>
      <p:sp>
        <p:nvSpPr>
          <p:cNvPr id="5" name="Ορθογώνιο: Στρογγύλεμα γωνιών 4">
            <a:extLst>
              <a:ext uri="{FF2B5EF4-FFF2-40B4-BE49-F238E27FC236}">
                <a16:creationId xmlns:a16="http://schemas.microsoft.com/office/drawing/2014/main" id="{C8BCA446-1BA5-4FE4-B290-0550EE4BAA41}"/>
              </a:ext>
            </a:extLst>
          </p:cNvPr>
          <p:cNvSpPr/>
          <p:nvPr/>
        </p:nvSpPr>
        <p:spPr>
          <a:xfrm>
            <a:off x="2666968" y="2210937"/>
            <a:ext cx="5207790" cy="15149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8517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8354C3F-169A-4149-8DCF-7CF426F42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37" y="136526"/>
            <a:ext cx="10971663" cy="866652"/>
          </a:xfrm>
        </p:spPr>
        <p:txBody>
          <a:bodyPr/>
          <a:lstStyle/>
          <a:p>
            <a:r>
              <a:rPr lang="en-US" dirty="0"/>
              <a:t>Running the Project</a:t>
            </a:r>
            <a:endParaRPr lang="el-GR" dirty="0"/>
          </a:p>
        </p:txBody>
      </p:sp>
      <p:graphicFrame>
        <p:nvGraphicFramePr>
          <p:cNvPr id="5" name="Αντικείμενο 4">
            <a:extLst>
              <a:ext uri="{FF2B5EF4-FFF2-40B4-BE49-F238E27FC236}">
                <a16:creationId xmlns:a16="http://schemas.microsoft.com/office/drawing/2014/main" id="{88AD26FB-BA7F-4B50-A44A-3F788AF8AB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885087"/>
              </p:ext>
            </p:extLst>
          </p:nvPr>
        </p:nvGraphicFramePr>
        <p:xfrm>
          <a:off x="382137" y="1295149"/>
          <a:ext cx="4151286" cy="2812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6692040" imgH="4533120" progId="Photoshop.Image.11">
                  <p:embed/>
                </p:oleObj>
              </mc:Choice>
              <mc:Fallback>
                <p:oleObj name="Image" r:id="rId3" imgW="6692040" imgH="453312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137" y="1295149"/>
                        <a:ext cx="4151286" cy="28128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Εικόνα 6">
            <a:extLst>
              <a:ext uri="{FF2B5EF4-FFF2-40B4-BE49-F238E27FC236}">
                <a16:creationId xmlns:a16="http://schemas.microsoft.com/office/drawing/2014/main" id="{30DA9894-A25B-4913-B214-096C83926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0265" y="2893324"/>
            <a:ext cx="3943825" cy="32028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5F8C9B-6007-479E-9DC5-20C3AFAEF29A}"/>
              </a:ext>
            </a:extLst>
          </p:cNvPr>
          <p:cNvSpPr txBox="1"/>
          <p:nvPr/>
        </p:nvSpPr>
        <p:spPr>
          <a:xfrm>
            <a:off x="286602" y="4362522"/>
            <a:ext cx="4246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From menu Project select Compile and Run</a:t>
            </a:r>
            <a:endParaRPr lang="el-G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8CBB0-4592-4121-BE78-980CBEDB28C8}"/>
              </a:ext>
            </a:extLst>
          </p:cNvPr>
          <p:cNvSpPr txBox="1"/>
          <p:nvPr/>
        </p:nvSpPr>
        <p:spPr>
          <a:xfrm>
            <a:off x="5330265" y="2431659"/>
            <a:ext cx="4214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The result</a:t>
            </a:r>
            <a:endParaRPr lang="el-G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Εικόνα 5" descr="Εικόνα που περιέχει κείμενο, καλώδιο&#10;&#10;Περιγραφή που δημιουργήθηκε αυτόματα">
            <a:extLst>
              <a:ext uri="{FF2B5EF4-FFF2-40B4-BE49-F238E27FC236}">
                <a16:creationId xmlns:a16="http://schemas.microsoft.com/office/drawing/2014/main" id="{C2514B2B-1D14-4DC3-8731-3896755CB3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050" y="0"/>
            <a:ext cx="2647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0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D0FA611-58CB-466E-B188-8A633415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28" y="136526"/>
            <a:ext cx="10907972" cy="866652"/>
          </a:xfrm>
        </p:spPr>
        <p:txBody>
          <a:bodyPr/>
          <a:lstStyle/>
          <a:p>
            <a:r>
              <a:rPr lang="en-US" dirty="0"/>
              <a:t>What means Compile?</a:t>
            </a: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92AB213B-27A3-4EF6-A944-7A55EC8B7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28" y="2371817"/>
            <a:ext cx="3566614" cy="3139108"/>
          </a:xfrm>
          <a:prstGeom prst="rect">
            <a:avLst/>
          </a:prstGeom>
        </p:spPr>
      </p:pic>
      <p:sp>
        <p:nvSpPr>
          <p:cNvPr id="5" name="Βέλος: Δεξιό 4">
            <a:extLst>
              <a:ext uri="{FF2B5EF4-FFF2-40B4-BE49-F238E27FC236}">
                <a16:creationId xmlns:a16="http://schemas.microsoft.com/office/drawing/2014/main" id="{533BEC8A-DCE7-4FBE-A92F-1C5AA81427EF}"/>
              </a:ext>
            </a:extLst>
          </p:cNvPr>
          <p:cNvSpPr/>
          <p:nvPr/>
        </p:nvSpPr>
        <p:spPr>
          <a:xfrm>
            <a:off x="4162566" y="3429000"/>
            <a:ext cx="2756849" cy="866652"/>
          </a:xfrm>
          <a:prstGeom prst="rightArrow">
            <a:avLst/>
          </a:prstGeom>
          <a:solidFill>
            <a:srgbClr val="81D1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62CCE-8770-4512-AE85-D9058FC0F7D8}"/>
              </a:ext>
            </a:extLst>
          </p:cNvPr>
          <p:cNvSpPr txBox="1"/>
          <p:nvPr/>
        </p:nvSpPr>
        <p:spPr>
          <a:xfrm>
            <a:off x="4717577" y="3600716"/>
            <a:ext cx="16286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Compile</a:t>
            </a:r>
            <a:endParaRPr lang="el-G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B1D6F45C-1FE3-4C75-888A-153C72B09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426" y="2105764"/>
            <a:ext cx="2606266" cy="35131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0F46CF-1EAF-41D3-ADEB-F01265077A84}"/>
              </a:ext>
            </a:extLst>
          </p:cNvPr>
          <p:cNvSpPr txBox="1"/>
          <p:nvPr/>
        </p:nvSpPr>
        <p:spPr>
          <a:xfrm>
            <a:off x="2683835" y="1347075"/>
            <a:ext cx="60937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Compile is a process </a:t>
            </a:r>
          </a:p>
        </p:txBody>
      </p:sp>
    </p:spTree>
    <p:extLst>
      <p:ext uri="{BB962C8B-B14F-4D97-AF65-F5344CB8AC3E}">
        <p14:creationId xmlns:p14="http://schemas.microsoft.com/office/powerpoint/2010/main" val="11680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7741CD0-D00A-402E-8B02-AA02CB51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85" y="136526"/>
            <a:ext cx="10958015" cy="866652"/>
          </a:xfrm>
        </p:spPr>
        <p:txBody>
          <a:bodyPr/>
          <a:lstStyle/>
          <a:p>
            <a:r>
              <a:rPr lang="en-US" dirty="0"/>
              <a:t>Changing window size</a:t>
            </a:r>
            <a:endParaRPr lang="el-GR" dirty="0"/>
          </a:p>
        </p:txBody>
      </p:sp>
      <p:grpSp>
        <p:nvGrpSpPr>
          <p:cNvPr id="6" name="Ομάδα 5">
            <a:extLst>
              <a:ext uri="{FF2B5EF4-FFF2-40B4-BE49-F238E27FC236}">
                <a16:creationId xmlns:a16="http://schemas.microsoft.com/office/drawing/2014/main" id="{A72B2386-DBDD-4F48-A37C-AEE1A4F53324}"/>
              </a:ext>
            </a:extLst>
          </p:cNvPr>
          <p:cNvGrpSpPr/>
          <p:nvPr/>
        </p:nvGrpSpPr>
        <p:grpSpPr>
          <a:xfrm>
            <a:off x="3038924" y="1203543"/>
            <a:ext cx="5671736" cy="4450913"/>
            <a:chOff x="3038924" y="1203543"/>
            <a:chExt cx="5671736" cy="4450913"/>
          </a:xfrm>
        </p:grpSpPr>
        <p:pic>
          <p:nvPicPr>
            <p:cNvPr id="4" name="Εικόνα 3">
              <a:extLst>
                <a:ext uri="{FF2B5EF4-FFF2-40B4-BE49-F238E27FC236}">
                  <a16:creationId xmlns:a16="http://schemas.microsoft.com/office/drawing/2014/main" id="{309B52AC-9C8E-4BF0-A9F0-7A1528FDD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8924" y="1203543"/>
              <a:ext cx="5671736" cy="4450913"/>
            </a:xfrm>
            <a:prstGeom prst="rect">
              <a:avLst/>
            </a:prstGeom>
          </p:spPr>
        </p:pic>
        <p:sp>
          <p:nvSpPr>
            <p:cNvPr id="5" name="Ορθογώνιο: Στρογγύλεμα γωνιών 4">
              <a:extLst>
                <a:ext uri="{FF2B5EF4-FFF2-40B4-BE49-F238E27FC236}">
                  <a16:creationId xmlns:a16="http://schemas.microsoft.com/office/drawing/2014/main" id="{AE5FC688-5A7E-4AB4-9456-5D9FFDA2D4C8}"/>
                </a:ext>
              </a:extLst>
            </p:cNvPr>
            <p:cNvSpPr/>
            <p:nvPr/>
          </p:nvSpPr>
          <p:spPr>
            <a:xfrm>
              <a:off x="3193576" y="1203543"/>
              <a:ext cx="4476466" cy="1444123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</p:spTree>
    <p:extLst>
      <p:ext uri="{BB962C8B-B14F-4D97-AF65-F5344CB8AC3E}">
        <p14:creationId xmlns:p14="http://schemas.microsoft.com/office/powerpoint/2010/main" val="103854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667</Words>
  <Application>Microsoft Office PowerPoint</Application>
  <PresentationFormat>Ευρεία οθόνη</PresentationFormat>
  <Paragraphs>81</Paragraphs>
  <Slides>15</Slides>
  <Notes>12</Notes>
  <HiddenSlides>0</HiddenSlides>
  <MMClips>0</MMClips>
  <ScaleCrop>false</ScaleCrop>
  <HeadingPairs>
    <vt:vector size="8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Ενσωματωμένοι διακομιστές OLE</vt:lpstr>
      </vt:variant>
      <vt:variant>
        <vt:i4>1</vt:i4>
      </vt:variant>
      <vt:variant>
        <vt:lpstr>Τίτλοι διαφανειών</vt:lpstr>
      </vt:variant>
      <vt:variant>
        <vt:i4>15</vt:i4>
      </vt:variant>
    </vt:vector>
  </HeadingPairs>
  <TitlesOfParts>
    <vt:vector size="21" baseType="lpstr">
      <vt:lpstr>Arial</vt:lpstr>
      <vt:lpstr>Calibri</vt:lpstr>
      <vt:lpstr>Segoe UI</vt:lpstr>
      <vt:lpstr>Verdana</vt:lpstr>
      <vt:lpstr>Θέμα του Office</vt:lpstr>
      <vt:lpstr>Image</vt:lpstr>
      <vt:lpstr>Programming with B4X</vt:lpstr>
      <vt:lpstr>Today you will learn</vt:lpstr>
      <vt:lpstr>How to start B4J</vt:lpstr>
      <vt:lpstr>Create and Save</vt:lpstr>
      <vt:lpstr>Give a name to your project</vt:lpstr>
      <vt:lpstr>Congratulations!!! </vt:lpstr>
      <vt:lpstr>Running the Project</vt:lpstr>
      <vt:lpstr>What means Compile?</vt:lpstr>
      <vt:lpstr>Changing window size</vt:lpstr>
      <vt:lpstr>Separating Code</vt:lpstr>
      <vt:lpstr>Turtle methods</vt:lpstr>
      <vt:lpstr>Turtle methods</vt:lpstr>
      <vt:lpstr>Turtle methods</vt:lpstr>
      <vt:lpstr>Mistakes? I don’t make mistakes.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ΜΠΑΚΟΥΡΟΥ ΧΡΥΣΑΝΘΗ</dc:creator>
  <cp:lastModifiedBy>teacher1</cp:lastModifiedBy>
  <cp:revision>107</cp:revision>
  <dcterms:created xsi:type="dcterms:W3CDTF">2021-01-19T13:00:32Z</dcterms:created>
  <dcterms:modified xsi:type="dcterms:W3CDTF">2021-02-10T18:10:40Z</dcterms:modified>
</cp:coreProperties>
</file>